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xml" ContentType="application/vnd.openxmlformats-officedocument.presentationml.notesSlide+xml"/>
  <Override PartName="/ppt/charts/chart14.xml" ContentType="application/vnd.openxmlformats-officedocument.drawingml.chart+xml"/>
  <Override PartName="/ppt/notesSlides/notesSlide10.xml" ContentType="application/vnd.openxmlformats-officedocument.presentationml.notesSlide+xml"/>
  <Override PartName="/ppt/charts/chart15.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16.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harts/chart17.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charts/chart22.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23.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24.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25.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6.xml" ContentType="application/vnd.openxmlformats-officedocument.themeOverride+xml"/>
  <Override PartName="/ppt/drawings/drawing7.xml" ContentType="application/vnd.openxmlformats-officedocument.drawingml.chartshapes+xml"/>
  <Override PartName="/ppt/charts/chart26.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7.xml" ContentType="application/vnd.openxmlformats-officedocument.themeOverride+xml"/>
  <Override PartName="/ppt/drawings/drawing8.xml" ContentType="application/vnd.openxmlformats-officedocument.drawingml.chartshapes+xml"/>
  <Override PartName="/ppt/charts/chart27.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9.xml" ContentType="application/vnd.openxmlformats-officedocument.drawingml.chartshapes+xml"/>
  <Override PartName="/ppt/charts/chart28.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8.xml" ContentType="application/vnd.openxmlformats-officedocument.themeOverride+xml"/>
  <Override PartName="/ppt/drawings/drawing10.xml" ContentType="application/vnd.openxmlformats-officedocument.drawingml.chartshapes+xml"/>
  <Override PartName="/ppt/charts/chart29.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9.xml" ContentType="application/vnd.openxmlformats-officedocument.themeOverride+xml"/>
  <Override PartName="/ppt/drawings/drawing11.xml" ContentType="application/vnd.openxmlformats-officedocument.drawingml.chartshapes+xml"/>
  <Override PartName="/ppt/notesSlides/notesSlide14.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12.xml" ContentType="application/vnd.openxmlformats-officedocument.drawingml.chartshapes+xml"/>
  <Override PartName="/ppt/charts/chart33.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0.xml" ContentType="application/vnd.openxmlformats-officedocument.themeOverride+xml"/>
  <Override PartName="/ppt/drawings/drawing13.xml" ContentType="application/vnd.openxmlformats-officedocument.drawingml.chartshapes+xml"/>
  <Override PartName="/ppt/charts/chart34.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1.xml" ContentType="application/vnd.openxmlformats-officedocument.themeOverride+xml"/>
  <Override PartName="/ppt/drawings/drawing14.xml" ContentType="application/vnd.openxmlformats-officedocument.drawingml.chartshapes+xml"/>
  <Override PartName="/ppt/charts/chart35.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5.xml" ContentType="application/vnd.openxmlformats-officedocument.drawingml.chartshapes+xml"/>
  <Override PartName="/ppt/charts/chart36.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2.xml" ContentType="application/vnd.openxmlformats-officedocument.themeOverride+xml"/>
  <Override PartName="/ppt/drawings/drawing16.xml" ContentType="application/vnd.openxmlformats-officedocument.drawingml.chartshapes+xml"/>
  <Override PartName="/ppt/charts/chart37.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3.xml" ContentType="application/vnd.openxmlformats-officedocument.themeOverride+xml"/>
  <Override PartName="/ppt/drawings/drawing17.xml" ContentType="application/vnd.openxmlformats-officedocument.drawingml.chartshapes+xml"/>
  <Override PartName="/ppt/notesSlides/notesSlide15.xml" ContentType="application/vnd.openxmlformats-officedocument.presentationml.notesSlide+xml"/>
  <Override PartName="/ppt/charts/chart38.xml" ContentType="application/vnd.openxmlformats-officedocument.drawingml.chart+xml"/>
  <Override PartName="/ppt/charts/chart39.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8.xml" ContentType="application/vnd.openxmlformats-officedocument.drawingml.chartshapes+xml"/>
  <Override PartName="/ppt/charts/chart40.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14.xml" ContentType="application/vnd.openxmlformats-officedocument.themeOverride+xml"/>
  <Override PartName="/ppt/drawings/drawing19.xml" ContentType="application/vnd.openxmlformats-officedocument.drawingml.chartshapes+xml"/>
  <Override PartName="/ppt/charts/chart41.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5.xml" ContentType="application/vnd.openxmlformats-officedocument.themeOverride+xml"/>
  <Override PartName="/ppt/drawings/drawing20.xml" ContentType="application/vnd.openxmlformats-officedocument.drawingml.chartshapes+xml"/>
  <Override PartName="/ppt/charts/chart42.xml" ContentType="application/vnd.openxmlformats-officedocument.drawingml.chart+xml"/>
  <Override PartName="/ppt/charts/chart43.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21.xml" ContentType="application/vnd.openxmlformats-officedocument.drawingml.chartshapes+xml"/>
  <Override PartName="/ppt/charts/chart44.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6.xml" ContentType="application/vnd.openxmlformats-officedocument.themeOverride+xml"/>
  <Override PartName="/ppt/drawings/drawing22.xml" ContentType="application/vnd.openxmlformats-officedocument.drawingml.chartshapes+xml"/>
  <Override PartName="/ppt/charts/chart45.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7.xml" ContentType="application/vnd.openxmlformats-officedocument.themeOverride+xml"/>
  <Override PartName="/ppt/drawings/drawing23.xml" ContentType="application/vnd.openxmlformats-officedocument.drawingml.chartshapes+xml"/>
  <Override PartName="/ppt/charts/chart46.xml" ContentType="application/vnd.openxmlformats-officedocument.drawingml.chart+xml"/>
  <Override PartName="/ppt/theme/themeOverride18.xml" ContentType="application/vnd.openxmlformats-officedocument.themeOverride+xml"/>
  <Override PartName="/ppt/charts/chart47.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48.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6.xml" ContentType="application/vnd.openxmlformats-officedocument.presentationml.notesSlide+xml"/>
  <Override PartName="/ppt/charts/chart49.xml" ContentType="application/vnd.openxmlformats-officedocument.drawingml.chart+xml"/>
  <Override PartName="/ppt/charts/style35.xml" ContentType="application/vnd.ms-office.chartstyle+xml"/>
  <Override PartName="/ppt/charts/colors35.xml" ContentType="application/vnd.ms-office.chartcolorstyle+xml"/>
  <Override PartName="/ppt/drawings/drawing24.xml" ContentType="application/vnd.openxmlformats-officedocument.drawingml.chartshapes+xml"/>
  <Override PartName="/ppt/charts/chart50.xml" ContentType="application/vnd.openxmlformats-officedocument.drawingml.chart+xml"/>
  <Override PartName="/ppt/drawings/drawing25.xml" ContentType="application/vnd.openxmlformats-officedocument.drawingml.chartshapes+xml"/>
  <Override PartName="/ppt/notesSlides/notesSlide17.xml" ContentType="application/vnd.openxmlformats-officedocument.presentationml.notesSlide+xml"/>
  <Override PartName="/ppt/charts/chart51.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52.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18.xml" ContentType="application/vnd.openxmlformats-officedocument.presentationml.notesSlide+xml"/>
  <Override PartName="/ppt/charts/chart53.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54.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55.xml" ContentType="application/vnd.openxmlformats-officedocument.drawingml.chart+xml"/>
  <Override PartName="/ppt/theme/themeOverride19.xml" ContentType="application/vnd.openxmlformats-officedocument.themeOverride+xml"/>
  <Override PartName="/ppt/drawings/drawing26.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57.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8.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9.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Ex1.xml" ContentType="application/vnd.ms-office.chartex+xml"/>
  <Override PartName="/ppt/charts/style44.xml" ContentType="application/vnd.ms-office.chartstyle+xml"/>
  <Override PartName="/ppt/charts/colors44.xml" ContentType="application/vnd.ms-office.chartcolorstyle+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64.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65.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66.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67.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6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69.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28.xml" ContentType="application/vnd.openxmlformats-officedocument.presentationml.notesSlide+xml"/>
  <Override PartName="/ppt/charts/chart70.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7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72.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73.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74.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75.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76.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77.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31.xml" ContentType="application/vnd.openxmlformats-officedocument.presentationml.notesSlide+xml"/>
  <Override PartName="/ppt/charts/chart78.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79.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80.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32.xml" ContentType="application/vnd.openxmlformats-officedocument.presentationml.notesSlide+xml"/>
  <Override PartName="/ppt/charts/chart81.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82.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83.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84.xml" ContentType="application/vnd.openxmlformats-officedocument.drawingml.chart+xml"/>
  <Override PartName="/ppt/charts/style65.xml" ContentType="application/vnd.ms-office.chartstyle+xml"/>
  <Override PartName="/ppt/charts/colors65.xml" ContentType="application/vnd.ms-office.chartcolorstyle+xml"/>
  <Override PartName="/ppt/notesSlides/notesSlide33.xml" ContentType="application/vnd.openxmlformats-officedocument.presentationml.notesSlide+xml"/>
  <Override PartName="/ppt/charts/chart85.xml" ContentType="application/vnd.openxmlformats-officedocument.drawingml.chart+xml"/>
  <Override PartName="/ppt/notesSlides/notesSlide34.xml" ContentType="application/vnd.openxmlformats-officedocument.presentationml.notesSlide+xml"/>
  <Override PartName="/ppt/charts/chart8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8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88.xml" ContentType="application/vnd.openxmlformats-officedocument.drawingml.chart+xml"/>
  <Override PartName="/ppt/charts/style68.xml" ContentType="application/vnd.ms-office.chartstyle+xml"/>
  <Override PartName="/ppt/charts/colors6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8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9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91.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39.xml" ContentType="application/vnd.openxmlformats-officedocument.presentationml.notesSlide+xml"/>
  <Override PartName="/ppt/charts/chart9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9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9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95.xml" ContentType="application/vnd.openxmlformats-officedocument.drawingml.chart+xml"/>
  <Override PartName="/ppt/charts/style75.xml" ContentType="application/vnd.ms-office.chartstyle+xml"/>
  <Override PartName="/ppt/charts/colors7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9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9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98.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99.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10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101.xml" ContentType="application/vnd.openxmlformats-officedocument.drawingml.chart+xml"/>
  <Override PartName="/ppt/charts/style81.xml" ContentType="application/vnd.ms-office.chartstyle+xml"/>
  <Override PartName="/ppt/charts/colors81.xml" ContentType="application/vnd.ms-office.chartcolorstyle+xml"/>
  <Override PartName="/ppt/notesSlides/notesSlide46.xml" ContentType="application/vnd.openxmlformats-officedocument.presentationml.notesSlide+xml"/>
  <Override PartName="/ppt/charts/chart102.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10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10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10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106.xml" ContentType="application/vnd.openxmlformats-officedocument.drawingml.chart+xml"/>
  <Override PartName="/ppt/charts/style86.xml" ContentType="application/vnd.ms-office.chartstyle+xml"/>
  <Override PartName="/ppt/charts/colors8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0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10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109.xml" ContentType="application/vnd.openxmlformats-officedocument.drawingml.chart+xml"/>
  <Override PartName="/ppt/charts/style89.xml" ContentType="application/vnd.ms-office.chartstyle+xml"/>
  <Override PartName="/ppt/charts/colors89.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10.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111.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112.xml" ContentType="application/vnd.openxmlformats-officedocument.drawingml.chart+xml"/>
  <Override PartName="/ppt/charts/style92.xml" ContentType="application/vnd.ms-office.chartstyle+xml"/>
  <Override PartName="/ppt/charts/colors92.xml" ContentType="application/vnd.ms-office.chartcolorstyle+xml"/>
  <Override PartName="/ppt/notesSlides/notesSlide53.xml" ContentType="application/vnd.openxmlformats-officedocument.presentationml.notesSlide+xml"/>
  <Override PartName="/ppt/charts/chart113.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114.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115.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116.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117.xml" ContentType="application/vnd.openxmlformats-officedocument.drawingml.chart+xml"/>
  <Override PartName="/ppt/charts/style97.xml" ContentType="application/vnd.ms-office.chartstyle+xml"/>
  <Override PartName="/ppt/charts/colors97.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118.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119.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20.xml" ContentType="application/vnd.openxmlformats-officedocument.drawingml.chart+xml"/>
  <Override PartName="/ppt/charts/style100.xml" ContentType="application/vnd.ms-office.chartstyle+xml"/>
  <Override PartName="/ppt/charts/colors100.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21.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22.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23.xml" ContentType="application/vnd.openxmlformats-officedocument.drawingml.chart+xml"/>
  <Override PartName="/ppt/charts/style103.xml" ContentType="application/vnd.ms-office.chartstyle+xml"/>
  <Override PartName="/ppt/charts/colors103.xml" ContentType="application/vnd.ms-office.chartcolorstyle+xml"/>
  <Override PartName="/ppt/notesSlides/notesSlide60.xml" ContentType="application/vnd.openxmlformats-officedocument.presentationml.notesSlide+xml"/>
  <Override PartName="/ppt/charts/chart124.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25.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26.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27.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28.xml" ContentType="application/vnd.openxmlformats-officedocument.drawingml.chart+xml"/>
  <Override PartName="/ppt/charts/style108.xml" ContentType="application/vnd.ms-office.chartstyle+xml"/>
  <Override PartName="/ppt/charts/colors108.xml" ContentType="application/vnd.ms-office.chartcolorstyle+xml"/>
  <Override PartName="/ppt/notesSlides/notesSlide61.xml" ContentType="application/vnd.openxmlformats-officedocument.presentationml.notesSlide+xml"/>
  <Override PartName="/ppt/charts/chart129.xml" ContentType="application/vnd.openxmlformats-officedocument.drawingml.chart+xml"/>
  <Override PartName="/ppt/theme/themeOverride20.xml" ContentType="application/vnd.openxmlformats-officedocument.themeOverride+xml"/>
  <Override PartName="/ppt/notesSlides/notesSlide62.xml" ContentType="application/vnd.openxmlformats-officedocument.presentationml.notesSlide+xml"/>
  <Override PartName="/ppt/charts/chart130.xml" ContentType="application/vnd.openxmlformats-officedocument.drawingml.chart+xml"/>
  <Override PartName="/ppt/charts/style109.xml" ContentType="application/vnd.ms-office.chartstyle+xml"/>
  <Override PartName="/ppt/charts/colors109.xml" ContentType="application/vnd.ms-office.chartcolorstyle+xml"/>
  <Override PartName="/ppt/charts/chart131.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32.xml" ContentType="application/vnd.openxmlformats-officedocument.drawingml.chart+xml"/>
  <Override PartName="/ppt/charts/style111.xml" ContentType="application/vnd.ms-office.chartstyle+xml"/>
  <Override PartName="/ppt/charts/colors111.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33.xml" ContentType="application/vnd.openxmlformats-officedocument.drawingml.chart+xml"/>
  <Override PartName="/ppt/charts/style112.xml" ContentType="application/vnd.ms-office.chartstyle+xml"/>
  <Override PartName="/ppt/charts/colors112.xml" ContentType="application/vnd.ms-office.chartcolorstyle+xml"/>
  <Override PartName="/ppt/charts/chart134.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35.xml" ContentType="application/vnd.openxmlformats-officedocument.drawingml.chart+xml"/>
  <Override PartName="/ppt/charts/style114.xml" ContentType="application/vnd.ms-office.chartstyle+xml"/>
  <Override PartName="/ppt/charts/colors114.xml" ContentType="application/vnd.ms-office.chartcolorstyle+xml"/>
  <Override PartName="/ppt/notesSlides/notesSlide67.xml" ContentType="application/vnd.openxmlformats-officedocument.presentationml.notesSlide+xml"/>
  <Override PartName="/ppt/charts/chart136.xml" ContentType="application/vnd.openxmlformats-officedocument.drawingml.chart+xml"/>
  <Override PartName="/ppt/charts/style115.xml" ContentType="application/vnd.ms-office.chartstyle+xml"/>
  <Override PartName="/ppt/charts/colors115.xml" ContentType="application/vnd.ms-office.chartcolorstyle+xml"/>
  <Override PartName="/ppt/charts/chart137.xml" ContentType="application/vnd.openxmlformats-officedocument.drawingml.chart+xml"/>
  <Override PartName="/ppt/charts/style116.xml" ContentType="application/vnd.ms-office.chartstyle+xml"/>
  <Override PartName="/ppt/charts/colors116.xml" ContentType="application/vnd.ms-office.chartcolorstyle+xml"/>
  <Override PartName="/ppt/charts/chart138.xml" ContentType="application/vnd.openxmlformats-officedocument.drawingml.chart+xml"/>
  <Override PartName="/ppt/charts/style117.xml" ContentType="application/vnd.ms-office.chartstyle+xml"/>
  <Override PartName="/ppt/charts/colors117.xml" ContentType="application/vnd.ms-office.chartcolorstyle+xml"/>
  <Override PartName="/ppt/charts/chart139.xml" ContentType="application/vnd.openxmlformats-officedocument.drawingml.chart+xml"/>
  <Override PartName="/ppt/charts/style118.xml" ContentType="application/vnd.ms-office.chartstyle+xml"/>
  <Override PartName="/ppt/charts/colors118.xml" ContentType="application/vnd.ms-office.chartcolorstyle+xml"/>
  <Override PartName="/ppt/charts/chart140.xml" ContentType="application/vnd.openxmlformats-officedocument.drawingml.chart+xml"/>
  <Override PartName="/ppt/charts/style119.xml" ContentType="application/vnd.ms-office.chartstyle+xml"/>
  <Override PartName="/ppt/charts/colors119.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141.xml" ContentType="application/vnd.openxmlformats-officedocument.drawingml.chart+xml"/>
  <Override PartName="/ppt/charts/style120.xml" ContentType="application/vnd.ms-office.chartstyle+xml"/>
  <Override PartName="/ppt/charts/colors120.xml" ContentType="application/vnd.ms-office.chartcolorstyle+xml"/>
  <Override PartName="/ppt/charts/chart142.xml" ContentType="application/vnd.openxmlformats-officedocument.drawingml.chart+xml"/>
  <Override PartName="/ppt/charts/style121.xml" ContentType="application/vnd.ms-office.chartstyle+xml"/>
  <Override PartName="/ppt/charts/colors121.xml" ContentType="application/vnd.ms-office.chartcolorstyle+xml"/>
  <Override PartName="/ppt/charts/chart143.xml" ContentType="application/vnd.openxmlformats-officedocument.drawingml.chart+xml"/>
  <Override PartName="/ppt/charts/style122.xml" ContentType="application/vnd.ms-office.chartstyle+xml"/>
  <Override PartName="/ppt/charts/colors122.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44.xml" ContentType="application/vnd.openxmlformats-officedocument.drawingml.chart+xml"/>
  <Override PartName="/ppt/charts/style123.xml" ContentType="application/vnd.ms-office.chartstyle+xml"/>
  <Override PartName="/ppt/charts/colors123.xml" ContentType="application/vnd.ms-office.chartcolorstyle+xml"/>
  <Override PartName="/ppt/charts/chart145.xml" ContentType="application/vnd.openxmlformats-officedocument.drawingml.chart+xml"/>
  <Override PartName="/ppt/charts/style124.xml" ContentType="application/vnd.ms-office.chartstyle+xml"/>
  <Override PartName="/ppt/charts/colors124.xml" ContentType="application/vnd.ms-office.chartcolorstyle+xml"/>
  <Override PartName="/ppt/charts/chart146.xml" ContentType="application/vnd.openxmlformats-officedocument.drawingml.chart+xml"/>
  <Override PartName="/ppt/charts/style125.xml" ContentType="application/vnd.ms-office.chartstyle+xml"/>
  <Override PartName="/ppt/charts/colors125.xml" ContentType="application/vnd.ms-office.chartcolorstyle+xml"/>
  <Override PartName="/ppt/notesSlides/notesSlide74.xml" ContentType="application/vnd.openxmlformats-officedocument.presentationml.notesSlide+xml"/>
  <Override PartName="/ppt/charts/chart147.xml" ContentType="application/vnd.openxmlformats-officedocument.drawingml.chart+xml"/>
  <Override PartName="/ppt/charts/style126.xml" ContentType="application/vnd.ms-office.chartstyle+xml"/>
  <Override PartName="/ppt/charts/colors126.xml" ContentType="application/vnd.ms-office.chartcolorstyle+xml"/>
  <Override PartName="/ppt/charts/chart148.xml" ContentType="application/vnd.openxmlformats-officedocument.drawingml.chart+xml"/>
  <Override PartName="/ppt/charts/style127.xml" ContentType="application/vnd.ms-office.chartstyle+xml"/>
  <Override PartName="/ppt/charts/colors127.xml" ContentType="application/vnd.ms-office.chartcolorstyle+xml"/>
  <Override PartName="/ppt/charts/chart149.xml" ContentType="application/vnd.openxmlformats-officedocument.drawingml.chart+xml"/>
  <Override PartName="/ppt/charts/style128.xml" ContentType="application/vnd.ms-office.chartstyle+xml"/>
  <Override PartName="/ppt/charts/colors128.xml" ContentType="application/vnd.ms-office.chartcolorstyle+xml"/>
  <Override PartName="/ppt/charts/chart150.xml" ContentType="application/vnd.openxmlformats-officedocument.drawingml.chart+xml"/>
  <Override PartName="/ppt/charts/style129.xml" ContentType="application/vnd.ms-office.chartstyle+xml"/>
  <Override PartName="/ppt/charts/colors129.xml" ContentType="application/vnd.ms-office.chartcolorstyle+xml"/>
  <Override PartName="/ppt/charts/chart151.xml" ContentType="application/vnd.openxmlformats-officedocument.drawingml.chart+xml"/>
  <Override PartName="/ppt/charts/style130.xml" ContentType="application/vnd.ms-office.chartstyle+xml"/>
  <Override PartName="/ppt/charts/colors130.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152.xml" ContentType="application/vnd.openxmlformats-officedocument.drawingml.chart+xml"/>
  <Override PartName="/ppt/charts/style131.xml" ContentType="application/vnd.ms-office.chartstyle+xml"/>
  <Override PartName="/ppt/charts/colors131.xml" ContentType="application/vnd.ms-office.chartcolorstyle+xml"/>
  <Override PartName="/ppt/charts/chart153.xml" ContentType="application/vnd.openxmlformats-officedocument.drawingml.chart+xml"/>
  <Override PartName="/ppt/charts/style132.xml" ContentType="application/vnd.ms-office.chartstyle+xml"/>
  <Override PartName="/ppt/charts/colors132.xml" ContentType="application/vnd.ms-office.chartcolorstyle+xml"/>
  <Override PartName="/ppt/charts/chart154.xml" ContentType="application/vnd.openxmlformats-officedocument.drawingml.chart+xml"/>
  <Override PartName="/ppt/charts/style133.xml" ContentType="application/vnd.ms-office.chartstyle+xml"/>
  <Override PartName="/ppt/charts/colors133.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155.xml" ContentType="application/vnd.openxmlformats-officedocument.drawingml.chart+xml"/>
  <Override PartName="/ppt/charts/style134.xml" ContentType="application/vnd.ms-office.chartstyle+xml"/>
  <Override PartName="/ppt/charts/colors134.xml" ContentType="application/vnd.ms-office.chartcolorstyle+xml"/>
  <Override PartName="/ppt/charts/chart156.xml" ContentType="application/vnd.openxmlformats-officedocument.drawingml.chart+xml"/>
  <Override PartName="/ppt/charts/style135.xml" ContentType="application/vnd.ms-office.chartstyle+xml"/>
  <Override PartName="/ppt/charts/colors135.xml" ContentType="application/vnd.ms-office.chartcolorstyle+xml"/>
  <Override PartName="/ppt/charts/chart157.xml" ContentType="application/vnd.openxmlformats-officedocument.drawingml.chart+xml"/>
  <Override PartName="/ppt/charts/style136.xml" ContentType="application/vnd.ms-office.chartstyle+xml"/>
  <Override PartName="/ppt/charts/colors136.xml" ContentType="application/vnd.ms-office.chartcolorstyle+xml"/>
  <Override PartName="/ppt/notesSlides/notesSlide81.xml" ContentType="application/vnd.openxmlformats-officedocument.presentationml.notesSlide+xml"/>
  <Override PartName="/ppt/charts/chart158.xml" ContentType="application/vnd.openxmlformats-officedocument.drawingml.chart+xml"/>
  <Override PartName="/ppt/charts/style137.xml" ContentType="application/vnd.ms-office.chartstyle+xml"/>
  <Override PartName="/ppt/charts/colors137.xml" ContentType="application/vnd.ms-office.chartcolorstyle+xml"/>
  <Override PartName="/ppt/charts/chart159.xml" ContentType="application/vnd.openxmlformats-officedocument.drawingml.chart+xml"/>
  <Override PartName="/ppt/charts/style138.xml" ContentType="application/vnd.ms-office.chartstyle+xml"/>
  <Override PartName="/ppt/charts/colors138.xml" ContentType="application/vnd.ms-office.chartcolorstyle+xml"/>
  <Override PartName="/ppt/charts/chart160.xml" ContentType="application/vnd.openxmlformats-officedocument.drawingml.chart+xml"/>
  <Override PartName="/ppt/charts/style139.xml" ContentType="application/vnd.ms-office.chartstyle+xml"/>
  <Override PartName="/ppt/charts/colors139.xml" ContentType="application/vnd.ms-office.chartcolorstyle+xml"/>
  <Override PartName="/ppt/charts/chart161.xml" ContentType="application/vnd.openxmlformats-officedocument.drawingml.chart+xml"/>
  <Override PartName="/ppt/charts/style140.xml" ContentType="application/vnd.ms-office.chartstyle+xml"/>
  <Override PartName="/ppt/charts/colors140.xml" ContentType="application/vnd.ms-office.chartcolorstyle+xml"/>
  <Override PartName="/ppt/notesSlides/notesSlide82.xml" ContentType="application/vnd.openxmlformats-officedocument.presentationml.notesSlide+xml"/>
  <Override PartName="/ppt/charts/chart16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3721" r:id="rId2"/>
  </p:sldMasterIdLst>
  <p:notesMasterIdLst>
    <p:notesMasterId r:id="rId125"/>
  </p:notesMasterIdLst>
  <p:handoutMasterIdLst>
    <p:handoutMasterId r:id="rId126"/>
  </p:handoutMasterIdLst>
  <p:sldIdLst>
    <p:sldId id="4672" r:id="rId3"/>
    <p:sldId id="4813" r:id="rId4"/>
    <p:sldId id="4519" r:id="rId5"/>
    <p:sldId id="4814" r:id="rId6"/>
    <p:sldId id="4557" r:id="rId7"/>
    <p:sldId id="4558" r:id="rId8"/>
    <p:sldId id="4579" r:id="rId9"/>
    <p:sldId id="4580" r:id="rId10"/>
    <p:sldId id="4524" r:id="rId11"/>
    <p:sldId id="4644" r:id="rId12"/>
    <p:sldId id="4567" r:id="rId13"/>
    <p:sldId id="4615" r:id="rId14"/>
    <p:sldId id="4504" r:id="rId15"/>
    <p:sldId id="4496" r:id="rId16"/>
    <p:sldId id="4497" r:id="rId17"/>
    <p:sldId id="4581" r:id="rId18"/>
    <p:sldId id="4582" r:id="rId19"/>
    <p:sldId id="4500" r:id="rId20"/>
    <p:sldId id="4499" r:id="rId21"/>
    <p:sldId id="4063" r:id="rId22"/>
    <p:sldId id="4755" r:id="rId23"/>
    <p:sldId id="4647" r:id="rId24"/>
    <p:sldId id="4501" r:id="rId25"/>
    <p:sldId id="4342" r:id="rId26"/>
    <p:sldId id="4569" r:id="rId27"/>
    <p:sldId id="4571" r:id="rId28"/>
    <p:sldId id="4574" r:id="rId29"/>
    <p:sldId id="4065" r:id="rId30"/>
    <p:sldId id="4770" r:id="rId31"/>
    <p:sldId id="4530" r:id="rId32"/>
    <p:sldId id="4648" r:id="rId33"/>
    <p:sldId id="4649" r:id="rId34"/>
    <p:sldId id="4624" r:id="rId35"/>
    <p:sldId id="4771" r:id="rId36"/>
    <p:sldId id="4531" r:id="rId37"/>
    <p:sldId id="4772" r:id="rId38"/>
    <p:sldId id="4773" r:id="rId39"/>
    <p:sldId id="271" r:id="rId40"/>
    <p:sldId id="4665" r:id="rId41"/>
    <p:sldId id="4546" r:id="rId42"/>
    <p:sldId id="4548" r:id="rId43"/>
    <p:sldId id="4768" r:id="rId44"/>
    <p:sldId id="4769" r:id="rId45"/>
    <p:sldId id="4806" r:id="rId46"/>
    <p:sldId id="4578" r:id="rId47"/>
    <p:sldId id="4756" r:id="rId48"/>
    <p:sldId id="4057" r:id="rId49"/>
    <p:sldId id="4810" r:id="rId50"/>
    <p:sldId id="4786" r:id="rId51"/>
    <p:sldId id="4642" r:id="rId52"/>
    <p:sldId id="4809" r:id="rId53"/>
    <p:sldId id="4746" r:id="rId54"/>
    <p:sldId id="4747" r:id="rId55"/>
    <p:sldId id="4757" r:id="rId56"/>
    <p:sldId id="4692" r:id="rId57"/>
    <p:sldId id="4788" r:id="rId58"/>
    <p:sldId id="4684" r:id="rId59"/>
    <p:sldId id="4730" r:id="rId60"/>
    <p:sldId id="4808" r:id="rId61"/>
    <p:sldId id="4753" r:id="rId62"/>
    <p:sldId id="4742" r:id="rId63"/>
    <p:sldId id="4758" r:id="rId64"/>
    <p:sldId id="4776" r:id="rId65"/>
    <p:sldId id="260" r:id="rId66"/>
    <p:sldId id="4789" r:id="rId67"/>
    <p:sldId id="4617" r:id="rId68"/>
    <p:sldId id="4618" r:id="rId69"/>
    <p:sldId id="4799" r:id="rId70"/>
    <p:sldId id="4790" r:id="rId71"/>
    <p:sldId id="4749" r:id="rId72"/>
    <p:sldId id="4759" r:id="rId73"/>
    <p:sldId id="4731" r:id="rId74"/>
    <p:sldId id="4791" r:id="rId75"/>
    <p:sldId id="4733" r:id="rId76"/>
    <p:sldId id="4734" r:id="rId77"/>
    <p:sldId id="4800" r:id="rId78"/>
    <p:sldId id="4736" r:id="rId79"/>
    <p:sldId id="4778" r:id="rId80"/>
    <p:sldId id="4760" r:id="rId81"/>
    <p:sldId id="4693" r:id="rId82"/>
    <p:sldId id="4792" r:id="rId83"/>
    <p:sldId id="4695" r:id="rId84"/>
    <p:sldId id="4696" r:id="rId85"/>
    <p:sldId id="4801" r:id="rId86"/>
    <p:sldId id="4698" r:id="rId87"/>
    <p:sldId id="4779" r:id="rId88"/>
    <p:sldId id="4761" r:id="rId89"/>
    <p:sldId id="4702" r:id="rId90"/>
    <p:sldId id="4793" r:id="rId91"/>
    <p:sldId id="4704" r:id="rId92"/>
    <p:sldId id="4705" r:id="rId93"/>
    <p:sldId id="4802" r:id="rId94"/>
    <p:sldId id="4707" r:id="rId95"/>
    <p:sldId id="4780" r:id="rId96"/>
    <p:sldId id="4762" r:id="rId97"/>
    <p:sldId id="4781" r:id="rId98"/>
    <p:sldId id="4050" r:id="rId99"/>
    <p:sldId id="4794" r:id="rId100"/>
    <p:sldId id="4627" r:id="rId101"/>
    <p:sldId id="4628" r:id="rId102"/>
    <p:sldId id="4807" r:id="rId103"/>
    <p:sldId id="4750" r:id="rId104"/>
    <p:sldId id="4811" r:id="rId105"/>
    <p:sldId id="4763" r:id="rId106"/>
    <p:sldId id="4711" r:id="rId107"/>
    <p:sldId id="4795" r:id="rId108"/>
    <p:sldId id="4713" r:id="rId109"/>
    <p:sldId id="4714" r:id="rId110"/>
    <p:sldId id="4804" r:id="rId111"/>
    <p:sldId id="4720" r:id="rId112"/>
    <p:sldId id="4783" r:id="rId113"/>
    <p:sldId id="4764" r:id="rId114"/>
    <p:sldId id="4721" r:id="rId115"/>
    <p:sldId id="4796" r:id="rId116"/>
    <p:sldId id="4723" r:id="rId117"/>
    <p:sldId id="4724" r:id="rId118"/>
    <p:sldId id="4805" r:id="rId119"/>
    <p:sldId id="4726" r:id="rId120"/>
    <p:sldId id="4784" r:id="rId121"/>
    <p:sldId id="4765" r:id="rId122"/>
    <p:sldId id="4785" r:id="rId123"/>
    <p:sldId id="4664" r:id="rId12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D46B"/>
    <a:srgbClr val="A340C4"/>
    <a:srgbClr val="00DEAA"/>
    <a:srgbClr val="F17E72"/>
    <a:srgbClr val="2B8CE8"/>
    <a:srgbClr val="FFEE4F"/>
    <a:srgbClr val="72F576"/>
    <a:srgbClr val="262626"/>
    <a:srgbClr val="1C273A"/>
    <a:srgbClr val="6A79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1"/>
    <p:restoredTop sz="95827" autoAdjust="0"/>
  </p:normalViewPr>
  <p:slideViewPr>
    <p:cSldViewPr snapToGrid="0" snapToObjects="1" showGuides="1">
      <p:cViewPr varScale="1">
        <p:scale>
          <a:sx n="157" d="100"/>
          <a:sy n="157" d="100"/>
        </p:scale>
        <p:origin x="808" y="176"/>
      </p:cViewPr>
      <p:guideLst>
        <p:guide orient="horz" pos="2160"/>
        <p:guide pos="3840"/>
      </p:guideLst>
    </p:cSldViewPr>
  </p:slideViewPr>
  <p:notesTextViewPr>
    <p:cViewPr>
      <p:scale>
        <a:sx n="1" d="1"/>
        <a:sy n="1" d="1"/>
      </p:scale>
      <p:origin x="0" y="0"/>
    </p:cViewPr>
  </p:notesTextViewPr>
  <p:sorterViewPr>
    <p:cViewPr>
      <p:scale>
        <a:sx n="90" d="100"/>
        <a:sy n="90" d="100"/>
      </p:scale>
      <p:origin x="0" y="-4056"/>
    </p:cViewPr>
  </p:sorterViewPr>
  <p:notesViewPr>
    <p:cSldViewPr snapToGrid="0" snapToObjects="1" showGuides="1">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8.xml"/><Relationship Id="rId1" Type="http://schemas.microsoft.com/office/2011/relationships/chartStyle" Target="style8.xml"/></Relationships>
</file>

<file path=ppt/charts/_rels/chart10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0.xml"/><Relationship Id="rId1" Type="http://schemas.microsoft.com/office/2011/relationships/chartStyle" Target="style80.xml"/></Relationships>
</file>

<file path=ppt/charts/_rels/chart10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1.xml"/><Relationship Id="rId1" Type="http://schemas.microsoft.com/office/2011/relationships/chartStyle" Target="style81.xml"/></Relationships>
</file>

<file path=ppt/charts/_rels/chart10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2.xml"/><Relationship Id="rId1" Type="http://schemas.microsoft.com/office/2011/relationships/chartStyle" Target="style82.xml"/></Relationships>
</file>

<file path=ppt/charts/_rels/chart10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3.xml"/><Relationship Id="rId1" Type="http://schemas.microsoft.com/office/2011/relationships/chartStyle" Target="style83.xml"/></Relationships>
</file>

<file path=ppt/charts/_rels/chart10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4.xml"/><Relationship Id="rId1" Type="http://schemas.microsoft.com/office/2011/relationships/chartStyle" Target="style84.xml"/></Relationships>
</file>

<file path=ppt/charts/_rels/chart10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5.xml"/><Relationship Id="rId1" Type="http://schemas.microsoft.com/office/2011/relationships/chartStyle" Target="style85.xml"/></Relationships>
</file>

<file path=ppt/charts/_rels/chart10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6.xml"/><Relationship Id="rId1" Type="http://schemas.microsoft.com/office/2011/relationships/chartStyle" Target="style86.xml"/></Relationships>
</file>

<file path=ppt/charts/_rels/chart10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7.xml"/><Relationship Id="rId1" Type="http://schemas.microsoft.com/office/2011/relationships/chartStyle" Target="style87.xml"/></Relationships>
</file>

<file path=ppt/charts/_rels/chart10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8.xml"/><Relationship Id="rId1" Type="http://schemas.microsoft.com/office/2011/relationships/chartStyle" Target="style88.xml"/></Relationships>
</file>

<file path=ppt/charts/_rels/chart10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89.xml"/><Relationship Id="rId1" Type="http://schemas.microsoft.com/office/2011/relationships/chartStyle" Target="style89.xml"/></Relationships>
</file>

<file path=ppt/charts/_rels/chart1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9.xml"/><Relationship Id="rId1" Type="http://schemas.microsoft.com/office/2011/relationships/chartStyle" Target="style9.xml"/></Relationships>
</file>

<file path=ppt/charts/_rels/chart11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0.xml"/><Relationship Id="rId1" Type="http://schemas.microsoft.com/office/2011/relationships/chartStyle" Target="style90.xml"/></Relationships>
</file>

<file path=ppt/charts/_rels/chart11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1.xml"/><Relationship Id="rId1" Type="http://schemas.microsoft.com/office/2011/relationships/chartStyle" Target="style91.xml"/></Relationships>
</file>

<file path=ppt/charts/_rels/chart11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2.xml"/><Relationship Id="rId1" Type="http://schemas.microsoft.com/office/2011/relationships/chartStyle" Target="style92.xml"/></Relationships>
</file>

<file path=ppt/charts/_rels/chart11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3.xml"/><Relationship Id="rId1" Type="http://schemas.microsoft.com/office/2011/relationships/chartStyle" Target="style93.xml"/></Relationships>
</file>

<file path=ppt/charts/_rels/chart11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4.xml"/><Relationship Id="rId1" Type="http://schemas.microsoft.com/office/2011/relationships/chartStyle" Target="style94.xml"/></Relationships>
</file>

<file path=ppt/charts/_rels/chart11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5.xml"/><Relationship Id="rId1" Type="http://schemas.microsoft.com/office/2011/relationships/chartStyle" Target="style95.xml"/></Relationships>
</file>

<file path=ppt/charts/_rels/chart11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6.xml"/><Relationship Id="rId1" Type="http://schemas.microsoft.com/office/2011/relationships/chartStyle" Target="style96.xml"/></Relationships>
</file>

<file path=ppt/charts/_rels/chart11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97.xml"/><Relationship Id="rId1" Type="http://schemas.microsoft.com/office/2011/relationships/chartStyle" Target="style97.xml"/></Relationships>
</file>

<file path=ppt/charts/_rels/chart11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98.xml"/><Relationship Id="rId1" Type="http://schemas.microsoft.com/office/2011/relationships/chartStyle" Target="style98.xml"/></Relationships>
</file>

<file path=ppt/charts/_rels/chart11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99.xml"/><Relationship Id="rId1" Type="http://schemas.microsoft.com/office/2011/relationships/chartStyle" Target="style99.xml"/></Relationships>
</file>

<file path=ppt/charts/_rels/chart1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0.xml"/><Relationship Id="rId1" Type="http://schemas.microsoft.com/office/2011/relationships/chartStyle" Target="style10.xml"/></Relationships>
</file>

<file path=ppt/charts/_rels/chart12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00.xml"/><Relationship Id="rId1" Type="http://schemas.microsoft.com/office/2011/relationships/chartStyle" Target="style100.xml"/></Relationships>
</file>

<file path=ppt/charts/_rels/chart12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1.xml"/><Relationship Id="rId1" Type="http://schemas.microsoft.com/office/2011/relationships/chartStyle" Target="style101.xml"/></Relationships>
</file>

<file path=ppt/charts/_rels/chart12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2.xml"/><Relationship Id="rId1" Type="http://schemas.microsoft.com/office/2011/relationships/chartStyle" Target="style102.xml"/></Relationships>
</file>

<file path=ppt/charts/_rels/chart12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3.xml"/><Relationship Id="rId1" Type="http://schemas.microsoft.com/office/2011/relationships/chartStyle" Target="style103.xml"/></Relationships>
</file>

<file path=ppt/charts/_rels/chart12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4.xml"/><Relationship Id="rId1" Type="http://schemas.microsoft.com/office/2011/relationships/chartStyle" Target="style104.xml"/></Relationships>
</file>

<file path=ppt/charts/_rels/chart12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5.xml"/><Relationship Id="rId1" Type="http://schemas.microsoft.com/office/2011/relationships/chartStyle" Target="style105.xml"/></Relationships>
</file>

<file path=ppt/charts/_rels/chart12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6.xml"/><Relationship Id="rId1" Type="http://schemas.microsoft.com/office/2011/relationships/chartStyle" Target="style106.xml"/></Relationships>
</file>

<file path=ppt/charts/_rels/chart12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7.xml"/><Relationship Id="rId1" Type="http://schemas.microsoft.com/office/2011/relationships/chartStyle" Target="style107.xml"/></Relationships>
</file>

<file path=ppt/charts/_rels/chart12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08.xml"/><Relationship Id="rId1" Type="http://schemas.microsoft.com/office/2011/relationships/chartStyle" Target="style108.xml"/></Relationships>
</file>

<file path=ppt/charts/_rels/chart129.xml.rels><?xml version="1.0" encoding="UTF-8" standalone="yes"?>
<Relationships xmlns="http://schemas.openxmlformats.org/package/2006/relationships"><Relationship Id="rId2" Type="http://schemas.openxmlformats.org/officeDocument/2006/relationships/oleObject" Target="file:////Users\licaoliveira\ownCloud3\JOBQuarentena\2019\JOB%201901%20-%20BB%20Experiencia%20do%20Cliente%20PF\Te&#769;cnico\Quantitativo\Entregas%20de%20Resultados\10.%20Marco%202020\Analise\Abertas\Abertas-Mar%203M.xlsx" TargetMode="External"/><Relationship Id="rId1" Type="http://schemas.openxmlformats.org/officeDocument/2006/relationships/themeOverride" Target="../theme/themeOverride20.xml"/></Relationships>
</file>

<file path=ppt/charts/_rels/chart1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1.xml"/><Relationship Id="rId1" Type="http://schemas.microsoft.com/office/2011/relationships/chartStyle" Target="style11.xml"/></Relationships>
</file>

<file path=ppt/charts/_rels/chart13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09.xml"/><Relationship Id="rId1" Type="http://schemas.microsoft.com/office/2011/relationships/chartStyle" Target="style109.xml"/></Relationships>
</file>

<file path=ppt/charts/_rels/chart13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10.xml"/><Relationship Id="rId1" Type="http://schemas.microsoft.com/office/2011/relationships/chartStyle" Target="style110.xml"/></Relationships>
</file>

<file path=ppt/charts/_rels/chart13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11.xml"/><Relationship Id="rId1" Type="http://schemas.microsoft.com/office/2011/relationships/chartStyle" Target="style111.xml"/></Relationships>
</file>

<file path=ppt/charts/_rels/chart13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2.xml"/><Relationship Id="rId1" Type="http://schemas.microsoft.com/office/2011/relationships/chartStyle" Target="style112.xml"/></Relationships>
</file>

<file path=ppt/charts/_rels/chart13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3.xml"/><Relationship Id="rId1" Type="http://schemas.microsoft.com/office/2011/relationships/chartStyle" Target="style113.xml"/></Relationships>
</file>

<file path=ppt/charts/_rels/chart13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4.xml"/><Relationship Id="rId1" Type="http://schemas.microsoft.com/office/2011/relationships/chartStyle" Target="style114.xml"/></Relationships>
</file>

<file path=ppt/charts/_rels/chart13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5.xml"/><Relationship Id="rId1" Type="http://schemas.microsoft.com/office/2011/relationships/chartStyle" Target="style115.xml"/></Relationships>
</file>

<file path=ppt/charts/_rels/chart13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6.xml"/><Relationship Id="rId1" Type="http://schemas.microsoft.com/office/2011/relationships/chartStyle" Target="style116.xml"/></Relationships>
</file>

<file path=ppt/charts/_rels/chart13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7.xml"/><Relationship Id="rId1" Type="http://schemas.microsoft.com/office/2011/relationships/chartStyle" Target="style117.xml"/></Relationships>
</file>

<file path=ppt/charts/_rels/chart13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8.xml"/><Relationship Id="rId1" Type="http://schemas.microsoft.com/office/2011/relationships/chartStyle" Target="style118.xml"/></Relationships>
</file>

<file path=ppt/charts/_rels/chart14.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14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19.xml"/><Relationship Id="rId1" Type="http://schemas.microsoft.com/office/2011/relationships/chartStyle" Target="style119.xml"/></Relationships>
</file>

<file path=ppt/charts/_rels/chart14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20.xml"/><Relationship Id="rId1" Type="http://schemas.microsoft.com/office/2011/relationships/chartStyle" Target="style120.xml"/></Relationships>
</file>

<file path=ppt/charts/_rels/chart14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21.xml"/><Relationship Id="rId1" Type="http://schemas.microsoft.com/office/2011/relationships/chartStyle" Target="style121.xml"/></Relationships>
</file>

<file path=ppt/charts/_rels/chart14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22.xml"/><Relationship Id="rId1" Type="http://schemas.microsoft.com/office/2011/relationships/chartStyle" Target="style122.xml"/></Relationships>
</file>

<file path=ppt/charts/_rels/chart14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3.xml"/><Relationship Id="rId1" Type="http://schemas.microsoft.com/office/2011/relationships/chartStyle" Target="style123.xml"/></Relationships>
</file>

<file path=ppt/charts/_rels/chart14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4.xml"/><Relationship Id="rId1" Type="http://schemas.microsoft.com/office/2011/relationships/chartStyle" Target="style124.xml"/></Relationships>
</file>

<file path=ppt/charts/_rels/chart14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5.xml"/><Relationship Id="rId1" Type="http://schemas.microsoft.com/office/2011/relationships/chartStyle" Target="style125.xml"/></Relationships>
</file>

<file path=ppt/charts/_rels/chart14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6.xml"/><Relationship Id="rId1" Type="http://schemas.microsoft.com/office/2011/relationships/chartStyle" Target="style126.xml"/></Relationships>
</file>

<file path=ppt/charts/_rels/chart14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7.xml"/><Relationship Id="rId1" Type="http://schemas.microsoft.com/office/2011/relationships/chartStyle" Target="style127.xml"/></Relationships>
</file>

<file path=ppt/charts/_rels/chart14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8.xml"/><Relationship Id="rId1" Type="http://schemas.microsoft.com/office/2011/relationships/chartStyle" Target="style128.xml"/></Relationships>
</file>

<file path=ppt/charts/_rels/chart15.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Users\leticianunes\ownCloud2\JOBQuarentena\2019\JOB%201901%20-%20BB%20Experiencia%20do%20Cliente%20PF\Te&#769;cnico\Quantitativo\Entregas%20de%20Resultados\10.%20Marco%202020\Analise\Regressoes\Trimestrais\BB%20PF-Regressao-NPS%20e%20CSAT-Trim.xlsx" TargetMode="External"/><Relationship Id="rId1" Type="http://schemas.openxmlformats.org/officeDocument/2006/relationships/themeOverride" Target="../theme/themeOverride1.xml"/></Relationships>
</file>

<file path=ppt/charts/_rels/chart15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29.xml"/><Relationship Id="rId1" Type="http://schemas.microsoft.com/office/2011/relationships/chartStyle" Target="style129.xml"/></Relationships>
</file>

<file path=ppt/charts/_rels/chart15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0.xml"/><Relationship Id="rId1" Type="http://schemas.microsoft.com/office/2011/relationships/chartStyle" Target="style130.xml"/></Relationships>
</file>

<file path=ppt/charts/_rels/chart15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31.xml"/><Relationship Id="rId1" Type="http://schemas.microsoft.com/office/2011/relationships/chartStyle" Target="style131.xml"/></Relationships>
</file>

<file path=ppt/charts/_rels/chart15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32.xml"/><Relationship Id="rId1" Type="http://schemas.microsoft.com/office/2011/relationships/chartStyle" Target="style132.xml"/></Relationships>
</file>

<file path=ppt/charts/_rels/chart15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20-%20LICA.xlsx" TargetMode="External"/><Relationship Id="rId2" Type="http://schemas.microsoft.com/office/2011/relationships/chartColorStyle" Target="colors133.xml"/><Relationship Id="rId1" Type="http://schemas.microsoft.com/office/2011/relationships/chartStyle" Target="style133.xml"/></Relationships>
</file>

<file path=ppt/charts/_rels/chart15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4.xml"/><Relationship Id="rId1" Type="http://schemas.microsoft.com/office/2011/relationships/chartStyle" Target="style134.xml"/></Relationships>
</file>

<file path=ppt/charts/_rels/chart15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5.xml"/><Relationship Id="rId1" Type="http://schemas.microsoft.com/office/2011/relationships/chartStyle" Target="style135.xml"/></Relationships>
</file>

<file path=ppt/charts/_rels/chart15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6.xml"/><Relationship Id="rId1" Type="http://schemas.microsoft.com/office/2011/relationships/chartStyle" Target="style136.xml"/></Relationships>
</file>

<file path=ppt/charts/_rels/chart15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7.xml"/><Relationship Id="rId1" Type="http://schemas.microsoft.com/office/2011/relationships/chartStyle" Target="style137.xml"/></Relationships>
</file>

<file path=ppt/charts/_rels/chart15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8.xml"/><Relationship Id="rId1" Type="http://schemas.microsoft.com/office/2011/relationships/chartStyle" Target="style138.xml"/></Relationships>
</file>

<file path=ppt/charts/_rels/chart16.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Users\leticianunes\ownCloud2\JOBQuarentena\2019\JOB%201901%20-%20BB%20Experiencia%20do%20Cliente%20PF\Te&#769;cnico\Quantitativo\Entregas%20de%20Resultados\10.%20Marco%202020\Analise\Regressoes\Trimestrais\BB%20PF-Regressao-NPS%20e%20CSAT-Trim.xlsx" TargetMode="External"/><Relationship Id="rId1" Type="http://schemas.openxmlformats.org/officeDocument/2006/relationships/themeOverride" Target="../theme/themeOverride2.xml"/></Relationships>
</file>

<file path=ppt/charts/_rels/chart16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39.xml"/><Relationship Id="rId1" Type="http://schemas.microsoft.com/office/2011/relationships/chartStyle" Target="style139.xml"/></Relationships>
</file>

<file path=ppt/charts/_rels/chart16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140.xml"/><Relationship Id="rId1" Type="http://schemas.microsoft.com/office/2011/relationships/chartStyle" Target="style140.xml"/></Relationships>
</file>

<file path=ppt/charts/_rels/chart162.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Abertas\Abertas-Mar%203M.xlsx" TargetMode="External"/></Relationships>
</file>

<file path=ppt/charts/_rels/chart17.xml.rels><?xml version="1.0" encoding="UTF-8" standalone="yes"?>
<Relationships xmlns="http://schemas.openxmlformats.org/package/2006/relationships"><Relationship Id="rId2" Type="http://schemas.openxmlformats.org/officeDocument/2006/relationships/oleObject" Target="file:////Users\licaoliveira\ownCloud3\JOBQuarentena\2019\JOB%201901%20-%20BB%20Experiencia%20do%20Cliente%20PF\Te&#769;cnico\Quantitativo\Entregas%20de%20Resultados\10.%20Marco%202020\Analise\Regressoes\Trimestrais\BB%20PF-Regressao-NPS-Trim-Mar.xlsx" TargetMode="External"/><Relationship Id="rId1" Type="http://schemas.openxmlformats.org/officeDocument/2006/relationships/themeOverride" Target="../theme/themeOverride3.xml"/></Relationships>
</file>

<file path=ppt/charts/_rels/chart18.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3.xml"/><Relationship Id="rId1" Type="http://schemas.microsoft.com/office/2011/relationships/chartStyle" Target="style13.xml"/><Relationship Id="rId5" Type="http://schemas.openxmlformats.org/officeDocument/2006/relationships/chartUserShapes" Target="../drawings/drawing4.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5.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6.xm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6.xml"/><Relationship Id="rId1" Type="http://schemas.microsoft.com/office/2011/relationships/chartStyle" Target="style16.xml"/><Relationship Id="rId5" Type="http://schemas.openxmlformats.org/officeDocument/2006/relationships/chartUserShapes" Target="../drawings/drawing7.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7.xml"/><Relationship Id="rId1" Type="http://schemas.microsoft.com/office/2011/relationships/chartStyle" Target="style17.xml"/><Relationship Id="rId5" Type="http://schemas.openxmlformats.org/officeDocument/2006/relationships/chartUserShapes" Target="../drawings/drawing8.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9.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9.xml"/><Relationship Id="rId1" Type="http://schemas.microsoft.com/office/2011/relationships/chartStyle" Target="style19.xml"/><Relationship Id="rId5" Type="http://schemas.openxmlformats.org/officeDocument/2006/relationships/chartUserShapes" Target="../drawings/drawing10.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0.xml"/><Relationship Id="rId1" Type="http://schemas.microsoft.com/office/2011/relationships/chartStyle" Target="style20.xml"/><Relationship Id="rId5" Type="http://schemas.openxmlformats.org/officeDocument/2006/relationships/chartUserShapes" Target="../drawings/drawing11.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1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22.xml"/><Relationship Id="rId1" Type="http://schemas.microsoft.com/office/2011/relationships/chartStyle" Target="style22.xml"/><Relationship Id="rId5" Type="http://schemas.openxmlformats.org/officeDocument/2006/relationships/chartUserShapes" Target="../drawings/drawing13.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3.xml"/><Relationship Id="rId1" Type="http://schemas.microsoft.com/office/2011/relationships/chartStyle" Target="style23.xml"/><Relationship Id="rId5" Type="http://schemas.openxmlformats.org/officeDocument/2006/relationships/chartUserShapes" Target="../drawings/drawing14.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5.xm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5.xml"/><Relationship Id="rId1" Type="http://schemas.microsoft.com/office/2011/relationships/chartStyle" Target="style25.xml"/><Relationship Id="rId5" Type="http://schemas.openxmlformats.org/officeDocument/2006/relationships/chartUserShapes" Target="../drawings/drawing16.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6.xml"/><Relationship Id="rId1" Type="http://schemas.microsoft.com/office/2011/relationships/chartStyle" Target="style26.xml"/><Relationship Id="rId5" Type="http://schemas.openxmlformats.org/officeDocument/2006/relationships/chartUserShapes" Target="../drawings/drawing17.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3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8.xml"/></Relationships>
</file>

<file path=ppt/charts/_rels/chart4.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8.xml"/><Relationship Id="rId1" Type="http://schemas.microsoft.com/office/2011/relationships/chartStyle" Target="style28.xml"/><Relationship Id="rId5" Type="http://schemas.openxmlformats.org/officeDocument/2006/relationships/chartUserShapes" Target="../drawings/drawing19.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9.xml"/><Relationship Id="rId1" Type="http://schemas.microsoft.com/office/2011/relationships/chartStyle" Target="style29.xml"/><Relationship Id="rId5" Type="http://schemas.openxmlformats.org/officeDocument/2006/relationships/chartUserShapes" Target="../drawings/drawing20.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21.xm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31.xml"/><Relationship Id="rId1" Type="http://schemas.microsoft.com/office/2011/relationships/chartStyle" Target="style31.xml"/><Relationship Id="rId5" Type="http://schemas.openxmlformats.org/officeDocument/2006/relationships/chartUserShapes" Target="../drawings/drawing22.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32.xml"/><Relationship Id="rId1" Type="http://schemas.microsoft.com/office/2011/relationships/chartStyle" Target="style32.xml"/><Relationship Id="rId5" Type="http://schemas.openxmlformats.org/officeDocument/2006/relationships/chartUserShapes" Target="../drawings/drawing23.xml"/><Relationship Id="rId4"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46.xml.rels><?xml version="1.0" encoding="UTF-8" standalone="yes"?>
<Relationships xmlns="http://schemas.openxmlformats.org/package/2006/relationships"><Relationship Id="rId2" Type="http://schemas.openxmlformats.org/officeDocument/2006/relationships/oleObject" Target="file:////Users\leticianunes\ownCloud2\JOBQuarentena\2019\JOB%201901%20-%20BB%20Experiencia%20do%20Cliente%20PF\Te&#769;cnico\Quantitativo\Entregas%20de%20Resultados\10.%20Marco%202020\Analise\Regressoes\Trimestrais\BB%20PF-Regressao-NPS-Vinc.xlsx" TargetMode="External"/><Relationship Id="rId1" Type="http://schemas.openxmlformats.org/officeDocument/2006/relationships/themeOverride" Target="../theme/themeOverride18.xml"/></Relationships>
</file>

<file path=ppt/charts/_rels/chart4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3.xml"/><Relationship Id="rId1" Type="http://schemas.microsoft.com/office/2011/relationships/chartStyle" Target="style33.xml"/></Relationships>
</file>

<file path=ppt/charts/_rels/chart4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4.xml"/><Relationship Id="rId1" Type="http://schemas.microsoft.com/office/2011/relationships/chartStyle" Target="style34.xml"/></Relationships>
</file>

<file path=ppt/charts/_rels/chart4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chartUserShapes" Target="../drawings/drawing24.xml"/></Relationships>
</file>

<file path=ppt/charts/_rels/chart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xml"/><Relationship Id="rId1" Type="http://schemas.microsoft.com/office/2011/relationships/chartStyle" Target="style3.xml"/></Relationships>
</file>

<file path=ppt/charts/_rels/chart50.xml.rels><?xml version="1.0" encoding="UTF-8" standalone="yes"?>
<Relationships xmlns="http://schemas.openxmlformats.org/package/2006/relationships"><Relationship Id="rId2" Type="http://schemas.openxmlformats.org/officeDocument/2006/relationships/chartUserShapes" Target="../drawings/drawing25.xml"/><Relationship Id="rId1"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s>
</file>

<file path=ppt/charts/_rels/chart5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6.xml"/><Relationship Id="rId1" Type="http://schemas.microsoft.com/office/2011/relationships/chartStyle" Target="style36.xml"/></Relationships>
</file>

<file path=ppt/charts/_rels/chart5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7.xml"/><Relationship Id="rId1" Type="http://schemas.microsoft.com/office/2011/relationships/chartStyle" Target="style37.xml"/></Relationships>
</file>

<file path=ppt/charts/_rels/chart5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38.xml"/><Relationship Id="rId1" Type="http://schemas.microsoft.com/office/2011/relationships/chartStyle" Target="style38.xml"/></Relationships>
</file>

<file path=ppt/charts/_rels/chart54.xml.rels><?xml version="1.0" encoding="UTF-8" standalone="yes"?>
<Relationships xmlns="http://schemas.openxmlformats.org/package/2006/relationships"><Relationship Id="rId3" Type="http://schemas.openxmlformats.org/officeDocument/2006/relationships/oleObject" Target="file:////Users\leticianunes\ownCloud2\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39.xml"/><Relationship Id="rId1" Type="http://schemas.microsoft.com/office/2011/relationships/chartStyle" Target="style39.xml"/></Relationships>
</file>

<file path=ppt/charts/_rels/chart55.xml.rels><?xml version="1.0" encoding="UTF-8" standalone="yes"?>
<Relationships xmlns="http://schemas.openxmlformats.org/package/2006/relationships"><Relationship Id="rId3" Type="http://schemas.openxmlformats.org/officeDocument/2006/relationships/chartUserShapes" Target="../drawings/drawing26.xml"/><Relationship Id="rId2" Type="http://schemas.openxmlformats.org/officeDocument/2006/relationships/oleObject" Target="file:////Users\licaoliveira\ownCloud3\JOBQuarentena\2019\JOB%201901%20-%20BB%20Experiencia%20do%20Cliente%20PF\Te&#769;cnico\Quantitativo\Entregas%20de%20Resultados\10.%20Marco%202020\Analise\Regressoes\Trimestrais\BB%20PF-Regressao-NPS-Vinc.xlsx" TargetMode="External"/><Relationship Id="rId1" Type="http://schemas.openxmlformats.org/officeDocument/2006/relationships/themeOverride" Target="../theme/themeOverride19.xml"/></Relationships>
</file>

<file path=ppt/charts/_rels/chart5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40.xml"/><Relationship Id="rId1" Type="http://schemas.microsoft.com/office/2011/relationships/chartStyle" Target="style40.xml"/></Relationships>
</file>

<file path=ppt/charts/_rels/chart5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41.xml"/><Relationship Id="rId1" Type="http://schemas.microsoft.com/office/2011/relationships/chartStyle" Target="style41.xml"/></Relationships>
</file>

<file path=ppt/charts/_rels/chart5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42.xml"/><Relationship Id="rId1" Type="http://schemas.microsoft.com/office/2011/relationships/chartStyle" Target="style42.xml"/></Relationships>
</file>

<file path=ppt/charts/_rels/chart5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43.xml"/><Relationship Id="rId1" Type="http://schemas.microsoft.com/office/2011/relationships/chartStyle" Target="style43.xml"/></Relationships>
</file>

<file path=ppt/charts/_rels/chart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4.xml"/><Relationship Id="rId1" Type="http://schemas.microsoft.com/office/2011/relationships/chartStyle" Target="style4.xml"/></Relationships>
</file>

<file path=ppt/charts/_rels/chart60.xml.rels><?xml version="1.0" encoding="UTF-8" standalone="yes"?>
<Relationships xmlns="http://schemas.openxmlformats.org/package/2006/relationships"><Relationship Id="rId1" Type="http://schemas.openxmlformats.org/officeDocument/2006/relationships/oleObject" Target="file:////Users\leticianunes\ownCloud2\JOBQuarentena\2019\JOB%201901%20-%20BB%20Experiencia%20do%20Cliente%20PF\Te&#769;cnico\Quantitativo\Entregas%20de%20Resultados\10.%20Marco%202020\Analise\Abertas\Abertas-Mar%203M.xlsx" TargetMode="External"/></Relationships>
</file>

<file path=ppt/charts/_rels/chart61.xml.rels><?xml version="1.0" encoding="UTF-8" standalone="yes"?>
<Relationships xmlns="http://schemas.openxmlformats.org/package/2006/relationships"><Relationship Id="rId1" Type="http://schemas.openxmlformats.org/officeDocument/2006/relationships/oleObject" Target="file:////Users\leticianunes\ownCloud2\JOBQuarentena\2019\JOB%201901%20-%20BB%20Experiencia%20do%20Cliente%20PF\Te&#769;cnico\Quantitativo\Entregas%20de%20Resultados\10.%20Marco%202020\Analise\Abertas\Abertas-Mar%203M.xlsx" TargetMode="External"/></Relationships>
</file>

<file path=ppt/charts/_rels/chart62.xml.rels><?xml version="1.0" encoding="UTF-8" standalone="yes"?>
<Relationships xmlns="http://schemas.openxmlformats.org/package/2006/relationships"><Relationship Id="rId1" Type="http://schemas.openxmlformats.org/officeDocument/2006/relationships/oleObject" Target="file:////Users\leticianunes\ownCloud2\JOBQuarentena\2019\JOB%201901%20-%20BB%20Experiencia%20do%20Cliente%20PF\Te&#769;cnico\Quantitativo\Entregas%20de%20Resultados\10.%20Marco%202020\Analise\Abertas\Abertas-Mar%203M.xlsx" TargetMode="External"/></Relationships>
</file>

<file path=ppt/charts/_rels/chart63.xml.rels><?xml version="1.0" encoding="UTF-8" standalone="yes"?>
<Relationships xmlns="http://schemas.openxmlformats.org/package/2006/relationships"><Relationship Id="rId1" Type="http://schemas.openxmlformats.org/officeDocument/2006/relationships/oleObject" Target="file:////Users\leticianunes\ownCloud2\JOBQuarentena\2019\JOB%201901%20-%20BB%20Experiencia%20do%20Cliente%20PF\Te&#769;cnico\Quantitativo\Entregas%20de%20Resultados\10.%20Marco%202020\Analise\Abertas\Abertas-Mar%203M.xlsx" TargetMode="External"/></Relationships>
</file>

<file path=ppt/charts/_rels/chart6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45.xml"/><Relationship Id="rId1" Type="http://schemas.microsoft.com/office/2011/relationships/chartStyle" Target="style45.xml"/></Relationships>
</file>

<file path=ppt/charts/_rels/chart6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46.xml"/><Relationship Id="rId1" Type="http://schemas.microsoft.com/office/2011/relationships/chartStyle" Target="style46.xml"/></Relationships>
</file>

<file path=ppt/charts/_rels/chart6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47.xml"/><Relationship Id="rId1" Type="http://schemas.microsoft.com/office/2011/relationships/chartStyle" Target="style47.xml"/></Relationships>
</file>

<file path=ppt/charts/_rels/chart6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48.xml"/><Relationship Id="rId1" Type="http://schemas.microsoft.com/office/2011/relationships/chartStyle" Target="style48.xml"/></Relationships>
</file>

<file path=ppt/charts/_rels/chart6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49.xml"/><Relationship Id="rId1" Type="http://schemas.microsoft.com/office/2011/relationships/chartStyle" Target="style49.xml"/></Relationships>
</file>

<file path=ppt/charts/_rels/chart6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0.xml"/><Relationship Id="rId1" Type="http://schemas.microsoft.com/office/2011/relationships/chartStyle" Target="style50.xml"/></Relationships>
</file>

<file path=ppt/charts/_rels/chart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5.xml"/><Relationship Id="rId1" Type="http://schemas.microsoft.com/office/2011/relationships/chartStyle" Target="style5.xml"/></Relationships>
</file>

<file path=ppt/charts/_rels/chart7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1.xml"/><Relationship Id="rId1" Type="http://schemas.microsoft.com/office/2011/relationships/chartStyle" Target="style51.xml"/></Relationships>
</file>

<file path=ppt/charts/_rels/chart7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2.xml"/><Relationship Id="rId1" Type="http://schemas.microsoft.com/office/2011/relationships/chartStyle" Target="style52.xml"/></Relationships>
</file>

<file path=ppt/charts/_rels/chart7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3.xml"/><Relationship Id="rId1" Type="http://schemas.microsoft.com/office/2011/relationships/chartStyle" Target="style53.xml"/></Relationships>
</file>

<file path=ppt/charts/_rels/chart7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4.xml"/><Relationship Id="rId1" Type="http://schemas.microsoft.com/office/2011/relationships/chartStyle" Target="style54.xml"/></Relationships>
</file>

<file path=ppt/charts/_rels/chart7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5.xml"/><Relationship Id="rId1" Type="http://schemas.microsoft.com/office/2011/relationships/chartStyle" Target="style55.xml"/></Relationships>
</file>

<file path=ppt/charts/_rels/chart7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6.xml"/><Relationship Id="rId1" Type="http://schemas.microsoft.com/office/2011/relationships/chartStyle" Target="style56.xml"/></Relationships>
</file>

<file path=ppt/charts/_rels/chart7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7.xml"/><Relationship Id="rId1" Type="http://schemas.microsoft.com/office/2011/relationships/chartStyle" Target="style57.xml"/></Relationships>
</file>

<file path=ppt/charts/_rels/chart7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8.xml"/><Relationship Id="rId1" Type="http://schemas.microsoft.com/office/2011/relationships/chartStyle" Target="style58.xml"/></Relationships>
</file>

<file path=ppt/charts/_rels/chart7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59.xml"/><Relationship Id="rId1" Type="http://schemas.microsoft.com/office/2011/relationships/chartStyle" Target="style59.xml"/></Relationships>
</file>

<file path=ppt/charts/_rels/chart7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0.xml"/><Relationship Id="rId1" Type="http://schemas.microsoft.com/office/2011/relationships/chartStyle" Target="style60.xml"/></Relationships>
</file>

<file path=ppt/charts/_rels/chart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6.xml"/><Relationship Id="rId1" Type="http://schemas.microsoft.com/office/2011/relationships/chartStyle" Target="style6.xml"/></Relationships>
</file>

<file path=ppt/charts/_rels/chart8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1.xml"/><Relationship Id="rId1" Type="http://schemas.microsoft.com/office/2011/relationships/chartStyle" Target="style61.xml"/></Relationships>
</file>

<file path=ppt/charts/_rels/chart8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2.xml"/><Relationship Id="rId1" Type="http://schemas.microsoft.com/office/2011/relationships/chartStyle" Target="style62.xml"/></Relationships>
</file>

<file path=ppt/charts/_rels/chart8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3.xml"/><Relationship Id="rId1" Type="http://schemas.microsoft.com/office/2011/relationships/chartStyle" Target="style63.xml"/></Relationships>
</file>

<file path=ppt/charts/_rels/chart8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4.xml"/><Relationship Id="rId1" Type="http://schemas.microsoft.com/office/2011/relationships/chartStyle" Target="style64.xml"/></Relationships>
</file>

<file path=ppt/charts/_rels/chart8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5.xml"/><Relationship Id="rId1" Type="http://schemas.microsoft.com/office/2011/relationships/chartStyle" Target="style65.xml"/></Relationships>
</file>

<file path=ppt/charts/_rels/chart85.xml.rels><?xml version="1.0" encoding="UTF-8" standalone="yes"?>
<Relationships xmlns="http://schemas.openxmlformats.org/package/2006/relationships"><Relationship Id="rId1" Type="http://schemas.openxmlformats.org/officeDocument/2006/relationships/oleObject" Target="file:////Users\licaoliveira\ownCloud3\JOBQuarentena\2019\JOB%201901%20-%20BB%20Experiencia%20do%20Cliente%20PF\Te&#769;cnico\Quantitativo\Entregas%20de%20Resultados\10.%20Marco%202020\Analise\Abertas\Abertas-Mar%203M.xlsx" TargetMode="External"/></Relationships>
</file>

<file path=ppt/charts/_rels/chart8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6.xml"/><Relationship Id="rId1" Type="http://schemas.microsoft.com/office/2011/relationships/chartStyle" Target="style66.xml"/></Relationships>
</file>

<file path=ppt/charts/_rels/chart8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7.xml"/><Relationship Id="rId1" Type="http://schemas.microsoft.com/office/2011/relationships/chartStyle" Target="style67.xml"/></Relationships>
</file>

<file path=ppt/charts/_rels/chart8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8.xml"/><Relationship Id="rId1" Type="http://schemas.microsoft.com/office/2011/relationships/chartStyle" Target="style68.xml"/></Relationships>
</file>

<file path=ppt/charts/_rels/chart8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69.xml"/><Relationship Id="rId1" Type="http://schemas.microsoft.com/office/2011/relationships/chartStyle" Target="style69.xml"/></Relationships>
</file>

<file path=ppt/charts/_rels/chart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xlsx" TargetMode="External"/><Relationship Id="rId2" Type="http://schemas.microsoft.com/office/2011/relationships/chartColorStyle" Target="colors7.xml"/><Relationship Id="rId1" Type="http://schemas.microsoft.com/office/2011/relationships/chartStyle" Target="style7.xml"/></Relationships>
</file>

<file path=ppt/charts/_rels/chart90.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0.xml"/><Relationship Id="rId1" Type="http://schemas.microsoft.com/office/2011/relationships/chartStyle" Target="style70.xml"/></Relationships>
</file>

<file path=ppt/charts/_rels/chart91.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1.xml"/><Relationship Id="rId1" Type="http://schemas.microsoft.com/office/2011/relationships/chartStyle" Target="style71.xml"/></Relationships>
</file>

<file path=ppt/charts/_rels/chart92.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2.xml"/><Relationship Id="rId1" Type="http://schemas.microsoft.com/office/2011/relationships/chartStyle" Target="style72.xml"/></Relationships>
</file>

<file path=ppt/charts/_rels/chart93.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3.xml"/><Relationship Id="rId1" Type="http://schemas.microsoft.com/office/2011/relationships/chartStyle" Target="style73.xml"/></Relationships>
</file>

<file path=ppt/charts/_rels/chart94.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4.xml"/><Relationship Id="rId1" Type="http://schemas.microsoft.com/office/2011/relationships/chartStyle" Target="style74.xml"/></Relationships>
</file>

<file path=ppt/charts/_rels/chart95.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5.xml"/><Relationship Id="rId1" Type="http://schemas.microsoft.com/office/2011/relationships/chartStyle" Target="style75.xml"/></Relationships>
</file>

<file path=ppt/charts/_rels/chart96.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6.xml"/><Relationship Id="rId1" Type="http://schemas.microsoft.com/office/2011/relationships/chartStyle" Target="style76.xml"/></Relationships>
</file>

<file path=ppt/charts/_rels/chart97.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7.xml"/><Relationship Id="rId1" Type="http://schemas.microsoft.com/office/2011/relationships/chartStyle" Target="style77.xml"/></Relationships>
</file>

<file path=ppt/charts/_rels/chart98.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8.xml"/><Relationship Id="rId1" Type="http://schemas.microsoft.com/office/2011/relationships/chartStyle" Target="style78.xml"/></Relationships>
</file>

<file path=ppt/charts/_rels/chart99.xml.rels><?xml version="1.0" encoding="UTF-8" standalone="yes"?>
<Relationships xmlns="http://schemas.openxmlformats.org/package/2006/relationships"><Relationship Id="rId3" Type="http://schemas.openxmlformats.org/officeDocument/2006/relationships/oleObject" Target="file:////Users\licaoliveira\ownCloud3\JOBQuarentena\2019\JOB%201901%20-%20BB%20Experiencia%20do%20Cliente%20PF\Te&#769;cnico\Quantitativo\Entregas%20de%20Resultados\10.%20Marco%202020\Analise\Graficos\BB%20PF%20-%20Graficos%20Marco%20bkp.xlsx" TargetMode="External"/><Relationship Id="rId2" Type="http://schemas.microsoft.com/office/2011/relationships/chartColorStyle" Target="colors79.xml"/><Relationship Id="rId1" Type="http://schemas.microsoft.com/office/2011/relationships/chartStyle" Target="style79.xml"/></Relationships>
</file>

<file path=ppt/charts/_rels/chartEx1.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oleObject" Target="file:////Users\licaoliveira\ownCloud3\JOBQuarentena\2019\JOB%201901%20-%20BB%20Experiencia%20do%20Cliente%20PF\Te&#769;cnico\Quantitativo\Entregas%20de%20Resultados\10.%20Marco%202020\Analise\Abertas\Abertas-Mar%203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76540220608017E-2"/>
          <c:y val="8.3286490537755289E-2"/>
          <c:w val="0.95932364810330895"/>
          <c:h val="0.61068905752295299"/>
        </c:manualLayout>
      </c:layout>
      <c:lineChart>
        <c:grouping val="standard"/>
        <c:varyColors val="0"/>
        <c:ser>
          <c:idx val="0"/>
          <c:order val="0"/>
          <c:spPr>
            <a:ln w="41275" cap="rnd">
              <a:solidFill>
                <a:schemeClr val="accent4">
                  <a:lumMod val="60000"/>
                  <a:lumOff val="40000"/>
                </a:schemeClr>
              </a:solidFill>
              <a:round/>
            </a:ln>
            <a:effectLst/>
          </c:spPr>
          <c:marker>
            <c:symbol val="circle"/>
            <c:size val="10"/>
            <c:spPr>
              <a:solidFill>
                <a:schemeClr val="accent4">
                  <a:lumMod val="60000"/>
                  <a:lumOff val="40000"/>
                </a:schemeClr>
              </a:solidFill>
              <a:ln w="9525">
                <a:solidFill>
                  <a:schemeClr val="accent4">
                    <a:lumMod val="60000"/>
                    <a:lumOff val="40000"/>
                  </a:schemeClr>
                </a:solidFill>
              </a:ln>
              <a:effectLst/>
            </c:spPr>
          </c:marker>
          <c:dLbls>
            <c:dLbl>
              <c:idx val="11"/>
              <c:layout>
                <c:manualLayout>
                  <c:x val="-1.5788816414449844E-3"/>
                  <c:y val="0.10372166010867528"/>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C000"/>
                      </a:solidFill>
                      <a:latin typeface="Segoe UI Symbol" panose="020B0502040204020203" pitchFamily="34" charset="0"/>
                      <a:ea typeface="Segoe UI Symbol" panose="020B0502040204020203" pitchFamily="34" charset="0"/>
                      <a:cs typeface="+mn-cs"/>
                    </a:defRPr>
                  </a:pPr>
                  <a:endParaRPr lang="pt-BR"/>
                </a:p>
              </c:txPr>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644C-1E4C-89E6-60924F7F001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C000"/>
                    </a:solidFill>
                    <a:latin typeface="Segoe UI Symbol" panose="020B0502040204020203" pitchFamily="34" charset="0"/>
                    <a:ea typeface="Segoe UI Symbol" panose="020B0502040204020203" pitchFamily="34" charset="0"/>
                    <a:cs typeface="+mn-cs"/>
                  </a:defRPr>
                </a:pPr>
                <a:endParaRPr lang="pt-BR"/>
              </a:p>
            </c:txPr>
            <c:dLblPos val="b"/>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'NPS BB'!$C$8:$H$8</c:f>
              <c:numCache>
                <c:formatCode>mmm\-yy</c:formatCode>
                <c:ptCount val="6"/>
                <c:pt idx="0">
                  <c:v>43739</c:v>
                </c:pt>
                <c:pt idx="1">
                  <c:v>43770</c:v>
                </c:pt>
                <c:pt idx="2">
                  <c:v>43800</c:v>
                </c:pt>
                <c:pt idx="3">
                  <c:v>43831</c:v>
                </c:pt>
                <c:pt idx="4">
                  <c:v>43862</c:v>
                </c:pt>
                <c:pt idx="5">
                  <c:v>43891</c:v>
                </c:pt>
              </c:numCache>
            </c:numRef>
          </c:cat>
          <c:val>
            <c:numRef>
              <c:f>'NPS BB'!$C$11:$H$11</c:f>
              <c:numCache>
                <c:formatCode>0.00</c:formatCode>
                <c:ptCount val="6"/>
                <c:pt idx="0">
                  <c:v>22.918374106182544</c:v>
                </c:pt>
                <c:pt idx="1">
                  <c:v>26.200648913585834</c:v>
                </c:pt>
                <c:pt idx="2">
                  <c:v>27.659989672921785</c:v>
                </c:pt>
                <c:pt idx="3">
                  <c:v>26.956809531689551</c:v>
                </c:pt>
                <c:pt idx="4">
                  <c:v>35.614330367876889</c:v>
                </c:pt>
                <c:pt idx="5">
                  <c:v>33.580790028411691</c:v>
                </c:pt>
              </c:numCache>
            </c:numRef>
          </c:val>
          <c:smooth val="0"/>
          <c:extLst>
            <c:ext xmlns:c16="http://schemas.microsoft.com/office/drawing/2014/chart" uri="{C3380CC4-5D6E-409C-BE32-E72D297353CC}">
              <c16:uniqueId val="{00000001-644C-1E4C-89E6-60924F7F0010}"/>
            </c:ext>
          </c:extLst>
        </c:ser>
        <c:dLbls>
          <c:showLegendKey val="0"/>
          <c:showVal val="0"/>
          <c:showCatName val="0"/>
          <c:showSerName val="0"/>
          <c:showPercent val="0"/>
          <c:showBubbleSize val="0"/>
        </c:dLbls>
        <c:marker val="1"/>
        <c:smooth val="0"/>
        <c:axId val="149320680"/>
        <c:axId val="113112176"/>
      </c:lineChart>
      <c:dateAx>
        <c:axId val="14932068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13112176"/>
        <c:crosses val="autoZero"/>
        <c:auto val="1"/>
        <c:lblOffset val="100"/>
        <c:baseTimeUnit val="months"/>
      </c:dateAx>
      <c:valAx>
        <c:axId val="113112176"/>
        <c:scaling>
          <c:orientation val="minMax"/>
          <c:max val="40"/>
          <c:min val="0"/>
        </c:scaling>
        <c:delete val="1"/>
        <c:axPos val="l"/>
        <c:numFmt formatCode="0.00" sourceLinked="1"/>
        <c:majorTickMark val="out"/>
        <c:minorTickMark val="none"/>
        <c:tickLblPos val="nextTo"/>
        <c:crossAx val="149320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layout>
                <c:manualLayout>
                  <c:x val="0"/>
                  <c:y val="-2.5252525252525252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4F-1944-BD2D-FA2ED40DD3B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4">
                        <a:lumMod val="75000"/>
                      </a:schemeClr>
                    </a:solidFill>
                    <a:latin typeface="+mn-lt"/>
                    <a:ea typeface="+mn-ea"/>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6M'!$C$40:$H$40</c:f>
              <c:numCache>
                <c:formatCode>0.00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1-2A4F-1944-BD2D-FA2ED40DD3BD}"/>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3.8345410628019324E-3"/>
                  <c:y val="-8.83838383838384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4F-1944-BD2D-FA2ED40DD3B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6M'!$C$41:$H$41</c:f>
              <c:numCache>
                <c:formatCode>0.00</c:formatCode>
                <c:ptCount val="6"/>
                <c:pt idx="0">
                  <c:v>79.482496747608067</c:v>
                </c:pt>
                <c:pt idx="1">
                  <c:v>81.170746778113269</c:v>
                </c:pt>
                <c:pt idx="2">
                  <c:v>80.789894342193747</c:v>
                </c:pt>
                <c:pt idx="3">
                  <c:v>80.438402080850224</c:v>
                </c:pt>
                <c:pt idx="4">
                  <c:v>78.965565134296526</c:v>
                </c:pt>
                <c:pt idx="5">
                  <c:v>76.277973598081658</c:v>
                </c:pt>
              </c:numCache>
            </c:numRef>
          </c:val>
          <c:smooth val="0"/>
          <c:extLst>
            <c:ext xmlns:c16="http://schemas.microsoft.com/office/drawing/2014/chart" uri="{C3380CC4-5D6E-409C-BE32-E72D297353CC}">
              <c16:uniqueId val="{00000003-2A4F-1944-BD2D-FA2ED40DD3BD}"/>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layout>
                <c:manualLayout>
                  <c:x val="0"/>
                  <c:y val="4.4191919191919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4F-1944-BD2D-FA2ED40DD3B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6M'!$C$42:$H$42</c:f>
              <c:numCache>
                <c:formatCode>0.00</c:formatCode>
                <c:ptCount val="6"/>
                <c:pt idx="0">
                  <c:v>74.191122217193367</c:v>
                </c:pt>
                <c:pt idx="1">
                  <c:v>79.500381056840851</c:v>
                </c:pt>
                <c:pt idx="2">
                  <c:v>82.0758365526098</c:v>
                </c:pt>
                <c:pt idx="3">
                  <c:v>73.194369686329807</c:v>
                </c:pt>
                <c:pt idx="4">
                  <c:v>70.719492553642667</c:v>
                </c:pt>
                <c:pt idx="5">
                  <c:v>71.555242821662205</c:v>
                </c:pt>
              </c:numCache>
            </c:numRef>
          </c:val>
          <c:smooth val="0"/>
          <c:extLst>
            <c:ext xmlns:c16="http://schemas.microsoft.com/office/drawing/2014/chart" uri="{C3380CC4-5D6E-409C-BE32-E72D297353CC}">
              <c16:uniqueId val="{00000005-2A4F-1944-BD2D-FA2ED40DD3BD}"/>
            </c:ext>
          </c:extLst>
        </c:ser>
        <c:dLbls>
          <c:showLegendKey val="0"/>
          <c:showVal val="0"/>
          <c:showCatName val="0"/>
          <c:showSerName val="0"/>
          <c:showPercent val="0"/>
          <c:showBubbleSize val="0"/>
        </c:dLbls>
        <c:marker val="1"/>
        <c:smooth val="0"/>
        <c:axId val="152980672"/>
        <c:axId val="152981064"/>
      </c:lineChart>
      <c:catAx>
        <c:axId val="152980672"/>
        <c:scaling>
          <c:orientation val="minMax"/>
        </c:scaling>
        <c:delete val="1"/>
        <c:axPos val="b"/>
        <c:majorTickMark val="none"/>
        <c:minorTickMark val="none"/>
        <c:tickLblPos val="nextTo"/>
        <c:crossAx val="152981064"/>
        <c:crosses val="autoZero"/>
        <c:auto val="1"/>
        <c:lblAlgn val="ctr"/>
        <c:lblOffset val="100"/>
        <c:noMultiLvlLbl val="0"/>
      </c:catAx>
      <c:valAx>
        <c:axId val="152981064"/>
        <c:scaling>
          <c:orientation val="minMax"/>
          <c:max val="100"/>
          <c:min val="40"/>
        </c:scaling>
        <c:delete val="1"/>
        <c:axPos val="l"/>
        <c:numFmt formatCode="0.00" sourceLinked="1"/>
        <c:majorTickMark val="out"/>
        <c:minorTickMark val="none"/>
        <c:tickLblPos val="nextTo"/>
        <c:crossAx val="152980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DETALH'!$C$39</c:f>
              <c:strCache>
                <c:ptCount val="1"/>
                <c:pt idx="0">
                  <c:v>V24</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A1-E649-8A02-A2E7611D74A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DETALH'!$C$42:$H$42</c:f>
              <c:numCache>
                <c:formatCode>0</c:formatCode>
                <c:ptCount val="6"/>
                <c:pt idx="0">
                  <c:v>85.195252410874744</c:v>
                </c:pt>
                <c:pt idx="1">
                  <c:v>85.296781821403584</c:v>
                </c:pt>
                <c:pt idx="2">
                  <c:v>85.528218204944309</c:v>
                </c:pt>
                <c:pt idx="3">
                  <c:v>84.444447573197607</c:v>
                </c:pt>
                <c:pt idx="4">
                  <c:v>85.917706645037427</c:v>
                </c:pt>
                <c:pt idx="5">
                  <c:v>85.560359703423401</c:v>
                </c:pt>
              </c:numCache>
            </c:numRef>
          </c:val>
          <c:smooth val="0"/>
          <c:extLst>
            <c:ext xmlns:c16="http://schemas.microsoft.com/office/drawing/2014/chart" uri="{C3380CC4-5D6E-409C-BE32-E72D297353CC}">
              <c16:uniqueId val="{00000001-EEA1-E649-8A02-A2E7611D74AD}"/>
            </c:ext>
          </c:extLst>
        </c:ser>
        <c:dLbls>
          <c:showLegendKey val="0"/>
          <c:showVal val="0"/>
          <c:showCatName val="0"/>
          <c:showSerName val="0"/>
          <c:showPercent val="0"/>
          <c:showBubbleSize val="0"/>
        </c:dLbls>
        <c:marker val="1"/>
        <c:smooth val="0"/>
        <c:axId val="172793888"/>
        <c:axId val="172794280"/>
      </c:lineChart>
      <c:dateAx>
        <c:axId val="17279388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4280"/>
        <c:crosses val="autoZero"/>
        <c:auto val="1"/>
        <c:lblOffset val="100"/>
        <c:baseTimeUnit val="months"/>
      </c:dateAx>
      <c:valAx>
        <c:axId val="172794280"/>
        <c:scaling>
          <c:orientation val="minMax"/>
          <c:max val="100"/>
          <c:min val="40"/>
        </c:scaling>
        <c:delete val="1"/>
        <c:axPos val="l"/>
        <c:numFmt formatCode="0" sourceLinked="1"/>
        <c:majorTickMark val="out"/>
        <c:minorTickMark val="none"/>
        <c:tickLblPos val="nextTo"/>
        <c:crossAx val="172793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DETALH'!$C$39</c:f>
              <c:strCache>
                <c:ptCount val="1"/>
                <c:pt idx="0">
                  <c:v>V24</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5F-0843-BCBC-186E278BEFF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DETALH'!$C$40:$H$40</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1-3C5F-0843-BCBC-186E278BEFF0}"/>
            </c:ext>
          </c:extLst>
        </c:ser>
        <c:dLbls>
          <c:showLegendKey val="0"/>
          <c:showVal val="0"/>
          <c:showCatName val="0"/>
          <c:showSerName val="0"/>
          <c:showPercent val="0"/>
          <c:showBubbleSize val="0"/>
        </c:dLbls>
        <c:marker val="1"/>
        <c:smooth val="0"/>
        <c:axId val="172795064"/>
        <c:axId val="172795456"/>
      </c:lineChart>
      <c:dateAx>
        <c:axId val="17279506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2795456"/>
        <c:crosses val="autoZero"/>
        <c:auto val="1"/>
        <c:lblOffset val="100"/>
        <c:baseTimeUnit val="months"/>
      </c:dateAx>
      <c:valAx>
        <c:axId val="172795456"/>
        <c:scaling>
          <c:orientation val="minMax"/>
          <c:max val="100"/>
          <c:min val="40"/>
        </c:scaling>
        <c:delete val="1"/>
        <c:axPos val="l"/>
        <c:numFmt formatCode="0" sourceLinked="1"/>
        <c:majorTickMark val="out"/>
        <c:minorTickMark val="none"/>
        <c:tickLblPos val="nextTo"/>
        <c:crossAx val="172795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DETALH'!$C$39</c:f>
              <c:strCache>
                <c:ptCount val="1"/>
                <c:pt idx="0">
                  <c:v>V24</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1B-AF4D-AEFC-4B447DDC39D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DETALH'!$C$40:$H$40</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1-241B-AF4D-AEFC-4B447DDC39D4}"/>
            </c:ext>
          </c:extLst>
        </c:ser>
        <c:dLbls>
          <c:showLegendKey val="0"/>
          <c:showVal val="0"/>
          <c:showCatName val="0"/>
          <c:showSerName val="0"/>
          <c:showPercent val="0"/>
          <c:showBubbleSize val="0"/>
        </c:dLbls>
        <c:marker val="1"/>
        <c:smooth val="0"/>
        <c:axId val="172796240"/>
        <c:axId val="172796632"/>
      </c:lineChart>
      <c:dateAx>
        <c:axId val="17279624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2796632"/>
        <c:crosses val="autoZero"/>
        <c:auto val="1"/>
        <c:lblOffset val="100"/>
        <c:baseTimeUnit val="months"/>
      </c:dateAx>
      <c:valAx>
        <c:axId val="172796632"/>
        <c:scaling>
          <c:orientation val="minMax"/>
          <c:max val="100"/>
          <c:min val="40"/>
        </c:scaling>
        <c:delete val="1"/>
        <c:axPos val="l"/>
        <c:numFmt formatCode="0" sourceLinked="1"/>
        <c:majorTickMark val="out"/>
        <c:minorTickMark val="none"/>
        <c:tickLblPos val="nextTo"/>
        <c:crossAx val="172796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DETALH'!$C$51</c:f>
              <c:strCache>
                <c:ptCount val="1"/>
                <c:pt idx="0">
                  <c:v>V24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C061-624C-A6C5-1E943579F5D5}"/>
                </c:ext>
              </c:extLst>
            </c:dLbl>
            <c:dLbl>
              <c:idx val="1"/>
              <c:delete val="1"/>
              <c:extLst>
                <c:ext xmlns:c15="http://schemas.microsoft.com/office/drawing/2012/chart" uri="{CE6537A1-D6FC-4f65-9D91-7224C49458BB}"/>
                <c:ext xmlns:c16="http://schemas.microsoft.com/office/drawing/2014/chart" uri="{C3380CC4-5D6E-409C-BE32-E72D297353CC}">
                  <c16:uniqueId val="{00000001-C061-624C-A6C5-1E943579F5D5}"/>
                </c:ext>
              </c:extLst>
            </c:dLbl>
            <c:dLbl>
              <c:idx val="2"/>
              <c:delete val="1"/>
              <c:extLst>
                <c:ext xmlns:c15="http://schemas.microsoft.com/office/drawing/2012/chart" uri="{CE6537A1-D6FC-4f65-9D91-7224C49458BB}"/>
                <c:ext xmlns:c16="http://schemas.microsoft.com/office/drawing/2014/chart" uri="{C3380CC4-5D6E-409C-BE32-E72D297353CC}">
                  <c16:uniqueId val="{00000002-C061-624C-A6C5-1E943579F5D5}"/>
                </c:ext>
              </c:extLst>
            </c:dLbl>
            <c:dLbl>
              <c:idx val="3"/>
              <c:delete val="1"/>
              <c:extLst>
                <c:ext xmlns:c15="http://schemas.microsoft.com/office/drawing/2012/chart" uri="{CE6537A1-D6FC-4f65-9D91-7224C49458BB}"/>
                <c:ext xmlns:c16="http://schemas.microsoft.com/office/drawing/2014/chart" uri="{C3380CC4-5D6E-409C-BE32-E72D297353CC}">
                  <c16:uniqueId val="{00000003-C061-624C-A6C5-1E943579F5D5}"/>
                </c:ext>
              </c:extLst>
            </c:dLbl>
            <c:dLbl>
              <c:idx val="4"/>
              <c:delete val="1"/>
              <c:extLst>
                <c:ext xmlns:c15="http://schemas.microsoft.com/office/drawing/2012/chart" uri="{CE6537A1-D6FC-4f65-9D91-7224C49458BB}"/>
                <c:ext xmlns:c16="http://schemas.microsoft.com/office/drawing/2014/chart" uri="{C3380CC4-5D6E-409C-BE32-E72D297353CC}">
                  <c16:uniqueId val="{00000004-C061-624C-A6C5-1E943579F5D5}"/>
                </c:ext>
              </c:extLst>
            </c:dLbl>
            <c:dLbl>
              <c:idx val="5"/>
              <c:layout>
                <c:manualLayout>
                  <c:x val="-1.1415596941339113E-2"/>
                  <c:y val="-1.26162589389779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61-624C-A6C5-1E943579F5D5}"/>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DETALH'!$C$52:$H$52</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6-C061-624C-A6C5-1E943579F5D5}"/>
            </c:ext>
          </c:extLst>
        </c:ser>
        <c:ser>
          <c:idx val="3"/>
          <c:order val="1"/>
          <c:tx>
            <c:strRef>
              <c:f>'TELA 6 DETALH'!$B$53</c:f>
              <c:strCache>
                <c:ptCount val="1"/>
                <c:pt idx="0">
                  <c:v>V165IM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C061-624C-A6C5-1E943579F5D5}"/>
                </c:ext>
              </c:extLst>
            </c:dLbl>
            <c:dLbl>
              <c:idx val="1"/>
              <c:delete val="1"/>
              <c:extLst>
                <c:ext xmlns:c15="http://schemas.microsoft.com/office/drawing/2012/chart" uri="{CE6537A1-D6FC-4f65-9D91-7224C49458BB}"/>
                <c:ext xmlns:c16="http://schemas.microsoft.com/office/drawing/2014/chart" uri="{C3380CC4-5D6E-409C-BE32-E72D297353CC}">
                  <c16:uniqueId val="{00000008-C061-624C-A6C5-1E943579F5D5}"/>
                </c:ext>
              </c:extLst>
            </c:dLbl>
            <c:dLbl>
              <c:idx val="2"/>
              <c:delete val="1"/>
              <c:extLst>
                <c:ext xmlns:c15="http://schemas.microsoft.com/office/drawing/2012/chart" uri="{CE6537A1-D6FC-4f65-9D91-7224C49458BB}"/>
                <c:ext xmlns:c16="http://schemas.microsoft.com/office/drawing/2014/chart" uri="{C3380CC4-5D6E-409C-BE32-E72D297353CC}">
                  <c16:uniqueId val="{00000009-C061-624C-A6C5-1E943579F5D5}"/>
                </c:ext>
              </c:extLst>
            </c:dLbl>
            <c:dLbl>
              <c:idx val="3"/>
              <c:delete val="1"/>
              <c:extLst>
                <c:ext xmlns:c15="http://schemas.microsoft.com/office/drawing/2012/chart" uri="{CE6537A1-D6FC-4f65-9D91-7224C49458BB}"/>
                <c:ext xmlns:c16="http://schemas.microsoft.com/office/drawing/2014/chart" uri="{C3380CC4-5D6E-409C-BE32-E72D297353CC}">
                  <c16:uniqueId val="{0000000A-C061-624C-A6C5-1E943579F5D5}"/>
                </c:ext>
              </c:extLst>
            </c:dLbl>
            <c:dLbl>
              <c:idx val="4"/>
              <c:delete val="1"/>
              <c:extLst>
                <c:ext xmlns:c15="http://schemas.microsoft.com/office/drawing/2012/chart" uri="{CE6537A1-D6FC-4f65-9D91-7224C49458BB}"/>
                <c:ext xmlns:c16="http://schemas.microsoft.com/office/drawing/2014/chart" uri="{C3380CC4-5D6E-409C-BE32-E72D297353CC}">
                  <c16:uniqueId val="{0000000B-C061-624C-A6C5-1E943579F5D5}"/>
                </c:ext>
              </c:extLst>
            </c:dLbl>
            <c:dLbl>
              <c:idx val="5"/>
              <c:layout>
                <c:manualLayout>
                  <c:x val="-1.1415596941339113E-2"/>
                  <c:y val="3.70429421513479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061-624C-A6C5-1E943579F5D5}"/>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DETALH'!$C$53:$H$53</c:f>
              <c:numCache>
                <c:formatCode>0</c:formatCode>
                <c:ptCount val="6"/>
                <c:pt idx="0">
                  <c:v>74.229991568934139</c:v>
                </c:pt>
                <c:pt idx="1">
                  <c:v>76.12711520489222</c:v>
                </c:pt>
                <c:pt idx="2">
                  <c:v>75.891205890033547</c:v>
                </c:pt>
                <c:pt idx="3">
                  <c:v>77.299159797874154</c:v>
                </c:pt>
                <c:pt idx="4">
                  <c:v>81.970291897012117</c:v>
                </c:pt>
                <c:pt idx="5">
                  <c:v>77.708623595454171</c:v>
                </c:pt>
              </c:numCache>
            </c:numRef>
          </c:val>
          <c:smooth val="0"/>
          <c:extLst>
            <c:ext xmlns:c16="http://schemas.microsoft.com/office/drawing/2014/chart" uri="{C3380CC4-5D6E-409C-BE32-E72D297353CC}">
              <c16:uniqueId val="{0000000D-C061-624C-A6C5-1E943579F5D5}"/>
            </c:ext>
          </c:extLst>
        </c:ser>
        <c:dLbls>
          <c:showLegendKey val="0"/>
          <c:showVal val="1"/>
          <c:showCatName val="0"/>
          <c:showSerName val="0"/>
          <c:showPercent val="0"/>
          <c:showBubbleSize val="0"/>
        </c:dLbls>
        <c:marker val="1"/>
        <c:smooth val="0"/>
        <c:axId val="172797416"/>
        <c:axId val="172797808"/>
      </c:lineChart>
      <c:dateAx>
        <c:axId val="17279741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7808"/>
        <c:crosses val="autoZero"/>
        <c:auto val="1"/>
        <c:lblOffset val="100"/>
        <c:baseTimeUnit val="months"/>
      </c:dateAx>
      <c:valAx>
        <c:axId val="172797808"/>
        <c:scaling>
          <c:orientation val="minMax"/>
          <c:max val="100"/>
          <c:min val="40"/>
        </c:scaling>
        <c:delete val="1"/>
        <c:axPos val="l"/>
        <c:numFmt formatCode="0" sourceLinked="1"/>
        <c:majorTickMark val="out"/>
        <c:minorTickMark val="none"/>
        <c:tickLblPos val="nextTo"/>
        <c:crossAx val="17279741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DETALH'!$C$51</c:f>
              <c:strCache>
                <c:ptCount val="1"/>
                <c:pt idx="0">
                  <c:v>V24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77F4-D44A-A989-65368768500D}"/>
                </c:ext>
              </c:extLst>
            </c:dLbl>
            <c:dLbl>
              <c:idx val="1"/>
              <c:delete val="1"/>
              <c:extLst>
                <c:ext xmlns:c15="http://schemas.microsoft.com/office/drawing/2012/chart" uri="{CE6537A1-D6FC-4f65-9D91-7224C49458BB}"/>
                <c:ext xmlns:c16="http://schemas.microsoft.com/office/drawing/2014/chart" uri="{C3380CC4-5D6E-409C-BE32-E72D297353CC}">
                  <c16:uniqueId val="{00000001-77F4-D44A-A989-65368768500D}"/>
                </c:ext>
              </c:extLst>
            </c:dLbl>
            <c:dLbl>
              <c:idx val="2"/>
              <c:delete val="1"/>
              <c:extLst>
                <c:ext xmlns:c15="http://schemas.microsoft.com/office/drawing/2012/chart" uri="{CE6537A1-D6FC-4f65-9D91-7224C49458BB}"/>
                <c:ext xmlns:c16="http://schemas.microsoft.com/office/drawing/2014/chart" uri="{C3380CC4-5D6E-409C-BE32-E72D297353CC}">
                  <c16:uniqueId val="{00000002-77F4-D44A-A989-65368768500D}"/>
                </c:ext>
              </c:extLst>
            </c:dLbl>
            <c:dLbl>
              <c:idx val="3"/>
              <c:delete val="1"/>
              <c:extLst>
                <c:ext xmlns:c15="http://schemas.microsoft.com/office/drawing/2012/chart" uri="{CE6537A1-D6FC-4f65-9D91-7224C49458BB}"/>
                <c:ext xmlns:c16="http://schemas.microsoft.com/office/drawing/2014/chart" uri="{C3380CC4-5D6E-409C-BE32-E72D297353CC}">
                  <c16:uniqueId val="{00000003-77F4-D44A-A989-65368768500D}"/>
                </c:ext>
              </c:extLst>
            </c:dLbl>
            <c:dLbl>
              <c:idx val="4"/>
              <c:delete val="1"/>
              <c:extLst>
                <c:ext xmlns:c15="http://schemas.microsoft.com/office/drawing/2012/chart" uri="{CE6537A1-D6FC-4f65-9D91-7224C49458BB}"/>
                <c:ext xmlns:c16="http://schemas.microsoft.com/office/drawing/2014/chart" uri="{C3380CC4-5D6E-409C-BE32-E72D297353CC}">
                  <c16:uniqueId val="{00000004-77F4-D44A-A989-65368768500D}"/>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7F4-D44A-A989-65368768500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DETALH'!$C$52:$H$52</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6-77F4-D44A-A989-65368768500D}"/>
            </c:ext>
          </c:extLst>
        </c:ser>
        <c:ser>
          <c:idx val="3"/>
          <c:order val="1"/>
          <c:tx>
            <c:strRef>
              <c:f>'TELA 6 DETALH'!$B$54</c:f>
              <c:strCache>
                <c:ptCount val="1"/>
                <c:pt idx="0">
                  <c:v>V162IM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77F4-D44A-A989-65368768500D}"/>
                </c:ext>
              </c:extLst>
            </c:dLbl>
            <c:dLbl>
              <c:idx val="1"/>
              <c:delete val="1"/>
              <c:extLst>
                <c:ext xmlns:c15="http://schemas.microsoft.com/office/drawing/2012/chart" uri="{CE6537A1-D6FC-4f65-9D91-7224C49458BB}"/>
                <c:ext xmlns:c16="http://schemas.microsoft.com/office/drawing/2014/chart" uri="{C3380CC4-5D6E-409C-BE32-E72D297353CC}">
                  <c16:uniqueId val="{00000008-77F4-D44A-A989-65368768500D}"/>
                </c:ext>
              </c:extLst>
            </c:dLbl>
            <c:dLbl>
              <c:idx val="2"/>
              <c:delete val="1"/>
              <c:extLst>
                <c:ext xmlns:c15="http://schemas.microsoft.com/office/drawing/2012/chart" uri="{CE6537A1-D6FC-4f65-9D91-7224C49458BB}"/>
                <c:ext xmlns:c16="http://schemas.microsoft.com/office/drawing/2014/chart" uri="{C3380CC4-5D6E-409C-BE32-E72D297353CC}">
                  <c16:uniqueId val="{00000009-77F4-D44A-A989-65368768500D}"/>
                </c:ext>
              </c:extLst>
            </c:dLbl>
            <c:dLbl>
              <c:idx val="3"/>
              <c:delete val="1"/>
              <c:extLst>
                <c:ext xmlns:c15="http://schemas.microsoft.com/office/drawing/2012/chart" uri="{CE6537A1-D6FC-4f65-9D91-7224C49458BB}"/>
                <c:ext xmlns:c16="http://schemas.microsoft.com/office/drawing/2014/chart" uri="{C3380CC4-5D6E-409C-BE32-E72D297353CC}">
                  <c16:uniqueId val="{0000000A-77F4-D44A-A989-65368768500D}"/>
                </c:ext>
              </c:extLst>
            </c:dLbl>
            <c:dLbl>
              <c:idx val="4"/>
              <c:delete val="1"/>
              <c:extLst>
                <c:ext xmlns:c15="http://schemas.microsoft.com/office/drawing/2012/chart" uri="{CE6537A1-D6FC-4f65-9D91-7224C49458BB}"/>
                <c:ext xmlns:c16="http://schemas.microsoft.com/office/drawing/2014/chart" uri="{C3380CC4-5D6E-409C-BE32-E72D297353CC}">
                  <c16:uniqueId val="{0000000B-77F4-D44A-A989-65368768500D}"/>
                </c:ext>
              </c:extLst>
            </c:dLbl>
            <c:dLbl>
              <c:idx val="5"/>
              <c:layout>
                <c:manualLayout>
                  <c:x val="-1.1415596941339113E-2"/>
                  <c:y val="-5.44418634470418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7F4-D44A-A989-65368768500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DETALH'!$C$54:$H$54</c:f>
              <c:numCache>
                <c:formatCode>0</c:formatCode>
                <c:ptCount val="6"/>
                <c:pt idx="0">
                  <c:v>86.138416393236113</c:v>
                </c:pt>
                <c:pt idx="1">
                  <c:v>86.115786574216472</c:v>
                </c:pt>
                <c:pt idx="2">
                  <c:v>85.931559032817134</c:v>
                </c:pt>
                <c:pt idx="3">
                  <c:v>83.404738183412391</c:v>
                </c:pt>
                <c:pt idx="4">
                  <c:v>86.884008103180221</c:v>
                </c:pt>
                <c:pt idx="5">
                  <c:v>84.610929299344875</c:v>
                </c:pt>
              </c:numCache>
            </c:numRef>
          </c:val>
          <c:smooth val="0"/>
          <c:extLst>
            <c:ext xmlns:c16="http://schemas.microsoft.com/office/drawing/2014/chart" uri="{C3380CC4-5D6E-409C-BE32-E72D297353CC}">
              <c16:uniqueId val="{0000000D-77F4-D44A-A989-65368768500D}"/>
            </c:ext>
          </c:extLst>
        </c:ser>
        <c:dLbls>
          <c:showLegendKey val="0"/>
          <c:showVal val="1"/>
          <c:showCatName val="0"/>
          <c:showSerName val="0"/>
          <c:showPercent val="0"/>
          <c:showBubbleSize val="0"/>
        </c:dLbls>
        <c:marker val="1"/>
        <c:smooth val="0"/>
        <c:axId val="172798592"/>
        <c:axId val="172798984"/>
      </c:lineChart>
      <c:dateAx>
        <c:axId val="17279859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8984"/>
        <c:crosses val="autoZero"/>
        <c:auto val="1"/>
        <c:lblOffset val="100"/>
        <c:baseTimeUnit val="months"/>
      </c:dateAx>
      <c:valAx>
        <c:axId val="172798984"/>
        <c:scaling>
          <c:orientation val="minMax"/>
          <c:max val="100"/>
          <c:min val="40"/>
        </c:scaling>
        <c:delete val="1"/>
        <c:axPos val="l"/>
        <c:numFmt formatCode="0" sourceLinked="1"/>
        <c:majorTickMark val="out"/>
        <c:minorTickMark val="none"/>
        <c:tickLblPos val="nextTo"/>
        <c:crossAx val="17279859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DETALH'!$C$51</c:f>
              <c:strCache>
                <c:ptCount val="1"/>
                <c:pt idx="0">
                  <c:v>V24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2AAC-1C44-A66E-6A1579A1AC23}"/>
                </c:ext>
              </c:extLst>
            </c:dLbl>
            <c:dLbl>
              <c:idx val="1"/>
              <c:delete val="1"/>
              <c:extLst>
                <c:ext xmlns:c15="http://schemas.microsoft.com/office/drawing/2012/chart" uri="{CE6537A1-D6FC-4f65-9D91-7224C49458BB}"/>
                <c:ext xmlns:c16="http://schemas.microsoft.com/office/drawing/2014/chart" uri="{C3380CC4-5D6E-409C-BE32-E72D297353CC}">
                  <c16:uniqueId val="{00000001-2AAC-1C44-A66E-6A1579A1AC23}"/>
                </c:ext>
              </c:extLst>
            </c:dLbl>
            <c:dLbl>
              <c:idx val="2"/>
              <c:delete val="1"/>
              <c:extLst>
                <c:ext xmlns:c15="http://schemas.microsoft.com/office/drawing/2012/chart" uri="{CE6537A1-D6FC-4f65-9D91-7224C49458BB}"/>
                <c:ext xmlns:c16="http://schemas.microsoft.com/office/drawing/2014/chart" uri="{C3380CC4-5D6E-409C-BE32-E72D297353CC}">
                  <c16:uniqueId val="{00000002-2AAC-1C44-A66E-6A1579A1AC23}"/>
                </c:ext>
              </c:extLst>
            </c:dLbl>
            <c:dLbl>
              <c:idx val="3"/>
              <c:delete val="1"/>
              <c:extLst>
                <c:ext xmlns:c15="http://schemas.microsoft.com/office/drawing/2012/chart" uri="{CE6537A1-D6FC-4f65-9D91-7224C49458BB}"/>
                <c:ext xmlns:c16="http://schemas.microsoft.com/office/drawing/2014/chart" uri="{C3380CC4-5D6E-409C-BE32-E72D297353CC}">
                  <c16:uniqueId val="{00000003-2AAC-1C44-A66E-6A1579A1AC23}"/>
                </c:ext>
              </c:extLst>
            </c:dLbl>
            <c:dLbl>
              <c:idx val="4"/>
              <c:delete val="1"/>
              <c:extLst>
                <c:ext xmlns:c15="http://schemas.microsoft.com/office/drawing/2012/chart" uri="{CE6537A1-D6FC-4f65-9D91-7224C49458BB}"/>
                <c:ext xmlns:c16="http://schemas.microsoft.com/office/drawing/2014/chart" uri="{C3380CC4-5D6E-409C-BE32-E72D297353CC}">
                  <c16:uniqueId val="{00000004-2AAC-1C44-A66E-6A1579A1AC23}"/>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AC-1C44-A66E-6A1579A1AC2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DETALH'!$C$52:$H$52</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6-2AAC-1C44-A66E-6A1579A1AC23}"/>
            </c:ext>
          </c:extLst>
        </c:ser>
        <c:ser>
          <c:idx val="3"/>
          <c:order val="1"/>
          <c:tx>
            <c:strRef>
              <c:f>'TELA 6 DETALH'!$B$55</c:f>
              <c:strCache>
                <c:ptCount val="1"/>
                <c:pt idx="0">
                  <c:v>V161IM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2AAC-1C44-A66E-6A1579A1AC23}"/>
                </c:ext>
              </c:extLst>
            </c:dLbl>
            <c:dLbl>
              <c:idx val="1"/>
              <c:delete val="1"/>
              <c:extLst>
                <c:ext xmlns:c15="http://schemas.microsoft.com/office/drawing/2012/chart" uri="{CE6537A1-D6FC-4f65-9D91-7224C49458BB}"/>
                <c:ext xmlns:c16="http://schemas.microsoft.com/office/drawing/2014/chart" uri="{C3380CC4-5D6E-409C-BE32-E72D297353CC}">
                  <c16:uniqueId val="{00000008-2AAC-1C44-A66E-6A1579A1AC23}"/>
                </c:ext>
              </c:extLst>
            </c:dLbl>
            <c:dLbl>
              <c:idx val="2"/>
              <c:delete val="1"/>
              <c:extLst>
                <c:ext xmlns:c15="http://schemas.microsoft.com/office/drawing/2012/chart" uri="{CE6537A1-D6FC-4f65-9D91-7224C49458BB}"/>
                <c:ext xmlns:c16="http://schemas.microsoft.com/office/drawing/2014/chart" uri="{C3380CC4-5D6E-409C-BE32-E72D297353CC}">
                  <c16:uniqueId val="{00000009-2AAC-1C44-A66E-6A1579A1AC23}"/>
                </c:ext>
              </c:extLst>
            </c:dLbl>
            <c:dLbl>
              <c:idx val="3"/>
              <c:delete val="1"/>
              <c:extLst>
                <c:ext xmlns:c15="http://schemas.microsoft.com/office/drawing/2012/chart" uri="{CE6537A1-D6FC-4f65-9D91-7224C49458BB}"/>
                <c:ext xmlns:c16="http://schemas.microsoft.com/office/drawing/2014/chart" uri="{C3380CC4-5D6E-409C-BE32-E72D297353CC}">
                  <c16:uniqueId val="{0000000A-2AAC-1C44-A66E-6A1579A1AC23}"/>
                </c:ext>
              </c:extLst>
            </c:dLbl>
            <c:dLbl>
              <c:idx val="4"/>
              <c:delete val="1"/>
              <c:extLst>
                <c:ext xmlns:c15="http://schemas.microsoft.com/office/drawing/2012/chart" uri="{CE6537A1-D6FC-4f65-9D91-7224C49458BB}"/>
                <c:ext xmlns:c16="http://schemas.microsoft.com/office/drawing/2014/chart" uri="{C3380CC4-5D6E-409C-BE32-E72D297353CC}">
                  <c16:uniqueId val="{0000000B-2AAC-1C44-A66E-6A1579A1AC23}"/>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AAC-1C44-A66E-6A1579A1AC2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DETALH'!$C$55:$H$55</c:f>
              <c:numCache>
                <c:formatCode>0</c:formatCode>
                <c:ptCount val="6"/>
                <c:pt idx="0">
                  <c:v>86.847742302145519</c:v>
                </c:pt>
                <c:pt idx="1">
                  <c:v>88.420106272922254</c:v>
                </c:pt>
                <c:pt idx="2">
                  <c:v>88.214320937998664</c:v>
                </c:pt>
                <c:pt idx="3">
                  <c:v>88.095712104417927</c:v>
                </c:pt>
                <c:pt idx="4">
                  <c:v>89.444227314577972</c:v>
                </c:pt>
                <c:pt idx="5">
                  <c:v>87.335716934317801</c:v>
                </c:pt>
              </c:numCache>
            </c:numRef>
          </c:val>
          <c:smooth val="0"/>
          <c:extLst>
            <c:ext xmlns:c16="http://schemas.microsoft.com/office/drawing/2014/chart" uri="{C3380CC4-5D6E-409C-BE32-E72D297353CC}">
              <c16:uniqueId val="{0000000D-2AAC-1C44-A66E-6A1579A1AC23}"/>
            </c:ext>
          </c:extLst>
        </c:ser>
        <c:dLbls>
          <c:showLegendKey val="0"/>
          <c:showVal val="1"/>
          <c:showCatName val="0"/>
          <c:showSerName val="0"/>
          <c:showPercent val="0"/>
          <c:showBubbleSize val="0"/>
        </c:dLbls>
        <c:marker val="1"/>
        <c:smooth val="0"/>
        <c:axId val="172799768"/>
        <c:axId val="172800160"/>
      </c:lineChart>
      <c:dateAx>
        <c:axId val="17279976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800160"/>
        <c:crosses val="autoZero"/>
        <c:auto val="1"/>
        <c:lblOffset val="100"/>
        <c:baseTimeUnit val="months"/>
      </c:dateAx>
      <c:valAx>
        <c:axId val="172800160"/>
        <c:scaling>
          <c:orientation val="minMax"/>
          <c:max val="100"/>
          <c:min val="40"/>
        </c:scaling>
        <c:delete val="1"/>
        <c:axPos val="l"/>
        <c:numFmt formatCode="0" sourceLinked="1"/>
        <c:majorTickMark val="out"/>
        <c:minorTickMark val="none"/>
        <c:tickLblPos val="nextTo"/>
        <c:crossAx val="1727997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DETALH'!$C$51</c:f>
              <c:strCache>
                <c:ptCount val="1"/>
                <c:pt idx="0">
                  <c:v>V24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9ECA-814D-BB45-8733B2BCA582}"/>
                </c:ext>
              </c:extLst>
            </c:dLbl>
            <c:dLbl>
              <c:idx val="1"/>
              <c:delete val="1"/>
              <c:extLst>
                <c:ext xmlns:c15="http://schemas.microsoft.com/office/drawing/2012/chart" uri="{CE6537A1-D6FC-4f65-9D91-7224C49458BB}"/>
                <c:ext xmlns:c16="http://schemas.microsoft.com/office/drawing/2014/chart" uri="{C3380CC4-5D6E-409C-BE32-E72D297353CC}">
                  <c16:uniqueId val="{00000001-9ECA-814D-BB45-8733B2BCA582}"/>
                </c:ext>
              </c:extLst>
            </c:dLbl>
            <c:dLbl>
              <c:idx val="2"/>
              <c:delete val="1"/>
              <c:extLst>
                <c:ext xmlns:c15="http://schemas.microsoft.com/office/drawing/2012/chart" uri="{CE6537A1-D6FC-4f65-9D91-7224C49458BB}"/>
                <c:ext xmlns:c16="http://schemas.microsoft.com/office/drawing/2014/chart" uri="{C3380CC4-5D6E-409C-BE32-E72D297353CC}">
                  <c16:uniqueId val="{00000002-9ECA-814D-BB45-8733B2BCA582}"/>
                </c:ext>
              </c:extLst>
            </c:dLbl>
            <c:dLbl>
              <c:idx val="3"/>
              <c:delete val="1"/>
              <c:extLst>
                <c:ext xmlns:c15="http://schemas.microsoft.com/office/drawing/2012/chart" uri="{CE6537A1-D6FC-4f65-9D91-7224C49458BB}"/>
                <c:ext xmlns:c16="http://schemas.microsoft.com/office/drawing/2014/chart" uri="{C3380CC4-5D6E-409C-BE32-E72D297353CC}">
                  <c16:uniqueId val="{00000003-9ECA-814D-BB45-8733B2BCA582}"/>
                </c:ext>
              </c:extLst>
            </c:dLbl>
            <c:dLbl>
              <c:idx val="4"/>
              <c:delete val="1"/>
              <c:extLst>
                <c:ext xmlns:c15="http://schemas.microsoft.com/office/drawing/2012/chart" uri="{CE6537A1-D6FC-4f65-9D91-7224C49458BB}"/>
                <c:ext xmlns:c16="http://schemas.microsoft.com/office/drawing/2014/chart" uri="{C3380CC4-5D6E-409C-BE32-E72D297353CC}">
                  <c16:uniqueId val="{00000004-9ECA-814D-BB45-8733B2BCA582}"/>
                </c:ext>
              </c:extLst>
            </c:dLbl>
            <c:dLbl>
              <c:idx val="5"/>
              <c:layout>
                <c:manualLayout>
                  <c:x val="-1.1415596941339113E-2"/>
                  <c:y val="-3.70122070985486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CA-814D-BB45-8733B2BCA58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DETALH'!$C$52:$H$52</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6-9ECA-814D-BB45-8733B2BCA582}"/>
            </c:ext>
          </c:extLst>
        </c:ser>
        <c:ser>
          <c:idx val="3"/>
          <c:order val="1"/>
          <c:tx>
            <c:strRef>
              <c:f>'TELA 6 DETALH'!$B$56</c:f>
              <c:strCache>
                <c:ptCount val="1"/>
                <c:pt idx="0">
                  <c:v>V163IM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9ECA-814D-BB45-8733B2BCA582}"/>
                </c:ext>
              </c:extLst>
            </c:dLbl>
            <c:dLbl>
              <c:idx val="1"/>
              <c:delete val="1"/>
              <c:extLst>
                <c:ext xmlns:c15="http://schemas.microsoft.com/office/drawing/2012/chart" uri="{CE6537A1-D6FC-4f65-9D91-7224C49458BB}"/>
                <c:ext xmlns:c16="http://schemas.microsoft.com/office/drawing/2014/chart" uri="{C3380CC4-5D6E-409C-BE32-E72D297353CC}">
                  <c16:uniqueId val="{00000008-9ECA-814D-BB45-8733B2BCA582}"/>
                </c:ext>
              </c:extLst>
            </c:dLbl>
            <c:dLbl>
              <c:idx val="2"/>
              <c:delete val="1"/>
              <c:extLst>
                <c:ext xmlns:c15="http://schemas.microsoft.com/office/drawing/2012/chart" uri="{CE6537A1-D6FC-4f65-9D91-7224C49458BB}"/>
                <c:ext xmlns:c16="http://schemas.microsoft.com/office/drawing/2014/chart" uri="{C3380CC4-5D6E-409C-BE32-E72D297353CC}">
                  <c16:uniqueId val="{00000009-9ECA-814D-BB45-8733B2BCA582}"/>
                </c:ext>
              </c:extLst>
            </c:dLbl>
            <c:dLbl>
              <c:idx val="3"/>
              <c:delete val="1"/>
              <c:extLst>
                <c:ext xmlns:c15="http://schemas.microsoft.com/office/drawing/2012/chart" uri="{CE6537A1-D6FC-4f65-9D91-7224C49458BB}"/>
                <c:ext xmlns:c16="http://schemas.microsoft.com/office/drawing/2014/chart" uri="{C3380CC4-5D6E-409C-BE32-E72D297353CC}">
                  <c16:uniqueId val="{0000000A-9ECA-814D-BB45-8733B2BCA582}"/>
                </c:ext>
              </c:extLst>
            </c:dLbl>
            <c:dLbl>
              <c:idx val="4"/>
              <c:delete val="1"/>
              <c:extLst>
                <c:ext xmlns:c15="http://schemas.microsoft.com/office/drawing/2012/chart" uri="{CE6537A1-D6FC-4f65-9D91-7224C49458BB}"/>
                <c:ext xmlns:c16="http://schemas.microsoft.com/office/drawing/2014/chart" uri="{C3380CC4-5D6E-409C-BE32-E72D297353CC}">
                  <c16:uniqueId val="{0000000B-9ECA-814D-BB45-8733B2BCA582}"/>
                </c:ext>
              </c:extLst>
            </c:dLbl>
            <c:dLbl>
              <c:idx val="5"/>
              <c:layout>
                <c:manualLayout>
                  <c:x val="-7.6103979608927418E-3"/>
                  <c:y val="1.26469939917773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ECA-814D-BB45-8733B2BCA58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DETALH'!$C$56:$H$56</c:f>
              <c:numCache>
                <c:formatCode>0</c:formatCode>
                <c:ptCount val="6"/>
                <c:pt idx="0">
                  <c:v>79.547096097743236</c:v>
                </c:pt>
                <c:pt idx="1">
                  <c:v>82.799911321650939</c:v>
                </c:pt>
                <c:pt idx="2">
                  <c:v>82.583604528357952</c:v>
                </c:pt>
                <c:pt idx="3">
                  <c:v>80.860562457973117</c:v>
                </c:pt>
                <c:pt idx="4">
                  <c:v>85.116167629713686</c:v>
                </c:pt>
                <c:pt idx="5">
                  <c:v>80.361165524345878</c:v>
                </c:pt>
              </c:numCache>
            </c:numRef>
          </c:val>
          <c:smooth val="0"/>
          <c:extLst>
            <c:ext xmlns:c16="http://schemas.microsoft.com/office/drawing/2014/chart" uri="{C3380CC4-5D6E-409C-BE32-E72D297353CC}">
              <c16:uniqueId val="{0000000D-9ECA-814D-BB45-8733B2BCA582}"/>
            </c:ext>
          </c:extLst>
        </c:ser>
        <c:dLbls>
          <c:showLegendKey val="0"/>
          <c:showVal val="1"/>
          <c:showCatName val="0"/>
          <c:showSerName val="0"/>
          <c:showPercent val="0"/>
          <c:showBubbleSize val="0"/>
        </c:dLbls>
        <c:marker val="1"/>
        <c:smooth val="0"/>
        <c:axId val="175682792"/>
        <c:axId val="175683184"/>
      </c:lineChart>
      <c:dateAx>
        <c:axId val="17568279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3184"/>
        <c:crosses val="autoZero"/>
        <c:auto val="1"/>
        <c:lblOffset val="100"/>
        <c:baseTimeUnit val="months"/>
      </c:dateAx>
      <c:valAx>
        <c:axId val="175683184"/>
        <c:scaling>
          <c:orientation val="minMax"/>
          <c:max val="100"/>
          <c:min val="40"/>
        </c:scaling>
        <c:delete val="1"/>
        <c:axPos val="l"/>
        <c:numFmt formatCode="0" sourceLinked="1"/>
        <c:majorTickMark val="out"/>
        <c:minorTickMark val="none"/>
        <c:tickLblPos val="nextTo"/>
        <c:crossAx val="17568279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DETALHAMENTO'!$C$44</c:f>
              <c:strCache>
                <c:ptCount val="1"/>
                <c:pt idx="0">
                  <c:v>V25</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DETALHAMENTO'!$C$45:$H$45</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0-F194-684E-BB8E-4031D2371236}"/>
            </c:ext>
          </c:extLst>
        </c:ser>
        <c:dLbls>
          <c:showLegendKey val="0"/>
          <c:showVal val="0"/>
          <c:showCatName val="0"/>
          <c:showSerName val="0"/>
          <c:showPercent val="0"/>
          <c:showBubbleSize val="0"/>
        </c:dLbls>
        <c:marker val="1"/>
        <c:smooth val="0"/>
        <c:axId val="175683968"/>
        <c:axId val="175684360"/>
      </c:lineChart>
      <c:catAx>
        <c:axId val="1756839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4360"/>
        <c:crosses val="autoZero"/>
        <c:auto val="1"/>
        <c:lblAlgn val="ctr"/>
        <c:lblOffset val="100"/>
        <c:noMultiLvlLbl val="0"/>
      </c:catAx>
      <c:valAx>
        <c:axId val="175684360"/>
        <c:scaling>
          <c:orientation val="minMax"/>
          <c:max val="100"/>
          <c:min val="40"/>
        </c:scaling>
        <c:delete val="1"/>
        <c:axPos val="l"/>
        <c:numFmt formatCode="0" sourceLinked="1"/>
        <c:majorTickMark val="out"/>
        <c:minorTickMark val="none"/>
        <c:tickLblPos val="nextTo"/>
        <c:crossAx val="175683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DETALHAMENTO'!$C$44</c:f>
              <c:strCache>
                <c:ptCount val="1"/>
                <c:pt idx="0">
                  <c:v>V25</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DETALHAMENTO'!$C$46:$H$46</c:f>
              <c:numCache>
                <c:formatCode>0</c:formatCode>
                <c:ptCount val="6"/>
                <c:pt idx="0">
                  <c:v>78.916079033652352</c:v>
                </c:pt>
                <c:pt idx="1">
                  <c:v>81.741564057707507</c:v>
                </c:pt>
                <c:pt idx="2">
                  <c:v>81.491307707975466</c:v>
                </c:pt>
                <c:pt idx="3">
                  <c:v>78.380054396549255</c:v>
                </c:pt>
                <c:pt idx="4">
                  <c:v>79.740642549728889</c:v>
                </c:pt>
                <c:pt idx="5">
                  <c:v>76.684681273818029</c:v>
                </c:pt>
              </c:numCache>
            </c:numRef>
          </c:val>
          <c:smooth val="0"/>
          <c:extLst>
            <c:ext xmlns:c16="http://schemas.microsoft.com/office/drawing/2014/chart" uri="{C3380CC4-5D6E-409C-BE32-E72D297353CC}">
              <c16:uniqueId val="{00000000-A8B5-154C-A20F-EAA33C4FB08D}"/>
            </c:ext>
          </c:extLst>
        </c:ser>
        <c:dLbls>
          <c:showLegendKey val="0"/>
          <c:showVal val="0"/>
          <c:showCatName val="0"/>
          <c:showSerName val="0"/>
          <c:showPercent val="0"/>
          <c:showBubbleSize val="0"/>
        </c:dLbls>
        <c:marker val="1"/>
        <c:smooth val="0"/>
        <c:axId val="175685144"/>
        <c:axId val="175685536"/>
      </c:lineChart>
      <c:catAx>
        <c:axId val="1756851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5536"/>
        <c:crosses val="autoZero"/>
        <c:auto val="1"/>
        <c:lblAlgn val="ctr"/>
        <c:lblOffset val="100"/>
        <c:noMultiLvlLbl val="0"/>
      </c:catAx>
      <c:valAx>
        <c:axId val="175685536"/>
        <c:scaling>
          <c:orientation val="minMax"/>
          <c:max val="100"/>
          <c:min val="40"/>
        </c:scaling>
        <c:delete val="1"/>
        <c:axPos val="l"/>
        <c:numFmt formatCode="0" sourceLinked="1"/>
        <c:majorTickMark val="out"/>
        <c:minorTickMark val="none"/>
        <c:tickLblPos val="nextTo"/>
        <c:crossAx val="175685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DETALHAMENTO'!$C$44</c:f>
              <c:strCache>
                <c:ptCount val="1"/>
                <c:pt idx="0">
                  <c:v>V25</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DETALHAMENTO'!$C$47:$H$47</c:f>
              <c:numCache>
                <c:formatCode>0</c:formatCode>
                <c:ptCount val="6"/>
                <c:pt idx="0">
                  <c:v>91.236863213992592</c:v>
                </c:pt>
                <c:pt idx="1">
                  <c:v>88.094329440867554</c:v>
                </c:pt>
                <c:pt idx="2">
                  <c:v>91.921282185352212</c:v>
                </c:pt>
                <c:pt idx="3">
                  <c:v>83.937895744786744</c:v>
                </c:pt>
                <c:pt idx="4">
                  <c:v>83.087399224497005</c:v>
                </c:pt>
                <c:pt idx="5">
                  <c:v>84.493826139662275</c:v>
                </c:pt>
              </c:numCache>
            </c:numRef>
          </c:val>
          <c:smooth val="0"/>
          <c:extLst>
            <c:ext xmlns:c16="http://schemas.microsoft.com/office/drawing/2014/chart" uri="{C3380CC4-5D6E-409C-BE32-E72D297353CC}">
              <c16:uniqueId val="{00000000-108F-7A42-959D-478EC4AC7C97}"/>
            </c:ext>
          </c:extLst>
        </c:ser>
        <c:dLbls>
          <c:dLblPos val="t"/>
          <c:showLegendKey val="0"/>
          <c:showVal val="1"/>
          <c:showCatName val="0"/>
          <c:showSerName val="0"/>
          <c:showPercent val="0"/>
          <c:showBubbleSize val="0"/>
        </c:dLbls>
        <c:marker val="1"/>
        <c:smooth val="0"/>
        <c:axId val="175686320"/>
        <c:axId val="175686712"/>
      </c:lineChart>
      <c:catAx>
        <c:axId val="17568632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6712"/>
        <c:crosses val="autoZero"/>
        <c:auto val="1"/>
        <c:lblAlgn val="ctr"/>
        <c:lblOffset val="100"/>
        <c:noMultiLvlLbl val="0"/>
      </c:catAx>
      <c:valAx>
        <c:axId val="175686712"/>
        <c:scaling>
          <c:orientation val="minMax"/>
          <c:max val="100"/>
          <c:min val="40"/>
        </c:scaling>
        <c:delete val="1"/>
        <c:axPos val="l"/>
        <c:numFmt formatCode="0" sourceLinked="1"/>
        <c:majorTickMark val="out"/>
        <c:minorTickMark val="none"/>
        <c:tickLblPos val="nextTo"/>
        <c:crossAx val="175686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F881-C141-A6F1-AA8D6B0F8698}"/>
                </c:ext>
              </c:extLst>
            </c:dLbl>
            <c:dLbl>
              <c:idx val="1"/>
              <c:delete val="1"/>
              <c:extLst>
                <c:ext xmlns:c15="http://schemas.microsoft.com/office/drawing/2012/chart" uri="{CE6537A1-D6FC-4f65-9D91-7224C49458BB}"/>
                <c:ext xmlns:c16="http://schemas.microsoft.com/office/drawing/2014/chart" uri="{C3380CC4-5D6E-409C-BE32-E72D297353CC}">
                  <c16:uniqueId val="{00000001-F881-C141-A6F1-AA8D6B0F8698}"/>
                </c:ext>
              </c:extLst>
            </c:dLbl>
            <c:dLbl>
              <c:idx val="2"/>
              <c:delete val="1"/>
              <c:extLst>
                <c:ext xmlns:c15="http://schemas.microsoft.com/office/drawing/2012/chart" uri="{CE6537A1-D6FC-4f65-9D91-7224C49458BB}"/>
                <c:ext xmlns:c16="http://schemas.microsoft.com/office/drawing/2014/chart" uri="{C3380CC4-5D6E-409C-BE32-E72D297353CC}">
                  <c16:uniqueId val="{00000002-F881-C141-A6F1-AA8D6B0F8698}"/>
                </c:ext>
              </c:extLst>
            </c:dLbl>
            <c:dLbl>
              <c:idx val="3"/>
              <c:delete val="1"/>
              <c:extLst>
                <c:ext xmlns:c15="http://schemas.microsoft.com/office/drawing/2012/chart" uri="{CE6537A1-D6FC-4f65-9D91-7224C49458BB}"/>
                <c:ext xmlns:c16="http://schemas.microsoft.com/office/drawing/2014/chart" uri="{C3380CC4-5D6E-409C-BE32-E72D297353CC}">
                  <c16:uniqueId val="{00000003-F881-C141-A6F1-AA8D6B0F8698}"/>
                </c:ext>
              </c:extLst>
            </c:dLbl>
            <c:dLbl>
              <c:idx val="4"/>
              <c:delete val="1"/>
              <c:extLst>
                <c:ext xmlns:c15="http://schemas.microsoft.com/office/drawing/2012/chart" uri="{CE6537A1-D6FC-4f65-9D91-7224C49458BB}"/>
                <c:ext xmlns:c16="http://schemas.microsoft.com/office/drawing/2014/chart" uri="{C3380CC4-5D6E-409C-BE32-E72D297353CC}">
                  <c16:uniqueId val="{00000004-F881-C141-A6F1-AA8D6B0F8698}"/>
                </c:ext>
              </c:extLst>
            </c:dLbl>
            <c:dLbl>
              <c:idx val="5"/>
              <c:layout>
                <c:manualLayout>
                  <c:x val="-3.8345410628019324E-3"/>
                  <c:y val="-2.8934850927318164E-1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881-C141-A6F1-AA8D6B0F86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4">
                        <a:lumMod val="7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'Fat Can Isol - Janela Movel 6M'!$C$45:$H$45</c:f>
              <c:numCache>
                <c:formatCode>0.00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6-F881-C141-A6F1-AA8D6B0F8698}"/>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0"/>
                  <c:y val="4.4191919191919136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881-C141-A6F1-AA8D6B0F86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17E72"/>
                    </a:solidFill>
                    <a:latin typeface="+mn-lt"/>
                    <a:ea typeface="+mn-ea"/>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6M'!$C$46:$H$46</c:f>
              <c:numCache>
                <c:formatCode>0.00</c:formatCode>
                <c:ptCount val="6"/>
                <c:pt idx="0">
                  <c:v>80.276628612668219</c:v>
                </c:pt>
                <c:pt idx="1">
                  <c:v>83.315564452995275</c:v>
                </c:pt>
                <c:pt idx="2">
                  <c:v>84.660592228704829</c:v>
                </c:pt>
                <c:pt idx="3">
                  <c:v>83.251453407280763</c:v>
                </c:pt>
                <c:pt idx="4">
                  <c:v>83.87668347249118</c:v>
                </c:pt>
                <c:pt idx="5">
                  <c:v>80.408065085562157</c:v>
                </c:pt>
              </c:numCache>
            </c:numRef>
          </c:val>
          <c:smooth val="0"/>
          <c:extLst>
            <c:ext xmlns:c16="http://schemas.microsoft.com/office/drawing/2014/chart" uri="{C3380CC4-5D6E-409C-BE32-E72D297353CC}">
              <c16:uniqueId val="{00000008-F881-C141-A6F1-AA8D6B0F8698}"/>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881-C141-A6F1-AA8D6B0F86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6M'!$C$47:$H$47</c:f>
              <c:numCache>
                <c:formatCode>0.00</c:formatCode>
                <c:ptCount val="6"/>
                <c:pt idx="0">
                  <c:v>94.840945085941755</c:v>
                </c:pt>
                <c:pt idx="1">
                  <c:v>90.000405009472587</c:v>
                </c:pt>
                <c:pt idx="2">
                  <c:v>96.595213530413318</c:v>
                </c:pt>
                <c:pt idx="3">
                  <c:v>92.606900628084503</c:v>
                </c:pt>
                <c:pt idx="4">
                  <c:v>90.781978085192947</c:v>
                </c:pt>
                <c:pt idx="5">
                  <c:v>92.088958394176871</c:v>
                </c:pt>
              </c:numCache>
            </c:numRef>
          </c:val>
          <c:smooth val="0"/>
          <c:extLst>
            <c:ext xmlns:c16="http://schemas.microsoft.com/office/drawing/2014/chart" uri="{C3380CC4-5D6E-409C-BE32-E72D297353CC}">
              <c16:uniqueId val="{0000000A-F881-C141-A6F1-AA8D6B0F8698}"/>
            </c:ext>
          </c:extLst>
        </c:ser>
        <c:dLbls>
          <c:showLegendKey val="0"/>
          <c:showVal val="0"/>
          <c:showCatName val="0"/>
          <c:showSerName val="0"/>
          <c:showPercent val="0"/>
          <c:showBubbleSize val="0"/>
        </c:dLbls>
        <c:marker val="1"/>
        <c:smooth val="0"/>
        <c:axId val="152981848"/>
        <c:axId val="152982240"/>
      </c:lineChart>
      <c:catAx>
        <c:axId val="152981848"/>
        <c:scaling>
          <c:orientation val="minMax"/>
        </c:scaling>
        <c:delete val="1"/>
        <c:axPos val="b"/>
        <c:majorTickMark val="none"/>
        <c:minorTickMark val="none"/>
        <c:tickLblPos val="nextTo"/>
        <c:crossAx val="152982240"/>
        <c:crosses val="autoZero"/>
        <c:auto val="1"/>
        <c:lblAlgn val="ctr"/>
        <c:lblOffset val="100"/>
        <c:noMultiLvlLbl val="0"/>
      </c:catAx>
      <c:valAx>
        <c:axId val="152982240"/>
        <c:scaling>
          <c:orientation val="minMax"/>
          <c:max val="100"/>
          <c:min val="40"/>
        </c:scaling>
        <c:delete val="1"/>
        <c:axPos val="l"/>
        <c:numFmt formatCode="0.00" sourceLinked="1"/>
        <c:majorTickMark val="out"/>
        <c:minorTickMark val="none"/>
        <c:tickLblPos val="nextTo"/>
        <c:crossAx val="152981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DETALH'!$C$44</c:f>
              <c:strCache>
                <c:ptCount val="1"/>
                <c:pt idx="0">
                  <c:v>V25</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A2E-2D42-9B35-187B7A0D9BC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DETALH'!$C$46:$H$46</c:f>
              <c:numCache>
                <c:formatCode>0</c:formatCode>
                <c:ptCount val="6"/>
                <c:pt idx="0">
                  <c:v>76.731863594584141</c:v>
                </c:pt>
                <c:pt idx="1">
                  <c:v>78.100424371289094</c:v>
                </c:pt>
                <c:pt idx="2">
                  <c:v>78.378388529168049</c:v>
                </c:pt>
                <c:pt idx="3">
                  <c:v>78.818875595157721</c:v>
                </c:pt>
                <c:pt idx="4">
                  <c:v>79.495013527828249</c:v>
                </c:pt>
                <c:pt idx="5">
                  <c:v>78.415780505157585</c:v>
                </c:pt>
              </c:numCache>
            </c:numRef>
          </c:val>
          <c:smooth val="0"/>
          <c:extLst>
            <c:ext xmlns:c16="http://schemas.microsoft.com/office/drawing/2014/chart" uri="{C3380CC4-5D6E-409C-BE32-E72D297353CC}">
              <c16:uniqueId val="{00000001-3A2E-2D42-9B35-187B7A0D9BCC}"/>
            </c:ext>
          </c:extLst>
        </c:ser>
        <c:dLbls>
          <c:showLegendKey val="0"/>
          <c:showVal val="0"/>
          <c:showCatName val="0"/>
          <c:showSerName val="0"/>
          <c:showPercent val="0"/>
          <c:showBubbleSize val="0"/>
        </c:dLbls>
        <c:marker val="1"/>
        <c:smooth val="0"/>
        <c:axId val="175687104"/>
        <c:axId val="175687496"/>
      </c:lineChart>
      <c:dateAx>
        <c:axId val="1756871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7496"/>
        <c:crosses val="autoZero"/>
        <c:auto val="1"/>
        <c:lblOffset val="100"/>
        <c:baseTimeUnit val="months"/>
      </c:dateAx>
      <c:valAx>
        <c:axId val="175687496"/>
        <c:scaling>
          <c:orientation val="minMax"/>
          <c:max val="100"/>
          <c:min val="40"/>
        </c:scaling>
        <c:delete val="1"/>
        <c:axPos val="l"/>
        <c:numFmt formatCode="0" sourceLinked="1"/>
        <c:majorTickMark val="out"/>
        <c:minorTickMark val="none"/>
        <c:tickLblPos val="nextTo"/>
        <c:crossAx val="175687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DETALH'!$C$44</c:f>
              <c:strCache>
                <c:ptCount val="1"/>
                <c:pt idx="0">
                  <c:v>V25</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FC3-1140-8164-1E1D3441ACE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DETALH'!$C$47:$H$47</c:f>
              <c:numCache>
                <c:formatCode>0</c:formatCode>
                <c:ptCount val="6"/>
                <c:pt idx="0">
                  <c:v>80.929181491692432</c:v>
                </c:pt>
                <c:pt idx="1">
                  <c:v>81.072834980810541</c:v>
                </c:pt>
                <c:pt idx="2">
                  <c:v>82.324157029102167</c:v>
                </c:pt>
                <c:pt idx="3">
                  <c:v>80.825107540663197</c:v>
                </c:pt>
                <c:pt idx="4">
                  <c:v>82.375815799880726</c:v>
                </c:pt>
                <c:pt idx="5">
                  <c:v>82.652348845284735</c:v>
                </c:pt>
              </c:numCache>
            </c:numRef>
          </c:val>
          <c:smooth val="0"/>
          <c:extLst>
            <c:ext xmlns:c16="http://schemas.microsoft.com/office/drawing/2014/chart" uri="{C3380CC4-5D6E-409C-BE32-E72D297353CC}">
              <c16:uniqueId val="{00000001-6FC3-1140-8164-1E1D3441ACE7}"/>
            </c:ext>
          </c:extLst>
        </c:ser>
        <c:dLbls>
          <c:showLegendKey val="0"/>
          <c:showVal val="0"/>
          <c:showCatName val="0"/>
          <c:showSerName val="0"/>
          <c:showPercent val="0"/>
          <c:showBubbleSize val="0"/>
        </c:dLbls>
        <c:marker val="1"/>
        <c:smooth val="0"/>
        <c:axId val="175688280"/>
        <c:axId val="175688672"/>
      </c:lineChart>
      <c:dateAx>
        <c:axId val="17568828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88672"/>
        <c:crosses val="autoZero"/>
        <c:auto val="1"/>
        <c:lblOffset val="100"/>
        <c:baseTimeUnit val="months"/>
      </c:dateAx>
      <c:valAx>
        <c:axId val="175688672"/>
        <c:scaling>
          <c:orientation val="minMax"/>
          <c:max val="100"/>
          <c:min val="40"/>
        </c:scaling>
        <c:delete val="1"/>
        <c:axPos val="l"/>
        <c:numFmt formatCode="0" sourceLinked="1"/>
        <c:majorTickMark val="out"/>
        <c:minorTickMark val="none"/>
        <c:tickLblPos val="nextTo"/>
        <c:crossAx val="175688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DETALH'!$C$44</c:f>
              <c:strCache>
                <c:ptCount val="1"/>
                <c:pt idx="0">
                  <c:v>V25</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DF-944E-9B08-A1C03860244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DETALH'!$C$45:$H$45</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1-32DF-944E-9B08-A1C038602449}"/>
            </c:ext>
          </c:extLst>
        </c:ser>
        <c:dLbls>
          <c:showLegendKey val="0"/>
          <c:showVal val="0"/>
          <c:showCatName val="0"/>
          <c:showSerName val="0"/>
          <c:showPercent val="0"/>
          <c:showBubbleSize val="0"/>
        </c:dLbls>
        <c:marker val="1"/>
        <c:smooth val="0"/>
        <c:axId val="175689456"/>
        <c:axId val="175689848"/>
      </c:lineChart>
      <c:dateAx>
        <c:axId val="1756894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5689848"/>
        <c:crosses val="autoZero"/>
        <c:auto val="1"/>
        <c:lblOffset val="100"/>
        <c:baseTimeUnit val="months"/>
      </c:dateAx>
      <c:valAx>
        <c:axId val="175689848"/>
        <c:scaling>
          <c:orientation val="minMax"/>
          <c:max val="100"/>
          <c:min val="40"/>
        </c:scaling>
        <c:delete val="1"/>
        <c:axPos val="l"/>
        <c:numFmt formatCode="0" sourceLinked="1"/>
        <c:majorTickMark val="out"/>
        <c:minorTickMark val="none"/>
        <c:tickLblPos val="nextTo"/>
        <c:crossAx val="175689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DETALH'!$C$44</c:f>
              <c:strCache>
                <c:ptCount val="1"/>
                <c:pt idx="0">
                  <c:v>V25</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C3-8B46-B20D-07E661129B5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DETALH'!$C$45:$H$45</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1-75C3-8B46-B20D-07E661129B5C}"/>
            </c:ext>
          </c:extLst>
        </c:ser>
        <c:dLbls>
          <c:showLegendKey val="0"/>
          <c:showVal val="0"/>
          <c:showCatName val="0"/>
          <c:showSerName val="0"/>
          <c:showPercent val="0"/>
          <c:showBubbleSize val="0"/>
        </c:dLbls>
        <c:marker val="1"/>
        <c:smooth val="0"/>
        <c:axId val="175690632"/>
        <c:axId val="175691024"/>
      </c:lineChart>
      <c:dateAx>
        <c:axId val="1756906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5691024"/>
        <c:crosses val="autoZero"/>
        <c:auto val="1"/>
        <c:lblOffset val="100"/>
        <c:baseTimeUnit val="months"/>
      </c:dateAx>
      <c:valAx>
        <c:axId val="175691024"/>
        <c:scaling>
          <c:orientation val="minMax"/>
          <c:max val="100"/>
          <c:min val="40"/>
        </c:scaling>
        <c:delete val="1"/>
        <c:axPos val="l"/>
        <c:numFmt formatCode="0" sourceLinked="1"/>
        <c:majorTickMark val="out"/>
        <c:minorTickMark val="none"/>
        <c:tickLblPos val="nextTo"/>
        <c:crossAx val="175690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DETALH'!$C$58</c:f>
              <c:strCache>
                <c:ptCount val="1"/>
                <c:pt idx="0">
                  <c:v>V25</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2717-2D49-969A-BCB914AFF320}"/>
                </c:ext>
              </c:extLst>
            </c:dLbl>
            <c:dLbl>
              <c:idx val="1"/>
              <c:delete val="1"/>
              <c:extLst>
                <c:ext xmlns:c15="http://schemas.microsoft.com/office/drawing/2012/chart" uri="{CE6537A1-D6FC-4f65-9D91-7224C49458BB}"/>
                <c:ext xmlns:c16="http://schemas.microsoft.com/office/drawing/2014/chart" uri="{C3380CC4-5D6E-409C-BE32-E72D297353CC}">
                  <c16:uniqueId val="{00000001-2717-2D49-969A-BCB914AFF320}"/>
                </c:ext>
              </c:extLst>
            </c:dLbl>
            <c:dLbl>
              <c:idx val="2"/>
              <c:delete val="1"/>
              <c:extLst>
                <c:ext xmlns:c15="http://schemas.microsoft.com/office/drawing/2012/chart" uri="{CE6537A1-D6FC-4f65-9D91-7224C49458BB}"/>
                <c:ext xmlns:c16="http://schemas.microsoft.com/office/drawing/2014/chart" uri="{C3380CC4-5D6E-409C-BE32-E72D297353CC}">
                  <c16:uniqueId val="{00000002-2717-2D49-969A-BCB914AFF320}"/>
                </c:ext>
              </c:extLst>
            </c:dLbl>
            <c:dLbl>
              <c:idx val="3"/>
              <c:delete val="1"/>
              <c:extLst>
                <c:ext xmlns:c15="http://schemas.microsoft.com/office/drawing/2012/chart" uri="{CE6537A1-D6FC-4f65-9D91-7224C49458BB}"/>
                <c:ext xmlns:c16="http://schemas.microsoft.com/office/drawing/2014/chart" uri="{C3380CC4-5D6E-409C-BE32-E72D297353CC}">
                  <c16:uniqueId val="{00000003-2717-2D49-969A-BCB914AFF320}"/>
                </c:ext>
              </c:extLst>
            </c:dLbl>
            <c:dLbl>
              <c:idx val="4"/>
              <c:delete val="1"/>
              <c:extLst>
                <c:ext xmlns:c15="http://schemas.microsoft.com/office/drawing/2012/chart" uri="{CE6537A1-D6FC-4f65-9D91-7224C49458BB}"/>
                <c:ext xmlns:c16="http://schemas.microsoft.com/office/drawing/2014/chart" uri="{C3380CC4-5D6E-409C-BE32-E72D297353CC}">
                  <c16:uniqueId val="{00000004-2717-2D49-969A-BCB914AFF320}"/>
                </c:ext>
              </c:extLst>
            </c:dLbl>
            <c:dLbl>
              <c:idx val="5"/>
              <c:layout>
                <c:manualLayout>
                  <c:x val="-1.1415596941339113E-2"/>
                  <c:y val="-1.8715245978870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17-2D49-969A-BCB914AFF32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DETALH'!$C$59:$H$59</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6-2717-2D49-969A-BCB914AFF320}"/>
            </c:ext>
          </c:extLst>
        </c:ser>
        <c:ser>
          <c:idx val="3"/>
          <c:order val="1"/>
          <c:tx>
            <c:strRef>
              <c:f>'TELA 6 DETALH'!$B$60</c:f>
              <c:strCache>
                <c:ptCount val="1"/>
                <c:pt idx="0">
                  <c:v>V185IM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2717-2D49-969A-BCB914AFF320}"/>
                </c:ext>
              </c:extLst>
            </c:dLbl>
            <c:dLbl>
              <c:idx val="1"/>
              <c:delete val="1"/>
              <c:extLst>
                <c:ext xmlns:c15="http://schemas.microsoft.com/office/drawing/2012/chart" uri="{CE6537A1-D6FC-4f65-9D91-7224C49458BB}"/>
                <c:ext xmlns:c16="http://schemas.microsoft.com/office/drawing/2014/chart" uri="{C3380CC4-5D6E-409C-BE32-E72D297353CC}">
                  <c16:uniqueId val="{00000008-2717-2D49-969A-BCB914AFF320}"/>
                </c:ext>
              </c:extLst>
            </c:dLbl>
            <c:dLbl>
              <c:idx val="2"/>
              <c:delete val="1"/>
              <c:extLst>
                <c:ext xmlns:c15="http://schemas.microsoft.com/office/drawing/2012/chart" uri="{CE6537A1-D6FC-4f65-9D91-7224C49458BB}"/>
                <c:ext xmlns:c16="http://schemas.microsoft.com/office/drawing/2014/chart" uri="{C3380CC4-5D6E-409C-BE32-E72D297353CC}">
                  <c16:uniqueId val="{00000009-2717-2D49-969A-BCB914AFF320}"/>
                </c:ext>
              </c:extLst>
            </c:dLbl>
            <c:dLbl>
              <c:idx val="3"/>
              <c:delete val="1"/>
              <c:extLst>
                <c:ext xmlns:c15="http://schemas.microsoft.com/office/drawing/2012/chart" uri="{CE6537A1-D6FC-4f65-9D91-7224C49458BB}"/>
                <c:ext xmlns:c16="http://schemas.microsoft.com/office/drawing/2014/chart" uri="{C3380CC4-5D6E-409C-BE32-E72D297353CC}">
                  <c16:uniqueId val="{0000000A-2717-2D49-969A-BCB914AFF320}"/>
                </c:ext>
              </c:extLst>
            </c:dLbl>
            <c:dLbl>
              <c:idx val="4"/>
              <c:delete val="1"/>
              <c:extLst>
                <c:ext xmlns:c15="http://schemas.microsoft.com/office/drawing/2012/chart" uri="{CE6537A1-D6FC-4f65-9D91-7224C49458BB}"/>
                <c:ext xmlns:c16="http://schemas.microsoft.com/office/drawing/2014/chart" uri="{C3380CC4-5D6E-409C-BE32-E72D297353CC}">
                  <c16:uniqueId val="{0000000B-2717-2D49-969A-BCB914AFF320}"/>
                </c:ext>
              </c:extLst>
            </c:dLbl>
            <c:dLbl>
              <c:idx val="5"/>
              <c:layout>
                <c:manualLayout>
                  <c:x val="-7.6103979608927418E-3"/>
                  <c:y val="1.87459810316700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717-2D49-969A-BCB914AFF32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DETALH'!$C$60:$H$60</c:f>
              <c:numCache>
                <c:formatCode>0</c:formatCode>
                <c:ptCount val="6"/>
                <c:pt idx="0">
                  <c:v>73.991379183284252</c:v>
                </c:pt>
                <c:pt idx="1">
                  <c:v>73.491917401646418</c:v>
                </c:pt>
                <c:pt idx="2">
                  <c:v>74.652813140127947</c:v>
                </c:pt>
                <c:pt idx="3">
                  <c:v>76.72780604425671</c:v>
                </c:pt>
                <c:pt idx="4">
                  <c:v>79.501692488484906</c:v>
                </c:pt>
                <c:pt idx="5">
                  <c:v>76.08070000362477</c:v>
                </c:pt>
              </c:numCache>
            </c:numRef>
          </c:val>
          <c:smooth val="0"/>
          <c:extLst>
            <c:ext xmlns:c16="http://schemas.microsoft.com/office/drawing/2014/chart" uri="{C3380CC4-5D6E-409C-BE32-E72D297353CC}">
              <c16:uniqueId val="{0000000D-2717-2D49-969A-BCB914AFF320}"/>
            </c:ext>
          </c:extLst>
        </c:ser>
        <c:dLbls>
          <c:showLegendKey val="0"/>
          <c:showVal val="1"/>
          <c:showCatName val="0"/>
          <c:showSerName val="0"/>
          <c:showPercent val="0"/>
          <c:showBubbleSize val="0"/>
        </c:dLbls>
        <c:marker val="1"/>
        <c:smooth val="0"/>
        <c:axId val="175691808"/>
        <c:axId val="175692200"/>
      </c:lineChart>
      <c:dateAx>
        <c:axId val="175691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2200"/>
        <c:crosses val="autoZero"/>
        <c:auto val="1"/>
        <c:lblOffset val="100"/>
        <c:baseTimeUnit val="months"/>
      </c:dateAx>
      <c:valAx>
        <c:axId val="175692200"/>
        <c:scaling>
          <c:orientation val="minMax"/>
          <c:max val="100"/>
          <c:min val="40"/>
        </c:scaling>
        <c:delete val="1"/>
        <c:axPos val="l"/>
        <c:numFmt formatCode="0" sourceLinked="1"/>
        <c:majorTickMark val="out"/>
        <c:minorTickMark val="none"/>
        <c:tickLblPos val="nextTo"/>
        <c:crossAx val="17569180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DETALH'!$C$58</c:f>
              <c:strCache>
                <c:ptCount val="1"/>
                <c:pt idx="0">
                  <c:v>V25</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1948-5D48-9A2C-3C97C9DAF1A4}"/>
                </c:ext>
              </c:extLst>
            </c:dLbl>
            <c:dLbl>
              <c:idx val="1"/>
              <c:delete val="1"/>
              <c:extLst>
                <c:ext xmlns:c15="http://schemas.microsoft.com/office/drawing/2012/chart" uri="{CE6537A1-D6FC-4f65-9D91-7224C49458BB}"/>
                <c:ext xmlns:c16="http://schemas.microsoft.com/office/drawing/2014/chart" uri="{C3380CC4-5D6E-409C-BE32-E72D297353CC}">
                  <c16:uniqueId val="{00000001-1948-5D48-9A2C-3C97C9DAF1A4}"/>
                </c:ext>
              </c:extLst>
            </c:dLbl>
            <c:dLbl>
              <c:idx val="2"/>
              <c:delete val="1"/>
              <c:extLst>
                <c:ext xmlns:c15="http://schemas.microsoft.com/office/drawing/2012/chart" uri="{CE6537A1-D6FC-4f65-9D91-7224C49458BB}"/>
                <c:ext xmlns:c16="http://schemas.microsoft.com/office/drawing/2014/chart" uri="{C3380CC4-5D6E-409C-BE32-E72D297353CC}">
                  <c16:uniqueId val="{00000002-1948-5D48-9A2C-3C97C9DAF1A4}"/>
                </c:ext>
              </c:extLst>
            </c:dLbl>
            <c:dLbl>
              <c:idx val="3"/>
              <c:delete val="1"/>
              <c:extLst>
                <c:ext xmlns:c15="http://schemas.microsoft.com/office/drawing/2012/chart" uri="{CE6537A1-D6FC-4f65-9D91-7224C49458BB}"/>
                <c:ext xmlns:c16="http://schemas.microsoft.com/office/drawing/2014/chart" uri="{C3380CC4-5D6E-409C-BE32-E72D297353CC}">
                  <c16:uniqueId val="{00000003-1948-5D48-9A2C-3C97C9DAF1A4}"/>
                </c:ext>
              </c:extLst>
            </c:dLbl>
            <c:dLbl>
              <c:idx val="4"/>
              <c:delete val="1"/>
              <c:extLst>
                <c:ext xmlns:c15="http://schemas.microsoft.com/office/drawing/2012/chart" uri="{CE6537A1-D6FC-4f65-9D91-7224C49458BB}"/>
                <c:ext xmlns:c16="http://schemas.microsoft.com/office/drawing/2014/chart" uri="{C3380CC4-5D6E-409C-BE32-E72D297353CC}">
                  <c16:uniqueId val="{00000004-1948-5D48-9A2C-3C97C9DAF1A4}"/>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48-5D48-9A2C-3C97C9DAF1A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DETALH'!$C$59:$H$59</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6-1948-5D48-9A2C-3C97C9DAF1A4}"/>
            </c:ext>
          </c:extLst>
        </c:ser>
        <c:ser>
          <c:idx val="3"/>
          <c:order val="1"/>
          <c:tx>
            <c:strRef>
              <c:f>'TELA 6 DETALH'!$B$61</c:f>
              <c:strCache>
                <c:ptCount val="1"/>
                <c:pt idx="0">
                  <c:v>V182IM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1948-5D48-9A2C-3C97C9DAF1A4}"/>
                </c:ext>
              </c:extLst>
            </c:dLbl>
            <c:dLbl>
              <c:idx val="1"/>
              <c:delete val="1"/>
              <c:extLst>
                <c:ext xmlns:c15="http://schemas.microsoft.com/office/drawing/2012/chart" uri="{CE6537A1-D6FC-4f65-9D91-7224C49458BB}"/>
                <c:ext xmlns:c16="http://schemas.microsoft.com/office/drawing/2014/chart" uri="{C3380CC4-5D6E-409C-BE32-E72D297353CC}">
                  <c16:uniqueId val="{00000008-1948-5D48-9A2C-3C97C9DAF1A4}"/>
                </c:ext>
              </c:extLst>
            </c:dLbl>
            <c:dLbl>
              <c:idx val="2"/>
              <c:delete val="1"/>
              <c:extLst>
                <c:ext xmlns:c15="http://schemas.microsoft.com/office/drawing/2012/chart" uri="{CE6537A1-D6FC-4f65-9D91-7224C49458BB}"/>
                <c:ext xmlns:c16="http://schemas.microsoft.com/office/drawing/2014/chart" uri="{C3380CC4-5D6E-409C-BE32-E72D297353CC}">
                  <c16:uniqueId val="{00000009-1948-5D48-9A2C-3C97C9DAF1A4}"/>
                </c:ext>
              </c:extLst>
            </c:dLbl>
            <c:dLbl>
              <c:idx val="3"/>
              <c:delete val="1"/>
              <c:extLst>
                <c:ext xmlns:c15="http://schemas.microsoft.com/office/drawing/2012/chart" uri="{CE6537A1-D6FC-4f65-9D91-7224C49458BB}"/>
                <c:ext xmlns:c16="http://schemas.microsoft.com/office/drawing/2014/chart" uri="{C3380CC4-5D6E-409C-BE32-E72D297353CC}">
                  <c16:uniqueId val="{0000000A-1948-5D48-9A2C-3C97C9DAF1A4}"/>
                </c:ext>
              </c:extLst>
            </c:dLbl>
            <c:dLbl>
              <c:idx val="4"/>
              <c:delete val="1"/>
              <c:extLst>
                <c:ext xmlns:c15="http://schemas.microsoft.com/office/drawing/2012/chart" uri="{CE6537A1-D6FC-4f65-9D91-7224C49458BB}"/>
                <c:ext xmlns:c16="http://schemas.microsoft.com/office/drawing/2014/chart" uri="{C3380CC4-5D6E-409C-BE32-E72D297353CC}">
                  <c16:uniqueId val="{0000000B-1948-5D48-9A2C-3C97C9DAF1A4}"/>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948-5D48-9A2C-3C97C9DAF1A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DETALH'!$C$61:$H$61</c:f>
              <c:numCache>
                <c:formatCode>0</c:formatCode>
                <c:ptCount val="6"/>
                <c:pt idx="0">
                  <c:v>82.440389679591064</c:v>
                </c:pt>
                <c:pt idx="1">
                  <c:v>79.706060439174479</c:v>
                </c:pt>
                <c:pt idx="2">
                  <c:v>81.621587854607981</c:v>
                </c:pt>
                <c:pt idx="3">
                  <c:v>83.459757436350813</c:v>
                </c:pt>
                <c:pt idx="4">
                  <c:v>84.905687101044137</c:v>
                </c:pt>
                <c:pt idx="5">
                  <c:v>81.007686283870143</c:v>
                </c:pt>
              </c:numCache>
            </c:numRef>
          </c:val>
          <c:smooth val="0"/>
          <c:extLst>
            <c:ext xmlns:c16="http://schemas.microsoft.com/office/drawing/2014/chart" uri="{C3380CC4-5D6E-409C-BE32-E72D297353CC}">
              <c16:uniqueId val="{0000000D-1948-5D48-9A2C-3C97C9DAF1A4}"/>
            </c:ext>
          </c:extLst>
        </c:ser>
        <c:dLbls>
          <c:showLegendKey val="0"/>
          <c:showVal val="1"/>
          <c:showCatName val="0"/>
          <c:showSerName val="0"/>
          <c:showPercent val="0"/>
          <c:showBubbleSize val="0"/>
        </c:dLbls>
        <c:marker val="1"/>
        <c:smooth val="0"/>
        <c:axId val="175692984"/>
        <c:axId val="175693376"/>
      </c:lineChart>
      <c:dateAx>
        <c:axId val="1756929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3376"/>
        <c:crosses val="autoZero"/>
        <c:auto val="1"/>
        <c:lblOffset val="100"/>
        <c:baseTimeUnit val="months"/>
      </c:dateAx>
      <c:valAx>
        <c:axId val="175693376"/>
        <c:scaling>
          <c:orientation val="minMax"/>
          <c:max val="100"/>
          <c:min val="40"/>
        </c:scaling>
        <c:delete val="1"/>
        <c:axPos val="l"/>
        <c:numFmt formatCode="0" sourceLinked="1"/>
        <c:majorTickMark val="out"/>
        <c:minorTickMark val="none"/>
        <c:tickLblPos val="nextTo"/>
        <c:crossAx val="17569298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DETALH'!$C$58</c:f>
              <c:strCache>
                <c:ptCount val="1"/>
                <c:pt idx="0">
                  <c:v>V25</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963E-5546-BD6D-AFBB9D1F2FEE}"/>
                </c:ext>
              </c:extLst>
            </c:dLbl>
            <c:dLbl>
              <c:idx val="1"/>
              <c:delete val="1"/>
              <c:extLst>
                <c:ext xmlns:c15="http://schemas.microsoft.com/office/drawing/2012/chart" uri="{CE6537A1-D6FC-4f65-9D91-7224C49458BB}"/>
                <c:ext xmlns:c16="http://schemas.microsoft.com/office/drawing/2014/chart" uri="{C3380CC4-5D6E-409C-BE32-E72D297353CC}">
                  <c16:uniqueId val="{00000001-963E-5546-BD6D-AFBB9D1F2FEE}"/>
                </c:ext>
              </c:extLst>
            </c:dLbl>
            <c:dLbl>
              <c:idx val="2"/>
              <c:delete val="1"/>
              <c:extLst>
                <c:ext xmlns:c15="http://schemas.microsoft.com/office/drawing/2012/chart" uri="{CE6537A1-D6FC-4f65-9D91-7224C49458BB}"/>
                <c:ext xmlns:c16="http://schemas.microsoft.com/office/drawing/2014/chart" uri="{C3380CC4-5D6E-409C-BE32-E72D297353CC}">
                  <c16:uniqueId val="{00000002-963E-5546-BD6D-AFBB9D1F2FEE}"/>
                </c:ext>
              </c:extLst>
            </c:dLbl>
            <c:dLbl>
              <c:idx val="3"/>
              <c:delete val="1"/>
              <c:extLst>
                <c:ext xmlns:c15="http://schemas.microsoft.com/office/drawing/2012/chart" uri="{CE6537A1-D6FC-4f65-9D91-7224C49458BB}"/>
                <c:ext xmlns:c16="http://schemas.microsoft.com/office/drawing/2014/chart" uri="{C3380CC4-5D6E-409C-BE32-E72D297353CC}">
                  <c16:uniqueId val="{00000003-963E-5546-BD6D-AFBB9D1F2FEE}"/>
                </c:ext>
              </c:extLst>
            </c:dLbl>
            <c:dLbl>
              <c:idx val="4"/>
              <c:delete val="1"/>
              <c:extLst>
                <c:ext xmlns:c15="http://schemas.microsoft.com/office/drawing/2012/chart" uri="{CE6537A1-D6FC-4f65-9D91-7224C49458BB}"/>
                <c:ext xmlns:c16="http://schemas.microsoft.com/office/drawing/2014/chart" uri="{C3380CC4-5D6E-409C-BE32-E72D297353CC}">
                  <c16:uniqueId val="{00000004-963E-5546-BD6D-AFBB9D1F2FEE}"/>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3E-5546-BD6D-AFBB9D1F2FE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DETALH'!$C$59:$H$59</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6-963E-5546-BD6D-AFBB9D1F2FEE}"/>
            </c:ext>
          </c:extLst>
        </c:ser>
        <c:ser>
          <c:idx val="3"/>
          <c:order val="1"/>
          <c:tx>
            <c:strRef>
              <c:f>'TELA 6 DETALH'!$B$62</c:f>
              <c:strCache>
                <c:ptCount val="1"/>
                <c:pt idx="0">
                  <c:v>V181IM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963E-5546-BD6D-AFBB9D1F2FEE}"/>
                </c:ext>
              </c:extLst>
            </c:dLbl>
            <c:dLbl>
              <c:idx val="1"/>
              <c:delete val="1"/>
              <c:extLst>
                <c:ext xmlns:c15="http://schemas.microsoft.com/office/drawing/2012/chart" uri="{CE6537A1-D6FC-4f65-9D91-7224C49458BB}"/>
                <c:ext xmlns:c16="http://schemas.microsoft.com/office/drawing/2014/chart" uri="{C3380CC4-5D6E-409C-BE32-E72D297353CC}">
                  <c16:uniqueId val="{00000008-963E-5546-BD6D-AFBB9D1F2FEE}"/>
                </c:ext>
              </c:extLst>
            </c:dLbl>
            <c:dLbl>
              <c:idx val="2"/>
              <c:delete val="1"/>
              <c:extLst>
                <c:ext xmlns:c15="http://schemas.microsoft.com/office/drawing/2012/chart" uri="{CE6537A1-D6FC-4f65-9D91-7224C49458BB}"/>
                <c:ext xmlns:c16="http://schemas.microsoft.com/office/drawing/2014/chart" uri="{C3380CC4-5D6E-409C-BE32-E72D297353CC}">
                  <c16:uniqueId val="{00000009-963E-5546-BD6D-AFBB9D1F2FEE}"/>
                </c:ext>
              </c:extLst>
            </c:dLbl>
            <c:dLbl>
              <c:idx val="3"/>
              <c:delete val="1"/>
              <c:extLst>
                <c:ext xmlns:c15="http://schemas.microsoft.com/office/drawing/2012/chart" uri="{CE6537A1-D6FC-4f65-9D91-7224C49458BB}"/>
                <c:ext xmlns:c16="http://schemas.microsoft.com/office/drawing/2014/chart" uri="{C3380CC4-5D6E-409C-BE32-E72D297353CC}">
                  <c16:uniqueId val="{0000000A-963E-5546-BD6D-AFBB9D1F2FEE}"/>
                </c:ext>
              </c:extLst>
            </c:dLbl>
            <c:dLbl>
              <c:idx val="4"/>
              <c:delete val="1"/>
              <c:extLst>
                <c:ext xmlns:c15="http://schemas.microsoft.com/office/drawing/2012/chart" uri="{CE6537A1-D6FC-4f65-9D91-7224C49458BB}"/>
                <c:ext xmlns:c16="http://schemas.microsoft.com/office/drawing/2014/chart" uri="{C3380CC4-5D6E-409C-BE32-E72D297353CC}">
                  <c16:uniqueId val="{0000000B-963E-5546-BD6D-AFBB9D1F2FEE}"/>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63E-5546-BD6D-AFBB9D1F2FE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DETALH'!$C$62:$H$62</c:f>
              <c:numCache>
                <c:formatCode>0</c:formatCode>
                <c:ptCount val="6"/>
                <c:pt idx="0">
                  <c:v>79.940984808872727</c:v>
                </c:pt>
                <c:pt idx="1">
                  <c:v>78.730291307103428</c:v>
                </c:pt>
                <c:pt idx="2">
                  <c:v>79.996867809565927</c:v>
                </c:pt>
                <c:pt idx="3">
                  <c:v>82.252952792070218</c:v>
                </c:pt>
                <c:pt idx="4">
                  <c:v>85.355076400512615</c:v>
                </c:pt>
                <c:pt idx="5">
                  <c:v>82.220805867132498</c:v>
                </c:pt>
              </c:numCache>
            </c:numRef>
          </c:val>
          <c:smooth val="0"/>
          <c:extLst>
            <c:ext xmlns:c16="http://schemas.microsoft.com/office/drawing/2014/chart" uri="{C3380CC4-5D6E-409C-BE32-E72D297353CC}">
              <c16:uniqueId val="{0000000D-963E-5546-BD6D-AFBB9D1F2FEE}"/>
            </c:ext>
          </c:extLst>
        </c:ser>
        <c:dLbls>
          <c:showLegendKey val="0"/>
          <c:showVal val="1"/>
          <c:showCatName val="0"/>
          <c:showSerName val="0"/>
          <c:showPercent val="0"/>
          <c:showBubbleSize val="0"/>
        </c:dLbls>
        <c:marker val="1"/>
        <c:smooth val="0"/>
        <c:axId val="175694160"/>
        <c:axId val="175694552"/>
      </c:lineChart>
      <c:dateAx>
        <c:axId val="1756941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4552"/>
        <c:crosses val="autoZero"/>
        <c:auto val="1"/>
        <c:lblOffset val="100"/>
        <c:baseTimeUnit val="months"/>
      </c:dateAx>
      <c:valAx>
        <c:axId val="175694552"/>
        <c:scaling>
          <c:orientation val="minMax"/>
          <c:max val="100"/>
          <c:min val="40"/>
        </c:scaling>
        <c:delete val="1"/>
        <c:axPos val="l"/>
        <c:numFmt formatCode="0" sourceLinked="1"/>
        <c:majorTickMark val="out"/>
        <c:minorTickMark val="none"/>
        <c:tickLblPos val="nextTo"/>
        <c:crossAx val="17569416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DETALH'!$C$58</c:f>
              <c:strCache>
                <c:ptCount val="1"/>
                <c:pt idx="0">
                  <c:v>V25</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3A4D-3248-987E-7CA5FAC5CBB5}"/>
                </c:ext>
              </c:extLst>
            </c:dLbl>
            <c:dLbl>
              <c:idx val="1"/>
              <c:delete val="1"/>
              <c:extLst>
                <c:ext xmlns:c15="http://schemas.microsoft.com/office/drawing/2012/chart" uri="{CE6537A1-D6FC-4f65-9D91-7224C49458BB}"/>
                <c:ext xmlns:c16="http://schemas.microsoft.com/office/drawing/2014/chart" uri="{C3380CC4-5D6E-409C-BE32-E72D297353CC}">
                  <c16:uniqueId val="{00000001-3A4D-3248-987E-7CA5FAC5CBB5}"/>
                </c:ext>
              </c:extLst>
            </c:dLbl>
            <c:dLbl>
              <c:idx val="2"/>
              <c:delete val="1"/>
              <c:extLst>
                <c:ext xmlns:c15="http://schemas.microsoft.com/office/drawing/2012/chart" uri="{CE6537A1-D6FC-4f65-9D91-7224C49458BB}"/>
                <c:ext xmlns:c16="http://schemas.microsoft.com/office/drawing/2014/chart" uri="{C3380CC4-5D6E-409C-BE32-E72D297353CC}">
                  <c16:uniqueId val="{00000002-3A4D-3248-987E-7CA5FAC5CBB5}"/>
                </c:ext>
              </c:extLst>
            </c:dLbl>
            <c:dLbl>
              <c:idx val="3"/>
              <c:delete val="1"/>
              <c:extLst>
                <c:ext xmlns:c15="http://schemas.microsoft.com/office/drawing/2012/chart" uri="{CE6537A1-D6FC-4f65-9D91-7224C49458BB}"/>
                <c:ext xmlns:c16="http://schemas.microsoft.com/office/drawing/2014/chart" uri="{C3380CC4-5D6E-409C-BE32-E72D297353CC}">
                  <c16:uniqueId val="{00000003-3A4D-3248-987E-7CA5FAC5CBB5}"/>
                </c:ext>
              </c:extLst>
            </c:dLbl>
            <c:dLbl>
              <c:idx val="4"/>
              <c:delete val="1"/>
              <c:extLst>
                <c:ext xmlns:c15="http://schemas.microsoft.com/office/drawing/2012/chart" uri="{CE6537A1-D6FC-4f65-9D91-7224C49458BB}"/>
                <c:ext xmlns:c16="http://schemas.microsoft.com/office/drawing/2014/chart" uri="{C3380CC4-5D6E-409C-BE32-E72D297353CC}">
                  <c16:uniqueId val="{00000004-3A4D-3248-987E-7CA5FAC5CBB5}"/>
                </c:ext>
              </c:extLst>
            </c:dLbl>
            <c:dLbl>
              <c:idx val="5"/>
              <c:layout>
                <c:manualLayout>
                  <c:x val="-1.1415596941339113E-2"/>
                  <c:y val="-4.182848591926382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A4D-3248-987E-7CA5FAC5CBB5}"/>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DETALH'!$C$59:$H$59</c:f>
              <c:numCache>
                <c:formatCode>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6-3A4D-3248-987E-7CA5FAC5CBB5}"/>
            </c:ext>
          </c:extLst>
        </c:ser>
        <c:ser>
          <c:idx val="3"/>
          <c:order val="1"/>
          <c:tx>
            <c:strRef>
              <c:f>'TELA 6 DETALH'!$B$63</c:f>
              <c:strCache>
                <c:ptCount val="1"/>
                <c:pt idx="0">
                  <c:v>V183BIM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3A4D-3248-987E-7CA5FAC5CBB5}"/>
                </c:ext>
              </c:extLst>
            </c:dLbl>
            <c:dLbl>
              <c:idx val="1"/>
              <c:delete val="1"/>
              <c:extLst>
                <c:ext xmlns:c15="http://schemas.microsoft.com/office/drawing/2012/chart" uri="{CE6537A1-D6FC-4f65-9D91-7224C49458BB}"/>
                <c:ext xmlns:c16="http://schemas.microsoft.com/office/drawing/2014/chart" uri="{C3380CC4-5D6E-409C-BE32-E72D297353CC}">
                  <c16:uniqueId val="{00000008-3A4D-3248-987E-7CA5FAC5CBB5}"/>
                </c:ext>
              </c:extLst>
            </c:dLbl>
            <c:dLbl>
              <c:idx val="2"/>
              <c:delete val="1"/>
              <c:extLst>
                <c:ext xmlns:c15="http://schemas.microsoft.com/office/drawing/2012/chart" uri="{CE6537A1-D6FC-4f65-9D91-7224C49458BB}"/>
                <c:ext xmlns:c16="http://schemas.microsoft.com/office/drawing/2014/chart" uri="{C3380CC4-5D6E-409C-BE32-E72D297353CC}">
                  <c16:uniqueId val="{00000009-3A4D-3248-987E-7CA5FAC5CBB5}"/>
                </c:ext>
              </c:extLst>
            </c:dLbl>
            <c:dLbl>
              <c:idx val="3"/>
              <c:delete val="1"/>
              <c:extLst>
                <c:ext xmlns:c15="http://schemas.microsoft.com/office/drawing/2012/chart" uri="{CE6537A1-D6FC-4f65-9D91-7224C49458BB}"/>
                <c:ext xmlns:c16="http://schemas.microsoft.com/office/drawing/2014/chart" uri="{C3380CC4-5D6E-409C-BE32-E72D297353CC}">
                  <c16:uniqueId val="{0000000A-3A4D-3248-987E-7CA5FAC5CBB5}"/>
                </c:ext>
              </c:extLst>
            </c:dLbl>
            <c:dLbl>
              <c:idx val="4"/>
              <c:delete val="1"/>
              <c:extLst>
                <c:ext xmlns:c15="http://schemas.microsoft.com/office/drawing/2012/chart" uri="{CE6537A1-D6FC-4f65-9D91-7224C49458BB}"/>
                <c:ext xmlns:c16="http://schemas.microsoft.com/office/drawing/2014/chart" uri="{C3380CC4-5D6E-409C-BE32-E72D297353CC}">
                  <c16:uniqueId val="{0000000B-3A4D-3248-987E-7CA5FAC5CBB5}"/>
                </c:ext>
              </c:extLst>
            </c:dLbl>
            <c:dLbl>
              <c:idx val="5"/>
              <c:layout>
                <c:manualLayout>
                  <c:x val="-1.1415596941339113E-2"/>
                  <c:y val="4.31419291912406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A4D-3248-987E-7CA5FAC5CBB5}"/>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DETALH'!$C$63:$H$63</c:f>
              <c:numCache>
                <c:formatCode>0</c:formatCode>
                <c:ptCount val="6"/>
                <c:pt idx="0">
                  <c:v>71.029883349809097</c:v>
                </c:pt>
                <c:pt idx="1">
                  <c:v>75.117169740761014</c:v>
                </c:pt>
                <c:pt idx="2">
                  <c:v>75.364333273529894</c:v>
                </c:pt>
                <c:pt idx="3">
                  <c:v>77.134087124066554</c:v>
                </c:pt>
                <c:pt idx="4">
                  <c:v>77.112682158837131</c:v>
                </c:pt>
                <c:pt idx="5">
                  <c:v>73.942968231565487</c:v>
                </c:pt>
              </c:numCache>
            </c:numRef>
          </c:val>
          <c:smooth val="0"/>
          <c:extLst>
            <c:ext xmlns:c16="http://schemas.microsoft.com/office/drawing/2014/chart" uri="{C3380CC4-5D6E-409C-BE32-E72D297353CC}">
              <c16:uniqueId val="{0000000D-3A4D-3248-987E-7CA5FAC5CBB5}"/>
            </c:ext>
          </c:extLst>
        </c:ser>
        <c:dLbls>
          <c:showLegendKey val="0"/>
          <c:showVal val="1"/>
          <c:showCatName val="0"/>
          <c:showSerName val="0"/>
          <c:showPercent val="0"/>
          <c:showBubbleSize val="0"/>
        </c:dLbls>
        <c:marker val="1"/>
        <c:smooth val="0"/>
        <c:axId val="175695336"/>
        <c:axId val="175695728"/>
      </c:lineChart>
      <c:dateAx>
        <c:axId val="17569533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5728"/>
        <c:crosses val="autoZero"/>
        <c:auto val="1"/>
        <c:lblOffset val="100"/>
        <c:baseTimeUnit val="months"/>
      </c:dateAx>
      <c:valAx>
        <c:axId val="175695728"/>
        <c:scaling>
          <c:orientation val="minMax"/>
          <c:max val="100"/>
          <c:min val="40"/>
        </c:scaling>
        <c:delete val="1"/>
        <c:axPos val="l"/>
        <c:numFmt formatCode="0" sourceLinked="1"/>
        <c:majorTickMark val="out"/>
        <c:minorTickMark val="none"/>
        <c:tickLblPos val="nextTo"/>
        <c:crossAx val="17569533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DETALHAMENTO'!$C$34</c:f>
              <c:strCache>
                <c:ptCount val="1"/>
                <c:pt idx="0">
                  <c:v>V22</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DETALHAMENTO'!$C$35:$H$35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0-AE77-D141-ABD2-D8DEE26D5B8C}"/>
            </c:ext>
          </c:extLst>
        </c:ser>
        <c:dLbls>
          <c:showLegendKey val="0"/>
          <c:showVal val="0"/>
          <c:showCatName val="0"/>
          <c:showSerName val="0"/>
          <c:showPercent val="0"/>
          <c:showBubbleSize val="0"/>
        </c:dLbls>
        <c:marker val="1"/>
        <c:smooth val="0"/>
        <c:axId val="175696512"/>
        <c:axId val="175696904"/>
      </c:lineChart>
      <c:catAx>
        <c:axId val="17569651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6904"/>
        <c:crosses val="autoZero"/>
        <c:auto val="1"/>
        <c:lblAlgn val="ctr"/>
        <c:lblOffset val="100"/>
        <c:noMultiLvlLbl val="0"/>
      </c:catAx>
      <c:valAx>
        <c:axId val="175696904"/>
        <c:scaling>
          <c:orientation val="minMax"/>
          <c:max val="100"/>
          <c:min val="40"/>
        </c:scaling>
        <c:delete val="1"/>
        <c:axPos val="l"/>
        <c:numFmt formatCode="0" sourceLinked="1"/>
        <c:majorTickMark val="out"/>
        <c:minorTickMark val="none"/>
        <c:tickLblPos val="nextTo"/>
        <c:crossAx val="175696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DETALHAMENTO'!$C$34</c:f>
              <c:strCache>
                <c:ptCount val="1"/>
                <c:pt idx="0">
                  <c:v>V22</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DETALHAMENTO'!$C$36:$H$36</c:f>
              <c:numCache>
                <c:formatCode>0</c:formatCode>
                <c:ptCount val="6"/>
                <c:pt idx="0">
                  <c:v>79.482496747608067</c:v>
                </c:pt>
                <c:pt idx="1">
                  <c:v>81.170746778113269</c:v>
                </c:pt>
                <c:pt idx="2">
                  <c:v>80.789894342193747</c:v>
                </c:pt>
                <c:pt idx="3">
                  <c:v>80.438402080850224</c:v>
                </c:pt>
                <c:pt idx="4">
                  <c:v>78.965565134296526</c:v>
                </c:pt>
                <c:pt idx="5">
                  <c:v>76.277973598081658</c:v>
                </c:pt>
              </c:numCache>
            </c:numRef>
          </c:val>
          <c:smooth val="0"/>
          <c:extLst>
            <c:ext xmlns:c16="http://schemas.microsoft.com/office/drawing/2014/chart" uri="{C3380CC4-5D6E-409C-BE32-E72D297353CC}">
              <c16:uniqueId val="{00000000-6CAC-1149-9D4F-BAB2F38D8CF0}"/>
            </c:ext>
          </c:extLst>
        </c:ser>
        <c:dLbls>
          <c:showLegendKey val="0"/>
          <c:showVal val="0"/>
          <c:showCatName val="0"/>
          <c:showSerName val="0"/>
          <c:showPercent val="0"/>
          <c:showBubbleSize val="0"/>
        </c:dLbls>
        <c:marker val="1"/>
        <c:smooth val="0"/>
        <c:axId val="175697688"/>
        <c:axId val="175698080"/>
      </c:lineChart>
      <c:catAx>
        <c:axId val="17569768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5698080"/>
        <c:crosses val="autoZero"/>
        <c:auto val="1"/>
        <c:lblAlgn val="ctr"/>
        <c:lblOffset val="100"/>
        <c:noMultiLvlLbl val="0"/>
      </c:catAx>
      <c:valAx>
        <c:axId val="175698080"/>
        <c:scaling>
          <c:orientation val="minMax"/>
          <c:max val="100"/>
          <c:min val="40"/>
        </c:scaling>
        <c:delete val="1"/>
        <c:axPos val="l"/>
        <c:numFmt formatCode="0" sourceLinked="1"/>
        <c:majorTickMark val="out"/>
        <c:minorTickMark val="none"/>
        <c:tickLblPos val="nextTo"/>
        <c:crossAx val="175697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0CE-4A40-95DF-AA862C03848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6M'!$C$50:$H$50</c:f>
              <c:numCache>
                <c:formatCode>0.00</c:formatCode>
                <c:ptCount val="6"/>
                <c:pt idx="0">
                  <c:v>77.584705169592127</c:v>
                </c:pt>
                <c:pt idx="1">
                  <c:v>78.852912912188359</c:v>
                </c:pt>
                <c:pt idx="2">
                  <c:v>79.158102967328276</c:v>
                </c:pt>
                <c:pt idx="3">
                  <c:v>79.212919813234521</c:v>
                </c:pt>
                <c:pt idx="4">
                  <c:v>80.049608211345642</c:v>
                </c:pt>
                <c:pt idx="5">
                  <c:v>79.217013240021302</c:v>
                </c:pt>
              </c:numCache>
            </c:numRef>
          </c:val>
          <c:smooth val="0"/>
          <c:extLst>
            <c:ext xmlns:c16="http://schemas.microsoft.com/office/drawing/2014/chart" uri="{C3380CC4-5D6E-409C-BE32-E72D297353CC}">
              <c16:uniqueId val="{00000001-40CE-4A40-95DF-AA862C03848D}"/>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3.8100845410629423E-3"/>
                  <c:y val="4.4191919191919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0CE-4A40-95DF-AA862C03848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6M'!$C$51:$H$51</c:f>
              <c:numCache>
                <c:formatCode>0.00</c:formatCode>
                <c:ptCount val="6"/>
                <c:pt idx="0">
                  <c:v>78.916079033652352</c:v>
                </c:pt>
                <c:pt idx="1">
                  <c:v>81.741564057707507</c:v>
                </c:pt>
                <c:pt idx="2">
                  <c:v>81.491307707975466</c:v>
                </c:pt>
                <c:pt idx="3">
                  <c:v>78.380054396549255</c:v>
                </c:pt>
                <c:pt idx="4">
                  <c:v>79.740642549728889</c:v>
                </c:pt>
                <c:pt idx="5">
                  <c:v>76.684681273818029</c:v>
                </c:pt>
              </c:numCache>
            </c:numRef>
          </c:val>
          <c:smooth val="0"/>
          <c:extLst>
            <c:ext xmlns:c16="http://schemas.microsoft.com/office/drawing/2014/chart" uri="{C3380CC4-5D6E-409C-BE32-E72D297353CC}">
              <c16:uniqueId val="{00000003-40CE-4A40-95DF-AA862C03848D}"/>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layout>
                <c:manualLayout>
                  <c:x val="0"/>
                  <c:y val="-5.05050505050505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0CE-4A40-95DF-AA862C03848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6M'!$C$52:$H$52</c:f>
              <c:numCache>
                <c:formatCode>0.00</c:formatCode>
                <c:ptCount val="6"/>
                <c:pt idx="0">
                  <c:v>91.236863213992592</c:v>
                </c:pt>
                <c:pt idx="1">
                  <c:v>88.094329440867554</c:v>
                </c:pt>
                <c:pt idx="2">
                  <c:v>91.921282185352212</c:v>
                </c:pt>
                <c:pt idx="3">
                  <c:v>83.937895744786744</c:v>
                </c:pt>
                <c:pt idx="4">
                  <c:v>83.087399224497005</c:v>
                </c:pt>
                <c:pt idx="5">
                  <c:v>84.493826139662275</c:v>
                </c:pt>
              </c:numCache>
            </c:numRef>
          </c:val>
          <c:smooth val="0"/>
          <c:extLst>
            <c:ext xmlns:c16="http://schemas.microsoft.com/office/drawing/2014/chart" uri="{C3380CC4-5D6E-409C-BE32-E72D297353CC}">
              <c16:uniqueId val="{00000005-40CE-4A40-95DF-AA862C03848D}"/>
            </c:ext>
          </c:extLst>
        </c:ser>
        <c:dLbls>
          <c:showLegendKey val="0"/>
          <c:showVal val="0"/>
          <c:showCatName val="0"/>
          <c:showSerName val="0"/>
          <c:showPercent val="0"/>
          <c:showBubbleSize val="0"/>
        </c:dLbls>
        <c:marker val="1"/>
        <c:smooth val="0"/>
        <c:axId val="152983024"/>
        <c:axId val="152983416"/>
      </c:lineChart>
      <c:catAx>
        <c:axId val="152983024"/>
        <c:scaling>
          <c:orientation val="minMax"/>
        </c:scaling>
        <c:delete val="1"/>
        <c:axPos val="b"/>
        <c:majorTickMark val="none"/>
        <c:minorTickMark val="none"/>
        <c:tickLblPos val="nextTo"/>
        <c:crossAx val="152983416"/>
        <c:crosses val="autoZero"/>
        <c:auto val="1"/>
        <c:lblAlgn val="ctr"/>
        <c:lblOffset val="100"/>
        <c:noMultiLvlLbl val="0"/>
      </c:catAx>
      <c:valAx>
        <c:axId val="152983416"/>
        <c:scaling>
          <c:orientation val="minMax"/>
          <c:max val="100"/>
          <c:min val="40"/>
        </c:scaling>
        <c:delete val="1"/>
        <c:axPos val="l"/>
        <c:numFmt formatCode="0.00" sourceLinked="1"/>
        <c:majorTickMark val="out"/>
        <c:minorTickMark val="none"/>
        <c:tickLblPos val="nextTo"/>
        <c:crossAx val="152983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DETALHAMENTO'!$C$34</c:f>
              <c:strCache>
                <c:ptCount val="1"/>
                <c:pt idx="0">
                  <c:v>V22</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DETALHAMENTO'!$C$37:$H$37</c:f>
              <c:numCache>
                <c:formatCode>0</c:formatCode>
                <c:ptCount val="6"/>
                <c:pt idx="0">
                  <c:v>74.191122217193367</c:v>
                </c:pt>
                <c:pt idx="1">
                  <c:v>79.500381056840851</c:v>
                </c:pt>
                <c:pt idx="2">
                  <c:v>82.0758365526098</c:v>
                </c:pt>
                <c:pt idx="3">
                  <c:v>73.194369686329807</c:v>
                </c:pt>
                <c:pt idx="4">
                  <c:v>70.719492553642667</c:v>
                </c:pt>
                <c:pt idx="5">
                  <c:v>71.555242821662205</c:v>
                </c:pt>
              </c:numCache>
            </c:numRef>
          </c:val>
          <c:smooth val="0"/>
          <c:extLst>
            <c:ext xmlns:c16="http://schemas.microsoft.com/office/drawing/2014/chart" uri="{C3380CC4-5D6E-409C-BE32-E72D297353CC}">
              <c16:uniqueId val="{00000000-1095-E646-ADD6-DF076410A9AF}"/>
            </c:ext>
          </c:extLst>
        </c:ser>
        <c:dLbls>
          <c:dLblPos val="t"/>
          <c:showLegendKey val="0"/>
          <c:showVal val="1"/>
          <c:showCatName val="0"/>
          <c:showSerName val="0"/>
          <c:showPercent val="0"/>
          <c:showBubbleSize val="0"/>
        </c:dLbls>
        <c:marker val="1"/>
        <c:smooth val="0"/>
        <c:axId val="177650576"/>
        <c:axId val="177650968"/>
      </c:lineChart>
      <c:catAx>
        <c:axId val="17765057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0968"/>
        <c:crosses val="autoZero"/>
        <c:auto val="1"/>
        <c:lblAlgn val="ctr"/>
        <c:lblOffset val="100"/>
        <c:noMultiLvlLbl val="0"/>
      </c:catAx>
      <c:valAx>
        <c:axId val="177650968"/>
        <c:scaling>
          <c:orientation val="minMax"/>
          <c:max val="100"/>
          <c:min val="40"/>
        </c:scaling>
        <c:delete val="1"/>
        <c:axPos val="l"/>
        <c:numFmt formatCode="0" sourceLinked="1"/>
        <c:majorTickMark val="out"/>
        <c:minorTickMark val="none"/>
        <c:tickLblPos val="nextTo"/>
        <c:crossAx val="177650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DETALH'!$C$34</c:f>
              <c:strCache>
                <c:ptCount val="1"/>
                <c:pt idx="0">
                  <c:v>V22</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85-3C4A-9FF1-0E6102F4B69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DETALH'!$C$35:$H$35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1-A585-3C4A-9FF1-0E6102F4B699}"/>
            </c:ext>
          </c:extLst>
        </c:ser>
        <c:dLbls>
          <c:showLegendKey val="0"/>
          <c:showVal val="0"/>
          <c:showCatName val="0"/>
          <c:showSerName val="0"/>
          <c:showPercent val="0"/>
          <c:showBubbleSize val="0"/>
        </c:dLbls>
        <c:marker val="1"/>
        <c:smooth val="0"/>
        <c:axId val="177651752"/>
        <c:axId val="177652144"/>
      </c:lineChart>
      <c:dateAx>
        <c:axId val="17765175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7652144"/>
        <c:crosses val="autoZero"/>
        <c:auto val="1"/>
        <c:lblOffset val="100"/>
        <c:baseTimeUnit val="months"/>
      </c:dateAx>
      <c:valAx>
        <c:axId val="177652144"/>
        <c:scaling>
          <c:orientation val="minMax"/>
          <c:max val="100"/>
          <c:min val="40"/>
        </c:scaling>
        <c:delete val="1"/>
        <c:axPos val="l"/>
        <c:numFmt formatCode="0" sourceLinked="1"/>
        <c:majorTickMark val="out"/>
        <c:minorTickMark val="none"/>
        <c:tickLblPos val="nextTo"/>
        <c:crossAx val="177651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DETALH'!$C$34</c:f>
              <c:strCache>
                <c:ptCount val="1"/>
                <c:pt idx="0">
                  <c:v>V22</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layout>
                <c:manualLayout>
                  <c:x val="-1.524286870789096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30F-7E40-9B3A-AD1B61B159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DETALH'!$C$36:$H$36</c:f>
              <c:numCache>
                <c:formatCode>0</c:formatCode>
                <c:ptCount val="6"/>
                <c:pt idx="0">
                  <c:v>77.653190402324327</c:v>
                </c:pt>
                <c:pt idx="1">
                  <c:v>77.986577246845187</c:v>
                </c:pt>
                <c:pt idx="2">
                  <c:v>78.487319362088826</c:v>
                </c:pt>
                <c:pt idx="3">
                  <c:v>76.371081681496776</c:v>
                </c:pt>
                <c:pt idx="4">
                  <c:v>77.478847773130539</c:v>
                </c:pt>
                <c:pt idx="5">
                  <c:v>76.131135122758138</c:v>
                </c:pt>
              </c:numCache>
            </c:numRef>
          </c:val>
          <c:smooth val="0"/>
          <c:extLst>
            <c:ext xmlns:c16="http://schemas.microsoft.com/office/drawing/2014/chart" uri="{C3380CC4-5D6E-409C-BE32-E72D297353CC}">
              <c16:uniqueId val="{00000001-D30F-7E40-9B3A-AD1B61B15998}"/>
            </c:ext>
          </c:extLst>
        </c:ser>
        <c:dLbls>
          <c:showLegendKey val="0"/>
          <c:showVal val="0"/>
          <c:showCatName val="0"/>
          <c:showSerName val="0"/>
          <c:showPercent val="0"/>
          <c:showBubbleSize val="0"/>
        </c:dLbls>
        <c:marker val="1"/>
        <c:smooth val="0"/>
        <c:axId val="177652928"/>
        <c:axId val="177653320"/>
      </c:lineChart>
      <c:dateAx>
        <c:axId val="17765292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3320"/>
        <c:crosses val="autoZero"/>
        <c:auto val="1"/>
        <c:lblOffset val="100"/>
        <c:baseTimeUnit val="months"/>
      </c:dateAx>
      <c:valAx>
        <c:axId val="177653320"/>
        <c:scaling>
          <c:orientation val="minMax"/>
          <c:max val="100"/>
          <c:min val="40"/>
        </c:scaling>
        <c:delete val="1"/>
        <c:axPos val="l"/>
        <c:numFmt formatCode="0" sourceLinked="1"/>
        <c:majorTickMark val="out"/>
        <c:minorTickMark val="none"/>
        <c:tickLblPos val="nextTo"/>
        <c:crossAx val="17765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DETALH'!$C$34</c:f>
              <c:strCache>
                <c:ptCount val="1"/>
                <c:pt idx="0">
                  <c:v>V22</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AED-2745-8979-1F5F93E164F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DETALH'!$C$37:$H$37</c:f>
              <c:numCache>
                <c:formatCode>0</c:formatCode>
                <c:ptCount val="6"/>
                <c:pt idx="0">
                  <c:v>76.7722124438734</c:v>
                </c:pt>
                <c:pt idx="1">
                  <c:v>76.995212633101403</c:v>
                </c:pt>
                <c:pt idx="2">
                  <c:v>77.75845632961115</c:v>
                </c:pt>
                <c:pt idx="3">
                  <c:v>74.011169939919043</c:v>
                </c:pt>
                <c:pt idx="4">
                  <c:v>74.37475732546649</c:v>
                </c:pt>
                <c:pt idx="5">
                  <c:v>74.83761201975571</c:v>
                </c:pt>
              </c:numCache>
            </c:numRef>
          </c:val>
          <c:smooth val="0"/>
          <c:extLst>
            <c:ext xmlns:c16="http://schemas.microsoft.com/office/drawing/2014/chart" uri="{C3380CC4-5D6E-409C-BE32-E72D297353CC}">
              <c16:uniqueId val="{00000001-6AED-2745-8979-1F5F93E164F7}"/>
            </c:ext>
          </c:extLst>
        </c:ser>
        <c:dLbls>
          <c:showLegendKey val="0"/>
          <c:showVal val="0"/>
          <c:showCatName val="0"/>
          <c:showSerName val="0"/>
          <c:showPercent val="0"/>
          <c:showBubbleSize val="0"/>
        </c:dLbls>
        <c:marker val="1"/>
        <c:smooth val="0"/>
        <c:axId val="177654104"/>
        <c:axId val="177654496"/>
      </c:lineChart>
      <c:dateAx>
        <c:axId val="1776541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4496"/>
        <c:crosses val="autoZero"/>
        <c:auto val="1"/>
        <c:lblOffset val="100"/>
        <c:baseTimeUnit val="months"/>
      </c:dateAx>
      <c:valAx>
        <c:axId val="177654496"/>
        <c:scaling>
          <c:orientation val="minMax"/>
          <c:max val="100"/>
          <c:min val="40"/>
        </c:scaling>
        <c:delete val="1"/>
        <c:axPos val="l"/>
        <c:numFmt formatCode="0" sourceLinked="1"/>
        <c:majorTickMark val="out"/>
        <c:minorTickMark val="none"/>
        <c:tickLblPos val="nextTo"/>
        <c:crossAx val="177654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DETALH'!$C$44</c:f>
              <c:strCache>
                <c:ptCount val="1"/>
                <c:pt idx="0">
                  <c:v>V22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5627-1046-866A-575E56E8F72D}"/>
                </c:ext>
              </c:extLst>
            </c:dLbl>
            <c:dLbl>
              <c:idx val="1"/>
              <c:delete val="1"/>
              <c:extLst>
                <c:ext xmlns:c15="http://schemas.microsoft.com/office/drawing/2012/chart" uri="{CE6537A1-D6FC-4f65-9D91-7224C49458BB}"/>
                <c:ext xmlns:c16="http://schemas.microsoft.com/office/drawing/2014/chart" uri="{C3380CC4-5D6E-409C-BE32-E72D297353CC}">
                  <c16:uniqueId val="{00000001-5627-1046-866A-575E56E8F72D}"/>
                </c:ext>
              </c:extLst>
            </c:dLbl>
            <c:dLbl>
              <c:idx val="2"/>
              <c:delete val="1"/>
              <c:extLst>
                <c:ext xmlns:c15="http://schemas.microsoft.com/office/drawing/2012/chart" uri="{CE6537A1-D6FC-4f65-9D91-7224C49458BB}"/>
                <c:ext xmlns:c16="http://schemas.microsoft.com/office/drawing/2014/chart" uri="{C3380CC4-5D6E-409C-BE32-E72D297353CC}">
                  <c16:uniqueId val="{00000002-5627-1046-866A-575E56E8F72D}"/>
                </c:ext>
              </c:extLst>
            </c:dLbl>
            <c:dLbl>
              <c:idx val="3"/>
              <c:delete val="1"/>
              <c:extLst>
                <c:ext xmlns:c15="http://schemas.microsoft.com/office/drawing/2012/chart" uri="{CE6537A1-D6FC-4f65-9D91-7224C49458BB}"/>
                <c:ext xmlns:c16="http://schemas.microsoft.com/office/drawing/2014/chart" uri="{C3380CC4-5D6E-409C-BE32-E72D297353CC}">
                  <c16:uniqueId val="{00000003-5627-1046-866A-575E56E8F72D}"/>
                </c:ext>
              </c:extLst>
            </c:dLbl>
            <c:dLbl>
              <c:idx val="4"/>
              <c:delete val="1"/>
              <c:extLst>
                <c:ext xmlns:c15="http://schemas.microsoft.com/office/drawing/2012/chart" uri="{CE6537A1-D6FC-4f65-9D91-7224C49458BB}"/>
                <c:ext xmlns:c16="http://schemas.microsoft.com/office/drawing/2014/chart" uri="{C3380CC4-5D6E-409C-BE32-E72D297353CC}">
                  <c16:uniqueId val="{00000004-5627-1046-866A-575E56E8F72D}"/>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27-1046-866A-575E56E8F72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DETALH'!$C$45:$H$45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6-5627-1046-866A-575E56E8F72D}"/>
            </c:ext>
          </c:extLst>
        </c:ser>
        <c:ser>
          <c:idx val="3"/>
          <c:order val="1"/>
          <c:tx>
            <c:strRef>
              <c:f>'TELA 6 DETALH'!$B$46</c:f>
              <c:strCache>
                <c:ptCount val="1"/>
                <c:pt idx="0">
                  <c:v>V142IM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5627-1046-866A-575E56E8F72D}"/>
                </c:ext>
              </c:extLst>
            </c:dLbl>
            <c:dLbl>
              <c:idx val="1"/>
              <c:delete val="1"/>
              <c:extLst>
                <c:ext xmlns:c15="http://schemas.microsoft.com/office/drawing/2012/chart" uri="{CE6537A1-D6FC-4f65-9D91-7224C49458BB}"/>
                <c:ext xmlns:c16="http://schemas.microsoft.com/office/drawing/2014/chart" uri="{C3380CC4-5D6E-409C-BE32-E72D297353CC}">
                  <c16:uniqueId val="{00000008-5627-1046-866A-575E56E8F72D}"/>
                </c:ext>
              </c:extLst>
            </c:dLbl>
            <c:dLbl>
              <c:idx val="2"/>
              <c:delete val="1"/>
              <c:extLst>
                <c:ext xmlns:c15="http://schemas.microsoft.com/office/drawing/2012/chart" uri="{CE6537A1-D6FC-4f65-9D91-7224C49458BB}"/>
                <c:ext xmlns:c16="http://schemas.microsoft.com/office/drawing/2014/chart" uri="{C3380CC4-5D6E-409C-BE32-E72D297353CC}">
                  <c16:uniqueId val="{00000009-5627-1046-866A-575E56E8F72D}"/>
                </c:ext>
              </c:extLst>
            </c:dLbl>
            <c:dLbl>
              <c:idx val="3"/>
              <c:delete val="1"/>
              <c:extLst>
                <c:ext xmlns:c15="http://schemas.microsoft.com/office/drawing/2012/chart" uri="{CE6537A1-D6FC-4f65-9D91-7224C49458BB}"/>
                <c:ext xmlns:c16="http://schemas.microsoft.com/office/drawing/2014/chart" uri="{C3380CC4-5D6E-409C-BE32-E72D297353CC}">
                  <c16:uniqueId val="{0000000A-5627-1046-866A-575E56E8F72D}"/>
                </c:ext>
              </c:extLst>
            </c:dLbl>
            <c:dLbl>
              <c:idx val="4"/>
              <c:delete val="1"/>
              <c:extLst>
                <c:ext xmlns:c15="http://schemas.microsoft.com/office/drawing/2012/chart" uri="{CE6537A1-D6FC-4f65-9D91-7224C49458BB}"/>
                <c:ext xmlns:c16="http://schemas.microsoft.com/office/drawing/2014/chart" uri="{C3380CC4-5D6E-409C-BE32-E72D297353CC}">
                  <c16:uniqueId val="{0000000B-5627-1046-866A-575E56E8F72D}"/>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627-1046-866A-575E56E8F72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DETALH'!$C$46:$H$46</c:f>
              <c:numCache>
                <c:formatCode>0</c:formatCode>
                <c:ptCount val="6"/>
                <c:pt idx="0">
                  <c:v>78.113049522577839</c:v>
                </c:pt>
                <c:pt idx="1">
                  <c:v>74.595202106317515</c:v>
                </c:pt>
                <c:pt idx="2">
                  <c:v>76.068882313479762</c:v>
                </c:pt>
                <c:pt idx="3">
                  <c:v>79.644210776919522</c:v>
                </c:pt>
                <c:pt idx="4">
                  <c:v>79.920443583557883</c:v>
                </c:pt>
                <c:pt idx="5">
                  <c:v>79.475759846526287</c:v>
                </c:pt>
              </c:numCache>
            </c:numRef>
          </c:val>
          <c:smooth val="0"/>
          <c:extLst>
            <c:ext xmlns:c16="http://schemas.microsoft.com/office/drawing/2014/chart" uri="{C3380CC4-5D6E-409C-BE32-E72D297353CC}">
              <c16:uniqueId val="{0000000D-5627-1046-866A-575E56E8F72D}"/>
            </c:ext>
          </c:extLst>
        </c:ser>
        <c:dLbls>
          <c:showLegendKey val="0"/>
          <c:showVal val="1"/>
          <c:showCatName val="0"/>
          <c:showSerName val="0"/>
          <c:showPercent val="0"/>
          <c:showBubbleSize val="0"/>
        </c:dLbls>
        <c:marker val="1"/>
        <c:smooth val="0"/>
        <c:axId val="177655280"/>
        <c:axId val="177655672"/>
      </c:lineChart>
      <c:dateAx>
        <c:axId val="17765528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5672"/>
        <c:crosses val="autoZero"/>
        <c:auto val="1"/>
        <c:lblOffset val="100"/>
        <c:baseTimeUnit val="months"/>
      </c:dateAx>
      <c:valAx>
        <c:axId val="177655672"/>
        <c:scaling>
          <c:orientation val="minMax"/>
          <c:max val="100"/>
          <c:min val="40"/>
        </c:scaling>
        <c:delete val="1"/>
        <c:axPos val="l"/>
        <c:numFmt formatCode="0" sourceLinked="1"/>
        <c:majorTickMark val="out"/>
        <c:minorTickMark val="none"/>
        <c:tickLblPos val="nextTo"/>
        <c:crossAx val="17765528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DETALH'!$C$44</c:f>
              <c:strCache>
                <c:ptCount val="1"/>
                <c:pt idx="0">
                  <c:v>V22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4BD1-1D4F-82D7-8A63C84E13E7}"/>
                </c:ext>
              </c:extLst>
            </c:dLbl>
            <c:dLbl>
              <c:idx val="1"/>
              <c:delete val="1"/>
              <c:extLst>
                <c:ext xmlns:c15="http://schemas.microsoft.com/office/drawing/2012/chart" uri="{CE6537A1-D6FC-4f65-9D91-7224C49458BB}"/>
                <c:ext xmlns:c16="http://schemas.microsoft.com/office/drawing/2014/chart" uri="{C3380CC4-5D6E-409C-BE32-E72D297353CC}">
                  <c16:uniqueId val="{00000001-4BD1-1D4F-82D7-8A63C84E13E7}"/>
                </c:ext>
              </c:extLst>
            </c:dLbl>
            <c:dLbl>
              <c:idx val="2"/>
              <c:delete val="1"/>
              <c:extLst>
                <c:ext xmlns:c15="http://schemas.microsoft.com/office/drawing/2012/chart" uri="{CE6537A1-D6FC-4f65-9D91-7224C49458BB}"/>
                <c:ext xmlns:c16="http://schemas.microsoft.com/office/drawing/2014/chart" uri="{C3380CC4-5D6E-409C-BE32-E72D297353CC}">
                  <c16:uniqueId val="{00000002-4BD1-1D4F-82D7-8A63C84E13E7}"/>
                </c:ext>
              </c:extLst>
            </c:dLbl>
            <c:dLbl>
              <c:idx val="3"/>
              <c:delete val="1"/>
              <c:extLst>
                <c:ext xmlns:c15="http://schemas.microsoft.com/office/drawing/2012/chart" uri="{CE6537A1-D6FC-4f65-9D91-7224C49458BB}"/>
                <c:ext xmlns:c16="http://schemas.microsoft.com/office/drawing/2014/chart" uri="{C3380CC4-5D6E-409C-BE32-E72D297353CC}">
                  <c16:uniqueId val="{00000003-4BD1-1D4F-82D7-8A63C84E13E7}"/>
                </c:ext>
              </c:extLst>
            </c:dLbl>
            <c:dLbl>
              <c:idx val="4"/>
              <c:delete val="1"/>
              <c:extLst>
                <c:ext xmlns:c15="http://schemas.microsoft.com/office/drawing/2012/chart" uri="{CE6537A1-D6FC-4f65-9D91-7224C49458BB}"/>
                <c:ext xmlns:c16="http://schemas.microsoft.com/office/drawing/2014/chart" uri="{C3380CC4-5D6E-409C-BE32-E72D297353CC}">
                  <c16:uniqueId val="{00000004-4BD1-1D4F-82D7-8A63C84E13E7}"/>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D1-1D4F-82D7-8A63C84E13E7}"/>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DETALH'!$C$45:$H$45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6-4BD1-1D4F-82D7-8A63C84E13E7}"/>
            </c:ext>
          </c:extLst>
        </c:ser>
        <c:ser>
          <c:idx val="3"/>
          <c:order val="1"/>
          <c:tx>
            <c:strRef>
              <c:f>'TELA 6 DETALH'!$B$47</c:f>
              <c:strCache>
                <c:ptCount val="1"/>
                <c:pt idx="0">
                  <c:v>V145IM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4BD1-1D4F-82D7-8A63C84E13E7}"/>
                </c:ext>
              </c:extLst>
            </c:dLbl>
            <c:dLbl>
              <c:idx val="1"/>
              <c:delete val="1"/>
              <c:extLst>
                <c:ext xmlns:c15="http://schemas.microsoft.com/office/drawing/2012/chart" uri="{CE6537A1-D6FC-4f65-9D91-7224C49458BB}"/>
                <c:ext xmlns:c16="http://schemas.microsoft.com/office/drawing/2014/chart" uri="{C3380CC4-5D6E-409C-BE32-E72D297353CC}">
                  <c16:uniqueId val="{00000008-4BD1-1D4F-82D7-8A63C84E13E7}"/>
                </c:ext>
              </c:extLst>
            </c:dLbl>
            <c:dLbl>
              <c:idx val="2"/>
              <c:delete val="1"/>
              <c:extLst>
                <c:ext xmlns:c15="http://schemas.microsoft.com/office/drawing/2012/chart" uri="{CE6537A1-D6FC-4f65-9D91-7224C49458BB}"/>
                <c:ext xmlns:c16="http://schemas.microsoft.com/office/drawing/2014/chart" uri="{C3380CC4-5D6E-409C-BE32-E72D297353CC}">
                  <c16:uniqueId val="{00000009-4BD1-1D4F-82D7-8A63C84E13E7}"/>
                </c:ext>
              </c:extLst>
            </c:dLbl>
            <c:dLbl>
              <c:idx val="3"/>
              <c:delete val="1"/>
              <c:extLst>
                <c:ext xmlns:c15="http://schemas.microsoft.com/office/drawing/2012/chart" uri="{CE6537A1-D6FC-4f65-9D91-7224C49458BB}"/>
                <c:ext xmlns:c16="http://schemas.microsoft.com/office/drawing/2014/chart" uri="{C3380CC4-5D6E-409C-BE32-E72D297353CC}">
                  <c16:uniqueId val="{0000000A-4BD1-1D4F-82D7-8A63C84E13E7}"/>
                </c:ext>
              </c:extLst>
            </c:dLbl>
            <c:dLbl>
              <c:idx val="4"/>
              <c:delete val="1"/>
              <c:extLst>
                <c:ext xmlns:c15="http://schemas.microsoft.com/office/drawing/2012/chart" uri="{CE6537A1-D6FC-4f65-9D91-7224C49458BB}"/>
                <c:ext xmlns:c16="http://schemas.microsoft.com/office/drawing/2014/chart" uri="{C3380CC4-5D6E-409C-BE32-E72D297353CC}">
                  <c16:uniqueId val="{0000000B-4BD1-1D4F-82D7-8A63C84E13E7}"/>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BD1-1D4F-82D7-8A63C84E13E7}"/>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DETALH'!$C$47:$H$47</c:f>
              <c:numCache>
                <c:formatCode>0</c:formatCode>
                <c:ptCount val="6"/>
                <c:pt idx="0">
                  <c:v>73.840166383172246</c:v>
                </c:pt>
                <c:pt idx="1">
                  <c:v>74.292670734976838</c:v>
                </c:pt>
                <c:pt idx="2">
                  <c:v>75.368093279284054</c:v>
                </c:pt>
                <c:pt idx="3">
                  <c:v>81.154022033804452</c:v>
                </c:pt>
                <c:pt idx="4">
                  <c:v>80.277259898625232</c:v>
                </c:pt>
                <c:pt idx="5">
                  <c:v>78.967300095818075</c:v>
                </c:pt>
              </c:numCache>
            </c:numRef>
          </c:val>
          <c:smooth val="0"/>
          <c:extLst>
            <c:ext xmlns:c16="http://schemas.microsoft.com/office/drawing/2014/chart" uri="{C3380CC4-5D6E-409C-BE32-E72D297353CC}">
              <c16:uniqueId val="{0000000D-4BD1-1D4F-82D7-8A63C84E13E7}"/>
            </c:ext>
          </c:extLst>
        </c:ser>
        <c:dLbls>
          <c:showLegendKey val="0"/>
          <c:showVal val="1"/>
          <c:showCatName val="0"/>
          <c:showSerName val="0"/>
          <c:showPercent val="0"/>
          <c:showBubbleSize val="0"/>
        </c:dLbls>
        <c:marker val="1"/>
        <c:smooth val="0"/>
        <c:axId val="177656456"/>
        <c:axId val="177656848"/>
      </c:lineChart>
      <c:dateAx>
        <c:axId val="1776564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6848"/>
        <c:crosses val="autoZero"/>
        <c:auto val="1"/>
        <c:lblOffset val="100"/>
        <c:baseTimeUnit val="months"/>
      </c:dateAx>
      <c:valAx>
        <c:axId val="177656848"/>
        <c:scaling>
          <c:orientation val="minMax"/>
          <c:max val="100"/>
          <c:min val="40"/>
        </c:scaling>
        <c:delete val="1"/>
        <c:axPos val="l"/>
        <c:numFmt formatCode="0" sourceLinked="1"/>
        <c:majorTickMark val="out"/>
        <c:minorTickMark val="none"/>
        <c:tickLblPos val="nextTo"/>
        <c:crossAx val="17765645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DETALH'!$C$34</c:f>
              <c:strCache>
                <c:ptCount val="1"/>
                <c:pt idx="0">
                  <c:v>V22</c:v>
                </c:pt>
              </c:strCache>
            </c:strRef>
          </c:tx>
          <c:spPr>
            <a:ln w="38100" cap="rnd">
              <a:solidFill>
                <a:srgbClr val="FFC000"/>
              </a:solidFill>
              <a:round/>
            </a:ln>
            <a:effectLst/>
          </c:spPr>
          <c:marker>
            <c:symbol val="circle"/>
            <c:size val="8"/>
            <c:spPr>
              <a:solidFill>
                <a:srgbClr val="FFC000"/>
              </a:solidFill>
              <a:ln w="9525">
                <a:no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135-6D48-8D73-38952E97A5C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DETALH'!$C$35:$H$35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1-2135-6D48-8D73-38952E97A5C6}"/>
            </c:ext>
          </c:extLst>
        </c:ser>
        <c:dLbls>
          <c:showLegendKey val="0"/>
          <c:showVal val="0"/>
          <c:showCatName val="0"/>
          <c:showSerName val="0"/>
          <c:showPercent val="0"/>
          <c:showBubbleSize val="0"/>
        </c:dLbls>
        <c:marker val="1"/>
        <c:smooth val="0"/>
        <c:axId val="177657632"/>
        <c:axId val="177658024"/>
      </c:lineChart>
      <c:dateAx>
        <c:axId val="1776576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7658024"/>
        <c:crosses val="autoZero"/>
        <c:auto val="1"/>
        <c:lblOffset val="100"/>
        <c:baseTimeUnit val="months"/>
      </c:dateAx>
      <c:valAx>
        <c:axId val="177658024"/>
        <c:scaling>
          <c:orientation val="minMax"/>
          <c:max val="100"/>
          <c:min val="40"/>
        </c:scaling>
        <c:delete val="1"/>
        <c:axPos val="l"/>
        <c:numFmt formatCode="0" sourceLinked="1"/>
        <c:majorTickMark val="out"/>
        <c:minorTickMark val="none"/>
        <c:tickLblPos val="nextTo"/>
        <c:crossAx val="177657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DETALH'!$C$44</c:f>
              <c:strCache>
                <c:ptCount val="1"/>
                <c:pt idx="0">
                  <c:v>V22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680B-5C40-BE1F-0F8C61EA19AB}"/>
                </c:ext>
              </c:extLst>
            </c:dLbl>
            <c:dLbl>
              <c:idx val="1"/>
              <c:delete val="1"/>
              <c:extLst>
                <c:ext xmlns:c15="http://schemas.microsoft.com/office/drawing/2012/chart" uri="{CE6537A1-D6FC-4f65-9D91-7224C49458BB}"/>
                <c:ext xmlns:c16="http://schemas.microsoft.com/office/drawing/2014/chart" uri="{C3380CC4-5D6E-409C-BE32-E72D297353CC}">
                  <c16:uniqueId val="{00000001-680B-5C40-BE1F-0F8C61EA19AB}"/>
                </c:ext>
              </c:extLst>
            </c:dLbl>
            <c:dLbl>
              <c:idx val="2"/>
              <c:delete val="1"/>
              <c:extLst>
                <c:ext xmlns:c15="http://schemas.microsoft.com/office/drawing/2012/chart" uri="{CE6537A1-D6FC-4f65-9D91-7224C49458BB}"/>
                <c:ext xmlns:c16="http://schemas.microsoft.com/office/drawing/2014/chart" uri="{C3380CC4-5D6E-409C-BE32-E72D297353CC}">
                  <c16:uniqueId val="{00000002-680B-5C40-BE1F-0F8C61EA19AB}"/>
                </c:ext>
              </c:extLst>
            </c:dLbl>
            <c:dLbl>
              <c:idx val="3"/>
              <c:delete val="1"/>
              <c:extLst>
                <c:ext xmlns:c15="http://schemas.microsoft.com/office/drawing/2012/chart" uri="{CE6537A1-D6FC-4f65-9D91-7224C49458BB}"/>
                <c:ext xmlns:c16="http://schemas.microsoft.com/office/drawing/2014/chart" uri="{C3380CC4-5D6E-409C-BE32-E72D297353CC}">
                  <c16:uniqueId val="{00000003-680B-5C40-BE1F-0F8C61EA19AB}"/>
                </c:ext>
              </c:extLst>
            </c:dLbl>
            <c:dLbl>
              <c:idx val="4"/>
              <c:delete val="1"/>
              <c:extLst>
                <c:ext xmlns:c15="http://schemas.microsoft.com/office/drawing/2012/chart" uri="{CE6537A1-D6FC-4f65-9D91-7224C49458BB}"/>
                <c:ext xmlns:c16="http://schemas.microsoft.com/office/drawing/2014/chart" uri="{C3380CC4-5D6E-409C-BE32-E72D297353CC}">
                  <c16:uniqueId val="{00000004-680B-5C40-BE1F-0F8C61EA19AB}"/>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80B-5C40-BE1F-0F8C61EA19AB}"/>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DETALH'!$C$45:$H$45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6-680B-5C40-BE1F-0F8C61EA19AB}"/>
            </c:ext>
          </c:extLst>
        </c:ser>
        <c:ser>
          <c:idx val="3"/>
          <c:order val="1"/>
          <c:tx>
            <c:strRef>
              <c:f>'TELA 6 DETALH'!$B$48</c:f>
              <c:strCache>
                <c:ptCount val="1"/>
                <c:pt idx="0">
                  <c:v>V141IM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680B-5C40-BE1F-0F8C61EA19AB}"/>
                </c:ext>
              </c:extLst>
            </c:dLbl>
            <c:dLbl>
              <c:idx val="1"/>
              <c:delete val="1"/>
              <c:extLst>
                <c:ext xmlns:c15="http://schemas.microsoft.com/office/drawing/2012/chart" uri="{CE6537A1-D6FC-4f65-9D91-7224C49458BB}"/>
                <c:ext xmlns:c16="http://schemas.microsoft.com/office/drawing/2014/chart" uri="{C3380CC4-5D6E-409C-BE32-E72D297353CC}">
                  <c16:uniqueId val="{00000008-680B-5C40-BE1F-0F8C61EA19AB}"/>
                </c:ext>
              </c:extLst>
            </c:dLbl>
            <c:dLbl>
              <c:idx val="2"/>
              <c:delete val="1"/>
              <c:extLst>
                <c:ext xmlns:c15="http://schemas.microsoft.com/office/drawing/2012/chart" uri="{CE6537A1-D6FC-4f65-9D91-7224C49458BB}"/>
                <c:ext xmlns:c16="http://schemas.microsoft.com/office/drawing/2014/chart" uri="{C3380CC4-5D6E-409C-BE32-E72D297353CC}">
                  <c16:uniqueId val="{00000009-680B-5C40-BE1F-0F8C61EA19AB}"/>
                </c:ext>
              </c:extLst>
            </c:dLbl>
            <c:dLbl>
              <c:idx val="3"/>
              <c:delete val="1"/>
              <c:extLst>
                <c:ext xmlns:c15="http://schemas.microsoft.com/office/drawing/2012/chart" uri="{CE6537A1-D6FC-4f65-9D91-7224C49458BB}"/>
                <c:ext xmlns:c16="http://schemas.microsoft.com/office/drawing/2014/chart" uri="{C3380CC4-5D6E-409C-BE32-E72D297353CC}">
                  <c16:uniqueId val="{0000000A-680B-5C40-BE1F-0F8C61EA19AB}"/>
                </c:ext>
              </c:extLst>
            </c:dLbl>
            <c:dLbl>
              <c:idx val="4"/>
              <c:delete val="1"/>
              <c:extLst>
                <c:ext xmlns:c15="http://schemas.microsoft.com/office/drawing/2012/chart" uri="{CE6537A1-D6FC-4f65-9D91-7224C49458BB}"/>
                <c:ext xmlns:c16="http://schemas.microsoft.com/office/drawing/2014/chart" uri="{C3380CC4-5D6E-409C-BE32-E72D297353CC}">
                  <c16:uniqueId val="{0000000B-680B-5C40-BE1F-0F8C61EA19AB}"/>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80B-5C40-BE1F-0F8C61EA19AB}"/>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DETALH'!$C$48:$H$48</c:f>
              <c:numCache>
                <c:formatCode>0</c:formatCode>
                <c:ptCount val="6"/>
                <c:pt idx="0">
                  <c:v>76.413626858090126</c:v>
                </c:pt>
                <c:pt idx="1">
                  <c:v>73.667150119859059</c:v>
                </c:pt>
                <c:pt idx="2">
                  <c:v>74.860798649028453</c:v>
                </c:pt>
                <c:pt idx="3">
                  <c:v>77.652777095468622</c:v>
                </c:pt>
                <c:pt idx="4">
                  <c:v>77.618170006431711</c:v>
                </c:pt>
                <c:pt idx="5">
                  <c:v>77.190808454793853</c:v>
                </c:pt>
              </c:numCache>
            </c:numRef>
          </c:val>
          <c:smooth val="0"/>
          <c:extLst>
            <c:ext xmlns:c16="http://schemas.microsoft.com/office/drawing/2014/chart" uri="{C3380CC4-5D6E-409C-BE32-E72D297353CC}">
              <c16:uniqueId val="{0000000D-680B-5C40-BE1F-0F8C61EA19AB}"/>
            </c:ext>
          </c:extLst>
        </c:ser>
        <c:dLbls>
          <c:showLegendKey val="0"/>
          <c:showVal val="1"/>
          <c:showCatName val="0"/>
          <c:showSerName val="0"/>
          <c:showPercent val="0"/>
          <c:showBubbleSize val="0"/>
        </c:dLbls>
        <c:marker val="1"/>
        <c:smooth val="0"/>
        <c:axId val="177658808"/>
        <c:axId val="177659200"/>
      </c:lineChart>
      <c:dateAx>
        <c:axId val="177658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59200"/>
        <c:crosses val="autoZero"/>
        <c:auto val="1"/>
        <c:lblOffset val="100"/>
        <c:baseTimeUnit val="months"/>
      </c:dateAx>
      <c:valAx>
        <c:axId val="177659200"/>
        <c:scaling>
          <c:orientation val="minMax"/>
          <c:max val="100"/>
          <c:min val="40"/>
        </c:scaling>
        <c:delete val="1"/>
        <c:axPos val="l"/>
        <c:numFmt formatCode="0" sourceLinked="1"/>
        <c:majorTickMark val="out"/>
        <c:minorTickMark val="none"/>
        <c:tickLblPos val="nextTo"/>
        <c:crossAx val="17765880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DETALH'!$C$44</c:f>
              <c:strCache>
                <c:ptCount val="1"/>
                <c:pt idx="0">
                  <c:v>V22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BF0C-F142-B6BE-BD3BF2D53414}"/>
                </c:ext>
              </c:extLst>
            </c:dLbl>
            <c:dLbl>
              <c:idx val="1"/>
              <c:delete val="1"/>
              <c:extLst>
                <c:ext xmlns:c15="http://schemas.microsoft.com/office/drawing/2012/chart" uri="{CE6537A1-D6FC-4f65-9D91-7224C49458BB}"/>
                <c:ext xmlns:c16="http://schemas.microsoft.com/office/drawing/2014/chart" uri="{C3380CC4-5D6E-409C-BE32-E72D297353CC}">
                  <c16:uniqueId val="{00000001-BF0C-F142-B6BE-BD3BF2D53414}"/>
                </c:ext>
              </c:extLst>
            </c:dLbl>
            <c:dLbl>
              <c:idx val="2"/>
              <c:delete val="1"/>
              <c:extLst>
                <c:ext xmlns:c15="http://schemas.microsoft.com/office/drawing/2012/chart" uri="{CE6537A1-D6FC-4f65-9D91-7224C49458BB}"/>
                <c:ext xmlns:c16="http://schemas.microsoft.com/office/drawing/2014/chart" uri="{C3380CC4-5D6E-409C-BE32-E72D297353CC}">
                  <c16:uniqueId val="{00000002-BF0C-F142-B6BE-BD3BF2D53414}"/>
                </c:ext>
              </c:extLst>
            </c:dLbl>
            <c:dLbl>
              <c:idx val="3"/>
              <c:delete val="1"/>
              <c:extLst>
                <c:ext xmlns:c15="http://schemas.microsoft.com/office/drawing/2012/chart" uri="{CE6537A1-D6FC-4f65-9D91-7224C49458BB}"/>
                <c:ext xmlns:c16="http://schemas.microsoft.com/office/drawing/2014/chart" uri="{C3380CC4-5D6E-409C-BE32-E72D297353CC}">
                  <c16:uniqueId val="{00000003-BF0C-F142-B6BE-BD3BF2D53414}"/>
                </c:ext>
              </c:extLst>
            </c:dLbl>
            <c:dLbl>
              <c:idx val="4"/>
              <c:delete val="1"/>
              <c:extLst>
                <c:ext xmlns:c15="http://schemas.microsoft.com/office/drawing/2012/chart" uri="{CE6537A1-D6FC-4f65-9D91-7224C49458BB}"/>
                <c:ext xmlns:c16="http://schemas.microsoft.com/office/drawing/2014/chart" uri="{C3380CC4-5D6E-409C-BE32-E72D297353CC}">
                  <c16:uniqueId val="{00000004-BF0C-F142-B6BE-BD3BF2D53414}"/>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0C-F142-B6BE-BD3BF2D5341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DETALH'!$C$45:$H$45</c:f>
              <c:numCache>
                <c:formatCode>0</c:formatCode>
                <c:ptCount val="6"/>
                <c:pt idx="0">
                  <c:v>77.519579408331609</c:v>
                </c:pt>
                <c:pt idx="1">
                  <c:v>77.780933948835269</c:v>
                </c:pt>
                <c:pt idx="2">
                  <c:v>78.364202352539635</c:v>
                </c:pt>
                <c:pt idx="3">
                  <c:v>75.929199928477161</c:v>
                </c:pt>
                <c:pt idx="4">
                  <c:v>76.91648266809915</c:v>
                </c:pt>
                <c:pt idx="5">
                  <c:v>75.896376500160486</c:v>
                </c:pt>
              </c:numCache>
            </c:numRef>
          </c:val>
          <c:smooth val="0"/>
          <c:extLst>
            <c:ext xmlns:c16="http://schemas.microsoft.com/office/drawing/2014/chart" uri="{C3380CC4-5D6E-409C-BE32-E72D297353CC}">
              <c16:uniqueId val="{00000006-BF0C-F142-B6BE-BD3BF2D53414}"/>
            </c:ext>
          </c:extLst>
        </c:ser>
        <c:ser>
          <c:idx val="3"/>
          <c:order val="1"/>
          <c:tx>
            <c:strRef>
              <c:f>'TELA 6 DETALH'!$B$49</c:f>
              <c:strCache>
                <c:ptCount val="1"/>
                <c:pt idx="0">
                  <c:v>V143IM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BF0C-F142-B6BE-BD3BF2D53414}"/>
                </c:ext>
              </c:extLst>
            </c:dLbl>
            <c:dLbl>
              <c:idx val="1"/>
              <c:delete val="1"/>
              <c:extLst>
                <c:ext xmlns:c15="http://schemas.microsoft.com/office/drawing/2012/chart" uri="{CE6537A1-D6FC-4f65-9D91-7224C49458BB}"/>
                <c:ext xmlns:c16="http://schemas.microsoft.com/office/drawing/2014/chart" uri="{C3380CC4-5D6E-409C-BE32-E72D297353CC}">
                  <c16:uniqueId val="{00000008-BF0C-F142-B6BE-BD3BF2D53414}"/>
                </c:ext>
              </c:extLst>
            </c:dLbl>
            <c:dLbl>
              <c:idx val="2"/>
              <c:delete val="1"/>
              <c:extLst>
                <c:ext xmlns:c15="http://schemas.microsoft.com/office/drawing/2012/chart" uri="{CE6537A1-D6FC-4f65-9D91-7224C49458BB}"/>
                <c:ext xmlns:c16="http://schemas.microsoft.com/office/drawing/2014/chart" uri="{C3380CC4-5D6E-409C-BE32-E72D297353CC}">
                  <c16:uniqueId val="{00000009-BF0C-F142-B6BE-BD3BF2D53414}"/>
                </c:ext>
              </c:extLst>
            </c:dLbl>
            <c:dLbl>
              <c:idx val="3"/>
              <c:delete val="1"/>
              <c:extLst>
                <c:ext xmlns:c15="http://schemas.microsoft.com/office/drawing/2012/chart" uri="{CE6537A1-D6FC-4f65-9D91-7224C49458BB}"/>
                <c:ext xmlns:c16="http://schemas.microsoft.com/office/drawing/2014/chart" uri="{C3380CC4-5D6E-409C-BE32-E72D297353CC}">
                  <c16:uniqueId val="{0000000A-BF0C-F142-B6BE-BD3BF2D53414}"/>
                </c:ext>
              </c:extLst>
            </c:dLbl>
            <c:dLbl>
              <c:idx val="4"/>
              <c:delete val="1"/>
              <c:extLst>
                <c:ext xmlns:c15="http://schemas.microsoft.com/office/drawing/2012/chart" uri="{CE6537A1-D6FC-4f65-9D91-7224C49458BB}"/>
                <c:ext xmlns:c16="http://schemas.microsoft.com/office/drawing/2014/chart" uri="{C3380CC4-5D6E-409C-BE32-E72D297353CC}">
                  <c16:uniqueId val="{0000000B-BF0C-F142-B6BE-BD3BF2D53414}"/>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F0C-F142-B6BE-BD3BF2D5341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DETALH'!$C$49:$H$49</c:f>
              <c:numCache>
                <c:formatCode>0</c:formatCode>
                <c:ptCount val="6"/>
                <c:pt idx="0">
                  <c:v>80.100229872507541</c:v>
                </c:pt>
                <c:pt idx="1">
                  <c:v>78.541204075572409</c:v>
                </c:pt>
                <c:pt idx="2">
                  <c:v>79.657339167456669</c:v>
                </c:pt>
                <c:pt idx="3">
                  <c:v>82.77717629466774</c:v>
                </c:pt>
                <c:pt idx="4">
                  <c:v>81.716290271958968</c:v>
                </c:pt>
                <c:pt idx="5">
                  <c:v>83.032810484563001</c:v>
                </c:pt>
              </c:numCache>
            </c:numRef>
          </c:val>
          <c:smooth val="0"/>
          <c:extLst>
            <c:ext xmlns:c16="http://schemas.microsoft.com/office/drawing/2014/chart" uri="{C3380CC4-5D6E-409C-BE32-E72D297353CC}">
              <c16:uniqueId val="{0000000D-BF0C-F142-B6BE-BD3BF2D53414}"/>
            </c:ext>
          </c:extLst>
        </c:ser>
        <c:dLbls>
          <c:showLegendKey val="0"/>
          <c:showVal val="1"/>
          <c:showCatName val="0"/>
          <c:showSerName val="0"/>
          <c:showPercent val="0"/>
          <c:showBubbleSize val="0"/>
        </c:dLbls>
        <c:marker val="1"/>
        <c:smooth val="0"/>
        <c:axId val="177659984"/>
        <c:axId val="177660376"/>
      </c:lineChart>
      <c:dateAx>
        <c:axId val="1776599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60376"/>
        <c:crosses val="autoZero"/>
        <c:auto val="1"/>
        <c:lblOffset val="100"/>
        <c:baseTimeUnit val="months"/>
      </c:dateAx>
      <c:valAx>
        <c:axId val="177660376"/>
        <c:scaling>
          <c:orientation val="minMax"/>
          <c:max val="100"/>
          <c:min val="40"/>
        </c:scaling>
        <c:delete val="1"/>
        <c:axPos val="l"/>
        <c:numFmt formatCode="0" sourceLinked="1"/>
        <c:majorTickMark val="out"/>
        <c:minorTickMark val="none"/>
        <c:tickLblPos val="nextTo"/>
        <c:crossAx val="17765998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9404990403071E-2"/>
          <c:y val="1.9242424242424241E-2"/>
          <c:w val="0.85103433567924935"/>
          <c:h val="0.98075757575757561"/>
        </c:manualLayout>
      </c:layout>
      <c:barChart>
        <c:barDir val="bar"/>
        <c:grouping val="stacked"/>
        <c:varyColors val="0"/>
        <c:ser>
          <c:idx val="0"/>
          <c:order val="0"/>
          <c:spPr>
            <a:solidFill>
              <a:srgbClr val="72F576"/>
            </a:solidFill>
          </c:spPr>
          <c:invertIfNegative val="0"/>
          <c:val>
            <c:numRef>
              <c:f>'Bloco x Temas x Pos Neg'!$N$31:$N$39</c:f>
              <c:numCache>
                <c:formatCode>###0.0%</c:formatCode>
                <c:ptCount val="9"/>
                <c:pt idx="0">
                  <c:v>0.64108183563943366</c:v>
                </c:pt>
                <c:pt idx="1">
                  <c:v>5.3037823541017826E-2</c:v>
                </c:pt>
                <c:pt idx="2">
                  <c:v>3.8993888009849126E-2</c:v>
                </c:pt>
                <c:pt idx="3">
                  <c:v>0.11016949007973206</c:v>
                </c:pt>
                <c:pt idx="4">
                  <c:v>0</c:v>
                </c:pt>
                <c:pt idx="5">
                  <c:v>0.2201841937711653</c:v>
                </c:pt>
                <c:pt idx="6">
                  <c:v>1.61967085476576E-2</c:v>
                </c:pt>
                <c:pt idx="7">
                  <c:v>8.4827254263023621E-2</c:v>
                </c:pt>
                <c:pt idx="8">
                  <c:v>0.11136009641132576</c:v>
                </c:pt>
              </c:numCache>
            </c:numRef>
          </c:val>
          <c:extLst>
            <c:ext xmlns:c16="http://schemas.microsoft.com/office/drawing/2014/chart" uri="{C3380CC4-5D6E-409C-BE32-E72D297353CC}">
              <c16:uniqueId val="{00000000-6784-4148-A134-93B0FF529F6C}"/>
            </c:ext>
          </c:extLst>
        </c:ser>
        <c:ser>
          <c:idx val="1"/>
          <c:order val="1"/>
          <c:spPr>
            <a:solidFill>
              <a:srgbClr val="E7E6E6">
                <a:lumMod val="75000"/>
              </a:srgbClr>
            </a:solidFill>
          </c:spPr>
          <c:invertIfNegative val="0"/>
          <c:val>
            <c:numRef>
              <c:f>'Bloco x Temas x Pos Neg'!$O$31:$O$39</c:f>
              <c:numCache>
                <c:formatCode>###0.0%</c:formatCode>
                <c:ptCount val="9"/>
                <c:pt idx="0">
                  <c:v>2.7186568920928465E-3</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1-6784-4148-A134-93B0FF529F6C}"/>
            </c:ext>
          </c:extLst>
        </c:ser>
        <c:ser>
          <c:idx val="2"/>
          <c:order val="2"/>
          <c:spPr>
            <a:solidFill>
              <a:srgbClr val="C00000"/>
            </a:solidFill>
          </c:spPr>
          <c:invertIfNegative val="0"/>
          <c:val>
            <c:numRef>
              <c:f>'Bloco x Temas x Pos Neg'!$P$31:$P$39</c:f>
              <c:numCache>
                <c:formatCode>###0.0%</c:formatCode>
                <c:ptCount val="9"/>
                <c:pt idx="0">
                  <c:v>0.35619950746847118</c:v>
                </c:pt>
                <c:pt idx="1">
                  <c:v>0.94696217645898217</c:v>
                </c:pt>
                <c:pt idx="2">
                  <c:v>0.96100611199015107</c:v>
                </c:pt>
                <c:pt idx="3">
                  <c:v>0.88983050992026791</c:v>
                </c:pt>
                <c:pt idx="4">
                  <c:v>1</c:v>
                </c:pt>
                <c:pt idx="5">
                  <c:v>0.77981580622883451</c:v>
                </c:pt>
                <c:pt idx="6">
                  <c:v>0.98380329145234247</c:v>
                </c:pt>
                <c:pt idx="7">
                  <c:v>0.91517274573697616</c:v>
                </c:pt>
                <c:pt idx="8">
                  <c:v>0.8886399035886744</c:v>
                </c:pt>
              </c:numCache>
            </c:numRef>
          </c:val>
          <c:extLst>
            <c:ext xmlns:c16="http://schemas.microsoft.com/office/drawing/2014/chart" uri="{C3380CC4-5D6E-409C-BE32-E72D297353CC}">
              <c16:uniqueId val="{00000002-6784-4148-A134-93B0FF529F6C}"/>
            </c:ext>
          </c:extLst>
        </c:ser>
        <c:dLbls>
          <c:showLegendKey val="0"/>
          <c:showVal val="0"/>
          <c:showCatName val="0"/>
          <c:showSerName val="0"/>
          <c:showPercent val="0"/>
          <c:showBubbleSize val="0"/>
        </c:dLbls>
        <c:gapWidth val="150"/>
        <c:overlap val="100"/>
        <c:axId val="177661944"/>
        <c:axId val="177662336"/>
      </c:barChart>
      <c:catAx>
        <c:axId val="177661944"/>
        <c:scaling>
          <c:orientation val="maxMin"/>
        </c:scaling>
        <c:delete val="1"/>
        <c:axPos val="l"/>
        <c:numFmt formatCode="General" sourceLinked="1"/>
        <c:majorTickMark val="out"/>
        <c:minorTickMark val="none"/>
        <c:tickLblPos val="nextTo"/>
        <c:crossAx val="177662336"/>
        <c:crosses val="autoZero"/>
        <c:auto val="1"/>
        <c:lblAlgn val="ctr"/>
        <c:lblOffset val="100"/>
        <c:noMultiLvlLbl val="0"/>
      </c:catAx>
      <c:valAx>
        <c:axId val="177662336"/>
        <c:scaling>
          <c:orientation val="minMax"/>
          <c:max val="1"/>
        </c:scaling>
        <c:delete val="1"/>
        <c:axPos val="t"/>
        <c:numFmt formatCode="General" sourceLinked="0"/>
        <c:majorTickMark val="out"/>
        <c:minorTickMark val="none"/>
        <c:tickLblPos val="nextTo"/>
        <c:crossAx val="1776619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layout>
                <c:manualLayout>
                  <c:x val="0"/>
                  <c:y val="-2.52525252525252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C1-084A-8EBF-20A762C6B03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6M'!$C$55:$H$55</c:f>
              <c:numCache>
                <c:formatCode>0.00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1-FEC1-084A-8EBF-20A762C6B038}"/>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7.6690821256038648E-3"/>
                  <c:y val="3.15656565656565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C1-084A-8EBF-20A762C6B03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6M'!$C$56:$H$56</c:f>
              <c:numCache>
                <c:formatCode>0.00</c:formatCode>
                <c:ptCount val="6"/>
                <c:pt idx="0">
                  <c:v>66.299905990850675</c:v>
                </c:pt>
                <c:pt idx="1">
                  <c:v>71.4330443194726</c:v>
                </c:pt>
                <c:pt idx="2">
                  <c:v>69.84293726607288</c:v>
                </c:pt>
                <c:pt idx="3">
                  <c:v>75.552347679374023</c:v>
                </c:pt>
                <c:pt idx="4">
                  <c:v>73.348155670845401</c:v>
                </c:pt>
                <c:pt idx="5">
                  <c:v>66.968925499438598</c:v>
                </c:pt>
              </c:numCache>
            </c:numRef>
          </c:val>
          <c:smooth val="0"/>
          <c:extLst>
            <c:ext xmlns:c16="http://schemas.microsoft.com/office/drawing/2014/chart" uri="{C3380CC4-5D6E-409C-BE32-E72D297353CC}">
              <c16:uniqueId val="{00000003-FEC1-084A-8EBF-20A762C6B038}"/>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EC1-084A-8EBF-20A762C6B03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6M'!$C$57:$H$57</c:f>
              <c:numCache>
                <c:formatCode>0.00</c:formatCode>
                <c:ptCount val="6"/>
                <c:pt idx="0">
                  <c:v>79.366525882255459</c:v>
                </c:pt>
                <c:pt idx="1">
                  <c:v>83.179555139585702</c:v>
                </c:pt>
                <c:pt idx="2">
                  <c:v>89.245583240175336</c:v>
                </c:pt>
                <c:pt idx="3">
                  <c:v>81.936916963362989</c:v>
                </c:pt>
                <c:pt idx="4">
                  <c:v>80.458230322064978</c:v>
                </c:pt>
                <c:pt idx="5">
                  <c:v>83.363144594588476</c:v>
                </c:pt>
              </c:numCache>
            </c:numRef>
          </c:val>
          <c:smooth val="0"/>
          <c:extLst>
            <c:ext xmlns:c16="http://schemas.microsoft.com/office/drawing/2014/chart" uri="{C3380CC4-5D6E-409C-BE32-E72D297353CC}">
              <c16:uniqueId val="{00000005-FEC1-084A-8EBF-20A762C6B038}"/>
            </c:ext>
          </c:extLst>
        </c:ser>
        <c:dLbls>
          <c:showLegendKey val="0"/>
          <c:showVal val="0"/>
          <c:showCatName val="0"/>
          <c:showSerName val="0"/>
          <c:showPercent val="0"/>
          <c:showBubbleSize val="0"/>
        </c:dLbls>
        <c:marker val="1"/>
        <c:smooth val="0"/>
        <c:axId val="153082032"/>
        <c:axId val="153082424"/>
      </c:lineChart>
      <c:catAx>
        <c:axId val="153082032"/>
        <c:scaling>
          <c:orientation val="minMax"/>
        </c:scaling>
        <c:delete val="1"/>
        <c:axPos val="b"/>
        <c:majorTickMark val="none"/>
        <c:minorTickMark val="none"/>
        <c:tickLblPos val="nextTo"/>
        <c:crossAx val="153082424"/>
        <c:crosses val="autoZero"/>
        <c:auto val="1"/>
        <c:lblAlgn val="ctr"/>
        <c:lblOffset val="100"/>
        <c:noMultiLvlLbl val="0"/>
      </c:catAx>
      <c:valAx>
        <c:axId val="153082424"/>
        <c:scaling>
          <c:orientation val="minMax"/>
          <c:max val="100"/>
          <c:min val="40"/>
        </c:scaling>
        <c:delete val="1"/>
        <c:axPos val="l"/>
        <c:numFmt formatCode="0.00" sourceLinked="1"/>
        <c:majorTickMark val="out"/>
        <c:minorTickMark val="none"/>
        <c:tickLblPos val="nextTo"/>
        <c:crossAx val="15308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DETALHAMENTO'!$C$14</c:f>
              <c:strCache>
                <c:ptCount val="1"/>
                <c:pt idx="0">
                  <c:v>V2</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DETALHAMENTO'!$C$15:$H$15</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0-2378-2440-851A-F426CC1918F5}"/>
            </c:ext>
          </c:extLst>
        </c:ser>
        <c:dLbls>
          <c:showLegendKey val="0"/>
          <c:showVal val="0"/>
          <c:showCatName val="0"/>
          <c:showSerName val="0"/>
          <c:showPercent val="0"/>
          <c:showBubbleSize val="0"/>
        </c:dLbls>
        <c:marker val="1"/>
        <c:smooth val="0"/>
        <c:axId val="177663512"/>
        <c:axId val="177663904"/>
      </c:lineChart>
      <c:catAx>
        <c:axId val="17766351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63904"/>
        <c:crosses val="autoZero"/>
        <c:auto val="1"/>
        <c:lblAlgn val="ctr"/>
        <c:lblOffset val="100"/>
        <c:noMultiLvlLbl val="0"/>
      </c:catAx>
      <c:valAx>
        <c:axId val="177663904"/>
        <c:scaling>
          <c:orientation val="minMax"/>
          <c:max val="100"/>
          <c:min val="40"/>
        </c:scaling>
        <c:delete val="1"/>
        <c:axPos val="l"/>
        <c:numFmt formatCode="0" sourceLinked="1"/>
        <c:majorTickMark val="out"/>
        <c:minorTickMark val="none"/>
        <c:tickLblPos val="nextTo"/>
        <c:crossAx val="177663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DETALHAMENTO'!$C$14</c:f>
              <c:strCache>
                <c:ptCount val="1"/>
                <c:pt idx="0">
                  <c:v>V2</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DETALHAMENTO'!$C$16:$H$16</c:f>
              <c:numCache>
                <c:formatCode>0</c:formatCode>
                <c:ptCount val="6"/>
                <c:pt idx="0">
                  <c:v>73.925298219804347</c:v>
                </c:pt>
                <c:pt idx="1">
                  <c:v>75.178635336352883</c:v>
                </c:pt>
                <c:pt idx="2">
                  <c:v>77.796457633575798</c:v>
                </c:pt>
                <c:pt idx="3">
                  <c:v>75.876618474724594</c:v>
                </c:pt>
                <c:pt idx="4">
                  <c:v>76.510963483161447</c:v>
                </c:pt>
                <c:pt idx="5">
                  <c:v>72.08728927844929</c:v>
                </c:pt>
              </c:numCache>
            </c:numRef>
          </c:val>
          <c:smooth val="0"/>
          <c:extLst>
            <c:ext xmlns:c16="http://schemas.microsoft.com/office/drawing/2014/chart" uri="{C3380CC4-5D6E-409C-BE32-E72D297353CC}">
              <c16:uniqueId val="{00000000-5CFB-D343-B3EF-B26E1BF8E0E7}"/>
            </c:ext>
          </c:extLst>
        </c:ser>
        <c:dLbls>
          <c:showLegendKey val="0"/>
          <c:showVal val="0"/>
          <c:showCatName val="0"/>
          <c:showSerName val="0"/>
          <c:showPercent val="0"/>
          <c:showBubbleSize val="0"/>
        </c:dLbls>
        <c:marker val="1"/>
        <c:smooth val="0"/>
        <c:axId val="177664688"/>
        <c:axId val="177665080"/>
      </c:lineChart>
      <c:catAx>
        <c:axId val="17766468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65080"/>
        <c:crosses val="autoZero"/>
        <c:auto val="1"/>
        <c:lblAlgn val="ctr"/>
        <c:lblOffset val="100"/>
        <c:noMultiLvlLbl val="0"/>
      </c:catAx>
      <c:valAx>
        <c:axId val="177665080"/>
        <c:scaling>
          <c:orientation val="minMax"/>
          <c:max val="100"/>
          <c:min val="40"/>
        </c:scaling>
        <c:delete val="1"/>
        <c:axPos val="l"/>
        <c:numFmt formatCode="0" sourceLinked="1"/>
        <c:majorTickMark val="out"/>
        <c:minorTickMark val="none"/>
        <c:tickLblPos val="nextTo"/>
        <c:crossAx val="17766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DETALHAMENTO'!$C$14</c:f>
              <c:strCache>
                <c:ptCount val="1"/>
                <c:pt idx="0">
                  <c:v>V2</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DETALHAMENTO'!$C$17:$H$17</c:f>
              <c:numCache>
                <c:formatCode>0</c:formatCode>
                <c:ptCount val="6"/>
                <c:pt idx="0">
                  <c:v>89.941983338727979</c:v>
                </c:pt>
                <c:pt idx="1">
                  <c:v>86.798803296130302</c:v>
                </c:pt>
                <c:pt idx="2">
                  <c:v>92.239463435895885</c:v>
                </c:pt>
                <c:pt idx="3">
                  <c:v>82.985615923496781</c:v>
                </c:pt>
                <c:pt idx="4">
                  <c:v>78.579428079752702</c:v>
                </c:pt>
                <c:pt idx="5">
                  <c:v>81.543048082990069</c:v>
                </c:pt>
              </c:numCache>
            </c:numRef>
          </c:val>
          <c:smooth val="0"/>
          <c:extLst>
            <c:ext xmlns:c16="http://schemas.microsoft.com/office/drawing/2014/chart" uri="{C3380CC4-5D6E-409C-BE32-E72D297353CC}">
              <c16:uniqueId val="{00000000-C721-4B4F-BDD6-64B587EB3A22}"/>
            </c:ext>
          </c:extLst>
        </c:ser>
        <c:dLbls>
          <c:dLblPos val="t"/>
          <c:showLegendKey val="0"/>
          <c:showVal val="1"/>
          <c:showCatName val="0"/>
          <c:showSerName val="0"/>
          <c:showPercent val="0"/>
          <c:showBubbleSize val="0"/>
        </c:dLbls>
        <c:marker val="1"/>
        <c:smooth val="0"/>
        <c:axId val="177665864"/>
        <c:axId val="177666256"/>
      </c:lineChart>
      <c:catAx>
        <c:axId val="17766586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7666256"/>
        <c:crosses val="autoZero"/>
        <c:auto val="1"/>
        <c:lblAlgn val="ctr"/>
        <c:lblOffset val="100"/>
        <c:noMultiLvlLbl val="0"/>
      </c:catAx>
      <c:valAx>
        <c:axId val="177666256"/>
        <c:scaling>
          <c:orientation val="minMax"/>
          <c:max val="100"/>
          <c:min val="40"/>
        </c:scaling>
        <c:delete val="1"/>
        <c:axPos val="l"/>
        <c:numFmt formatCode="0" sourceLinked="1"/>
        <c:majorTickMark val="out"/>
        <c:minorTickMark val="none"/>
        <c:tickLblPos val="nextTo"/>
        <c:crossAx val="177665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DETALH'!$C$14</c:f>
              <c:strCache>
                <c:ptCount val="1"/>
                <c:pt idx="0">
                  <c:v>V2</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A48-3C48-BC1E-C05B2B24B2E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DETALH'!$C$15:$H$15</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1-AA48-3C48-BC1E-C05B2B24B2E1}"/>
            </c:ext>
          </c:extLst>
        </c:ser>
        <c:dLbls>
          <c:showLegendKey val="0"/>
          <c:showVal val="0"/>
          <c:showCatName val="0"/>
          <c:showSerName val="0"/>
          <c:showPercent val="0"/>
          <c:showBubbleSize val="0"/>
        </c:dLbls>
        <c:marker val="1"/>
        <c:smooth val="0"/>
        <c:axId val="180410512"/>
        <c:axId val="180410904"/>
      </c:lineChart>
      <c:dateAx>
        <c:axId val="18041051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80410904"/>
        <c:crosses val="autoZero"/>
        <c:auto val="1"/>
        <c:lblOffset val="100"/>
        <c:baseTimeUnit val="months"/>
      </c:dateAx>
      <c:valAx>
        <c:axId val="180410904"/>
        <c:scaling>
          <c:orientation val="minMax"/>
          <c:max val="100"/>
          <c:min val="40"/>
        </c:scaling>
        <c:delete val="1"/>
        <c:axPos val="l"/>
        <c:numFmt formatCode="0" sourceLinked="1"/>
        <c:majorTickMark val="out"/>
        <c:minorTickMark val="none"/>
        <c:tickLblPos val="nextTo"/>
        <c:crossAx val="18041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DETALH'!$C$14</c:f>
              <c:strCache>
                <c:ptCount val="1"/>
                <c:pt idx="0">
                  <c:v>V2</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684-214E-8168-83AD3F17C6E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DETALH'!$C$16:$H$16</c:f>
              <c:numCache>
                <c:formatCode>0</c:formatCode>
                <c:ptCount val="6"/>
                <c:pt idx="0">
                  <c:v>72.101538345054735</c:v>
                </c:pt>
                <c:pt idx="1">
                  <c:v>73.223124563320596</c:v>
                </c:pt>
                <c:pt idx="2">
                  <c:v>73.082967944160274</c:v>
                </c:pt>
                <c:pt idx="3">
                  <c:v>73.897893055742188</c:v>
                </c:pt>
                <c:pt idx="4">
                  <c:v>75.98005616039012</c:v>
                </c:pt>
                <c:pt idx="5">
                  <c:v>73.951772387104967</c:v>
                </c:pt>
              </c:numCache>
            </c:numRef>
          </c:val>
          <c:smooth val="0"/>
          <c:extLst>
            <c:ext xmlns:c16="http://schemas.microsoft.com/office/drawing/2014/chart" uri="{C3380CC4-5D6E-409C-BE32-E72D297353CC}">
              <c16:uniqueId val="{00000001-E684-214E-8168-83AD3F17C6E1}"/>
            </c:ext>
          </c:extLst>
        </c:ser>
        <c:dLbls>
          <c:showLegendKey val="0"/>
          <c:showVal val="0"/>
          <c:showCatName val="0"/>
          <c:showSerName val="0"/>
          <c:showPercent val="0"/>
          <c:showBubbleSize val="0"/>
        </c:dLbls>
        <c:marker val="1"/>
        <c:smooth val="0"/>
        <c:axId val="180411688"/>
        <c:axId val="180412080"/>
      </c:lineChart>
      <c:dateAx>
        <c:axId val="18041168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2080"/>
        <c:crosses val="autoZero"/>
        <c:auto val="1"/>
        <c:lblOffset val="100"/>
        <c:baseTimeUnit val="months"/>
      </c:dateAx>
      <c:valAx>
        <c:axId val="180412080"/>
        <c:scaling>
          <c:orientation val="minMax"/>
          <c:max val="100"/>
          <c:min val="40"/>
        </c:scaling>
        <c:delete val="1"/>
        <c:axPos val="l"/>
        <c:numFmt formatCode="0" sourceLinked="1"/>
        <c:majorTickMark val="out"/>
        <c:minorTickMark val="none"/>
        <c:tickLblPos val="nextTo"/>
        <c:crossAx val="180411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DETALH'!$C$14</c:f>
              <c:strCache>
                <c:ptCount val="1"/>
                <c:pt idx="0">
                  <c:v>V2</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BC9-3543-AFC2-587ACA71307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DETALH'!$C$17:$H$17</c:f>
              <c:numCache>
                <c:formatCode>0</c:formatCode>
                <c:ptCount val="6"/>
                <c:pt idx="0">
                  <c:v>77.424545745391342</c:v>
                </c:pt>
                <c:pt idx="1">
                  <c:v>77.657941712376726</c:v>
                </c:pt>
                <c:pt idx="2">
                  <c:v>78.595517642986906</c:v>
                </c:pt>
                <c:pt idx="3">
                  <c:v>79.154365624054734</c:v>
                </c:pt>
                <c:pt idx="4">
                  <c:v>80.682747999609404</c:v>
                </c:pt>
                <c:pt idx="5">
                  <c:v>79.616662284192131</c:v>
                </c:pt>
              </c:numCache>
            </c:numRef>
          </c:val>
          <c:smooth val="0"/>
          <c:extLst>
            <c:ext xmlns:c16="http://schemas.microsoft.com/office/drawing/2014/chart" uri="{C3380CC4-5D6E-409C-BE32-E72D297353CC}">
              <c16:uniqueId val="{00000001-4BC9-3543-AFC2-587ACA71307D}"/>
            </c:ext>
          </c:extLst>
        </c:ser>
        <c:dLbls>
          <c:showLegendKey val="0"/>
          <c:showVal val="0"/>
          <c:showCatName val="0"/>
          <c:showSerName val="0"/>
          <c:showPercent val="0"/>
          <c:showBubbleSize val="0"/>
        </c:dLbls>
        <c:marker val="1"/>
        <c:smooth val="0"/>
        <c:axId val="180412864"/>
        <c:axId val="180413256"/>
      </c:lineChart>
      <c:dateAx>
        <c:axId val="18041286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3256"/>
        <c:crosses val="autoZero"/>
        <c:auto val="1"/>
        <c:lblOffset val="100"/>
        <c:baseTimeUnit val="months"/>
      </c:dateAx>
      <c:valAx>
        <c:axId val="180413256"/>
        <c:scaling>
          <c:orientation val="minMax"/>
          <c:max val="100"/>
          <c:min val="40"/>
        </c:scaling>
        <c:delete val="1"/>
        <c:axPos val="l"/>
        <c:numFmt formatCode="0" sourceLinked="1"/>
        <c:majorTickMark val="out"/>
        <c:minorTickMark val="none"/>
        <c:tickLblPos val="nextTo"/>
        <c:crossAx val="180412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DETALH'!$C$14</c:f>
              <c:strCache>
                <c:ptCount val="1"/>
                <c:pt idx="0">
                  <c:v>V2</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C44-3444-94CD-08705F70CD6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DETALH'!$C$15:$H$15</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1-0C44-3444-94CD-08705F70CD69}"/>
            </c:ext>
          </c:extLst>
        </c:ser>
        <c:dLbls>
          <c:showLegendKey val="0"/>
          <c:showVal val="0"/>
          <c:showCatName val="0"/>
          <c:showSerName val="0"/>
          <c:showPercent val="0"/>
          <c:showBubbleSize val="0"/>
        </c:dLbls>
        <c:marker val="1"/>
        <c:smooth val="0"/>
        <c:axId val="180414040"/>
        <c:axId val="180414432"/>
      </c:lineChart>
      <c:dateAx>
        <c:axId val="18041404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80414432"/>
        <c:crosses val="autoZero"/>
        <c:auto val="1"/>
        <c:lblOffset val="100"/>
        <c:baseTimeUnit val="months"/>
      </c:dateAx>
      <c:valAx>
        <c:axId val="180414432"/>
        <c:scaling>
          <c:orientation val="minMax"/>
          <c:max val="100"/>
          <c:min val="40"/>
        </c:scaling>
        <c:delete val="1"/>
        <c:axPos val="l"/>
        <c:numFmt formatCode="0" sourceLinked="1"/>
        <c:majorTickMark val="out"/>
        <c:minorTickMark val="none"/>
        <c:tickLblPos val="nextTo"/>
        <c:crossAx val="180414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DETALH'!$C$16</c:f>
              <c:strCache>
                <c:ptCount val="1"/>
                <c:pt idx="0">
                  <c:v>V2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F0F3-A247-98CE-83167CD24654}"/>
                </c:ext>
              </c:extLst>
            </c:dLbl>
            <c:dLbl>
              <c:idx val="1"/>
              <c:delete val="1"/>
              <c:extLst>
                <c:ext xmlns:c15="http://schemas.microsoft.com/office/drawing/2012/chart" uri="{CE6537A1-D6FC-4f65-9D91-7224C49458BB}"/>
                <c:ext xmlns:c16="http://schemas.microsoft.com/office/drawing/2014/chart" uri="{C3380CC4-5D6E-409C-BE32-E72D297353CC}">
                  <c16:uniqueId val="{00000001-F0F3-A247-98CE-83167CD24654}"/>
                </c:ext>
              </c:extLst>
            </c:dLbl>
            <c:dLbl>
              <c:idx val="2"/>
              <c:delete val="1"/>
              <c:extLst>
                <c:ext xmlns:c15="http://schemas.microsoft.com/office/drawing/2012/chart" uri="{CE6537A1-D6FC-4f65-9D91-7224C49458BB}"/>
                <c:ext xmlns:c16="http://schemas.microsoft.com/office/drawing/2014/chart" uri="{C3380CC4-5D6E-409C-BE32-E72D297353CC}">
                  <c16:uniqueId val="{00000002-F0F3-A247-98CE-83167CD24654}"/>
                </c:ext>
              </c:extLst>
            </c:dLbl>
            <c:dLbl>
              <c:idx val="3"/>
              <c:delete val="1"/>
              <c:extLst>
                <c:ext xmlns:c15="http://schemas.microsoft.com/office/drawing/2012/chart" uri="{CE6537A1-D6FC-4f65-9D91-7224C49458BB}"/>
                <c:ext xmlns:c16="http://schemas.microsoft.com/office/drawing/2014/chart" uri="{C3380CC4-5D6E-409C-BE32-E72D297353CC}">
                  <c16:uniqueId val="{00000003-F0F3-A247-98CE-83167CD24654}"/>
                </c:ext>
              </c:extLst>
            </c:dLbl>
            <c:dLbl>
              <c:idx val="4"/>
              <c:delete val="1"/>
              <c:extLst>
                <c:ext xmlns:c15="http://schemas.microsoft.com/office/drawing/2012/chart" uri="{CE6537A1-D6FC-4f65-9D91-7224C49458BB}"/>
                <c:ext xmlns:c16="http://schemas.microsoft.com/office/drawing/2014/chart" uri="{C3380CC4-5D6E-409C-BE32-E72D297353CC}">
                  <c16:uniqueId val="{00000004-F0F3-A247-98CE-83167CD24654}"/>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0F3-A247-98CE-83167CD2465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DETALH'!$C$17:$H$17</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6-F0F3-A247-98CE-83167CD24654}"/>
            </c:ext>
          </c:extLst>
        </c:ser>
        <c:ser>
          <c:idx val="3"/>
          <c:order val="1"/>
          <c:tx>
            <c:strRef>
              <c:f>'TELA 6 DETALH'!$B$18</c:f>
              <c:strCache>
                <c:ptCount val="1"/>
                <c:pt idx="0">
                  <c:v>V67AIM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F0F3-A247-98CE-83167CD24654}"/>
                </c:ext>
              </c:extLst>
            </c:dLbl>
            <c:dLbl>
              <c:idx val="1"/>
              <c:delete val="1"/>
              <c:extLst>
                <c:ext xmlns:c15="http://schemas.microsoft.com/office/drawing/2012/chart" uri="{CE6537A1-D6FC-4f65-9D91-7224C49458BB}"/>
                <c:ext xmlns:c16="http://schemas.microsoft.com/office/drawing/2014/chart" uri="{C3380CC4-5D6E-409C-BE32-E72D297353CC}">
                  <c16:uniqueId val="{00000008-F0F3-A247-98CE-83167CD24654}"/>
                </c:ext>
              </c:extLst>
            </c:dLbl>
            <c:dLbl>
              <c:idx val="2"/>
              <c:delete val="1"/>
              <c:extLst>
                <c:ext xmlns:c15="http://schemas.microsoft.com/office/drawing/2012/chart" uri="{CE6537A1-D6FC-4f65-9D91-7224C49458BB}"/>
                <c:ext xmlns:c16="http://schemas.microsoft.com/office/drawing/2014/chart" uri="{C3380CC4-5D6E-409C-BE32-E72D297353CC}">
                  <c16:uniqueId val="{00000009-F0F3-A247-98CE-83167CD24654}"/>
                </c:ext>
              </c:extLst>
            </c:dLbl>
            <c:dLbl>
              <c:idx val="3"/>
              <c:delete val="1"/>
              <c:extLst>
                <c:ext xmlns:c15="http://schemas.microsoft.com/office/drawing/2012/chart" uri="{CE6537A1-D6FC-4f65-9D91-7224C49458BB}"/>
                <c:ext xmlns:c16="http://schemas.microsoft.com/office/drawing/2014/chart" uri="{C3380CC4-5D6E-409C-BE32-E72D297353CC}">
                  <c16:uniqueId val="{0000000A-F0F3-A247-98CE-83167CD24654}"/>
                </c:ext>
              </c:extLst>
            </c:dLbl>
            <c:dLbl>
              <c:idx val="4"/>
              <c:delete val="1"/>
              <c:extLst>
                <c:ext xmlns:c15="http://schemas.microsoft.com/office/drawing/2012/chart" uri="{CE6537A1-D6FC-4f65-9D91-7224C49458BB}"/>
                <c:ext xmlns:c16="http://schemas.microsoft.com/office/drawing/2014/chart" uri="{C3380CC4-5D6E-409C-BE32-E72D297353CC}">
                  <c16:uniqueId val="{0000000B-F0F3-A247-98CE-83167CD24654}"/>
                </c:ext>
              </c:extLst>
            </c:dLbl>
            <c:dLbl>
              <c:idx val="5"/>
              <c:layout>
                <c:manualLayout>
                  <c:x val="-7.6103979608927418E-3"/>
                  <c:y val="7.97358514305966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0F3-A247-98CE-83167CD2465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DETALH'!$C$18:$H$18</c:f>
              <c:numCache>
                <c:formatCode>0</c:formatCode>
                <c:ptCount val="6"/>
                <c:pt idx="0">
                  <c:v>69.90603669641979</c:v>
                </c:pt>
                <c:pt idx="1">
                  <c:v>70.328490939999909</c:v>
                </c:pt>
                <c:pt idx="2">
                  <c:v>69.320808635006628</c:v>
                </c:pt>
                <c:pt idx="3">
                  <c:v>70.642719834830444</c:v>
                </c:pt>
                <c:pt idx="4">
                  <c:v>73.883433461260111</c:v>
                </c:pt>
                <c:pt idx="5">
                  <c:v>73.276821040756843</c:v>
                </c:pt>
              </c:numCache>
            </c:numRef>
          </c:val>
          <c:smooth val="0"/>
          <c:extLst>
            <c:ext xmlns:c16="http://schemas.microsoft.com/office/drawing/2014/chart" uri="{C3380CC4-5D6E-409C-BE32-E72D297353CC}">
              <c16:uniqueId val="{0000000D-F0F3-A247-98CE-83167CD24654}"/>
            </c:ext>
          </c:extLst>
        </c:ser>
        <c:dLbls>
          <c:showLegendKey val="0"/>
          <c:showVal val="1"/>
          <c:showCatName val="0"/>
          <c:showSerName val="0"/>
          <c:showPercent val="0"/>
          <c:showBubbleSize val="0"/>
        </c:dLbls>
        <c:marker val="1"/>
        <c:smooth val="0"/>
        <c:axId val="180415216"/>
        <c:axId val="180415608"/>
      </c:lineChart>
      <c:dateAx>
        <c:axId val="18041521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5608"/>
        <c:crosses val="autoZero"/>
        <c:auto val="1"/>
        <c:lblOffset val="100"/>
        <c:baseTimeUnit val="months"/>
      </c:dateAx>
      <c:valAx>
        <c:axId val="180415608"/>
        <c:scaling>
          <c:orientation val="minMax"/>
          <c:max val="100"/>
          <c:min val="40"/>
        </c:scaling>
        <c:delete val="1"/>
        <c:axPos val="l"/>
        <c:numFmt formatCode="0" sourceLinked="1"/>
        <c:majorTickMark val="out"/>
        <c:minorTickMark val="none"/>
        <c:tickLblPos val="nextTo"/>
        <c:crossAx val="18041521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DETALH'!$C$16</c:f>
              <c:strCache>
                <c:ptCount val="1"/>
                <c:pt idx="0">
                  <c:v>V2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DDC8-8C4F-BC38-61C3D98178A0}"/>
                </c:ext>
              </c:extLst>
            </c:dLbl>
            <c:dLbl>
              <c:idx val="1"/>
              <c:delete val="1"/>
              <c:extLst>
                <c:ext xmlns:c15="http://schemas.microsoft.com/office/drawing/2012/chart" uri="{CE6537A1-D6FC-4f65-9D91-7224C49458BB}"/>
                <c:ext xmlns:c16="http://schemas.microsoft.com/office/drawing/2014/chart" uri="{C3380CC4-5D6E-409C-BE32-E72D297353CC}">
                  <c16:uniqueId val="{00000001-DDC8-8C4F-BC38-61C3D98178A0}"/>
                </c:ext>
              </c:extLst>
            </c:dLbl>
            <c:dLbl>
              <c:idx val="2"/>
              <c:delete val="1"/>
              <c:extLst>
                <c:ext xmlns:c15="http://schemas.microsoft.com/office/drawing/2012/chart" uri="{CE6537A1-D6FC-4f65-9D91-7224C49458BB}"/>
                <c:ext xmlns:c16="http://schemas.microsoft.com/office/drawing/2014/chart" uri="{C3380CC4-5D6E-409C-BE32-E72D297353CC}">
                  <c16:uniqueId val="{00000002-DDC8-8C4F-BC38-61C3D98178A0}"/>
                </c:ext>
              </c:extLst>
            </c:dLbl>
            <c:dLbl>
              <c:idx val="3"/>
              <c:delete val="1"/>
              <c:extLst>
                <c:ext xmlns:c15="http://schemas.microsoft.com/office/drawing/2012/chart" uri="{CE6537A1-D6FC-4f65-9D91-7224C49458BB}"/>
                <c:ext xmlns:c16="http://schemas.microsoft.com/office/drawing/2014/chart" uri="{C3380CC4-5D6E-409C-BE32-E72D297353CC}">
                  <c16:uniqueId val="{00000003-DDC8-8C4F-BC38-61C3D98178A0}"/>
                </c:ext>
              </c:extLst>
            </c:dLbl>
            <c:dLbl>
              <c:idx val="4"/>
              <c:delete val="1"/>
              <c:extLst>
                <c:ext xmlns:c15="http://schemas.microsoft.com/office/drawing/2012/chart" uri="{CE6537A1-D6FC-4f65-9D91-7224C49458BB}"/>
                <c:ext xmlns:c16="http://schemas.microsoft.com/office/drawing/2014/chart" uri="{C3380CC4-5D6E-409C-BE32-E72D297353CC}">
                  <c16:uniqueId val="{00000004-DDC8-8C4F-BC38-61C3D98178A0}"/>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C8-8C4F-BC38-61C3D98178A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DETALH'!$C$17:$H$17</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6-DDC8-8C4F-BC38-61C3D98178A0}"/>
            </c:ext>
          </c:extLst>
        </c:ser>
        <c:ser>
          <c:idx val="3"/>
          <c:order val="1"/>
          <c:tx>
            <c:strRef>
              <c:f>'TELA 6 DETALH'!$B$19</c:f>
              <c:strCache>
                <c:ptCount val="1"/>
                <c:pt idx="0">
                  <c:v>V62IM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DDC8-8C4F-BC38-61C3D98178A0}"/>
                </c:ext>
              </c:extLst>
            </c:dLbl>
            <c:dLbl>
              <c:idx val="1"/>
              <c:delete val="1"/>
              <c:extLst>
                <c:ext xmlns:c15="http://schemas.microsoft.com/office/drawing/2012/chart" uri="{CE6537A1-D6FC-4f65-9D91-7224C49458BB}"/>
                <c:ext xmlns:c16="http://schemas.microsoft.com/office/drawing/2014/chart" uri="{C3380CC4-5D6E-409C-BE32-E72D297353CC}">
                  <c16:uniqueId val="{00000008-DDC8-8C4F-BC38-61C3D98178A0}"/>
                </c:ext>
              </c:extLst>
            </c:dLbl>
            <c:dLbl>
              <c:idx val="2"/>
              <c:delete val="1"/>
              <c:extLst>
                <c:ext xmlns:c15="http://schemas.microsoft.com/office/drawing/2012/chart" uri="{CE6537A1-D6FC-4f65-9D91-7224C49458BB}"/>
                <c:ext xmlns:c16="http://schemas.microsoft.com/office/drawing/2014/chart" uri="{C3380CC4-5D6E-409C-BE32-E72D297353CC}">
                  <c16:uniqueId val="{00000009-DDC8-8C4F-BC38-61C3D98178A0}"/>
                </c:ext>
              </c:extLst>
            </c:dLbl>
            <c:dLbl>
              <c:idx val="3"/>
              <c:delete val="1"/>
              <c:extLst>
                <c:ext xmlns:c15="http://schemas.microsoft.com/office/drawing/2012/chart" uri="{CE6537A1-D6FC-4f65-9D91-7224C49458BB}"/>
                <c:ext xmlns:c16="http://schemas.microsoft.com/office/drawing/2014/chart" uri="{C3380CC4-5D6E-409C-BE32-E72D297353CC}">
                  <c16:uniqueId val="{0000000A-DDC8-8C4F-BC38-61C3D98178A0}"/>
                </c:ext>
              </c:extLst>
            </c:dLbl>
            <c:dLbl>
              <c:idx val="4"/>
              <c:delete val="1"/>
              <c:extLst>
                <c:ext xmlns:c15="http://schemas.microsoft.com/office/drawing/2012/chart" uri="{CE6537A1-D6FC-4f65-9D91-7224C49458BB}"/>
                <c:ext xmlns:c16="http://schemas.microsoft.com/office/drawing/2014/chart" uri="{C3380CC4-5D6E-409C-BE32-E72D297353CC}">
                  <c16:uniqueId val="{0000000B-DDC8-8C4F-BC38-61C3D98178A0}"/>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DC8-8C4F-BC38-61C3D98178A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DETALH'!$C$19:$H$19</c:f>
              <c:numCache>
                <c:formatCode>0</c:formatCode>
                <c:ptCount val="6"/>
                <c:pt idx="0">
                  <c:v>73.037862530808383</c:v>
                </c:pt>
                <c:pt idx="1">
                  <c:v>73.771346560348533</c:v>
                </c:pt>
                <c:pt idx="2">
                  <c:v>73.036125841324292</c:v>
                </c:pt>
                <c:pt idx="3">
                  <c:v>75.647190788680362</c:v>
                </c:pt>
                <c:pt idx="4">
                  <c:v>78.860445231270702</c:v>
                </c:pt>
                <c:pt idx="5">
                  <c:v>77.641698840582976</c:v>
                </c:pt>
              </c:numCache>
            </c:numRef>
          </c:val>
          <c:smooth val="0"/>
          <c:extLst>
            <c:ext xmlns:c16="http://schemas.microsoft.com/office/drawing/2014/chart" uri="{C3380CC4-5D6E-409C-BE32-E72D297353CC}">
              <c16:uniqueId val="{0000000D-DDC8-8C4F-BC38-61C3D98178A0}"/>
            </c:ext>
          </c:extLst>
        </c:ser>
        <c:dLbls>
          <c:showLegendKey val="0"/>
          <c:showVal val="1"/>
          <c:showCatName val="0"/>
          <c:showSerName val="0"/>
          <c:showPercent val="0"/>
          <c:showBubbleSize val="0"/>
        </c:dLbls>
        <c:marker val="1"/>
        <c:smooth val="0"/>
        <c:axId val="180416392"/>
        <c:axId val="180416784"/>
      </c:lineChart>
      <c:dateAx>
        <c:axId val="18041639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6784"/>
        <c:crosses val="autoZero"/>
        <c:auto val="1"/>
        <c:lblOffset val="100"/>
        <c:baseTimeUnit val="months"/>
      </c:dateAx>
      <c:valAx>
        <c:axId val="180416784"/>
        <c:scaling>
          <c:orientation val="minMax"/>
          <c:max val="100"/>
          <c:min val="40"/>
        </c:scaling>
        <c:delete val="1"/>
        <c:axPos val="l"/>
        <c:numFmt formatCode="0" sourceLinked="1"/>
        <c:majorTickMark val="out"/>
        <c:minorTickMark val="none"/>
        <c:tickLblPos val="nextTo"/>
        <c:crossAx val="18041639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DETALH'!$C$16</c:f>
              <c:strCache>
                <c:ptCount val="1"/>
                <c:pt idx="0">
                  <c:v>V2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B49D-1E4D-B00B-F1B01851CAC2}"/>
                </c:ext>
              </c:extLst>
            </c:dLbl>
            <c:dLbl>
              <c:idx val="1"/>
              <c:delete val="1"/>
              <c:extLst>
                <c:ext xmlns:c15="http://schemas.microsoft.com/office/drawing/2012/chart" uri="{CE6537A1-D6FC-4f65-9D91-7224C49458BB}"/>
                <c:ext xmlns:c16="http://schemas.microsoft.com/office/drawing/2014/chart" uri="{C3380CC4-5D6E-409C-BE32-E72D297353CC}">
                  <c16:uniqueId val="{00000001-B49D-1E4D-B00B-F1B01851CAC2}"/>
                </c:ext>
              </c:extLst>
            </c:dLbl>
            <c:dLbl>
              <c:idx val="2"/>
              <c:delete val="1"/>
              <c:extLst>
                <c:ext xmlns:c15="http://schemas.microsoft.com/office/drawing/2012/chart" uri="{CE6537A1-D6FC-4f65-9D91-7224C49458BB}"/>
                <c:ext xmlns:c16="http://schemas.microsoft.com/office/drawing/2014/chart" uri="{C3380CC4-5D6E-409C-BE32-E72D297353CC}">
                  <c16:uniqueId val="{00000002-B49D-1E4D-B00B-F1B01851CAC2}"/>
                </c:ext>
              </c:extLst>
            </c:dLbl>
            <c:dLbl>
              <c:idx val="3"/>
              <c:delete val="1"/>
              <c:extLst>
                <c:ext xmlns:c15="http://schemas.microsoft.com/office/drawing/2012/chart" uri="{CE6537A1-D6FC-4f65-9D91-7224C49458BB}"/>
                <c:ext xmlns:c16="http://schemas.microsoft.com/office/drawing/2014/chart" uri="{C3380CC4-5D6E-409C-BE32-E72D297353CC}">
                  <c16:uniqueId val="{00000003-B49D-1E4D-B00B-F1B01851CAC2}"/>
                </c:ext>
              </c:extLst>
            </c:dLbl>
            <c:dLbl>
              <c:idx val="4"/>
              <c:delete val="1"/>
              <c:extLst>
                <c:ext xmlns:c15="http://schemas.microsoft.com/office/drawing/2012/chart" uri="{CE6537A1-D6FC-4f65-9D91-7224C49458BB}"/>
                <c:ext xmlns:c16="http://schemas.microsoft.com/office/drawing/2014/chart" uri="{C3380CC4-5D6E-409C-BE32-E72D297353CC}">
                  <c16:uniqueId val="{00000004-B49D-1E4D-B00B-F1B01851CAC2}"/>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49D-1E4D-B00B-F1B01851CAC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DETALH'!$C$17:$H$17</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6-B49D-1E4D-B00B-F1B01851CAC2}"/>
            </c:ext>
          </c:extLst>
        </c:ser>
        <c:ser>
          <c:idx val="3"/>
          <c:order val="1"/>
          <c:tx>
            <c:strRef>
              <c:f>'TELA 6 DETALH'!$B$20</c:f>
              <c:strCache>
                <c:ptCount val="1"/>
                <c:pt idx="0">
                  <c:v>V67IM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B49D-1E4D-B00B-F1B01851CAC2}"/>
                </c:ext>
              </c:extLst>
            </c:dLbl>
            <c:dLbl>
              <c:idx val="1"/>
              <c:delete val="1"/>
              <c:extLst>
                <c:ext xmlns:c15="http://schemas.microsoft.com/office/drawing/2012/chart" uri="{CE6537A1-D6FC-4f65-9D91-7224C49458BB}"/>
                <c:ext xmlns:c16="http://schemas.microsoft.com/office/drawing/2014/chart" uri="{C3380CC4-5D6E-409C-BE32-E72D297353CC}">
                  <c16:uniqueId val="{00000008-B49D-1E4D-B00B-F1B01851CAC2}"/>
                </c:ext>
              </c:extLst>
            </c:dLbl>
            <c:dLbl>
              <c:idx val="2"/>
              <c:delete val="1"/>
              <c:extLst>
                <c:ext xmlns:c15="http://schemas.microsoft.com/office/drawing/2012/chart" uri="{CE6537A1-D6FC-4f65-9D91-7224C49458BB}"/>
                <c:ext xmlns:c16="http://schemas.microsoft.com/office/drawing/2014/chart" uri="{C3380CC4-5D6E-409C-BE32-E72D297353CC}">
                  <c16:uniqueId val="{00000009-B49D-1E4D-B00B-F1B01851CAC2}"/>
                </c:ext>
              </c:extLst>
            </c:dLbl>
            <c:dLbl>
              <c:idx val="3"/>
              <c:delete val="1"/>
              <c:extLst>
                <c:ext xmlns:c15="http://schemas.microsoft.com/office/drawing/2012/chart" uri="{CE6537A1-D6FC-4f65-9D91-7224C49458BB}"/>
                <c:ext xmlns:c16="http://schemas.microsoft.com/office/drawing/2014/chart" uri="{C3380CC4-5D6E-409C-BE32-E72D297353CC}">
                  <c16:uniqueId val="{0000000A-B49D-1E4D-B00B-F1B01851CAC2}"/>
                </c:ext>
              </c:extLst>
            </c:dLbl>
            <c:dLbl>
              <c:idx val="4"/>
              <c:delete val="1"/>
              <c:extLst>
                <c:ext xmlns:c15="http://schemas.microsoft.com/office/drawing/2012/chart" uri="{CE6537A1-D6FC-4f65-9D91-7224C49458BB}"/>
                <c:ext xmlns:c16="http://schemas.microsoft.com/office/drawing/2014/chart" uri="{C3380CC4-5D6E-409C-BE32-E72D297353CC}">
                  <c16:uniqueId val="{0000000B-B49D-1E4D-B00B-F1B01851CAC2}"/>
                </c:ext>
              </c:extLst>
            </c:dLbl>
            <c:dLbl>
              <c:idx val="5"/>
              <c:layout>
                <c:manualLayout>
                  <c:x val="-7.6103979608927418E-3"/>
                  <c:y val="7.3636864390703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49D-1E4D-B00B-F1B01851CAC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DETALH'!$C$20:$H$20</c:f>
              <c:numCache>
                <c:formatCode>0</c:formatCode>
                <c:ptCount val="6"/>
                <c:pt idx="0">
                  <c:v>69.161432453736424</c:v>
                </c:pt>
                <c:pt idx="1">
                  <c:v>68.678630228710929</c:v>
                </c:pt>
                <c:pt idx="2">
                  <c:v>68.772856215256155</c:v>
                </c:pt>
                <c:pt idx="3">
                  <c:v>72.114821591060362</c:v>
                </c:pt>
                <c:pt idx="4">
                  <c:v>75.282536544636059</c:v>
                </c:pt>
                <c:pt idx="5">
                  <c:v>74.165364158403321</c:v>
                </c:pt>
              </c:numCache>
            </c:numRef>
          </c:val>
          <c:smooth val="0"/>
          <c:extLst>
            <c:ext xmlns:c16="http://schemas.microsoft.com/office/drawing/2014/chart" uri="{C3380CC4-5D6E-409C-BE32-E72D297353CC}">
              <c16:uniqueId val="{0000000D-B49D-1E4D-B00B-F1B01851CAC2}"/>
            </c:ext>
          </c:extLst>
        </c:ser>
        <c:dLbls>
          <c:showLegendKey val="0"/>
          <c:showVal val="1"/>
          <c:showCatName val="0"/>
          <c:showSerName val="0"/>
          <c:showPercent val="0"/>
          <c:showBubbleSize val="0"/>
        </c:dLbls>
        <c:marker val="1"/>
        <c:smooth val="0"/>
        <c:axId val="180417568"/>
        <c:axId val="180417960"/>
      </c:lineChart>
      <c:dateAx>
        <c:axId val="18041756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7960"/>
        <c:crosses val="autoZero"/>
        <c:auto val="1"/>
        <c:lblOffset val="100"/>
        <c:baseTimeUnit val="months"/>
      </c:dateAx>
      <c:valAx>
        <c:axId val="180417960"/>
        <c:scaling>
          <c:orientation val="minMax"/>
          <c:max val="100"/>
          <c:min val="40"/>
        </c:scaling>
        <c:delete val="1"/>
        <c:axPos val="l"/>
        <c:numFmt formatCode="0" sourceLinked="1"/>
        <c:majorTickMark val="out"/>
        <c:minorTickMark val="none"/>
        <c:tickLblPos val="nextTo"/>
        <c:crossAx val="1804175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008140358845801E-2"/>
          <c:y val="4.3852216701665198E-2"/>
          <c:w val="0.93308929927542605"/>
          <c:h val="0.78264466848946002"/>
        </c:manualLayout>
      </c:layout>
      <c:lineChart>
        <c:grouping val="standard"/>
        <c:varyColors val="0"/>
        <c:ser>
          <c:idx val="0"/>
          <c:order val="0"/>
          <c:spPr>
            <a:ln w="50800" cap="rnd">
              <a:solidFill>
                <a:schemeClr val="accent4">
                  <a:lumMod val="60000"/>
                  <a:lumOff val="40000"/>
                </a:schemeClr>
              </a:solidFill>
              <a:round/>
            </a:ln>
            <a:effectLst/>
          </c:spPr>
          <c:marker>
            <c:symbol val="circle"/>
            <c:size val="9"/>
            <c:spPr>
              <a:solidFill>
                <a:schemeClr val="accent4">
                  <a:lumMod val="60000"/>
                  <a:lumOff val="40000"/>
                </a:schemeClr>
              </a:solidFill>
              <a:ln w="9525">
                <a:solidFill>
                  <a:schemeClr val="accent4">
                    <a:lumMod val="60000"/>
                    <a:lumOff val="40000"/>
                  </a:schemeClr>
                </a:solidFill>
              </a:ln>
              <a:effectLst/>
            </c:spPr>
          </c:marker>
          <c:dLbls>
            <c:dLbl>
              <c:idx val="0"/>
              <c:layout>
                <c:manualLayout>
                  <c:x val="-3.983314412820145E-2"/>
                  <c:y val="4.20547342485040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A0A-BE47-A96A-E44959FC44F1}"/>
                </c:ext>
              </c:extLst>
            </c:dLbl>
            <c:dLbl>
              <c:idx val="1"/>
              <c:layout>
                <c:manualLayout>
                  <c:x val="-3.7439460939145103E-2"/>
                  <c:y val="5.5747607437866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0A-BE47-A96A-E44959FC44F1}"/>
                </c:ext>
              </c:extLst>
            </c:dLbl>
            <c:dLbl>
              <c:idx val="2"/>
              <c:layout>
                <c:manualLayout>
                  <c:x val="-4.1624365980225106E-2"/>
                  <c:y val="5.09981813915288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0A-BE47-A96A-E44959FC44F1}"/>
                </c:ext>
              </c:extLst>
            </c:dLbl>
            <c:dLbl>
              <c:idx val="20"/>
              <c:layout>
                <c:manualLayout>
                  <c:x val="-3.66275975652057E-2"/>
                  <c:y val="-5.3091391395703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A0A-BE47-A96A-E44959FC44F1}"/>
                </c:ext>
              </c:extLst>
            </c:dLbl>
            <c:dLbl>
              <c:idx val="21"/>
              <c:layout>
                <c:manualLayout>
                  <c:x val="-1.13310379174755E-3"/>
                  <c:y val="-3.036804101167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A0A-BE47-A96A-E44959FC44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'SAT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'SAT BB x Conc'!$C$6:$N$6</c:f>
              <c:numCache>
                <c:formatCode>0.00</c:formatCode>
                <c:ptCount val="12"/>
                <c:pt idx="0">
                  <c:v>70.569404698216474</c:v>
                </c:pt>
                <c:pt idx="1">
                  <c:v>71.986539849540947</c:v>
                </c:pt>
                <c:pt idx="2">
                  <c:v>70.905478824779649</c:v>
                </c:pt>
              </c:numCache>
            </c:numRef>
          </c:val>
          <c:smooth val="0"/>
          <c:extLst>
            <c:ext xmlns:c16="http://schemas.microsoft.com/office/drawing/2014/chart" uri="{C3380CC4-5D6E-409C-BE32-E72D297353CC}">
              <c16:uniqueId val="{00000005-3A0A-BE47-A96A-E44959FC44F1}"/>
            </c:ext>
          </c:extLst>
        </c:ser>
        <c:ser>
          <c:idx val="1"/>
          <c:order val="1"/>
          <c:spPr>
            <a:ln w="50800" cap="rnd">
              <a:solidFill>
                <a:srgbClr val="F17E72"/>
              </a:solidFill>
              <a:round/>
            </a:ln>
            <a:effectLst/>
          </c:spPr>
          <c:marker>
            <c:symbol val="circle"/>
            <c:size val="9"/>
            <c:spPr>
              <a:solidFill>
                <a:srgbClr val="F17E72"/>
              </a:solidFill>
              <a:ln w="9525">
                <a:solidFill>
                  <a:srgbClr val="F17E72"/>
                </a:solidFill>
              </a:ln>
              <a:effectLst/>
            </c:spPr>
          </c:marker>
          <c:dLbls>
            <c:dLbl>
              <c:idx val="0"/>
              <c:layout>
                <c:manualLayout>
                  <c:x val="-4.370090797207362E-2"/>
                  <c:y val="-6.0748856036606798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6-3A0A-BE47-A96A-E44959FC44F1}"/>
                </c:ext>
              </c:extLst>
            </c:dLbl>
            <c:dLbl>
              <c:idx val="1"/>
              <c:layout>
                <c:manualLayout>
                  <c:x val="-4.1624365980225106E-2"/>
                  <c:y val="-4.9573213657162968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B5F0-8D40-991A-69E1E4C3FB82}"/>
                </c:ext>
              </c:extLst>
            </c:dLbl>
            <c:dLbl>
              <c:idx val="3"/>
              <c:layout>
                <c:manualLayout>
                  <c:x val="-4.6440674603174602E-2"/>
                  <c:y val="-8.6853220696937697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3A0A-BE47-A96A-E44959FC44F1}"/>
                </c:ext>
              </c:extLst>
            </c:dLbl>
            <c:dLbl>
              <c:idx val="4"/>
              <c:layout>
                <c:manualLayout>
                  <c:x val="-4.6440674603174602E-2"/>
                  <c:y val="-0.14645664672063827"/>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3A0A-BE47-A96A-E44959FC44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'SAT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'SAT BB x Conc'!$C$7:$N$7</c:f>
              <c:numCache>
                <c:formatCode>0.00</c:formatCode>
                <c:ptCount val="12"/>
                <c:pt idx="0">
                  <c:v>77.954197228317625</c:v>
                </c:pt>
                <c:pt idx="1">
                  <c:v>77.813361263416468</c:v>
                </c:pt>
                <c:pt idx="2">
                  <c:v>74.227068723616185</c:v>
                </c:pt>
              </c:numCache>
            </c:numRef>
          </c:val>
          <c:smooth val="0"/>
          <c:extLst>
            <c:ext xmlns:c16="http://schemas.microsoft.com/office/drawing/2014/chart" uri="{C3380CC4-5D6E-409C-BE32-E72D297353CC}">
              <c16:uniqueId val="{00000009-3A0A-BE47-A96A-E44959FC44F1}"/>
            </c:ext>
          </c:extLst>
        </c:ser>
        <c:ser>
          <c:idx val="2"/>
          <c:order val="2"/>
          <c:spPr>
            <a:ln w="50800">
              <a:solidFill>
                <a:srgbClr val="00DEAA"/>
              </a:solidFill>
            </a:ln>
          </c:spPr>
          <c:marker>
            <c:symbol val="circle"/>
            <c:size val="9"/>
            <c:spPr>
              <a:solidFill>
                <a:srgbClr val="00DEAA"/>
              </a:solidFill>
              <a:ln>
                <a:solidFill>
                  <a:srgbClr val="00DEAA"/>
                </a:solidFill>
              </a:ln>
            </c:spPr>
          </c:marker>
          <c:dLbls>
            <c:dLbl>
              <c:idx val="0"/>
              <c:layout>
                <c:manualLayout>
                  <c:x val="-4.5777449963922127E-2"/>
                  <c:y val="-5.47324885603660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F0-8D40-991A-69E1E4C3FB82}"/>
                </c:ext>
              </c:extLst>
            </c:dLbl>
            <c:dLbl>
              <c:idx val="1"/>
              <c:layout>
                <c:manualLayout>
                  <c:x val="-4.370090797207362E-2"/>
                  <c:y val="-5.84577026868473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F0-8D40-991A-69E1E4C3FB82}"/>
                </c:ext>
              </c:extLst>
            </c:dLbl>
            <c:dLbl>
              <c:idx val="2"/>
              <c:layout>
                <c:manualLayout>
                  <c:x val="-4.5777449963922162E-2"/>
                  <c:y val="-6.21829168133286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F0-8D40-991A-69E1E4C3FB82}"/>
                </c:ext>
              </c:extLst>
            </c:dLbl>
            <c:dLbl>
              <c:idx val="3"/>
              <c:layout>
                <c:manualLayout>
                  <c:x val="-4.8960515873015871E-2"/>
                  <c:y val="8.31282998944032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A0A-BE47-A96A-E44959FC44F1}"/>
                </c:ext>
              </c:extLst>
            </c:dLbl>
            <c:dLbl>
              <c:idx val="4"/>
              <c:layout>
                <c:manualLayout>
                  <c:x val="-4.6440674603174602E-2"/>
                  <c:y val="0.1315560835386601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A0A-BE47-A96A-E44959FC44F1}"/>
                </c:ext>
              </c:extLst>
            </c:dLbl>
            <c:numFmt formatCode="#,##0" sourceLinked="0"/>
            <c:spPr>
              <a:noFill/>
              <a:ln>
                <a:noFill/>
              </a:ln>
              <a:effectLst/>
            </c:spPr>
            <c:txPr>
              <a:bodyPr wrap="square" lIns="38100" tIns="19050" rIns="38100" bIns="19050" anchor="ctr">
                <a:spAutoFit/>
              </a:bodyPr>
              <a:lstStyle/>
              <a:p>
                <a:pPr>
                  <a:defRPr sz="1400">
                    <a:solidFill>
                      <a:schemeClr val="tx1">
                        <a:lumMod val="75000"/>
                        <a:lumOff val="25000"/>
                      </a:schemeClr>
                    </a:solidFill>
                    <a:latin typeface="Segoe UI Symbol" panose="020B0502040204020203" pitchFamily="34" charset="0"/>
                    <a:ea typeface="Segoe UI Symbol" panose="020B0502040204020203" pitchFamily="34" charset="0"/>
                  </a:defRPr>
                </a:pPr>
                <a:endParaRPr lang="pt-B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'SAT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'SAT BB x Conc'!$C$8:$N$8</c:f>
              <c:numCache>
                <c:formatCode>0.00</c:formatCode>
                <c:ptCount val="12"/>
                <c:pt idx="0">
                  <c:v>91.739095421964848</c:v>
                </c:pt>
                <c:pt idx="1">
                  <c:v>87.616683591915915</c:v>
                </c:pt>
                <c:pt idx="2">
                  <c:v>88.858232021922291</c:v>
                </c:pt>
              </c:numCache>
            </c:numRef>
          </c:val>
          <c:smooth val="0"/>
          <c:extLst>
            <c:ext xmlns:c16="http://schemas.microsoft.com/office/drawing/2014/chart" uri="{C3380CC4-5D6E-409C-BE32-E72D297353CC}">
              <c16:uniqueId val="{0000000C-3A0A-BE47-A96A-E44959FC44F1}"/>
            </c:ext>
          </c:extLst>
        </c:ser>
        <c:dLbls>
          <c:showLegendKey val="0"/>
          <c:showVal val="0"/>
          <c:showCatName val="0"/>
          <c:showSerName val="0"/>
          <c:showPercent val="0"/>
          <c:showBubbleSize val="0"/>
        </c:dLbls>
        <c:marker val="1"/>
        <c:smooth val="0"/>
        <c:axId val="153083208"/>
        <c:axId val="153083600"/>
      </c:lineChart>
      <c:dateAx>
        <c:axId val="15308320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Segoe UI Symbol" panose="020B0502040204020203" pitchFamily="34" charset="0"/>
                <a:ea typeface="Segoe UI Symbol" panose="020B0502040204020203" pitchFamily="34" charset="0"/>
                <a:cs typeface="Arial Narrow" charset="0"/>
              </a:defRPr>
            </a:pPr>
            <a:endParaRPr lang="pt-BR"/>
          </a:p>
        </c:txPr>
        <c:crossAx val="153083600"/>
        <c:crosses val="autoZero"/>
        <c:auto val="1"/>
        <c:lblOffset val="100"/>
        <c:baseTimeUnit val="months"/>
        <c:minorUnit val="1"/>
      </c:dateAx>
      <c:valAx>
        <c:axId val="153083600"/>
        <c:scaling>
          <c:orientation val="minMax"/>
          <c:max val="100"/>
          <c:min val="50"/>
        </c:scaling>
        <c:delete val="1"/>
        <c:axPos val="l"/>
        <c:numFmt formatCode="0.00" sourceLinked="0"/>
        <c:majorTickMark val="out"/>
        <c:minorTickMark val="none"/>
        <c:tickLblPos val="nextTo"/>
        <c:crossAx val="15308320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DETALH'!$C$16</c:f>
              <c:strCache>
                <c:ptCount val="1"/>
                <c:pt idx="0">
                  <c:v>V2</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EB25-9847-B56D-88C02010A700}"/>
                </c:ext>
              </c:extLst>
            </c:dLbl>
            <c:dLbl>
              <c:idx val="1"/>
              <c:delete val="1"/>
              <c:extLst>
                <c:ext xmlns:c15="http://schemas.microsoft.com/office/drawing/2012/chart" uri="{CE6537A1-D6FC-4f65-9D91-7224C49458BB}"/>
                <c:ext xmlns:c16="http://schemas.microsoft.com/office/drawing/2014/chart" uri="{C3380CC4-5D6E-409C-BE32-E72D297353CC}">
                  <c16:uniqueId val="{00000001-EB25-9847-B56D-88C02010A700}"/>
                </c:ext>
              </c:extLst>
            </c:dLbl>
            <c:dLbl>
              <c:idx val="2"/>
              <c:delete val="1"/>
              <c:extLst>
                <c:ext xmlns:c15="http://schemas.microsoft.com/office/drawing/2012/chart" uri="{CE6537A1-D6FC-4f65-9D91-7224C49458BB}"/>
                <c:ext xmlns:c16="http://schemas.microsoft.com/office/drawing/2014/chart" uri="{C3380CC4-5D6E-409C-BE32-E72D297353CC}">
                  <c16:uniqueId val="{00000002-EB25-9847-B56D-88C02010A700}"/>
                </c:ext>
              </c:extLst>
            </c:dLbl>
            <c:dLbl>
              <c:idx val="3"/>
              <c:delete val="1"/>
              <c:extLst>
                <c:ext xmlns:c15="http://schemas.microsoft.com/office/drawing/2012/chart" uri="{CE6537A1-D6FC-4f65-9D91-7224C49458BB}"/>
                <c:ext xmlns:c16="http://schemas.microsoft.com/office/drawing/2014/chart" uri="{C3380CC4-5D6E-409C-BE32-E72D297353CC}">
                  <c16:uniqueId val="{00000003-EB25-9847-B56D-88C02010A700}"/>
                </c:ext>
              </c:extLst>
            </c:dLbl>
            <c:dLbl>
              <c:idx val="4"/>
              <c:delete val="1"/>
              <c:extLst>
                <c:ext xmlns:c15="http://schemas.microsoft.com/office/drawing/2012/chart" uri="{CE6537A1-D6FC-4f65-9D91-7224C49458BB}"/>
                <c:ext xmlns:c16="http://schemas.microsoft.com/office/drawing/2014/chart" uri="{C3380CC4-5D6E-409C-BE32-E72D297353CC}">
                  <c16:uniqueId val="{00000004-EB25-9847-B56D-88C02010A700}"/>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B25-9847-B56D-88C02010A70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DETALH'!$C$17:$H$17</c:f>
              <c:numCache>
                <c:formatCode>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6-EB25-9847-B56D-88C02010A700}"/>
            </c:ext>
          </c:extLst>
        </c:ser>
        <c:ser>
          <c:idx val="3"/>
          <c:order val="1"/>
          <c:tx>
            <c:strRef>
              <c:f>'TELA 6 DETALH'!$B$21</c:f>
              <c:strCache>
                <c:ptCount val="1"/>
                <c:pt idx="0">
                  <c:v>V61IM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EB25-9847-B56D-88C02010A700}"/>
                </c:ext>
              </c:extLst>
            </c:dLbl>
            <c:dLbl>
              <c:idx val="1"/>
              <c:delete val="1"/>
              <c:extLst>
                <c:ext xmlns:c15="http://schemas.microsoft.com/office/drawing/2012/chart" uri="{CE6537A1-D6FC-4f65-9D91-7224C49458BB}"/>
                <c:ext xmlns:c16="http://schemas.microsoft.com/office/drawing/2014/chart" uri="{C3380CC4-5D6E-409C-BE32-E72D297353CC}">
                  <c16:uniqueId val="{00000008-EB25-9847-B56D-88C02010A700}"/>
                </c:ext>
              </c:extLst>
            </c:dLbl>
            <c:dLbl>
              <c:idx val="2"/>
              <c:delete val="1"/>
              <c:extLst>
                <c:ext xmlns:c15="http://schemas.microsoft.com/office/drawing/2012/chart" uri="{CE6537A1-D6FC-4f65-9D91-7224C49458BB}"/>
                <c:ext xmlns:c16="http://schemas.microsoft.com/office/drawing/2014/chart" uri="{C3380CC4-5D6E-409C-BE32-E72D297353CC}">
                  <c16:uniqueId val="{00000009-EB25-9847-B56D-88C02010A700}"/>
                </c:ext>
              </c:extLst>
            </c:dLbl>
            <c:dLbl>
              <c:idx val="3"/>
              <c:delete val="1"/>
              <c:extLst>
                <c:ext xmlns:c15="http://schemas.microsoft.com/office/drawing/2012/chart" uri="{CE6537A1-D6FC-4f65-9D91-7224C49458BB}"/>
                <c:ext xmlns:c16="http://schemas.microsoft.com/office/drawing/2014/chart" uri="{C3380CC4-5D6E-409C-BE32-E72D297353CC}">
                  <c16:uniqueId val="{0000000A-EB25-9847-B56D-88C02010A700}"/>
                </c:ext>
              </c:extLst>
            </c:dLbl>
            <c:dLbl>
              <c:idx val="4"/>
              <c:delete val="1"/>
              <c:extLst>
                <c:ext xmlns:c15="http://schemas.microsoft.com/office/drawing/2012/chart" uri="{CE6537A1-D6FC-4f65-9D91-7224C49458BB}"/>
                <c:ext xmlns:c16="http://schemas.microsoft.com/office/drawing/2014/chart" uri="{C3380CC4-5D6E-409C-BE32-E72D297353CC}">
                  <c16:uniqueId val="{0000000B-EB25-9847-B56D-88C02010A700}"/>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B25-9847-B56D-88C02010A700}"/>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DETALH'!$C$21:$H$21</c:f>
              <c:numCache>
                <c:formatCode>0</c:formatCode>
                <c:ptCount val="6"/>
                <c:pt idx="0">
                  <c:v>69.999650255613474</c:v>
                </c:pt>
                <c:pt idx="1">
                  <c:v>69.466472170324224</c:v>
                </c:pt>
                <c:pt idx="2">
                  <c:v>69.215603764503996</c:v>
                </c:pt>
                <c:pt idx="3">
                  <c:v>71.834017511018658</c:v>
                </c:pt>
                <c:pt idx="4">
                  <c:v>75.6256133558215</c:v>
                </c:pt>
                <c:pt idx="5">
                  <c:v>74.984192035077356</c:v>
                </c:pt>
              </c:numCache>
            </c:numRef>
          </c:val>
          <c:smooth val="0"/>
          <c:extLst>
            <c:ext xmlns:c16="http://schemas.microsoft.com/office/drawing/2014/chart" uri="{C3380CC4-5D6E-409C-BE32-E72D297353CC}">
              <c16:uniqueId val="{0000000D-EB25-9847-B56D-88C02010A700}"/>
            </c:ext>
          </c:extLst>
        </c:ser>
        <c:dLbls>
          <c:showLegendKey val="0"/>
          <c:showVal val="1"/>
          <c:showCatName val="0"/>
          <c:showSerName val="0"/>
          <c:showPercent val="0"/>
          <c:showBubbleSize val="0"/>
        </c:dLbls>
        <c:marker val="1"/>
        <c:smooth val="0"/>
        <c:axId val="180418744"/>
        <c:axId val="180419136"/>
      </c:lineChart>
      <c:dateAx>
        <c:axId val="18041874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19136"/>
        <c:crosses val="autoZero"/>
        <c:auto val="1"/>
        <c:lblOffset val="100"/>
        <c:baseTimeUnit val="months"/>
      </c:dateAx>
      <c:valAx>
        <c:axId val="180419136"/>
        <c:scaling>
          <c:orientation val="minMax"/>
          <c:max val="100"/>
          <c:min val="40"/>
        </c:scaling>
        <c:delete val="1"/>
        <c:axPos val="l"/>
        <c:numFmt formatCode="0" sourceLinked="1"/>
        <c:majorTickMark val="out"/>
        <c:minorTickMark val="none"/>
        <c:tickLblPos val="nextTo"/>
        <c:crossAx val="18041874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DETALHAMENTO'!$C$29</c:f>
              <c:strCache>
                <c:ptCount val="1"/>
                <c:pt idx="0">
                  <c:v>V21</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DETALHAMENTO'!$C$30:$H$30</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0-E6B1-9D47-B073-8C36848373FA}"/>
            </c:ext>
          </c:extLst>
        </c:ser>
        <c:dLbls>
          <c:showLegendKey val="0"/>
          <c:showVal val="0"/>
          <c:showCatName val="0"/>
          <c:showSerName val="0"/>
          <c:showPercent val="0"/>
          <c:showBubbleSize val="0"/>
        </c:dLbls>
        <c:marker val="1"/>
        <c:smooth val="0"/>
        <c:axId val="180419920"/>
        <c:axId val="180420312"/>
      </c:lineChart>
      <c:catAx>
        <c:axId val="18041992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20312"/>
        <c:crosses val="autoZero"/>
        <c:auto val="1"/>
        <c:lblAlgn val="ctr"/>
        <c:lblOffset val="100"/>
        <c:noMultiLvlLbl val="0"/>
      </c:catAx>
      <c:valAx>
        <c:axId val="180420312"/>
        <c:scaling>
          <c:orientation val="minMax"/>
          <c:max val="100"/>
          <c:min val="40"/>
        </c:scaling>
        <c:delete val="1"/>
        <c:axPos val="l"/>
        <c:numFmt formatCode="0" sourceLinked="1"/>
        <c:majorTickMark val="out"/>
        <c:minorTickMark val="none"/>
        <c:tickLblPos val="nextTo"/>
        <c:crossAx val="180419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DETALHAMENTO'!$C$29</c:f>
              <c:strCache>
                <c:ptCount val="1"/>
                <c:pt idx="0">
                  <c:v>V21</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DETALHAMENTO'!$C$31:$H$31</c:f>
              <c:numCache>
                <c:formatCode>0</c:formatCode>
                <c:ptCount val="6"/>
                <c:pt idx="0">
                  <c:v>73.767591095843699</c:v>
                </c:pt>
                <c:pt idx="1">
                  <c:v>75.145848252293646</c:v>
                </c:pt>
                <c:pt idx="2">
                  <c:v>75.223793663761654</c:v>
                </c:pt>
                <c:pt idx="3">
                  <c:v>79.303494690397713</c:v>
                </c:pt>
                <c:pt idx="4">
                  <c:v>78.781343120055922</c:v>
                </c:pt>
                <c:pt idx="5">
                  <c:v>72.976135202699595</c:v>
                </c:pt>
              </c:numCache>
            </c:numRef>
          </c:val>
          <c:smooth val="0"/>
          <c:extLst>
            <c:ext xmlns:c16="http://schemas.microsoft.com/office/drawing/2014/chart" uri="{C3380CC4-5D6E-409C-BE32-E72D297353CC}">
              <c16:uniqueId val="{00000000-1E74-E94B-85CE-CACFC787B0B8}"/>
            </c:ext>
          </c:extLst>
        </c:ser>
        <c:dLbls>
          <c:showLegendKey val="0"/>
          <c:showVal val="0"/>
          <c:showCatName val="0"/>
          <c:showSerName val="0"/>
          <c:showPercent val="0"/>
          <c:showBubbleSize val="0"/>
        </c:dLbls>
        <c:marker val="1"/>
        <c:smooth val="0"/>
        <c:axId val="180421096"/>
        <c:axId val="180421488"/>
      </c:lineChart>
      <c:catAx>
        <c:axId val="18042109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21488"/>
        <c:crosses val="autoZero"/>
        <c:auto val="1"/>
        <c:lblAlgn val="ctr"/>
        <c:lblOffset val="100"/>
        <c:noMultiLvlLbl val="0"/>
      </c:catAx>
      <c:valAx>
        <c:axId val="180421488"/>
        <c:scaling>
          <c:orientation val="minMax"/>
          <c:max val="100"/>
          <c:min val="40"/>
        </c:scaling>
        <c:delete val="1"/>
        <c:axPos val="l"/>
        <c:numFmt formatCode="0" sourceLinked="1"/>
        <c:majorTickMark val="out"/>
        <c:minorTickMark val="none"/>
        <c:tickLblPos val="nextTo"/>
        <c:crossAx val="180421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DETALHAMENTO'!$C$29</c:f>
              <c:strCache>
                <c:ptCount val="1"/>
                <c:pt idx="0">
                  <c:v>V21</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DETALHAMENTO'!$C$32:$H$32</c:f>
              <c:numCache>
                <c:formatCode>General</c:formatCode>
                <c:ptCount val="6"/>
                <c:pt idx="3" formatCode="0">
                  <c:v>90.151885163301046</c:v>
                </c:pt>
                <c:pt idx="4" formatCode="0">
                  <c:v>87.65081549487202</c:v>
                </c:pt>
                <c:pt idx="5" formatCode="0">
                  <c:v>89.857780377154242</c:v>
                </c:pt>
              </c:numCache>
            </c:numRef>
          </c:val>
          <c:smooth val="0"/>
          <c:extLst>
            <c:ext xmlns:c16="http://schemas.microsoft.com/office/drawing/2014/chart" uri="{C3380CC4-5D6E-409C-BE32-E72D297353CC}">
              <c16:uniqueId val="{00000000-578D-7546-934B-81FFB9748B14}"/>
            </c:ext>
          </c:extLst>
        </c:ser>
        <c:dLbls>
          <c:dLblPos val="t"/>
          <c:showLegendKey val="0"/>
          <c:showVal val="1"/>
          <c:showCatName val="0"/>
          <c:showSerName val="0"/>
          <c:showPercent val="0"/>
          <c:showBubbleSize val="0"/>
        </c:dLbls>
        <c:marker val="1"/>
        <c:smooth val="0"/>
        <c:axId val="180422272"/>
        <c:axId val="180422664"/>
      </c:lineChart>
      <c:catAx>
        <c:axId val="18042227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22664"/>
        <c:crosses val="autoZero"/>
        <c:auto val="1"/>
        <c:lblAlgn val="ctr"/>
        <c:lblOffset val="100"/>
        <c:noMultiLvlLbl val="0"/>
      </c:catAx>
      <c:valAx>
        <c:axId val="180422664"/>
        <c:scaling>
          <c:orientation val="minMax"/>
          <c:max val="100"/>
          <c:min val="40"/>
        </c:scaling>
        <c:delete val="1"/>
        <c:axPos val="l"/>
        <c:numFmt formatCode="General" sourceLinked="1"/>
        <c:majorTickMark val="out"/>
        <c:minorTickMark val="none"/>
        <c:tickLblPos val="nextTo"/>
        <c:crossAx val="180422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DETALH'!$C$29</c:f>
              <c:strCache>
                <c:ptCount val="1"/>
                <c:pt idx="0">
                  <c:v>V21</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9EA-AC41-A369-A45D3D4B82D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DETALH'!$C$31:$H$31</c:f>
              <c:numCache>
                <c:formatCode>0</c:formatCode>
                <c:ptCount val="6"/>
                <c:pt idx="0">
                  <c:v>70.153437448925331</c:v>
                </c:pt>
                <c:pt idx="1">
                  <c:v>71.564999718406881</c:v>
                </c:pt>
                <c:pt idx="2">
                  <c:v>71.731733017942332</c:v>
                </c:pt>
                <c:pt idx="3">
                  <c:v>73.449328845719123</c:v>
                </c:pt>
                <c:pt idx="4">
                  <c:v>74.215435302406547</c:v>
                </c:pt>
                <c:pt idx="5">
                  <c:v>72.005231661181142</c:v>
                </c:pt>
              </c:numCache>
            </c:numRef>
          </c:val>
          <c:smooth val="0"/>
          <c:extLst>
            <c:ext xmlns:c16="http://schemas.microsoft.com/office/drawing/2014/chart" uri="{C3380CC4-5D6E-409C-BE32-E72D297353CC}">
              <c16:uniqueId val="{00000001-29EA-AC41-A369-A45D3D4B82D7}"/>
            </c:ext>
          </c:extLst>
        </c:ser>
        <c:dLbls>
          <c:showLegendKey val="0"/>
          <c:showVal val="0"/>
          <c:showCatName val="0"/>
          <c:showSerName val="0"/>
          <c:showPercent val="0"/>
          <c:showBubbleSize val="0"/>
        </c:dLbls>
        <c:marker val="1"/>
        <c:smooth val="0"/>
        <c:axId val="180423448"/>
        <c:axId val="180423840"/>
      </c:lineChart>
      <c:dateAx>
        <c:axId val="18042344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23840"/>
        <c:crosses val="autoZero"/>
        <c:auto val="1"/>
        <c:lblOffset val="100"/>
        <c:baseTimeUnit val="months"/>
      </c:dateAx>
      <c:valAx>
        <c:axId val="180423840"/>
        <c:scaling>
          <c:orientation val="minMax"/>
          <c:max val="100"/>
          <c:min val="40"/>
        </c:scaling>
        <c:delete val="1"/>
        <c:axPos val="l"/>
        <c:numFmt formatCode="0" sourceLinked="1"/>
        <c:majorTickMark val="out"/>
        <c:minorTickMark val="none"/>
        <c:tickLblPos val="nextTo"/>
        <c:crossAx val="180423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DETALH'!$C$29</c:f>
              <c:strCache>
                <c:ptCount val="1"/>
                <c:pt idx="0">
                  <c:v>V21</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F4-5D47-8133-E24CB1FB000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DETALH'!$C$32:$H$32</c:f>
              <c:numCache>
                <c:formatCode>0</c:formatCode>
                <c:ptCount val="6"/>
                <c:pt idx="0">
                  <c:v>70.627846707529173</c:v>
                </c:pt>
                <c:pt idx="1">
                  <c:v>71.099118727848193</c:v>
                </c:pt>
                <c:pt idx="2">
                  <c:v>72.772725213454763</c:v>
                </c:pt>
                <c:pt idx="3">
                  <c:v>69.591838270104191</c:v>
                </c:pt>
                <c:pt idx="4">
                  <c:v>70.689154744134285</c:v>
                </c:pt>
                <c:pt idx="5">
                  <c:v>71.409710688310028</c:v>
                </c:pt>
              </c:numCache>
            </c:numRef>
          </c:val>
          <c:smooth val="0"/>
          <c:extLst>
            <c:ext xmlns:c16="http://schemas.microsoft.com/office/drawing/2014/chart" uri="{C3380CC4-5D6E-409C-BE32-E72D297353CC}">
              <c16:uniqueId val="{00000001-6EF4-5D47-8133-E24CB1FB0004}"/>
            </c:ext>
          </c:extLst>
        </c:ser>
        <c:dLbls>
          <c:showLegendKey val="0"/>
          <c:showVal val="0"/>
          <c:showCatName val="0"/>
          <c:showSerName val="0"/>
          <c:showPercent val="0"/>
          <c:showBubbleSize val="0"/>
        </c:dLbls>
        <c:marker val="1"/>
        <c:smooth val="0"/>
        <c:axId val="180424624"/>
        <c:axId val="180425016"/>
      </c:lineChart>
      <c:dateAx>
        <c:axId val="18042462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425016"/>
        <c:crosses val="autoZero"/>
        <c:auto val="1"/>
        <c:lblOffset val="100"/>
        <c:baseTimeUnit val="months"/>
      </c:dateAx>
      <c:valAx>
        <c:axId val="180425016"/>
        <c:scaling>
          <c:orientation val="minMax"/>
          <c:max val="100"/>
          <c:min val="40"/>
        </c:scaling>
        <c:delete val="1"/>
        <c:axPos val="l"/>
        <c:numFmt formatCode="0" sourceLinked="1"/>
        <c:majorTickMark val="out"/>
        <c:minorTickMark val="none"/>
        <c:tickLblPos val="nextTo"/>
        <c:crossAx val="180424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DETALH'!$C$29</c:f>
              <c:strCache>
                <c:ptCount val="1"/>
                <c:pt idx="0">
                  <c:v>V21</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26-6243-AC32-9A3271804DA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DETALH'!$C$30:$H$30</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1-9926-6243-AC32-9A3271804DAF}"/>
            </c:ext>
          </c:extLst>
        </c:ser>
        <c:dLbls>
          <c:showLegendKey val="0"/>
          <c:showVal val="0"/>
          <c:showCatName val="0"/>
          <c:showSerName val="0"/>
          <c:showPercent val="0"/>
          <c:showBubbleSize val="0"/>
        </c:dLbls>
        <c:marker val="1"/>
        <c:smooth val="0"/>
        <c:axId val="180425800"/>
        <c:axId val="176216848"/>
      </c:lineChart>
      <c:dateAx>
        <c:axId val="18042580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6216848"/>
        <c:crosses val="autoZero"/>
        <c:auto val="1"/>
        <c:lblOffset val="100"/>
        <c:baseTimeUnit val="months"/>
      </c:dateAx>
      <c:valAx>
        <c:axId val="176216848"/>
        <c:scaling>
          <c:orientation val="minMax"/>
          <c:max val="100"/>
          <c:min val="40"/>
        </c:scaling>
        <c:delete val="1"/>
        <c:axPos val="l"/>
        <c:numFmt formatCode="0" sourceLinked="1"/>
        <c:majorTickMark val="out"/>
        <c:minorTickMark val="none"/>
        <c:tickLblPos val="nextTo"/>
        <c:crossAx val="180425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DETALH'!$C$37</c:f>
              <c:strCache>
                <c:ptCount val="1"/>
                <c:pt idx="0">
                  <c:v>V21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B3ED-7F4E-BF5C-75E834226D01}"/>
                </c:ext>
              </c:extLst>
            </c:dLbl>
            <c:dLbl>
              <c:idx val="1"/>
              <c:delete val="1"/>
              <c:extLst>
                <c:ext xmlns:c15="http://schemas.microsoft.com/office/drawing/2012/chart" uri="{CE6537A1-D6FC-4f65-9D91-7224C49458BB}"/>
                <c:ext xmlns:c16="http://schemas.microsoft.com/office/drawing/2014/chart" uri="{C3380CC4-5D6E-409C-BE32-E72D297353CC}">
                  <c16:uniqueId val="{00000001-B3ED-7F4E-BF5C-75E834226D01}"/>
                </c:ext>
              </c:extLst>
            </c:dLbl>
            <c:dLbl>
              <c:idx val="2"/>
              <c:delete val="1"/>
              <c:extLst>
                <c:ext xmlns:c15="http://schemas.microsoft.com/office/drawing/2012/chart" uri="{CE6537A1-D6FC-4f65-9D91-7224C49458BB}"/>
                <c:ext xmlns:c16="http://schemas.microsoft.com/office/drawing/2014/chart" uri="{C3380CC4-5D6E-409C-BE32-E72D297353CC}">
                  <c16:uniqueId val="{00000002-B3ED-7F4E-BF5C-75E834226D01}"/>
                </c:ext>
              </c:extLst>
            </c:dLbl>
            <c:dLbl>
              <c:idx val="3"/>
              <c:delete val="1"/>
              <c:extLst>
                <c:ext xmlns:c15="http://schemas.microsoft.com/office/drawing/2012/chart" uri="{CE6537A1-D6FC-4f65-9D91-7224C49458BB}"/>
                <c:ext xmlns:c16="http://schemas.microsoft.com/office/drawing/2014/chart" uri="{C3380CC4-5D6E-409C-BE32-E72D297353CC}">
                  <c16:uniqueId val="{00000003-B3ED-7F4E-BF5C-75E834226D01}"/>
                </c:ext>
              </c:extLst>
            </c:dLbl>
            <c:dLbl>
              <c:idx val="4"/>
              <c:delete val="1"/>
              <c:extLst>
                <c:ext xmlns:c15="http://schemas.microsoft.com/office/drawing/2012/chart" uri="{CE6537A1-D6FC-4f65-9D91-7224C49458BB}"/>
                <c:ext xmlns:c16="http://schemas.microsoft.com/office/drawing/2014/chart" uri="{C3380CC4-5D6E-409C-BE32-E72D297353CC}">
                  <c16:uniqueId val="{00000004-B3ED-7F4E-BF5C-75E834226D01}"/>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3ED-7F4E-BF5C-75E834226D01}"/>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DETALH'!$C$38:$H$38</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6-B3ED-7F4E-BF5C-75E834226D01}"/>
            </c:ext>
          </c:extLst>
        </c:ser>
        <c:ser>
          <c:idx val="3"/>
          <c:order val="1"/>
          <c:tx>
            <c:strRef>
              <c:f>'TELA 6 DETALH'!$B$39</c:f>
              <c:strCache>
                <c:ptCount val="1"/>
                <c:pt idx="0">
                  <c:v>V126IM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B3ED-7F4E-BF5C-75E834226D01}"/>
                </c:ext>
              </c:extLst>
            </c:dLbl>
            <c:dLbl>
              <c:idx val="1"/>
              <c:delete val="1"/>
              <c:extLst>
                <c:ext xmlns:c15="http://schemas.microsoft.com/office/drawing/2012/chart" uri="{CE6537A1-D6FC-4f65-9D91-7224C49458BB}"/>
                <c:ext xmlns:c16="http://schemas.microsoft.com/office/drawing/2014/chart" uri="{C3380CC4-5D6E-409C-BE32-E72D297353CC}">
                  <c16:uniqueId val="{00000008-B3ED-7F4E-BF5C-75E834226D01}"/>
                </c:ext>
              </c:extLst>
            </c:dLbl>
            <c:dLbl>
              <c:idx val="2"/>
              <c:delete val="1"/>
              <c:extLst>
                <c:ext xmlns:c15="http://schemas.microsoft.com/office/drawing/2012/chart" uri="{CE6537A1-D6FC-4f65-9D91-7224C49458BB}"/>
                <c:ext xmlns:c16="http://schemas.microsoft.com/office/drawing/2014/chart" uri="{C3380CC4-5D6E-409C-BE32-E72D297353CC}">
                  <c16:uniqueId val="{00000009-B3ED-7F4E-BF5C-75E834226D01}"/>
                </c:ext>
              </c:extLst>
            </c:dLbl>
            <c:dLbl>
              <c:idx val="3"/>
              <c:delete val="1"/>
              <c:extLst>
                <c:ext xmlns:c15="http://schemas.microsoft.com/office/drawing/2012/chart" uri="{CE6537A1-D6FC-4f65-9D91-7224C49458BB}"/>
                <c:ext xmlns:c16="http://schemas.microsoft.com/office/drawing/2014/chart" uri="{C3380CC4-5D6E-409C-BE32-E72D297353CC}">
                  <c16:uniqueId val="{0000000A-B3ED-7F4E-BF5C-75E834226D01}"/>
                </c:ext>
              </c:extLst>
            </c:dLbl>
            <c:dLbl>
              <c:idx val="4"/>
              <c:delete val="1"/>
              <c:extLst>
                <c:ext xmlns:c15="http://schemas.microsoft.com/office/drawing/2012/chart" uri="{CE6537A1-D6FC-4f65-9D91-7224C49458BB}"/>
                <c:ext xmlns:c16="http://schemas.microsoft.com/office/drawing/2014/chart" uri="{C3380CC4-5D6E-409C-BE32-E72D297353CC}">
                  <c16:uniqueId val="{0000000B-B3ED-7F4E-BF5C-75E834226D01}"/>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3ED-7F4E-BF5C-75E834226D01}"/>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DETALH'!$C$39:$H$39</c:f>
              <c:numCache>
                <c:formatCode>0</c:formatCode>
                <c:ptCount val="6"/>
                <c:pt idx="0">
                  <c:v>67.305100828316526</c:v>
                </c:pt>
                <c:pt idx="1">
                  <c:v>71.069144648229738</c:v>
                </c:pt>
                <c:pt idx="2">
                  <c:v>70.783187729607761</c:v>
                </c:pt>
                <c:pt idx="3">
                  <c:v>73.973492007112867</c:v>
                </c:pt>
                <c:pt idx="4">
                  <c:v>78.588533338303435</c:v>
                </c:pt>
                <c:pt idx="5">
                  <c:v>74.50549058922121</c:v>
                </c:pt>
              </c:numCache>
            </c:numRef>
          </c:val>
          <c:smooth val="0"/>
          <c:extLst>
            <c:ext xmlns:c16="http://schemas.microsoft.com/office/drawing/2014/chart" uri="{C3380CC4-5D6E-409C-BE32-E72D297353CC}">
              <c16:uniqueId val="{0000000D-B3ED-7F4E-BF5C-75E834226D01}"/>
            </c:ext>
          </c:extLst>
        </c:ser>
        <c:dLbls>
          <c:showLegendKey val="0"/>
          <c:showVal val="1"/>
          <c:showCatName val="0"/>
          <c:showSerName val="0"/>
          <c:showPercent val="0"/>
          <c:showBubbleSize val="0"/>
        </c:dLbls>
        <c:marker val="1"/>
        <c:smooth val="0"/>
        <c:axId val="176217632"/>
        <c:axId val="176218024"/>
      </c:lineChart>
      <c:dateAx>
        <c:axId val="1762176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6218024"/>
        <c:crosses val="autoZero"/>
        <c:auto val="1"/>
        <c:lblOffset val="100"/>
        <c:baseTimeUnit val="months"/>
      </c:dateAx>
      <c:valAx>
        <c:axId val="176218024"/>
        <c:scaling>
          <c:orientation val="minMax"/>
          <c:max val="100"/>
          <c:min val="40"/>
        </c:scaling>
        <c:delete val="1"/>
        <c:axPos val="l"/>
        <c:numFmt formatCode="0" sourceLinked="1"/>
        <c:majorTickMark val="out"/>
        <c:minorTickMark val="none"/>
        <c:tickLblPos val="nextTo"/>
        <c:crossAx val="17621763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DETALH'!$C$37</c:f>
              <c:strCache>
                <c:ptCount val="1"/>
                <c:pt idx="0">
                  <c:v>V21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D4D9-4849-ACBC-D1F39A94A59F}"/>
                </c:ext>
              </c:extLst>
            </c:dLbl>
            <c:dLbl>
              <c:idx val="1"/>
              <c:delete val="1"/>
              <c:extLst>
                <c:ext xmlns:c15="http://schemas.microsoft.com/office/drawing/2012/chart" uri="{CE6537A1-D6FC-4f65-9D91-7224C49458BB}"/>
                <c:ext xmlns:c16="http://schemas.microsoft.com/office/drawing/2014/chart" uri="{C3380CC4-5D6E-409C-BE32-E72D297353CC}">
                  <c16:uniqueId val="{00000001-D4D9-4849-ACBC-D1F39A94A59F}"/>
                </c:ext>
              </c:extLst>
            </c:dLbl>
            <c:dLbl>
              <c:idx val="2"/>
              <c:delete val="1"/>
              <c:extLst>
                <c:ext xmlns:c15="http://schemas.microsoft.com/office/drawing/2012/chart" uri="{CE6537A1-D6FC-4f65-9D91-7224C49458BB}"/>
                <c:ext xmlns:c16="http://schemas.microsoft.com/office/drawing/2014/chart" uri="{C3380CC4-5D6E-409C-BE32-E72D297353CC}">
                  <c16:uniqueId val="{00000002-D4D9-4849-ACBC-D1F39A94A59F}"/>
                </c:ext>
              </c:extLst>
            </c:dLbl>
            <c:dLbl>
              <c:idx val="3"/>
              <c:delete val="1"/>
              <c:extLst>
                <c:ext xmlns:c15="http://schemas.microsoft.com/office/drawing/2012/chart" uri="{CE6537A1-D6FC-4f65-9D91-7224C49458BB}"/>
                <c:ext xmlns:c16="http://schemas.microsoft.com/office/drawing/2014/chart" uri="{C3380CC4-5D6E-409C-BE32-E72D297353CC}">
                  <c16:uniqueId val="{00000003-D4D9-4849-ACBC-D1F39A94A59F}"/>
                </c:ext>
              </c:extLst>
            </c:dLbl>
            <c:dLbl>
              <c:idx val="4"/>
              <c:delete val="1"/>
              <c:extLst>
                <c:ext xmlns:c15="http://schemas.microsoft.com/office/drawing/2012/chart" uri="{CE6537A1-D6FC-4f65-9D91-7224C49458BB}"/>
                <c:ext xmlns:c16="http://schemas.microsoft.com/office/drawing/2014/chart" uri="{C3380CC4-5D6E-409C-BE32-E72D297353CC}">
                  <c16:uniqueId val="{00000004-D4D9-4849-ACBC-D1F39A94A59F}"/>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4D9-4849-ACBC-D1F39A94A59F}"/>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DETALH'!$C$38:$H$38</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6-D4D9-4849-ACBC-D1F39A94A59F}"/>
            </c:ext>
          </c:extLst>
        </c:ser>
        <c:ser>
          <c:idx val="3"/>
          <c:order val="1"/>
          <c:tx>
            <c:strRef>
              <c:f>'TELA 6 DETALH'!$B$40</c:f>
              <c:strCache>
                <c:ptCount val="1"/>
                <c:pt idx="0">
                  <c:v>V121IM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D4D9-4849-ACBC-D1F39A94A59F}"/>
                </c:ext>
              </c:extLst>
            </c:dLbl>
            <c:dLbl>
              <c:idx val="1"/>
              <c:delete val="1"/>
              <c:extLst>
                <c:ext xmlns:c15="http://schemas.microsoft.com/office/drawing/2012/chart" uri="{CE6537A1-D6FC-4f65-9D91-7224C49458BB}"/>
                <c:ext xmlns:c16="http://schemas.microsoft.com/office/drawing/2014/chart" uri="{C3380CC4-5D6E-409C-BE32-E72D297353CC}">
                  <c16:uniqueId val="{00000008-D4D9-4849-ACBC-D1F39A94A59F}"/>
                </c:ext>
              </c:extLst>
            </c:dLbl>
            <c:dLbl>
              <c:idx val="2"/>
              <c:delete val="1"/>
              <c:extLst>
                <c:ext xmlns:c15="http://schemas.microsoft.com/office/drawing/2012/chart" uri="{CE6537A1-D6FC-4f65-9D91-7224C49458BB}"/>
                <c:ext xmlns:c16="http://schemas.microsoft.com/office/drawing/2014/chart" uri="{C3380CC4-5D6E-409C-BE32-E72D297353CC}">
                  <c16:uniqueId val="{00000009-D4D9-4849-ACBC-D1F39A94A59F}"/>
                </c:ext>
              </c:extLst>
            </c:dLbl>
            <c:dLbl>
              <c:idx val="3"/>
              <c:delete val="1"/>
              <c:extLst>
                <c:ext xmlns:c15="http://schemas.microsoft.com/office/drawing/2012/chart" uri="{CE6537A1-D6FC-4f65-9D91-7224C49458BB}"/>
                <c:ext xmlns:c16="http://schemas.microsoft.com/office/drawing/2014/chart" uri="{C3380CC4-5D6E-409C-BE32-E72D297353CC}">
                  <c16:uniqueId val="{0000000A-D4D9-4849-ACBC-D1F39A94A59F}"/>
                </c:ext>
              </c:extLst>
            </c:dLbl>
            <c:dLbl>
              <c:idx val="4"/>
              <c:delete val="1"/>
              <c:extLst>
                <c:ext xmlns:c15="http://schemas.microsoft.com/office/drawing/2012/chart" uri="{CE6537A1-D6FC-4f65-9D91-7224C49458BB}"/>
                <c:ext xmlns:c16="http://schemas.microsoft.com/office/drawing/2014/chart" uri="{C3380CC4-5D6E-409C-BE32-E72D297353CC}">
                  <c16:uniqueId val="{0000000B-D4D9-4849-ACBC-D1F39A94A59F}"/>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4D9-4849-ACBC-D1F39A94A59F}"/>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DETALH'!$C$40:$H$40</c:f>
              <c:numCache>
                <c:formatCode>0</c:formatCode>
                <c:ptCount val="6"/>
                <c:pt idx="0">
                  <c:v>77.747010867922057</c:v>
                </c:pt>
                <c:pt idx="1">
                  <c:v>77.407551886037268</c:v>
                </c:pt>
                <c:pt idx="2">
                  <c:v>78.530441598439893</c:v>
                </c:pt>
                <c:pt idx="3">
                  <c:v>80.651662446703185</c:v>
                </c:pt>
                <c:pt idx="4">
                  <c:v>82.441596014024185</c:v>
                </c:pt>
                <c:pt idx="5">
                  <c:v>77.016107593717336</c:v>
                </c:pt>
              </c:numCache>
            </c:numRef>
          </c:val>
          <c:smooth val="0"/>
          <c:extLst>
            <c:ext xmlns:c16="http://schemas.microsoft.com/office/drawing/2014/chart" uri="{C3380CC4-5D6E-409C-BE32-E72D297353CC}">
              <c16:uniqueId val="{0000000D-D4D9-4849-ACBC-D1F39A94A59F}"/>
            </c:ext>
          </c:extLst>
        </c:ser>
        <c:dLbls>
          <c:showLegendKey val="0"/>
          <c:showVal val="1"/>
          <c:showCatName val="0"/>
          <c:showSerName val="0"/>
          <c:showPercent val="0"/>
          <c:showBubbleSize val="0"/>
        </c:dLbls>
        <c:marker val="1"/>
        <c:smooth val="0"/>
        <c:axId val="176218808"/>
        <c:axId val="176219200"/>
      </c:lineChart>
      <c:dateAx>
        <c:axId val="176218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6219200"/>
        <c:crosses val="autoZero"/>
        <c:auto val="1"/>
        <c:lblOffset val="100"/>
        <c:baseTimeUnit val="months"/>
      </c:dateAx>
      <c:valAx>
        <c:axId val="176219200"/>
        <c:scaling>
          <c:orientation val="minMax"/>
          <c:max val="100"/>
          <c:min val="40"/>
        </c:scaling>
        <c:delete val="1"/>
        <c:axPos val="l"/>
        <c:numFmt formatCode="0" sourceLinked="1"/>
        <c:majorTickMark val="out"/>
        <c:minorTickMark val="none"/>
        <c:tickLblPos val="nextTo"/>
        <c:crossAx val="17621880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DETALH'!$C$29</c:f>
              <c:strCache>
                <c:ptCount val="1"/>
                <c:pt idx="0">
                  <c:v>V21</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DD9-4B48-B251-2E26874034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DETALH'!$C$30:$H$30</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1-4DD9-4B48-B251-2E2687403427}"/>
            </c:ext>
          </c:extLst>
        </c:ser>
        <c:dLbls>
          <c:showLegendKey val="0"/>
          <c:showVal val="0"/>
          <c:showCatName val="0"/>
          <c:showSerName val="0"/>
          <c:showPercent val="0"/>
          <c:showBubbleSize val="0"/>
        </c:dLbls>
        <c:marker val="1"/>
        <c:smooth val="0"/>
        <c:axId val="176219984"/>
        <c:axId val="176220376"/>
      </c:lineChart>
      <c:dateAx>
        <c:axId val="1762199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6220376"/>
        <c:crosses val="autoZero"/>
        <c:auto val="1"/>
        <c:lblOffset val="100"/>
        <c:baseTimeUnit val="months"/>
      </c:dateAx>
      <c:valAx>
        <c:axId val="176220376"/>
        <c:scaling>
          <c:orientation val="minMax"/>
          <c:max val="100"/>
          <c:min val="40"/>
        </c:scaling>
        <c:delete val="1"/>
        <c:axPos val="l"/>
        <c:numFmt formatCode="0" sourceLinked="1"/>
        <c:majorTickMark val="out"/>
        <c:minorTickMark val="none"/>
        <c:tickLblPos val="nextTo"/>
        <c:crossAx val="176219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03874577639805"/>
          <c:y val="3.3691676970130799E-2"/>
          <c:w val="0.83157589945267041"/>
          <c:h val="0.82429954534666061"/>
        </c:manualLayout>
      </c:layout>
      <c:scatterChart>
        <c:scatterStyle val="lineMarker"/>
        <c:varyColors val="0"/>
        <c:ser>
          <c:idx val="5"/>
          <c:order val="0"/>
          <c:tx>
            <c:strRef>
              <c:f>'Matriz Fator X Sat'!$A$2</c:f>
              <c:strCache>
                <c:ptCount val="1"/>
                <c:pt idx="0">
                  <c:v>1</c:v>
                </c:pt>
              </c:strCache>
            </c:strRef>
          </c:tx>
          <c:spPr>
            <a:ln w="28575">
              <a:noFill/>
            </a:ln>
          </c:spPr>
          <c:marker>
            <c:symbol val="circle"/>
            <c:size val="34"/>
            <c:spPr>
              <a:solidFill>
                <a:srgbClr val="0D498C"/>
              </a:solidFill>
              <a:ln>
                <a:solidFill>
                  <a:sysClr val="window" lastClr="FFFFFF"/>
                </a:solidFill>
              </a:ln>
            </c:spPr>
          </c:marker>
          <c:dLbls>
            <c:dLbl>
              <c:idx val="0"/>
              <c:layout>
                <c:manualLayout>
                  <c:x val="-4.5645923187512837E-2"/>
                  <c:y val="-9.446114212108200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4684-C845-BD0B-D805346DDA2E}"/>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Sat'!$C$2</c:f>
              <c:numCache>
                <c:formatCode>0.00</c:formatCode>
                <c:ptCount val="1"/>
                <c:pt idx="0">
                  <c:v>12.260890915457505</c:v>
                </c:pt>
              </c:numCache>
            </c:numRef>
          </c:xVal>
          <c:yVal>
            <c:numRef>
              <c:f>'Matriz Fator X Sat'!$D$2</c:f>
              <c:numCache>
                <c:formatCode>0.00</c:formatCode>
                <c:ptCount val="1"/>
                <c:pt idx="0">
                  <c:v>76.64061669141698</c:v>
                </c:pt>
              </c:numCache>
            </c:numRef>
          </c:yVal>
          <c:smooth val="0"/>
          <c:extLst>
            <c:ext xmlns:c16="http://schemas.microsoft.com/office/drawing/2014/chart" uri="{C3380CC4-5D6E-409C-BE32-E72D297353CC}">
              <c16:uniqueId val="{00000001-4684-C845-BD0B-D805346DDA2E}"/>
            </c:ext>
          </c:extLst>
        </c:ser>
        <c:ser>
          <c:idx val="2"/>
          <c:order val="1"/>
          <c:tx>
            <c:strRef>
              <c:f>'Matriz Fator X Sat'!$A$3</c:f>
              <c:strCache>
                <c:ptCount val="1"/>
                <c:pt idx="0">
                  <c:v>2</c:v>
                </c:pt>
              </c:strCache>
            </c:strRef>
          </c:tx>
          <c:spPr>
            <a:ln w="19050">
              <a:noFill/>
            </a:ln>
          </c:spPr>
          <c:marker>
            <c:symbol val="circle"/>
            <c:size val="34"/>
            <c:spPr>
              <a:solidFill>
                <a:srgbClr val="0D498C"/>
              </a:solidFill>
              <a:ln>
                <a:solidFill>
                  <a:sysClr val="window" lastClr="FFFFFF"/>
                </a:solidFill>
              </a:ln>
            </c:spPr>
          </c:marker>
          <c:dLbls>
            <c:dLbl>
              <c:idx val="0"/>
              <c:layout>
                <c:manualLayout>
                  <c:x val="-3.4332896898747113E-2"/>
                  <c:y val="8.019480519480519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4684-C845-BD0B-D805346DDA2E}"/>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Sat'!$C$3</c:f>
              <c:numCache>
                <c:formatCode>0.00</c:formatCode>
                <c:ptCount val="1"/>
                <c:pt idx="0">
                  <c:v>10.181642244638267</c:v>
                </c:pt>
              </c:numCache>
            </c:numRef>
          </c:xVal>
          <c:yVal>
            <c:numRef>
              <c:f>'Matriz Fator X Sat'!$D$3</c:f>
              <c:numCache>
                <c:formatCode>0.00</c:formatCode>
                <c:ptCount val="1"/>
                <c:pt idx="0">
                  <c:v>75.824002668954492</c:v>
                </c:pt>
              </c:numCache>
            </c:numRef>
          </c:yVal>
          <c:smooth val="0"/>
          <c:extLst>
            <c:ext xmlns:c16="http://schemas.microsoft.com/office/drawing/2014/chart" uri="{C3380CC4-5D6E-409C-BE32-E72D297353CC}">
              <c16:uniqueId val="{00000003-4684-C845-BD0B-D805346DDA2E}"/>
            </c:ext>
          </c:extLst>
        </c:ser>
        <c:ser>
          <c:idx val="3"/>
          <c:order val="2"/>
          <c:tx>
            <c:strRef>
              <c:f>'Matriz Fator X Sat'!$A$4</c:f>
              <c:strCache>
                <c:ptCount val="1"/>
                <c:pt idx="0">
                  <c:v>3</c:v>
                </c:pt>
              </c:strCache>
            </c:strRef>
          </c:tx>
          <c:spPr>
            <a:ln w="19050">
              <a:noFill/>
            </a:ln>
          </c:spPr>
          <c:marker>
            <c:symbol val="circle"/>
            <c:size val="34"/>
            <c:spPr>
              <a:solidFill>
                <a:srgbClr val="0D498C"/>
              </a:solidFill>
              <a:ln>
                <a:solidFill>
                  <a:sysClr val="window" lastClr="FFFFFF"/>
                </a:solidFill>
              </a:ln>
            </c:spPr>
          </c:marker>
          <c:dLbls>
            <c:dLbl>
              <c:idx val="0"/>
              <c:layout>
                <c:manualLayout>
                  <c:x val="-9.6631222537141431E-3"/>
                  <c:y val="4.866180048661789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4684-C845-BD0B-D805346DDA2E}"/>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Sat'!$C$4</c:f>
              <c:numCache>
                <c:formatCode>0.00</c:formatCode>
                <c:ptCount val="1"/>
                <c:pt idx="0">
                  <c:v>13.485202166407975</c:v>
                </c:pt>
              </c:numCache>
            </c:numRef>
          </c:xVal>
          <c:yVal>
            <c:numRef>
              <c:f>'Matriz Fator X Sat'!$D$4</c:f>
              <c:numCache>
                <c:formatCode>0.00</c:formatCode>
                <c:ptCount val="1"/>
                <c:pt idx="0">
                  <c:v>70.152813872393395</c:v>
                </c:pt>
              </c:numCache>
            </c:numRef>
          </c:yVal>
          <c:smooth val="0"/>
          <c:extLst>
            <c:ext xmlns:c16="http://schemas.microsoft.com/office/drawing/2014/chart" uri="{C3380CC4-5D6E-409C-BE32-E72D297353CC}">
              <c16:uniqueId val="{00000005-4684-C845-BD0B-D805346DDA2E}"/>
            </c:ext>
          </c:extLst>
        </c:ser>
        <c:ser>
          <c:idx val="4"/>
          <c:order val="3"/>
          <c:tx>
            <c:strRef>
              <c:f>'Matriz Fator X Sat'!$A$5</c:f>
              <c:strCache>
                <c:ptCount val="1"/>
                <c:pt idx="0">
                  <c:v>4</c:v>
                </c:pt>
              </c:strCache>
            </c:strRef>
          </c:tx>
          <c:spPr>
            <a:ln w="28575">
              <a:noFill/>
            </a:ln>
          </c:spPr>
          <c:marker>
            <c:symbol val="circle"/>
            <c:size val="34"/>
            <c:spPr>
              <a:solidFill>
                <a:srgbClr val="0D498C"/>
              </a:solidFill>
              <a:ln>
                <a:solidFill>
                  <a:sysClr val="window" lastClr="FFFFFF"/>
                </a:solidFill>
              </a:ln>
            </c:spPr>
          </c:marker>
          <c:dLbls>
            <c:spPr>
              <a:noFill/>
              <a:ln>
                <a:noFill/>
              </a:ln>
              <a:effectLst/>
            </c:spPr>
            <c:txPr>
              <a:bodyPr wrap="square" lIns="38100" tIns="19050" rIns="38100" bIns="19050" anchor="ctr">
                <a:spAutoFit/>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Sat'!$C$5</c:f>
              <c:numCache>
                <c:formatCode>0.00</c:formatCode>
                <c:ptCount val="1"/>
                <c:pt idx="0">
                  <c:v>0</c:v>
                </c:pt>
              </c:numCache>
            </c:numRef>
          </c:xVal>
          <c:yVal>
            <c:numRef>
              <c:f>'Matriz Fator X Sat'!$D$5</c:f>
              <c:numCache>
                <c:formatCode>0.00</c:formatCode>
                <c:ptCount val="1"/>
                <c:pt idx="0">
                  <c:v>51.336580419094069</c:v>
                </c:pt>
              </c:numCache>
            </c:numRef>
          </c:yVal>
          <c:smooth val="0"/>
          <c:extLst>
            <c:ext xmlns:c16="http://schemas.microsoft.com/office/drawing/2014/chart" uri="{C3380CC4-5D6E-409C-BE32-E72D297353CC}">
              <c16:uniqueId val="{00000006-4684-C845-BD0B-D805346DDA2E}"/>
            </c:ext>
          </c:extLst>
        </c:ser>
        <c:ser>
          <c:idx val="8"/>
          <c:order val="4"/>
          <c:tx>
            <c:strRef>
              <c:f>'Matriz Fator X Sat'!$C$13:$D$13</c:f>
              <c:strCache>
                <c:ptCount val="1"/>
                <c:pt idx="0">
                  <c:v>MÉDIA DE EXPLICAÇÃO</c:v>
                </c:pt>
              </c:strCache>
            </c:strRef>
          </c:tx>
          <c:spPr>
            <a:ln w="12700">
              <a:solidFill>
                <a:schemeClr val="bg1">
                  <a:lumMod val="75000"/>
                </a:schemeClr>
              </a:solidFill>
              <a:prstDash val="dash"/>
            </a:ln>
          </c:spPr>
          <c:marker>
            <c:symbol val="none"/>
          </c:marker>
          <c:dLbls>
            <c:delete val="1"/>
          </c:dLbls>
          <c:xVal>
            <c:numRef>
              <c:f>'Matriz Fator X Sat'!$C$15:$C$16</c:f>
              <c:numCache>
                <c:formatCode>0.0</c:formatCode>
                <c:ptCount val="2"/>
                <c:pt idx="0">
                  <c:v>7.15</c:v>
                </c:pt>
                <c:pt idx="1">
                  <c:v>7.15</c:v>
                </c:pt>
              </c:numCache>
            </c:numRef>
          </c:xVal>
          <c:yVal>
            <c:numRef>
              <c:f>'Matriz Fator X Sat'!$D$15:$D$16</c:f>
              <c:numCache>
                <c:formatCode>0.0</c:formatCode>
                <c:ptCount val="2"/>
                <c:pt idx="0">
                  <c:v>100</c:v>
                </c:pt>
                <c:pt idx="1">
                  <c:v>40</c:v>
                </c:pt>
              </c:numCache>
            </c:numRef>
          </c:yVal>
          <c:smooth val="0"/>
          <c:extLst>
            <c:ext xmlns:c16="http://schemas.microsoft.com/office/drawing/2014/chart" uri="{C3380CC4-5D6E-409C-BE32-E72D297353CC}">
              <c16:uniqueId val="{00000007-4684-C845-BD0B-D805346DDA2E}"/>
            </c:ext>
          </c:extLst>
        </c:ser>
        <c:ser>
          <c:idx val="9"/>
          <c:order val="5"/>
          <c:tx>
            <c:strRef>
              <c:f>'Matriz Fator X Sat'!$C$18:$D$18</c:f>
              <c:strCache>
                <c:ptCount val="1"/>
                <c:pt idx="0">
                  <c:v>MÉDIA DE ÍNDICE</c:v>
                </c:pt>
              </c:strCache>
            </c:strRef>
          </c:tx>
          <c:spPr>
            <a:ln w="12700">
              <a:solidFill>
                <a:schemeClr val="bg1">
                  <a:lumMod val="75000"/>
                </a:schemeClr>
              </a:solidFill>
              <a:prstDash val="dash"/>
            </a:ln>
          </c:spPr>
          <c:marker>
            <c:symbol val="none"/>
          </c:marker>
          <c:dLbls>
            <c:delete val="1"/>
          </c:dLbls>
          <c:xVal>
            <c:numRef>
              <c:f>'Matriz Fator X Sat'!$C$20:$C$21</c:f>
              <c:numCache>
                <c:formatCode>0.0</c:formatCode>
                <c:ptCount val="2"/>
                <c:pt idx="0">
                  <c:v>-5</c:v>
                </c:pt>
                <c:pt idx="1">
                  <c:v>25</c:v>
                </c:pt>
              </c:numCache>
            </c:numRef>
          </c:xVal>
          <c:yVal>
            <c:numRef>
              <c:f>'Matriz Fator X Sat'!$D$20:$D$21</c:f>
              <c:numCache>
                <c:formatCode>0.0</c:formatCode>
                <c:ptCount val="2"/>
                <c:pt idx="0">
                  <c:v>73.14</c:v>
                </c:pt>
                <c:pt idx="1">
                  <c:v>73.14</c:v>
                </c:pt>
              </c:numCache>
            </c:numRef>
          </c:yVal>
          <c:smooth val="0"/>
          <c:extLst>
            <c:ext xmlns:c16="http://schemas.microsoft.com/office/drawing/2014/chart" uri="{C3380CC4-5D6E-409C-BE32-E72D297353CC}">
              <c16:uniqueId val="{00000008-4684-C845-BD0B-D805346DDA2E}"/>
            </c:ext>
          </c:extLst>
        </c:ser>
        <c:ser>
          <c:idx val="0"/>
          <c:order val="6"/>
          <c:tx>
            <c:strRef>
              <c:f>'Matriz Fator X Sat'!$A$7</c:f>
              <c:strCache>
                <c:ptCount val="1"/>
                <c:pt idx="0">
                  <c:v>5</c:v>
                </c:pt>
              </c:strCache>
            </c:strRef>
          </c:tx>
          <c:spPr>
            <a:ln w="19050">
              <a:noFill/>
            </a:ln>
            <a:effectLst/>
          </c:spPr>
          <c:marker>
            <c:symbol val="circle"/>
            <c:size val="34"/>
            <c:spPr>
              <a:solidFill>
                <a:srgbClr val="E9B40E"/>
              </a:solidFill>
              <a:ln>
                <a:solidFill>
                  <a:sysClr val="window" lastClr="FFFFFF"/>
                </a:solidFill>
              </a:ln>
              <a:effectLst/>
            </c:spPr>
          </c:marker>
          <c:dLbls>
            <c:dLbl>
              <c:idx val="0"/>
              <c:layout>
                <c:manualLayout>
                  <c:x val="-8.1510577120558703E-2"/>
                  <c:y val="-4.86478625541126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9-4684-C845-BD0B-D805346DDA2E}"/>
                </c:ext>
              </c:extLst>
            </c:dLbl>
            <c:spPr>
              <a:noFill/>
              <a:ln>
                <a:noFill/>
              </a:ln>
              <a:effectLst/>
            </c:spPr>
            <c:txPr>
              <a:bodyPr/>
              <a:lstStyle/>
              <a:p>
                <a:pPr>
                  <a:defRPr sz="1600" b="1" i="0">
                    <a:solidFill>
                      <a:srgbClr val="262626"/>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Sat'!$C$7</c:f>
              <c:numCache>
                <c:formatCode>0.00</c:formatCode>
                <c:ptCount val="1"/>
                <c:pt idx="0">
                  <c:v>7.7802309922965769</c:v>
                </c:pt>
              </c:numCache>
            </c:numRef>
          </c:xVal>
          <c:yVal>
            <c:numRef>
              <c:f>'Matriz Fator X Sat'!$D$7</c:f>
              <c:numCache>
                <c:formatCode>0.00</c:formatCode>
                <c:ptCount val="1"/>
                <c:pt idx="0">
                  <c:v>72.840708615559322</c:v>
                </c:pt>
              </c:numCache>
            </c:numRef>
          </c:yVal>
          <c:smooth val="0"/>
          <c:extLst>
            <c:ext xmlns:c16="http://schemas.microsoft.com/office/drawing/2014/chart" uri="{C3380CC4-5D6E-409C-BE32-E72D297353CC}">
              <c16:uniqueId val="{0000000A-4684-C845-BD0B-D805346DDA2E}"/>
            </c:ext>
          </c:extLst>
        </c:ser>
        <c:ser>
          <c:idx val="11"/>
          <c:order val="7"/>
          <c:tx>
            <c:strRef>
              <c:f>'Matriz Fator X Sat'!$A$8</c:f>
              <c:strCache>
                <c:ptCount val="1"/>
                <c:pt idx="0">
                  <c:v>6</c:v>
                </c:pt>
              </c:strCache>
            </c:strRef>
          </c:tx>
          <c:spPr>
            <a:ln w="19050">
              <a:noFill/>
            </a:ln>
          </c:spPr>
          <c:marker>
            <c:symbol val="circle"/>
            <c:size val="34"/>
            <c:spPr>
              <a:solidFill>
                <a:srgbClr val="E9B40E"/>
              </a:solidFill>
              <a:ln>
                <a:solidFill>
                  <a:sysClr val="window" lastClr="FFFFFF"/>
                </a:solidFill>
              </a:ln>
            </c:spPr>
          </c:marker>
          <c:dLbls>
            <c:dLbl>
              <c:idx val="0"/>
              <c:spPr>
                <a:noFill/>
                <a:ln>
                  <a:noFill/>
                </a:ln>
                <a:effectLst/>
              </c:spPr>
              <c:txPr>
                <a:bodyPr wrap="square" lIns="38100" tIns="19050" rIns="38100" bIns="19050" anchor="ctr">
                  <a:spAutoFit/>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6="http://schemas.microsoft.com/office/drawing/2014/chart" uri="{C3380CC4-5D6E-409C-BE32-E72D297353CC}">
                  <c16:uniqueId val="{00000000-0577-3241-A999-C430B4D0385B}"/>
                </c:ext>
              </c:extLst>
            </c:dLbl>
            <c:spPr>
              <a:noFill/>
              <a:ln>
                <a:noFill/>
              </a:ln>
              <a:effectLst/>
            </c:spPr>
            <c:txPr>
              <a:bodyPr wrap="square" lIns="38100" tIns="19050" rIns="38100" bIns="19050" anchor="ctr">
                <a:spAutoFit/>
              </a:bodyPr>
              <a:lstStyle/>
              <a:p>
                <a:pPr>
                  <a:defRPr sz="1600" b="1">
                    <a:solidFill>
                      <a:schemeClr val="tx1">
                        <a:lumMod val="85000"/>
                        <a:lumOff val="15000"/>
                      </a:schemeClr>
                    </a:solidFill>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Sat'!$C$8</c:f>
              <c:numCache>
                <c:formatCode>0.00</c:formatCode>
                <c:ptCount val="1"/>
                <c:pt idx="0">
                  <c:v>0</c:v>
                </c:pt>
              </c:numCache>
            </c:numRef>
          </c:xVal>
          <c:yVal>
            <c:numRef>
              <c:f>'Matriz Fator X Sat'!$D$8</c:f>
              <c:numCache>
                <c:formatCode>0.00</c:formatCode>
                <c:ptCount val="1"/>
                <c:pt idx="0">
                  <c:v>76.370190362228783</c:v>
                </c:pt>
              </c:numCache>
            </c:numRef>
          </c:yVal>
          <c:smooth val="0"/>
          <c:extLst>
            <c:ext xmlns:c16="http://schemas.microsoft.com/office/drawing/2014/chart" uri="{C3380CC4-5D6E-409C-BE32-E72D297353CC}">
              <c16:uniqueId val="{0000000C-4684-C845-BD0B-D805346DDA2E}"/>
            </c:ext>
          </c:extLst>
        </c:ser>
        <c:ser>
          <c:idx val="1"/>
          <c:order val="8"/>
          <c:tx>
            <c:strRef>
              <c:f>'Matriz Fator X Sat'!$A$9</c:f>
              <c:strCache>
                <c:ptCount val="1"/>
                <c:pt idx="0">
                  <c:v>7</c:v>
                </c:pt>
              </c:strCache>
            </c:strRef>
          </c:tx>
          <c:spPr>
            <a:ln w="19050">
              <a:noFill/>
            </a:ln>
          </c:spPr>
          <c:marker>
            <c:symbol val="circle"/>
            <c:size val="34"/>
            <c:spPr>
              <a:solidFill>
                <a:srgbClr val="E9B40E"/>
              </a:solidFill>
              <a:ln>
                <a:solidFill>
                  <a:sysClr val="window" lastClr="FFFFFF"/>
                </a:solidFill>
              </a:ln>
            </c:spPr>
          </c:marker>
          <c:dLbls>
            <c:dLbl>
              <c:idx val="0"/>
              <c:layout>
                <c:manualLayout>
                  <c:x val="-7.4844167180119117E-2"/>
                  <c:y val="-6.725536616161616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4684-C845-BD0B-D805346DDA2E}"/>
                </c:ext>
              </c:extLst>
            </c:dLbl>
            <c:spPr>
              <a:noFill/>
              <a:ln>
                <a:noFill/>
              </a:ln>
              <a:effectLst/>
            </c:spPr>
            <c:txPr>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Sat'!$C$9</c:f>
              <c:numCache>
                <c:formatCode>0.00</c:formatCode>
                <c:ptCount val="1"/>
                <c:pt idx="0">
                  <c:v>5.6964985231134184</c:v>
                </c:pt>
              </c:numCache>
            </c:numRef>
          </c:xVal>
          <c:yVal>
            <c:numRef>
              <c:f>'Matriz Fator X Sat'!$D$9</c:f>
              <c:numCache>
                <c:formatCode>0.00</c:formatCode>
                <c:ptCount val="1"/>
                <c:pt idx="0">
                  <c:v>85.112739926723961</c:v>
                </c:pt>
              </c:numCache>
            </c:numRef>
          </c:yVal>
          <c:smooth val="0"/>
          <c:extLst>
            <c:ext xmlns:c16="http://schemas.microsoft.com/office/drawing/2014/chart" uri="{C3380CC4-5D6E-409C-BE32-E72D297353CC}">
              <c16:uniqueId val="{0000000E-4684-C845-BD0B-D805346DDA2E}"/>
            </c:ext>
          </c:extLst>
        </c:ser>
        <c:ser>
          <c:idx val="7"/>
          <c:order val="9"/>
          <c:tx>
            <c:strRef>
              <c:f>'Matriz Fator X Sat'!$A$10</c:f>
              <c:strCache>
                <c:ptCount val="1"/>
                <c:pt idx="0">
                  <c:v>8</c:v>
                </c:pt>
              </c:strCache>
            </c:strRef>
          </c:tx>
          <c:spPr>
            <a:ln w="19050">
              <a:noFill/>
            </a:ln>
          </c:spPr>
          <c:marker>
            <c:symbol val="circle"/>
            <c:size val="34"/>
            <c:spPr>
              <a:solidFill>
                <a:srgbClr val="E9B40E"/>
              </a:solidFill>
              <a:ln>
                <a:solidFill>
                  <a:sysClr val="window" lastClr="FFFFFF"/>
                </a:solidFill>
              </a:ln>
            </c:spPr>
          </c:marker>
          <c:dLbls>
            <c:dLbl>
              <c:idx val="0"/>
              <c:layout>
                <c:manualLayout>
                  <c:x val="-8.9661634832614495E-2"/>
                  <c:y val="-4.869160353535358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F-4684-C845-BD0B-D805346DDA2E}"/>
                </c:ext>
              </c:extLst>
            </c:dLbl>
            <c:spPr>
              <a:noFill/>
              <a:ln>
                <a:noFill/>
              </a:ln>
              <a:effectLst/>
            </c:spPr>
            <c:txPr>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cs typeface="Segoe UI Historic"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Sat'!$C$10</c:f>
              <c:numCache>
                <c:formatCode>0.00</c:formatCode>
                <c:ptCount val="1"/>
                <c:pt idx="0">
                  <c:v>0</c:v>
                </c:pt>
              </c:numCache>
            </c:numRef>
          </c:xVal>
          <c:yVal>
            <c:numRef>
              <c:f>'Matriz Fator X Sat'!$D$10</c:f>
              <c:numCache>
                <c:formatCode>0.00</c:formatCode>
                <c:ptCount val="1"/>
                <c:pt idx="0">
                  <c:v>79.591624866439389</c:v>
                </c:pt>
              </c:numCache>
            </c:numRef>
          </c:yVal>
          <c:smooth val="0"/>
          <c:extLst>
            <c:ext xmlns:c16="http://schemas.microsoft.com/office/drawing/2014/chart" uri="{C3380CC4-5D6E-409C-BE32-E72D297353CC}">
              <c16:uniqueId val="{00000010-4684-C845-BD0B-D805346DDA2E}"/>
            </c:ext>
          </c:extLst>
        </c:ser>
        <c:ser>
          <c:idx val="10"/>
          <c:order val="10"/>
          <c:tx>
            <c:strRef>
              <c:f>'Matriz Fator X Sat'!$A$11</c:f>
              <c:strCache>
                <c:ptCount val="1"/>
                <c:pt idx="0">
                  <c:v>9</c:v>
                </c:pt>
              </c:strCache>
            </c:strRef>
          </c:tx>
          <c:spPr>
            <a:ln w="19050">
              <a:noFill/>
            </a:ln>
          </c:spPr>
          <c:marker>
            <c:symbol val="circle"/>
            <c:size val="34"/>
            <c:spPr>
              <a:solidFill>
                <a:srgbClr val="E9B40E"/>
              </a:solidFill>
              <a:ln>
                <a:solidFill>
                  <a:sysClr val="window" lastClr="FFFFFF"/>
                </a:solidFill>
              </a:ln>
            </c:spPr>
          </c:marker>
          <c:dLbls>
            <c:spPr>
              <a:noFill/>
              <a:ln>
                <a:noFill/>
              </a:ln>
              <a:effectLst/>
            </c:spPr>
            <c:txPr>
              <a:bodyPr wrap="square" lIns="38100" tIns="19050" rIns="38100" bIns="19050" anchor="ctr">
                <a:spAutoFit/>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Sat'!$C$11</c:f>
              <c:numCache>
                <c:formatCode>0.00</c:formatCode>
                <c:ptCount val="1"/>
                <c:pt idx="0">
                  <c:v>0</c:v>
                </c:pt>
              </c:numCache>
            </c:numRef>
          </c:xVal>
          <c:yVal>
            <c:numRef>
              <c:f>'Matriz Fator X Sat'!$D$11</c:f>
              <c:numCache>
                <c:formatCode>0.00</c:formatCode>
                <c:ptCount val="1"/>
                <c:pt idx="0">
                  <c:v>70.347934005151131</c:v>
                </c:pt>
              </c:numCache>
            </c:numRef>
          </c:yVal>
          <c:smooth val="0"/>
          <c:extLst>
            <c:ext xmlns:c16="http://schemas.microsoft.com/office/drawing/2014/chart" uri="{C3380CC4-5D6E-409C-BE32-E72D297353CC}">
              <c16:uniqueId val="{00000011-4684-C845-BD0B-D805346DDA2E}"/>
            </c:ext>
          </c:extLst>
        </c:ser>
        <c:ser>
          <c:idx val="6"/>
          <c:order val="11"/>
          <c:tx>
            <c:strRef>
              <c:f>'Matriz Fator X Sat'!$A$6</c:f>
              <c:strCache>
                <c:ptCount val="1"/>
                <c:pt idx="0">
                  <c:v>10</c:v>
                </c:pt>
              </c:strCache>
            </c:strRef>
          </c:tx>
          <c:spPr>
            <a:ln w="19050">
              <a:noFill/>
            </a:ln>
          </c:spPr>
          <c:marker>
            <c:symbol val="circle"/>
            <c:size val="34"/>
            <c:spPr>
              <a:solidFill>
                <a:srgbClr val="0D498C"/>
              </a:solidFill>
              <a:ln>
                <a:solidFill>
                  <a:sysClr val="window" lastClr="FFFFFF"/>
                </a:solidFill>
              </a:ln>
            </c:spPr>
          </c:marker>
          <c:dLbls>
            <c:dLbl>
              <c:idx val="0"/>
              <c:layout>
                <c:manualLayout>
                  <c:x val="-8.8031423290203331E-2"/>
                  <c:y val="6.2996031746031744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2-4684-C845-BD0B-D805346DDA2E}"/>
                </c:ext>
              </c:extLst>
            </c:dLbl>
            <c:spPr>
              <a:noFill/>
              <a:ln>
                <a:noFill/>
              </a:ln>
              <a:effectLst/>
            </c:spPr>
            <c:txPr>
              <a:bodyPr wrap="square" lIns="38100" tIns="19050" rIns="38100" bIns="19050" anchor="ctr">
                <a:spAutoFit/>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Sat'!$C$6</c:f>
              <c:numCache>
                <c:formatCode>0.00</c:formatCode>
                <c:ptCount val="1"/>
                <c:pt idx="0">
                  <c:v>22.678061296579614</c:v>
                </c:pt>
              </c:numCache>
            </c:numRef>
          </c:xVal>
          <c:yVal>
            <c:numRef>
              <c:f>'Matriz Fator X Sat'!$D$6</c:f>
              <c:numCache>
                <c:formatCode>0.00</c:formatCode>
                <c:ptCount val="1"/>
                <c:pt idx="0">
                  <c:v>67.300253810270206</c:v>
                </c:pt>
              </c:numCache>
            </c:numRef>
          </c:yVal>
          <c:smooth val="0"/>
          <c:extLst>
            <c:ext xmlns:c16="http://schemas.microsoft.com/office/drawing/2014/chart" uri="{C3380CC4-5D6E-409C-BE32-E72D297353CC}">
              <c16:uniqueId val="{00000013-4684-C845-BD0B-D805346DDA2E}"/>
            </c:ext>
          </c:extLst>
        </c:ser>
        <c:dLbls>
          <c:showLegendKey val="0"/>
          <c:showVal val="1"/>
          <c:showCatName val="0"/>
          <c:showSerName val="0"/>
          <c:showPercent val="0"/>
          <c:showBubbleSize val="0"/>
        </c:dLbls>
        <c:axId val="153084384"/>
        <c:axId val="153084776"/>
      </c:scatterChart>
      <c:valAx>
        <c:axId val="153084384"/>
        <c:scaling>
          <c:orientation val="minMax"/>
          <c:max val="25"/>
          <c:min val="-5"/>
        </c:scaling>
        <c:delete val="0"/>
        <c:axPos val="b"/>
        <c:numFmt formatCode="0.0" sourceLinked="0"/>
        <c:majorTickMark val="out"/>
        <c:minorTickMark val="none"/>
        <c:tickLblPos val="nextTo"/>
        <c:txPr>
          <a:bodyPr/>
          <a:lstStyle/>
          <a:p>
            <a:pPr>
              <a:defRPr sz="1100"/>
            </a:pPr>
            <a:endParaRPr lang="pt-BR"/>
          </a:p>
        </c:txPr>
        <c:crossAx val="153084776"/>
        <c:crosses val="autoZero"/>
        <c:crossBetween val="midCat"/>
        <c:majorUnit val="5"/>
        <c:minorUnit val="1"/>
      </c:valAx>
      <c:valAx>
        <c:axId val="153084776"/>
        <c:scaling>
          <c:orientation val="minMax"/>
          <c:max val="100"/>
          <c:min val="40"/>
        </c:scaling>
        <c:delete val="0"/>
        <c:axPos val="l"/>
        <c:numFmt formatCode="0.0" sourceLinked="0"/>
        <c:majorTickMark val="out"/>
        <c:minorTickMark val="none"/>
        <c:tickLblPos val="nextTo"/>
        <c:txPr>
          <a:bodyPr/>
          <a:lstStyle/>
          <a:p>
            <a:pPr>
              <a:defRPr sz="1100">
                <a:solidFill>
                  <a:srgbClr val="000000"/>
                </a:solidFill>
              </a:defRPr>
            </a:pPr>
            <a:endParaRPr lang="pt-BR"/>
          </a:p>
        </c:txPr>
        <c:crossAx val="153084384"/>
        <c:crossesAt val="-10"/>
        <c:crossBetween val="midCat"/>
        <c:majorUnit val="10"/>
        <c:minorUnit val="2"/>
      </c:valAx>
      <c:spPr>
        <a:noFill/>
        <a:ln>
          <a:noFill/>
        </a:ln>
      </c:spPr>
    </c:plotArea>
    <c:plotVisOnly val="1"/>
    <c:dispBlanksAs val="gap"/>
    <c:showDLblsOverMax val="0"/>
  </c:chart>
  <c:spPr>
    <a:noFill/>
    <a:ln>
      <a:noFill/>
    </a:ln>
  </c:spPr>
  <c:txPr>
    <a:bodyPr/>
    <a:lstStyle/>
    <a:p>
      <a:pPr>
        <a:defRPr sz="1000">
          <a:latin typeface="Arial Narrow" charset="0"/>
          <a:ea typeface="Arial Narrow" charset="0"/>
          <a:cs typeface="Arial Narrow" charset="0"/>
        </a:defRPr>
      </a:pPr>
      <a:endParaRPr lang="pt-BR"/>
    </a:p>
  </c:txPr>
  <c:externalData r:id="rId2">
    <c:autoUpdate val="0"/>
  </c:externalData>
  <c:userShapes r:id="rId3"/>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DETALH'!$C$37</c:f>
              <c:strCache>
                <c:ptCount val="1"/>
                <c:pt idx="0">
                  <c:v>V21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FE6E-B64C-9598-5D72B4ACEF11}"/>
                </c:ext>
              </c:extLst>
            </c:dLbl>
            <c:dLbl>
              <c:idx val="1"/>
              <c:delete val="1"/>
              <c:extLst>
                <c:ext xmlns:c15="http://schemas.microsoft.com/office/drawing/2012/chart" uri="{CE6537A1-D6FC-4f65-9D91-7224C49458BB}"/>
                <c:ext xmlns:c16="http://schemas.microsoft.com/office/drawing/2014/chart" uri="{C3380CC4-5D6E-409C-BE32-E72D297353CC}">
                  <c16:uniqueId val="{00000001-FE6E-B64C-9598-5D72B4ACEF11}"/>
                </c:ext>
              </c:extLst>
            </c:dLbl>
            <c:dLbl>
              <c:idx val="2"/>
              <c:delete val="1"/>
              <c:extLst>
                <c:ext xmlns:c15="http://schemas.microsoft.com/office/drawing/2012/chart" uri="{CE6537A1-D6FC-4f65-9D91-7224C49458BB}"/>
                <c:ext xmlns:c16="http://schemas.microsoft.com/office/drawing/2014/chart" uri="{C3380CC4-5D6E-409C-BE32-E72D297353CC}">
                  <c16:uniqueId val="{00000002-FE6E-B64C-9598-5D72B4ACEF11}"/>
                </c:ext>
              </c:extLst>
            </c:dLbl>
            <c:dLbl>
              <c:idx val="3"/>
              <c:delete val="1"/>
              <c:extLst>
                <c:ext xmlns:c15="http://schemas.microsoft.com/office/drawing/2012/chart" uri="{CE6537A1-D6FC-4f65-9D91-7224C49458BB}"/>
                <c:ext xmlns:c16="http://schemas.microsoft.com/office/drawing/2014/chart" uri="{C3380CC4-5D6E-409C-BE32-E72D297353CC}">
                  <c16:uniqueId val="{00000003-FE6E-B64C-9598-5D72B4ACEF11}"/>
                </c:ext>
              </c:extLst>
            </c:dLbl>
            <c:dLbl>
              <c:idx val="4"/>
              <c:delete val="1"/>
              <c:extLst>
                <c:ext xmlns:c15="http://schemas.microsoft.com/office/drawing/2012/chart" uri="{CE6537A1-D6FC-4f65-9D91-7224C49458BB}"/>
                <c:ext xmlns:c16="http://schemas.microsoft.com/office/drawing/2014/chart" uri="{C3380CC4-5D6E-409C-BE32-E72D297353CC}">
                  <c16:uniqueId val="{00000004-FE6E-B64C-9598-5D72B4ACEF11}"/>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6E-B64C-9598-5D72B4ACEF11}"/>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DETALH'!$C$38:$H$38</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6-FE6E-B64C-9598-5D72B4ACEF11}"/>
            </c:ext>
          </c:extLst>
        </c:ser>
        <c:ser>
          <c:idx val="3"/>
          <c:order val="1"/>
          <c:tx>
            <c:strRef>
              <c:f>'TELA 6 DETALH'!$B$41</c:f>
              <c:strCache>
                <c:ptCount val="1"/>
                <c:pt idx="0">
                  <c:v>V124AIM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FE6E-B64C-9598-5D72B4ACEF11}"/>
                </c:ext>
              </c:extLst>
            </c:dLbl>
            <c:dLbl>
              <c:idx val="1"/>
              <c:delete val="1"/>
              <c:extLst>
                <c:ext xmlns:c15="http://schemas.microsoft.com/office/drawing/2012/chart" uri="{CE6537A1-D6FC-4f65-9D91-7224C49458BB}"/>
                <c:ext xmlns:c16="http://schemas.microsoft.com/office/drawing/2014/chart" uri="{C3380CC4-5D6E-409C-BE32-E72D297353CC}">
                  <c16:uniqueId val="{00000008-FE6E-B64C-9598-5D72B4ACEF11}"/>
                </c:ext>
              </c:extLst>
            </c:dLbl>
            <c:dLbl>
              <c:idx val="2"/>
              <c:delete val="1"/>
              <c:extLst>
                <c:ext xmlns:c15="http://schemas.microsoft.com/office/drawing/2012/chart" uri="{CE6537A1-D6FC-4f65-9D91-7224C49458BB}"/>
                <c:ext xmlns:c16="http://schemas.microsoft.com/office/drawing/2014/chart" uri="{C3380CC4-5D6E-409C-BE32-E72D297353CC}">
                  <c16:uniqueId val="{00000009-FE6E-B64C-9598-5D72B4ACEF11}"/>
                </c:ext>
              </c:extLst>
            </c:dLbl>
            <c:dLbl>
              <c:idx val="3"/>
              <c:delete val="1"/>
              <c:extLst>
                <c:ext xmlns:c15="http://schemas.microsoft.com/office/drawing/2012/chart" uri="{CE6537A1-D6FC-4f65-9D91-7224C49458BB}"/>
                <c:ext xmlns:c16="http://schemas.microsoft.com/office/drawing/2014/chart" uri="{C3380CC4-5D6E-409C-BE32-E72D297353CC}">
                  <c16:uniqueId val="{0000000A-FE6E-B64C-9598-5D72B4ACEF11}"/>
                </c:ext>
              </c:extLst>
            </c:dLbl>
            <c:dLbl>
              <c:idx val="4"/>
              <c:delete val="1"/>
              <c:extLst>
                <c:ext xmlns:c15="http://schemas.microsoft.com/office/drawing/2012/chart" uri="{CE6537A1-D6FC-4f65-9D91-7224C49458BB}"/>
                <c:ext xmlns:c16="http://schemas.microsoft.com/office/drawing/2014/chart" uri="{C3380CC4-5D6E-409C-BE32-E72D297353CC}">
                  <c16:uniqueId val="{0000000B-FE6E-B64C-9598-5D72B4ACEF11}"/>
                </c:ext>
              </c:extLst>
            </c:dLbl>
            <c:dLbl>
              <c:idx val="5"/>
              <c:layout>
                <c:manualLayout>
                  <c:x val="-1.1415596941339113E-2"/>
                  <c:y val="6.14388903109186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6E-B64C-9598-5D72B4ACEF11}"/>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DETALH'!$C$41:$H$41</c:f>
              <c:numCache>
                <c:formatCode>0</c:formatCode>
                <c:ptCount val="6"/>
                <c:pt idx="0">
                  <c:v>63.287504904949465</c:v>
                </c:pt>
                <c:pt idx="1">
                  <c:v>60.219086198750155</c:v>
                </c:pt>
                <c:pt idx="2">
                  <c:v>61.963678428154722</c:v>
                </c:pt>
                <c:pt idx="3">
                  <c:v>67.288068263011951</c:v>
                </c:pt>
                <c:pt idx="4">
                  <c:v>70.130335867800682</c:v>
                </c:pt>
                <c:pt idx="5">
                  <c:v>67.587980178832666</c:v>
                </c:pt>
              </c:numCache>
            </c:numRef>
          </c:val>
          <c:smooth val="0"/>
          <c:extLst>
            <c:ext xmlns:c16="http://schemas.microsoft.com/office/drawing/2014/chart" uri="{C3380CC4-5D6E-409C-BE32-E72D297353CC}">
              <c16:uniqueId val="{0000000D-FE6E-B64C-9598-5D72B4ACEF11}"/>
            </c:ext>
          </c:extLst>
        </c:ser>
        <c:dLbls>
          <c:showLegendKey val="0"/>
          <c:showVal val="1"/>
          <c:showCatName val="0"/>
          <c:showSerName val="0"/>
          <c:showPercent val="0"/>
          <c:showBubbleSize val="0"/>
        </c:dLbls>
        <c:marker val="1"/>
        <c:smooth val="0"/>
        <c:axId val="176221160"/>
        <c:axId val="176221552"/>
      </c:lineChart>
      <c:dateAx>
        <c:axId val="1762211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6221552"/>
        <c:crosses val="autoZero"/>
        <c:auto val="1"/>
        <c:lblOffset val="100"/>
        <c:baseTimeUnit val="months"/>
      </c:dateAx>
      <c:valAx>
        <c:axId val="176221552"/>
        <c:scaling>
          <c:orientation val="minMax"/>
          <c:max val="100"/>
          <c:min val="40"/>
        </c:scaling>
        <c:delete val="1"/>
        <c:axPos val="l"/>
        <c:numFmt formatCode="0" sourceLinked="1"/>
        <c:majorTickMark val="out"/>
        <c:minorTickMark val="none"/>
        <c:tickLblPos val="nextTo"/>
        <c:crossAx val="17622116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DETALH'!$C$37</c:f>
              <c:strCache>
                <c:ptCount val="1"/>
                <c:pt idx="0">
                  <c:v>V21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2120-764C-A8A1-7A8ABFE9C1ED}"/>
                </c:ext>
              </c:extLst>
            </c:dLbl>
            <c:dLbl>
              <c:idx val="1"/>
              <c:delete val="1"/>
              <c:extLst>
                <c:ext xmlns:c15="http://schemas.microsoft.com/office/drawing/2012/chart" uri="{CE6537A1-D6FC-4f65-9D91-7224C49458BB}"/>
                <c:ext xmlns:c16="http://schemas.microsoft.com/office/drawing/2014/chart" uri="{C3380CC4-5D6E-409C-BE32-E72D297353CC}">
                  <c16:uniqueId val="{00000001-2120-764C-A8A1-7A8ABFE9C1ED}"/>
                </c:ext>
              </c:extLst>
            </c:dLbl>
            <c:dLbl>
              <c:idx val="2"/>
              <c:delete val="1"/>
              <c:extLst>
                <c:ext xmlns:c15="http://schemas.microsoft.com/office/drawing/2012/chart" uri="{CE6537A1-D6FC-4f65-9D91-7224C49458BB}"/>
                <c:ext xmlns:c16="http://schemas.microsoft.com/office/drawing/2014/chart" uri="{C3380CC4-5D6E-409C-BE32-E72D297353CC}">
                  <c16:uniqueId val="{00000002-2120-764C-A8A1-7A8ABFE9C1ED}"/>
                </c:ext>
              </c:extLst>
            </c:dLbl>
            <c:dLbl>
              <c:idx val="3"/>
              <c:delete val="1"/>
              <c:extLst>
                <c:ext xmlns:c15="http://schemas.microsoft.com/office/drawing/2012/chart" uri="{CE6537A1-D6FC-4f65-9D91-7224C49458BB}"/>
                <c:ext xmlns:c16="http://schemas.microsoft.com/office/drawing/2014/chart" uri="{C3380CC4-5D6E-409C-BE32-E72D297353CC}">
                  <c16:uniqueId val="{00000003-2120-764C-A8A1-7A8ABFE9C1ED}"/>
                </c:ext>
              </c:extLst>
            </c:dLbl>
            <c:dLbl>
              <c:idx val="4"/>
              <c:delete val="1"/>
              <c:extLst>
                <c:ext xmlns:c15="http://schemas.microsoft.com/office/drawing/2012/chart" uri="{CE6537A1-D6FC-4f65-9D91-7224C49458BB}"/>
                <c:ext xmlns:c16="http://schemas.microsoft.com/office/drawing/2014/chart" uri="{C3380CC4-5D6E-409C-BE32-E72D297353CC}">
                  <c16:uniqueId val="{00000004-2120-764C-A8A1-7A8ABFE9C1ED}"/>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120-764C-A8A1-7A8ABFE9C1E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DETALH'!$C$38:$H$38</c:f>
              <c:numCache>
                <c:formatCode>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6-2120-764C-A8A1-7A8ABFE9C1ED}"/>
            </c:ext>
          </c:extLst>
        </c:ser>
        <c:ser>
          <c:idx val="3"/>
          <c:order val="1"/>
          <c:tx>
            <c:strRef>
              <c:f>'TELA 6 DETALH'!$B$42</c:f>
              <c:strCache>
                <c:ptCount val="1"/>
                <c:pt idx="0">
                  <c:v>V123IM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2120-764C-A8A1-7A8ABFE9C1ED}"/>
                </c:ext>
              </c:extLst>
            </c:dLbl>
            <c:dLbl>
              <c:idx val="1"/>
              <c:delete val="1"/>
              <c:extLst>
                <c:ext xmlns:c15="http://schemas.microsoft.com/office/drawing/2012/chart" uri="{CE6537A1-D6FC-4f65-9D91-7224C49458BB}"/>
                <c:ext xmlns:c16="http://schemas.microsoft.com/office/drawing/2014/chart" uri="{C3380CC4-5D6E-409C-BE32-E72D297353CC}">
                  <c16:uniqueId val="{00000008-2120-764C-A8A1-7A8ABFE9C1ED}"/>
                </c:ext>
              </c:extLst>
            </c:dLbl>
            <c:dLbl>
              <c:idx val="2"/>
              <c:delete val="1"/>
              <c:extLst>
                <c:ext xmlns:c15="http://schemas.microsoft.com/office/drawing/2012/chart" uri="{CE6537A1-D6FC-4f65-9D91-7224C49458BB}"/>
                <c:ext xmlns:c16="http://schemas.microsoft.com/office/drawing/2014/chart" uri="{C3380CC4-5D6E-409C-BE32-E72D297353CC}">
                  <c16:uniqueId val="{00000009-2120-764C-A8A1-7A8ABFE9C1ED}"/>
                </c:ext>
              </c:extLst>
            </c:dLbl>
            <c:dLbl>
              <c:idx val="3"/>
              <c:delete val="1"/>
              <c:extLst>
                <c:ext xmlns:c15="http://schemas.microsoft.com/office/drawing/2012/chart" uri="{CE6537A1-D6FC-4f65-9D91-7224C49458BB}"/>
                <c:ext xmlns:c16="http://schemas.microsoft.com/office/drawing/2014/chart" uri="{C3380CC4-5D6E-409C-BE32-E72D297353CC}">
                  <c16:uniqueId val="{0000000A-2120-764C-A8A1-7A8ABFE9C1ED}"/>
                </c:ext>
              </c:extLst>
            </c:dLbl>
            <c:dLbl>
              <c:idx val="4"/>
              <c:delete val="1"/>
              <c:extLst>
                <c:ext xmlns:c15="http://schemas.microsoft.com/office/drawing/2012/chart" uri="{CE6537A1-D6FC-4f65-9D91-7224C49458BB}"/>
                <c:ext xmlns:c16="http://schemas.microsoft.com/office/drawing/2014/chart" uri="{C3380CC4-5D6E-409C-BE32-E72D297353CC}">
                  <c16:uniqueId val="{0000000B-2120-764C-A8A1-7A8ABFE9C1ED}"/>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120-764C-A8A1-7A8ABFE9C1ED}"/>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DETALH'!$C$42:$H$42</c:f>
              <c:numCache>
                <c:formatCode>0</c:formatCode>
                <c:ptCount val="6"/>
                <c:pt idx="0">
                  <c:v>71.618909348258612</c:v>
                </c:pt>
                <c:pt idx="1">
                  <c:v>71.247034408196271</c:v>
                </c:pt>
                <c:pt idx="2">
                  <c:v>71.184072842062506</c:v>
                </c:pt>
                <c:pt idx="3">
                  <c:v>73.49505958411963</c:v>
                </c:pt>
                <c:pt idx="4">
                  <c:v>76.667182115361129</c:v>
                </c:pt>
                <c:pt idx="5">
                  <c:v>72.091026626571221</c:v>
                </c:pt>
              </c:numCache>
            </c:numRef>
          </c:val>
          <c:smooth val="0"/>
          <c:extLst>
            <c:ext xmlns:c16="http://schemas.microsoft.com/office/drawing/2014/chart" uri="{C3380CC4-5D6E-409C-BE32-E72D297353CC}">
              <c16:uniqueId val="{0000000D-2120-764C-A8A1-7A8ABFE9C1ED}"/>
            </c:ext>
          </c:extLst>
        </c:ser>
        <c:dLbls>
          <c:showLegendKey val="0"/>
          <c:showVal val="1"/>
          <c:showCatName val="0"/>
          <c:showSerName val="0"/>
          <c:showPercent val="0"/>
          <c:showBubbleSize val="0"/>
        </c:dLbls>
        <c:marker val="1"/>
        <c:smooth val="0"/>
        <c:axId val="176222336"/>
        <c:axId val="176222728"/>
      </c:lineChart>
      <c:dateAx>
        <c:axId val="17622233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6222728"/>
        <c:crosses val="autoZero"/>
        <c:auto val="1"/>
        <c:lblOffset val="100"/>
        <c:baseTimeUnit val="months"/>
      </c:dateAx>
      <c:valAx>
        <c:axId val="176222728"/>
        <c:scaling>
          <c:orientation val="minMax"/>
          <c:max val="100"/>
          <c:min val="40"/>
        </c:scaling>
        <c:delete val="1"/>
        <c:axPos val="l"/>
        <c:numFmt formatCode="0" sourceLinked="1"/>
        <c:majorTickMark val="out"/>
        <c:minorTickMark val="none"/>
        <c:tickLblPos val="nextTo"/>
        <c:crossAx val="17622233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DETALHAMENTO'!$C$49</c:f>
              <c:strCache>
                <c:ptCount val="1"/>
                <c:pt idx="0">
                  <c:v>V26</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DETALHAMENTO'!$C$50:$H$50</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0-9DB2-3642-A813-3A8169DB88B5}"/>
            </c:ext>
          </c:extLst>
        </c:ser>
        <c:dLbls>
          <c:showLegendKey val="0"/>
          <c:showVal val="0"/>
          <c:showCatName val="0"/>
          <c:showSerName val="0"/>
          <c:showPercent val="0"/>
          <c:showBubbleSize val="0"/>
        </c:dLbls>
        <c:marker val="1"/>
        <c:smooth val="0"/>
        <c:axId val="176223512"/>
        <c:axId val="176223904"/>
      </c:lineChart>
      <c:catAx>
        <c:axId val="17622351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6223904"/>
        <c:crosses val="autoZero"/>
        <c:auto val="1"/>
        <c:lblAlgn val="ctr"/>
        <c:lblOffset val="100"/>
        <c:noMultiLvlLbl val="0"/>
      </c:catAx>
      <c:valAx>
        <c:axId val="176223904"/>
        <c:scaling>
          <c:orientation val="minMax"/>
          <c:max val="100"/>
          <c:min val="40"/>
        </c:scaling>
        <c:delete val="1"/>
        <c:axPos val="l"/>
        <c:numFmt formatCode="0" sourceLinked="1"/>
        <c:majorTickMark val="out"/>
        <c:minorTickMark val="none"/>
        <c:tickLblPos val="nextTo"/>
        <c:crossAx val="176223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DETALHAMENTO'!$C$49</c:f>
              <c:strCache>
                <c:ptCount val="1"/>
                <c:pt idx="0">
                  <c:v>V26</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DETALHAMENTO'!$C$51:$H$51</c:f>
              <c:numCache>
                <c:formatCode>0</c:formatCode>
                <c:ptCount val="6"/>
                <c:pt idx="0">
                  <c:v>66.299905990850675</c:v>
                </c:pt>
                <c:pt idx="1">
                  <c:v>71.4330443194726</c:v>
                </c:pt>
                <c:pt idx="2">
                  <c:v>69.84293726607288</c:v>
                </c:pt>
                <c:pt idx="3">
                  <c:v>75.552347679374023</c:v>
                </c:pt>
                <c:pt idx="4">
                  <c:v>73.348155670845401</c:v>
                </c:pt>
                <c:pt idx="5">
                  <c:v>66.968925499438598</c:v>
                </c:pt>
              </c:numCache>
            </c:numRef>
          </c:val>
          <c:smooth val="0"/>
          <c:extLst>
            <c:ext xmlns:c16="http://schemas.microsoft.com/office/drawing/2014/chart" uri="{C3380CC4-5D6E-409C-BE32-E72D297353CC}">
              <c16:uniqueId val="{00000000-A72D-B344-B226-9351FB3B44ED}"/>
            </c:ext>
          </c:extLst>
        </c:ser>
        <c:dLbls>
          <c:showLegendKey val="0"/>
          <c:showVal val="0"/>
          <c:showCatName val="0"/>
          <c:showSerName val="0"/>
          <c:showPercent val="0"/>
          <c:showBubbleSize val="0"/>
        </c:dLbls>
        <c:marker val="1"/>
        <c:smooth val="0"/>
        <c:axId val="185169824"/>
        <c:axId val="185170216"/>
      </c:lineChart>
      <c:catAx>
        <c:axId val="18516982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0216"/>
        <c:crosses val="autoZero"/>
        <c:auto val="1"/>
        <c:lblAlgn val="ctr"/>
        <c:lblOffset val="100"/>
        <c:noMultiLvlLbl val="0"/>
      </c:catAx>
      <c:valAx>
        <c:axId val="185170216"/>
        <c:scaling>
          <c:orientation val="minMax"/>
          <c:max val="100"/>
          <c:min val="40"/>
        </c:scaling>
        <c:delete val="1"/>
        <c:axPos val="l"/>
        <c:numFmt formatCode="0" sourceLinked="1"/>
        <c:majorTickMark val="out"/>
        <c:minorTickMark val="none"/>
        <c:tickLblPos val="nextTo"/>
        <c:crossAx val="185169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DETALHAMENTO'!$C$49</c:f>
              <c:strCache>
                <c:ptCount val="1"/>
                <c:pt idx="0">
                  <c:v>V26</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DETALHAMENTO'!$C$47:$H$47</c:f>
              <c:numCache>
                <c:formatCode>0</c:formatCode>
                <c:ptCount val="6"/>
                <c:pt idx="0">
                  <c:v>91.236863213992592</c:v>
                </c:pt>
                <c:pt idx="1">
                  <c:v>88.094329440867554</c:v>
                </c:pt>
                <c:pt idx="2">
                  <c:v>91.921282185352212</c:v>
                </c:pt>
                <c:pt idx="3">
                  <c:v>83.937895744786744</c:v>
                </c:pt>
                <c:pt idx="4">
                  <c:v>83.087399224497005</c:v>
                </c:pt>
                <c:pt idx="5">
                  <c:v>84.493826139662275</c:v>
                </c:pt>
              </c:numCache>
            </c:numRef>
          </c:val>
          <c:smooth val="0"/>
          <c:extLst>
            <c:ext xmlns:c16="http://schemas.microsoft.com/office/drawing/2014/chart" uri="{C3380CC4-5D6E-409C-BE32-E72D297353CC}">
              <c16:uniqueId val="{00000000-4A98-2B4F-BF85-F5585CAA3EAE}"/>
            </c:ext>
          </c:extLst>
        </c:ser>
        <c:dLbls>
          <c:dLblPos val="t"/>
          <c:showLegendKey val="0"/>
          <c:showVal val="1"/>
          <c:showCatName val="0"/>
          <c:showSerName val="0"/>
          <c:showPercent val="0"/>
          <c:showBubbleSize val="0"/>
        </c:dLbls>
        <c:marker val="1"/>
        <c:smooth val="0"/>
        <c:axId val="185171000"/>
        <c:axId val="185171392"/>
      </c:lineChart>
      <c:catAx>
        <c:axId val="1851710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1392"/>
        <c:crosses val="autoZero"/>
        <c:auto val="1"/>
        <c:lblAlgn val="ctr"/>
        <c:lblOffset val="100"/>
        <c:noMultiLvlLbl val="0"/>
      </c:catAx>
      <c:valAx>
        <c:axId val="185171392"/>
        <c:scaling>
          <c:orientation val="minMax"/>
          <c:max val="100"/>
          <c:min val="40"/>
        </c:scaling>
        <c:delete val="1"/>
        <c:axPos val="l"/>
        <c:numFmt formatCode="0" sourceLinked="1"/>
        <c:majorTickMark val="out"/>
        <c:minorTickMark val="none"/>
        <c:tickLblPos val="nextTo"/>
        <c:crossAx val="185171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DETALH'!$C$49</c:f>
              <c:strCache>
                <c:ptCount val="1"/>
                <c:pt idx="0">
                  <c:v>V26</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layout>
                <c:manualLayout>
                  <c:x val="-1.14321515309182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BF7-9547-A469-51BBC33910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DETALH'!$C$51:$H$51</c:f>
              <c:numCache>
                <c:formatCode>0</c:formatCode>
                <c:ptCount val="6"/>
                <c:pt idx="0">
                  <c:v>64.30976169168899</c:v>
                </c:pt>
                <c:pt idx="1">
                  <c:v>65.277950161714088</c:v>
                </c:pt>
                <c:pt idx="2">
                  <c:v>65.918346701245923</c:v>
                </c:pt>
                <c:pt idx="3">
                  <c:v>69.396174711724242</c:v>
                </c:pt>
                <c:pt idx="4">
                  <c:v>70.816036293477381</c:v>
                </c:pt>
                <c:pt idx="5">
                  <c:v>68.936613749815805</c:v>
                </c:pt>
              </c:numCache>
            </c:numRef>
          </c:val>
          <c:smooth val="0"/>
          <c:extLst>
            <c:ext xmlns:c16="http://schemas.microsoft.com/office/drawing/2014/chart" uri="{C3380CC4-5D6E-409C-BE32-E72D297353CC}">
              <c16:uniqueId val="{00000001-DBF7-9547-A469-51BBC33910FE}"/>
            </c:ext>
          </c:extLst>
        </c:ser>
        <c:dLbls>
          <c:showLegendKey val="0"/>
          <c:showVal val="0"/>
          <c:showCatName val="0"/>
          <c:showSerName val="0"/>
          <c:showPercent val="0"/>
          <c:showBubbleSize val="0"/>
        </c:dLbls>
        <c:marker val="1"/>
        <c:smooth val="0"/>
        <c:axId val="185172176"/>
        <c:axId val="185172568"/>
      </c:lineChart>
      <c:dateAx>
        <c:axId val="18517217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2568"/>
        <c:crosses val="autoZero"/>
        <c:auto val="1"/>
        <c:lblOffset val="100"/>
        <c:baseTimeUnit val="months"/>
      </c:dateAx>
      <c:valAx>
        <c:axId val="185172568"/>
        <c:scaling>
          <c:orientation val="minMax"/>
          <c:max val="100"/>
          <c:min val="40"/>
        </c:scaling>
        <c:delete val="1"/>
        <c:axPos val="l"/>
        <c:numFmt formatCode="0" sourceLinked="1"/>
        <c:majorTickMark val="out"/>
        <c:minorTickMark val="none"/>
        <c:tickLblPos val="nextTo"/>
        <c:crossAx val="1851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DETALH'!$C$49</c:f>
              <c:strCache>
                <c:ptCount val="1"/>
                <c:pt idx="0">
                  <c:v>V26</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layout>
                <c:manualLayout>
                  <c:x val="-1.14321515309182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3DF-A442-8AD9-610E46B5DB4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DETALH'!$C$52:$H$52</c:f>
              <c:numCache>
                <c:formatCode>0</c:formatCode>
                <c:ptCount val="6"/>
                <c:pt idx="0">
                  <c:v>67.73084253124442</c:v>
                </c:pt>
                <c:pt idx="1">
                  <c:v>67.542591093485228</c:v>
                </c:pt>
                <c:pt idx="2">
                  <c:v>68.994657588870993</c:v>
                </c:pt>
                <c:pt idx="3">
                  <c:v>71.385114650225447</c:v>
                </c:pt>
                <c:pt idx="4">
                  <c:v>72.870749566989829</c:v>
                </c:pt>
                <c:pt idx="5">
                  <c:v>72.149735213430162</c:v>
                </c:pt>
              </c:numCache>
            </c:numRef>
          </c:val>
          <c:smooth val="0"/>
          <c:extLst>
            <c:ext xmlns:c16="http://schemas.microsoft.com/office/drawing/2014/chart" uri="{C3380CC4-5D6E-409C-BE32-E72D297353CC}">
              <c16:uniqueId val="{00000001-33DF-A442-8AD9-610E46B5DB4B}"/>
            </c:ext>
          </c:extLst>
        </c:ser>
        <c:dLbls>
          <c:showLegendKey val="0"/>
          <c:showVal val="0"/>
          <c:showCatName val="0"/>
          <c:showSerName val="0"/>
          <c:showPercent val="0"/>
          <c:showBubbleSize val="0"/>
        </c:dLbls>
        <c:marker val="1"/>
        <c:smooth val="0"/>
        <c:axId val="185173352"/>
        <c:axId val="185173744"/>
      </c:lineChart>
      <c:dateAx>
        <c:axId val="18517335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3744"/>
        <c:crosses val="autoZero"/>
        <c:auto val="1"/>
        <c:lblOffset val="100"/>
        <c:baseTimeUnit val="months"/>
      </c:dateAx>
      <c:valAx>
        <c:axId val="185173744"/>
        <c:scaling>
          <c:orientation val="minMax"/>
          <c:max val="100"/>
          <c:min val="40"/>
        </c:scaling>
        <c:delete val="1"/>
        <c:axPos val="l"/>
        <c:numFmt formatCode="0" sourceLinked="1"/>
        <c:majorTickMark val="out"/>
        <c:minorTickMark val="none"/>
        <c:tickLblPos val="nextTo"/>
        <c:crossAx val="185173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DETALH'!$C$49</c:f>
              <c:strCache>
                <c:ptCount val="1"/>
                <c:pt idx="0">
                  <c:v>V26</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B3-C34B-8DB0-F27ACAFBACB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DETALH'!$C$50:$H$50</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1-1EB3-C34B-8DB0-F27ACAFBACBB}"/>
            </c:ext>
          </c:extLst>
        </c:ser>
        <c:dLbls>
          <c:showLegendKey val="0"/>
          <c:showVal val="0"/>
          <c:showCatName val="0"/>
          <c:showSerName val="0"/>
          <c:showPercent val="0"/>
          <c:showBubbleSize val="0"/>
        </c:dLbls>
        <c:marker val="1"/>
        <c:smooth val="0"/>
        <c:axId val="185174528"/>
        <c:axId val="185174920"/>
      </c:lineChart>
      <c:dateAx>
        <c:axId val="18517452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85174920"/>
        <c:crosses val="autoZero"/>
        <c:auto val="1"/>
        <c:lblOffset val="100"/>
        <c:baseTimeUnit val="months"/>
      </c:dateAx>
      <c:valAx>
        <c:axId val="185174920"/>
        <c:scaling>
          <c:orientation val="minMax"/>
          <c:max val="100"/>
          <c:min val="40"/>
        </c:scaling>
        <c:delete val="1"/>
        <c:axPos val="l"/>
        <c:numFmt formatCode="0" sourceLinked="1"/>
        <c:majorTickMark val="out"/>
        <c:minorTickMark val="none"/>
        <c:tickLblPos val="nextTo"/>
        <c:crossAx val="185174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DETALH'!$C$65</c:f>
              <c:strCache>
                <c:ptCount val="1"/>
                <c:pt idx="0">
                  <c:v>V26</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F2F3-9347-B40C-24C625A8A573}"/>
                </c:ext>
              </c:extLst>
            </c:dLbl>
            <c:dLbl>
              <c:idx val="1"/>
              <c:delete val="1"/>
              <c:extLst>
                <c:ext xmlns:c15="http://schemas.microsoft.com/office/drawing/2012/chart" uri="{CE6537A1-D6FC-4f65-9D91-7224C49458BB}"/>
                <c:ext xmlns:c16="http://schemas.microsoft.com/office/drawing/2014/chart" uri="{C3380CC4-5D6E-409C-BE32-E72D297353CC}">
                  <c16:uniqueId val="{00000001-F2F3-9347-B40C-24C625A8A573}"/>
                </c:ext>
              </c:extLst>
            </c:dLbl>
            <c:dLbl>
              <c:idx val="2"/>
              <c:delete val="1"/>
              <c:extLst>
                <c:ext xmlns:c15="http://schemas.microsoft.com/office/drawing/2012/chart" uri="{CE6537A1-D6FC-4f65-9D91-7224C49458BB}"/>
                <c:ext xmlns:c16="http://schemas.microsoft.com/office/drawing/2014/chart" uri="{C3380CC4-5D6E-409C-BE32-E72D297353CC}">
                  <c16:uniqueId val="{00000002-F2F3-9347-B40C-24C625A8A573}"/>
                </c:ext>
              </c:extLst>
            </c:dLbl>
            <c:dLbl>
              <c:idx val="3"/>
              <c:delete val="1"/>
              <c:extLst>
                <c:ext xmlns:c15="http://schemas.microsoft.com/office/drawing/2012/chart" uri="{CE6537A1-D6FC-4f65-9D91-7224C49458BB}"/>
                <c:ext xmlns:c16="http://schemas.microsoft.com/office/drawing/2014/chart" uri="{C3380CC4-5D6E-409C-BE32-E72D297353CC}">
                  <c16:uniqueId val="{00000003-F2F3-9347-B40C-24C625A8A573}"/>
                </c:ext>
              </c:extLst>
            </c:dLbl>
            <c:dLbl>
              <c:idx val="4"/>
              <c:delete val="1"/>
              <c:extLst>
                <c:ext xmlns:c15="http://schemas.microsoft.com/office/drawing/2012/chart" uri="{CE6537A1-D6FC-4f65-9D91-7224C49458BB}"/>
                <c:ext xmlns:c16="http://schemas.microsoft.com/office/drawing/2014/chart" uri="{C3380CC4-5D6E-409C-BE32-E72D297353CC}">
                  <c16:uniqueId val="{00000004-F2F3-9347-B40C-24C625A8A573}"/>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2F3-9347-B40C-24C625A8A57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DETALH'!$C$66:$H$66</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6-F2F3-9347-B40C-24C625A8A573}"/>
            </c:ext>
          </c:extLst>
        </c:ser>
        <c:ser>
          <c:idx val="3"/>
          <c:order val="1"/>
          <c:tx>
            <c:strRef>
              <c:f>'TELA 6 DETALH'!$B$67</c:f>
              <c:strCache>
                <c:ptCount val="1"/>
                <c:pt idx="0">
                  <c:v>V207IM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F2F3-9347-B40C-24C625A8A573}"/>
                </c:ext>
              </c:extLst>
            </c:dLbl>
            <c:dLbl>
              <c:idx val="1"/>
              <c:delete val="1"/>
              <c:extLst>
                <c:ext xmlns:c15="http://schemas.microsoft.com/office/drawing/2012/chart" uri="{CE6537A1-D6FC-4f65-9D91-7224C49458BB}"/>
                <c:ext xmlns:c16="http://schemas.microsoft.com/office/drawing/2014/chart" uri="{C3380CC4-5D6E-409C-BE32-E72D297353CC}">
                  <c16:uniqueId val="{00000008-F2F3-9347-B40C-24C625A8A573}"/>
                </c:ext>
              </c:extLst>
            </c:dLbl>
            <c:dLbl>
              <c:idx val="2"/>
              <c:delete val="1"/>
              <c:extLst>
                <c:ext xmlns:c15="http://schemas.microsoft.com/office/drawing/2012/chart" uri="{CE6537A1-D6FC-4f65-9D91-7224C49458BB}"/>
                <c:ext xmlns:c16="http://schemas.microsoft.com/office/drawing/2014/chart" uri="{C3380CC4-5D6E-409C-BE32-E72D297353CC}">
                  <c16:uniqueId val="{00000009-F2F3-9347-B40C-24C625A8A573}"/>
                </c:ext>
              </c:extLst>
            </c:dLbl>
            <c:dLbl>
              <c:idx val="3"/>
              <c:delete val="1"/>
              <c:extLst>
                <c:ext xmlns:c15="http://schemas.microsoft.com/office/drawing/2012/chart" uri="{CE6537A1-D6FC-4f65-9D91-7224C49458BB}"/>
                <c:ext xmlns:c16="http://schemas.microsoft.com/office/drawing/2014/chart" uri="{C3380CC4-5D6E-409C-BE32-E72D297353CC}">
                  <c16:uniqueId val="{0000000A-F2F3-9347-B40C-24C625A8A573}"/>
                </c:ext>
              </c:extLst>
            </c:dLbl>
            <c:dLbl>
              <c:idx val="4"/>
              <c:delete val="1"/>
              <c:extLst>
                <c:ext xmlns:c15="http://schemas.microsoft.com/office/drawing/2012/chart" uri="{CE6537A1-D6FC-4f65-9D91-7224C49458BB}"/>
                <c:ext xmlns:c16="http://schemas.microsoft.com/office/drawing/2014/chart" uri="{C3380CC4-5D6E-409C-BE32-E72D297353CC}">
                  <c16:uniqueId val="{0000000B-F2F3-9347-B40C-24C625A8A573}"/>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2F3-9347-B40C-24C625A8A57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DETALH'!$C$67:$H$67</c:f>
              <c:numCache>
                <c:formatCode>0</c:formatCode>
                <c:ptCount val="6"/>
                <c:pt idx="0">
                  <c:v>52.16071847572033</c:v>
                </c:pt>
                <c:pt idx="1">
                  <c:v>66.164049739763399</c:v>
                </c:pt>
                <c:pt idx="2">
                  <c:v>78.921124510611477</c:v>
                </c:pt>
                <c:pt idx="3">
                  <c:v>64.317966978148917</c:v>
                </c:pt>
                <c:pt idx="4">
                  <c:v>72.348322272696706</c:v>
                </c:pt>
                <c:pt idx="5">
                  <c:v>69.749703520616123</c:v>
                </c:pt>
              </c:numCache>
            </c:numRef>
          </c:val>
          <c:smooth val="0"/>
          <c:extLst>
            <c:ext xmlns:c16="http://schemas.microsoft.com/office/drawing/2014/chart" uri="{C3380CC4-5D6E-409C-BE32-E72D297353CC}">
              <c16:uniqueId val="{0000000D-F2F3-9347-B40C-24C625A8A573}"/>
            </c:ext>
          </c:extLst>
        </c:ser>
        <c:dLbls>
          <c:showLegendKey val="0"/>
          <c:showVal val="1"/>
          <c:showCatName val="0"/>
          <c:showSerName val="0"/>
          <c:showPercent val="0"/>
          <c:showBubbleSize val="0"/>
        </c:dLbls>
        <c:marker val="1"/>
        <c:smooth val="0"/>
        <c:axId val="185175704"/>
        <c:axId val="185176096"/>
      </c:lineChart>
      <c:dateAx>
        <c:axId val="1851757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6096"/>
        <c:crosses val="autoZero"/>
        <c:auto val="1"/>
        <c:lblOffset val="100"/>
        <c:baseTimeUnit val="months"/>
      </c:dateAx>
      <c:valAx>
        <c:axId val="185176096"/>
        <c:scaling>
          <c:orientation val="minMax"/>
          <c:max val="100"/>
          <c:min val="40"/>
        </c:scaling>
        <c:delete val="1"/>
        <c:axPos val="l"/>
        <c:numFmt formatCode="0" sourceLinked="1"/>
        <c:majorTickMark val="out"/>
        <c:minorTickMark val="none"/>
        <c:tickLblPos val="nextTo"/>
        <c:crossAx val="18517570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DETALH'!$C$65</c:f>
              <c:strCache>
                <c:ptCount val="1"/>
                <c:pt idx="0">
                  <c:v>V26</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4B4C-0F40-B0B9-A4D7EF76B203}"/>
                </c:ext>
              </c:extLst>
            </c:dLbl>
            <c:dLbl>
              <c:idx val="1"/>
              <c:delete val="1"/>
              <c:extLst>
                <c:ext xmlns:c15="http://schemas.microsoft.com/office/drawing/2012/chart" uri="{CE6537A1-D6FC-4f65-9D91-7224C49458BB}"/>
                <c:ext xmlns:c16="http://schemas.microsoft.com/office/drawing/2014/chart" uri="{C3380CC4-5D6E-409C-BE32-E72D297353CC}">
                  <c16:uniqueId val="{00000001-4B4C-0F40-B0B9-A4D7EF76B203}"/>
                </c:ext>
              </c:extLst>
            </c:dLbl>
            <c:dLbl>
              <c:idx val="2"/>
              <c:delete val="1"/>
              <c:extLst>
                <c:ext xmlns:c15="http://schemas.microsoft.com/office/drawing/2012/chart" uri="{CE6537A1-D6FC-4f65-9D91-7224C49458BB}"/>
                <c:ext xmlns:c16="http://schemas.microsoft.com/office/drawing/2014/chart" uri="{C3380CC4-5D6E-409C-BE32-E72D297353CC}">
                  <c16:uniqueId val="{00000002-4B4C-0F40-B0B9-A4D7EF76B203}"/>
                </c:ext>
              </c:extLst>
            </c:dLbl>
            <c:dLbl>
              <c:idx val="3"/>
              <c:delete val="1"/>
              <c:extLst>
                <c:ext xmlns:c15="http://schemas.microsoft.com/office/drawing/2012/chart" uri="{CE6537A1-D6FC-4f65-9D91-7224C49458BB}"/>
                <c:ext xmlns:c16="http://schemas.microsoft.com/office/drawing/2014/chart" uri="{C3380CC4-5D6E-409C-BE32-E72D297353CC}">
                  <c16:uniqueId val="{00000003-4B4C-0F40-B0B9-A4D7EF76B203}"/>
                </c:ext>
              </c:extLst>
            </c:dLbl>
            <c:dLbl>
              <c:idx val="4"/>
              <c:delete val="1"/>
              <c:extLst>
                <c:ext xmlns:c15="http://schemas.microsoft.com/office/drawing/2012/chart" uri="{CE6537A1-D6FC-4f65-9D91-7224C49458BB}"/>
                <c:ext xmlns:c16="http://schemas.microsoft.com/office/drawing/2014/chart" uri="{C3380CC4-5D6E-409C-BE32-E72D297353CC}">
                  <c16:uniqueId val="{00000004-4B4C-0F40-B0B9-A4D7EF76B203}"/>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4C-0F40-B0B9-A4D7EF76B20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DETALH'!$C$66:$H$66</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6-4B4C-0F40-B0B9-A4D7EF76B203}"/>
            </c:ext>
          </c:extLst>
        </c:ser>
        <c:ser>
          <c:idx val="3"/>
          <c:order val="1"/>
          <c:tx>
            <c:strRef>
              <c:f>'TELA 6 DETALH'!$B$68</c:f>
              <c:strCache>
                <c:ptCount val="1"/>
                <c:pt idx="0">
                  <c:v>V206IM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4B4C-0F40-B0B9-A4D7EF76B203}"/>
                </c:ext>
              </c:extLst>
            </c:dLbl>
            <c:dLbl>
              <c:idx val="1"/>
              <c:delete val="1"/>
              <c:extLst>
                <c:ext xmlns:c15="http://schemas.microsoft.com/office/drawing/2012/chart" uri="{CE6537A1-D6FC-4f65-9D91-7224C49458BB}"/>
                <c:ext xmlns:c16="http://schemas.microsoft.com/office/drawing/2014/chart" uri="{C3380CC4-5D6E-409C-BE32-E72D297353CC}">
                  <c16:uniqueId val="{00000008-4B4C-0F40-B0B9-A4D7EF76B203}"/>
                </c:ext>
              </c:extLst>
            </c:dLbl>
            <c:dLbl>
              <c:idx val="2"/>
              <c:delete val="1"/>
              <c:extLst>
                <c:ext xmlns:c15="http://schemas.microsoft.com/office/drawing/2012/chart" uri="{CE6537A1-D6FC-4f65-9D91-7224C49458BB}"/>
                <c:ext xmlns:c16="http://schemas.microsoft.com/office/drawing/2014/chart" uri="{C3380CC4-5D6E-409C-BE32-E72D297353CC}">
                  <c16:uniqueId val="{00000009-4B4C-0F40-B0B9-A4D7EF76B203}"/>
                </c:ext>
              </c:extLst>
            </c:dLbl>
            <c:dLbl>
              <c:idx val="3"/>
              <c:delete val="1"/>
              <c:extLst>
                <c:ext xmlns:c15="http://schemas.microsoft.com/office/drawing/2012/chart" uri="{CE6537A1-D6FC-4f65-9D91-7224C49458BB}"/>
                <c:ext xmlns:c16="http://schemas.microsoft.com/office/drawing/2014/chart" uri="{C3380CC4-5D6E-409C-BE32-E72D297353CC}">
                  <c16:uniqueId val="{0000000A-4B4C-0F40-B0B9-A4D7EF76B203}"/>
                </c:ext>
              </c:extLst>
            </c:dLbl>
            <c:dLbl>
              <c:idx val="4"/>
              <c:delete val="1"/>
              <c:extLst>
                <c:ext xmlns:c15="http://schemas.microsoft.com/office/drawing/2012/chart" uri="{CE6537A1-D6FC-4f65-9D91-7224C49458BB}"/>
                <c:ext xmlns:c16="http://schemas.microsoft.com/office/drawing/2014/chart" uri="{C3380CC4-5D6E-409C-BE32-E72D297353CC}">
                  <c16:uniqueId val="{0000000B-4B4C-0F40-B0B9-A4D7EF76B203}"/>
                </c:ext>
              </c:extLst>
            </c:dLbl>
            <c:dLbl>
              <c:idx val="5"/>
              <c:layout>
                <c:manualLayout>
                  <c:x val="-7.6103979608927418E-3"/>
                  <c:y val="6.75378773508113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B4C-0F40-B0B9-A4D7EF76B203}"/>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DETALH'!$C$68:$H$68</c:f>
              <c:numCache>
                <c:formatCode>0</c:formatCode>
                <c:ptCount val="6"/>
                <c:pt idx="0">
                  <c:v>63.662670696727972</c:v>
                </c:pt>
                <c:pt idx="1">
                  <c:v>77.880692941375202</c:v>
                </c:pt>
                <c:pt idx="2">
                  <c:v>85.263534142444172</c:v>
                </c:pt>
                <c:pt idx="3">
                  <c:v>62.889964138653035</c:v>
                </c:pt>
                <c:pt idx="4">
                  <c:v>71.958523355190394</c:v>
                </c:pt>
                <c:pt idx="5">
                  <c:v>67.588861298413136</c:v>
                </c:pt>
              </c:numCache>
            </c:numRef>
          </c:val>
          <c:smooth val="0"/>
          <c:extLst>
            <c:ext xmlns:c16="http://schemas.microsoft.com/office/drawing/2014/chart" uri="{C3380CC4-5D6E-409C-BE32-E72D297353CC}">
              <c16:uniqueId val="{0000000D-4B4C-0F40-B0B9-A4D7EF76B203}"/>
            </c:ext>
          </c:extLst>
        </c:ser>
        <c:dLbls>
          <c:showLegendKey val="0"/>
          <c:showVal val="1"/>
          <c:showCatName val="0"/>
          <c:showSerName val="0"/>
          <c:showPercent val="0"/>
          <c:showBubbleSize val="0"/>
        </c:dLbls>
        <c:marker val="1"/>
        <c:smooth val="0"/>
        <c:axId val="185176880"/>
        <c:axId val="185177272"/>
      </c:lineChart>
      <c:dateAx>
        <c:axId val="18517688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7272"/>
        <c:crosses val="autoZero"/>
        <c:auto val="1"/>
        <c:lblOffset val="100"/>
        <c:baseTimeUnit val="months"/>
      </c:dateAx>
      <c:valAx>
        <c:axId val="185177272"/>
        <c:scaling>
          <c:orientation val="minMax"/>
          <c:max val="100"/>
          <c:min val="40"/>
        </c:scaling>
        <c:delete val="1"/>
        <c:axPos val="l"/>
        <c:numFmt formatCode="0" sourceLinked="1"/>
        <c:majorTickMark val="out"/>
        <c:minorTickMark val="none"/>
        <c:tickLblPos val="nextTo"/>
        <c:crossAx val="18517688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03874577639805"/>
          <c:y val="3.3691676970130799E-2"/>
          <c:w val="0.83157589945267041"/>
          <c:h val="0.82429954534666061"/>
        </c:manualLayout>
      </c:layout>
      <c:scatterChart>
        <c:scatterStyle val="lineMarker"/>
        <c:varyColors val="0"/>
        <c:ser>
          <c:idx val="5"/>
          <c:order val="0"/>
          <c:tx>
            <c:strRef>
              <c:f>'Matriz Fator X Sat'!$A$2</c:f>
              <c:strCache>
                <c:ptCount val="1"/>
                <c:pt idx="0">
                  <c:v>1</c:v>
                </c:pt>
              </c:strCache>
            </c:strRef>
          </c:tx>
          <c:spPr>
            <a:ln w="28575">
              <a:noFill/>
            </a:ln>
          </c:spPr>
          <c:marker>
            <c:symbol val="circle"/>
            <c:size val="34"/>
            <c:spPr>
              <a:solidFill>
                <a:srgbClr val="E7E6E6">
                  <a:lumMod val="90000"/>
                </a:srgbClr>
              </a:solidFill>
              <a:ln>
                <a:solidFill>
                  <a:sysClr val="window" lastClr="FFFFFF"/>
                </a:solidFill>
              </a:ln>
            </c:spPr>
          </c:marker>
          <c:dLbls>
            <c:delete val="1"/>
          </c:dLbls>
          <c:xVal>
            <c:numRef>
              <c:f>'Matriz Fator X Sat'!$C$2</c:f>
              <c:numCache>
                <c:formatCode>0.00</c:formatCode>
                <c:ptCount val="1"/>
                <c:pt idx="0">
                  <c:v>12.260890915457505</c:v>
                </c:pt>
              </c:numCache>
            </c:numRef>
          </c:xVal>
          <c:yVal>
            <c:numRef>
              <c:f>'Matriz Fator X Sat'!$D$2</c:f>
              <c:numCache>
                <c:formatCode>0.00</c:formatCode>
                <c:ptCount val="1"/>
                <c:pt idx="0">
                  <c:v>76.64061669141698</c:v>
                </c:pt>
              </c:numCache>
            </c:numRef>
          </c:yVal>
          <c:smooth val="0"/>
          <c:extLst>
            <c:ext xmlns:c16="http://schemas.microsoft.com/office/drawing/2014/chart" uri="{C3380CC4-5D6E-409C-BE32-E72D297353CC}">
              <c16:uniqueId val="{00000000-6974-5E46-A143-B3676AE3DB2E}"/>
            </c:ext>
          </c:extLst>
        </c:ser>
        <c:ser>
          <c:idx val="2"/>
          <c:order val="1"/>
          <c:tx>
            <c:strRef>
              <c:f>'Matriz Fator X Sat'!$A$3</c:f>
              <c:strCache>
                <c:ptCount val="1"/>
                <c:pt idx="0">
                  <c:v>2</c:v>
                </c:pt>
              </c:strCache>
            </c:strRef>
          </c:tx>
          <c:spPr>
            <a:ln w="19050">
              <a:noFill/>
            </a:ln>
          </c:spPr>
          <c:marker>
            <c:symbol val="circle"/>
            <c:size val="34"/>
            <c:spPr>
              <a:solidFill>
                <a:srgbClr val="E7E6E6">
                  <a:lumMod val="90000"/>
                </a:srgbClr>
              </a:solidFill>
              <a:ln>
                <a:solidFill>
                  <a:sysClr val="window" lastClr="FFFFFF"/>
                </a:solidFill>
              </a:ln>
            </c:spPr>
          </c:marker>
          <c:dLbls>
            <c:delete val="1"/>
          </c:dLbls>
          <c:xVal>
            <c:numRef>
              <c:f>'Matriz Fator X Sat'!$C$3</c:f>
              <c:numCache>
                <c:formatCode>0.00</c:formatCode>
                <c:ptCount val="1"/>
                <c:pt idx="0">
                  <c:v>10.181642244638267</c:v>
                </c:pt>
              </c:numCache>
            </c:numRef>
          </c:xVal>
          <c:yVal>
            <c:numRef>
              <c:f>'Matriz Fator X Sat'!$D$3</c:f>
              <c:numCache>
                <c:formatCode>0.00</c:formatCode>
                <c:ptCount val="1"/>
                <c:pt idx="0">
                  <c:v>75.824002668954492</c:v>
                </c:pt>
              </c:numCache>
            </c:numRef>
          </c:yVal>
          <c:smooth val="0"/>
          <c:extLst>
            <c:ext xmlns:c16="http://schemas.microsoft.com/office/drawing/2014/chart" uri="{C3380CC4-5D6E-409C-BE32-E72D297353CC}">
              <c16:uniqueId val="{00000001-6974-5E46-A143-B3676AE3DB2E}"/>
            </c:ext>
          </c:extLst>
        </c:ser>
        <c:ser>
          <c:idx val="3"/>
          <c:order val="2"/>
          <c:tx>
            <c:strRef>
              <c:f>'Matriz Fator X Sat'!$A$4</c:f>
              <c:strCache>
                <c:ptCount val="1"/>
                <c:pt idx="0">
                  <c:v>3</c:v>
                </c:pt>
              </c:strCache>
            </c:strRef>
          </c:tx>
          <c:spPr>
            <a:ln w="19050">
              <a:noFill/>
            </a:ln>
          </c:spPr>
          <c:marker>
            <c:symbol val="circle"/>
            <c:size val="34"/>
            <c:spPr>
              <a:solidFill>
                <a:srgbClr val="E7E6E6">
                  <a:lumMod val="90000"/>
                </a:srgbClr>
              </a:solidFill>
              <a:ln>
                <a:solidFill>
                  <a:sysClr val="window" lastClr="FFFFFF"/>
                </a:solidFill>
              </a:ln>
            </c:spPr>
          </c:marker>
          <c:dLbls>
            <c:delete val="1"/>
          </c:dLbls>
          <c:xVal>
            <c:numRef>
              <c:f>'Matriz Fator X Sat'!$C$4</c:f>
              <c:numCache>
                <c:formatCode>0.00</c:formatCode>
                <c:ptCount val="1"/>
                <c:pt idx="0">
                  <c:v>13.485202166407975</c:v>
                </c:pt>
              </c:numCache>
            </c:numRef>
          </c:xVal>
          <c:yVal>
            <c:numRef>
              <c:f>'Matriz Fator X Sat'!$D$4</c:f>
              <c:numCache>
                <c:formatCode>0.00</c:formatCode>
                <c:ptCount val="1"/>
                <c:pt idx="0">
                  <c:v>70.152813872393395</c:v>
                </c:pt>
              </c:numCache>
            </c:numRef>
          </c:yVal>
          <c:smooth val="0"/>
          <c:extLst>
            <c:ext xmlns:c16="http://schemas.microsoft.com/office/drawing/2014/chart" uri="{C3380CC4-5D6E-409C-BE32-E72D297353CC}">
              <c16:uniqueId val="{00000002-6974-5E46-A143-B3676AE3DB2E}"/>
            </c:ext>
          </c:extLst>
        </c:ser>
        <c:ser>
          <c:idx val="4"/>
          <c:order val="3"/>
          <c:tx>
            <c:strRef>
              <c:f>'Matriz Fator X Sat'!$A$5</c:f>
              <c:strCache>
                <c:ptCount val="1"/>
                <c:pt idx="0">
                  <c:v>4</c:v>
                </c:pt>
              </c:strCache>
            </c:strRef>
          </c:tx>
          <c:spPr>
            <a:ln w="28575">
              <a:noFill/>
            </a:ln>
          </c:spPr>
          <c:marker>
            <c:symbol val="circle"/>
            <c:size val="34"/>
            <c:spPr>
              <a:solidFill>
                <a:srgbClr val="E7E6E6">
                  <a:lumMod val="90000"/>
                </a:srgbClr>
              </a:solidFill>
              <a:ln>
                <a:solidFill>
                  <a:sysClr val="window" lastClr="FFFFFF"/>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3-6974-5E46-A143-B3676AE3DB2E}"/>
                </c:ext>
              </c:extLst>
            </c:dLbl>
            <c:spPr>
              <a:noFill/>
              <a:ln>
                <a:noFill/>
              </a:ln>
              <a:effectLst/>
            </c:spPr>
            <c:txPr>
              <a:bodyPr wrap="square" lIns="38100" tIns="19050" rIns="38100" bIns="19050" anchor="ctr">
                <a:spAutoFit/>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Sat'!$C$5</c:f>
              <c:numCache>
                <c:formatCode>0.00</c:formatCode>
                <c:ptCount val="1"/>
                <c:pt idx="0">
                  <c:v>0</c:v>
                </c:pt>
              </c:numCache>
            </c:numRef>
          </c:xVal>
          <c:yVal>
            <c:numRef>
              <c:f>'Matriz Fator X Sat'!$D$5</c:f>
              <c:numCache>
                <c:formatCode>0.00</c:formatCode>
                <c:ptCount val="1"/>
                <c:pt idx="0">
                  <c:v>51.336580419094069</c:v>
                </c:pt>
              </c:numCache>
            </c:numRef>
          </c:yVal>
          <c:smooth val="0"/>
          <c:extLst>
            <c:ext xmlns:c16="http://schemas.microsoft.com/office/drawing/2014/chart" uri="{C3380CC4-5D6E-409C-BE32-E72D297353CC}">
              <c16:uniqueId val="{00000004-6974-5E46-A143-B3676AE3DB2E}"/>
            </c:ext>
          </c:extLst>
        </c:ser>
        <c:ser>
          <c:idx val="8"/>
          <c:order val="4"/>
          <c:tx>
            <c:strRef>
              <c:f>'Matriz Fator X Sat'!$C$13:$D$13</c:f>
              <c:strCache>
                <c:ptCount val="1"/>
                <c:pt idx="0">
                  <c:v>MÉDIA DE EXPLICAÇÃO</c:v>
                </c:pt>
              </c:strCache>
            </c:strRef>
          </c:tx>
          <c:spPr>
            <a:ln w="12700">
              <a:solidFill>
                <a:schemeClr val="bg1">
                  <a:lumMod val="75000"/>
                </a:schemeClr>
              </a:solidFill>
              <a:prstDash val="dash"/>
            </a:ln>
          </c:spPr>
          <c:marker>
            <c:symbol val="none"/>
          </c:marker>
          <c:dLbls>
            <c:delete val="1"/>
          </c:dLbls>
          <c:xVal>
            <c:numRef>
              <c:f>'Matriz Fator X Sat'!$C$15:$C$16</c:f>
              <c:numCache>
                <c:formatCode>0.0</c:formatCode>
                <c:ptCount val="2"/>
                <c:pt idx="0">
                  <c:v>7.15</c:v>
                </c:pt>
                <c:pt idx="1">
                  <c:v>7.15</c:v>
                </c:pt>
              </c:numCache>
            </c:numRef>
          </c:xVal>
          <c:yVal>
            <c:numRef>
              <c:f>'Matriz Fator X Sat'!$D$15:$D$16</c:f>
              <c:numCache>
                <c:formatCode>0.0</c:formatCode>
                <c:ptCount val="2"/>
                <c:pt idx="0">
                  <c:v>100</c:v>
                </c:pt>
                <c:pt idx="1">
                  <c:v>40</c:v>
                </c:pt>
              </c:numCache>
            </c:numRef>
          </c:yVal>
          <c:smooth val="0"/>
          <c:extLst>
            <c:ext xmlns:c16="http://schemas.microsoft.com/office/drawing/2014/chart" uri="{C3380CC4-5D6E-409C-BE32-E72D297353CC}">
              <c16:uniqueId val="{00000005-6974-5E46-A143-B3676AE3DB2E}"/>
            </c:ext>
          </c:extLst>
        </c:ser>
        <c:ser>
          <c:idx val="9"/>
          <c:order val="5"/>
          <c:tx>
            <c:strRef>
              <c:f>'Matriz Fator X Sat'!$C$18:$D$18</c:f>
              <c:strCache>
                <c:ptCount val="1"/>
                <c:pt idx="0">
                  <c:v>MÉDIA DE ÍNDICE</c:v>
                </c:pt>
              </c:strCache>
            </c:strRef>
          </c:tx>
          <c:spPr>
            <a:ln w="12700">
              <a:solidFill>
                <a:schemeClr val="bg1">
                  <a:lumMod val="75000"/>
                </a:schemeClr>
              </a:solidFill>
              <a:prstDash val="dash"/>
            </a:ln>
          </c:spPr>
          <c:marker>
            <c:symbol val="none"/>
          </c:marker>
          <c:dLbls>
            <c:delete val="1"/>
          </c:dLbls>
          <c:xVal>
            <c:numRef>
              <c:f>'Matriz Fator X Sat'!$C$20:$C$21</c:f>
              <c:numCache>
                <c:formatCode>0.0</c:formatCode>
                <c:ptCount val="2"/>
                <c:pt idx="0">
                  <c:v>-5</c:v>
                </c:pt>
                <c:pt idx="1">
                  <c:v>25</c:v>
                </c:pt>
              </c:numCache>
            </c:numRef>
          </c:xVal>
          <c:yVal>
            <c:numRef>
              <c:f>'Matriz Fator X Sat'!$D$20:$D$21</c:f>
              <c:numCache>
                <c:formatCode>0.0</c:formatCode>
                <c:ptCount val="2"/>
                <c:pt idx="0">
                  <c:v>73.14</c:v>
                </c:pt>
                <c:pt idx="1">
                  <c:v>73.14</c:v>
                </c:pt>
              </c:numCache>
            </c:numRef>
          </c:yVal>
          <c:smooth val="0"/>
          <c:extLst>
            <c:ext xmlns:c16="http://schemas.microsoft.com/office/drawing/2014/chart" uri="{C3380CC4-5D6E-409C-BE32-E72D297353CC}">
              <c16:uniqueId val="{00000006-6974-5E46-A143-B3676AE3DB2E}"/>
            </c:ext>
          </c:extLst>
        </c:ser>
        <c:ser>
          <c:idx val="0"/>
          <c:order val="6"/>
          <c:tx>
            <c:strRef>
              <c:f>'Matriz Fator X Sat'!$A$7</c:f>
              <c:strCache>
                <c:ptCount val="1"/>
                <c:pt idx="0">
                  <c:v>5</c:v>
                </c:pt>
              </c:strCache>
            </c:strRef>
          </c:tx>
          <c:spPr>
            <a:ln w="19050">
              <a:noFill/>
            </a:ln>
            <a:effectLst/>
          </c:spPr>
          <c:marker>
            <c:symbol val="circle"/>
            <c:size val="34"/>
            <c:spPr>
              <a:solidFill>
                <a:srgbClr val="E7E6E6">
                  <a:lumMod val="90000"/>
                </a:srgbClr>
              </a:solidFill>
              <a:ln>
                <a:solidFill>
                  <a:sysClr val="window" lastClr="FFFFFF"/>
                </a:solidFill>
              </a:ln>
              <a:effectLst/>
            </c:spPr>
          </c:marker>
          <c:dLbls>
            <c:delete val="1"/>
          </c:dLbls>
          <c:xVal>
            <c:numRef>
              <c:f>'Matriz Fator X Sat'!$C$7</c:f>
              <c:numCache>
                <c:formatCode>0.00</c:formatCode>
                <c:ptCount val="1"/>
                <c:pt idx="0">
                  <c:v>7.7802309922965769</c:v>
                </c:pt>
              </c:numCache>
            </c:numRef>
          </c:xVal>
          <c:yVal>
            <c:numRef>
              <c:f>'Matriz Fator X Sat'!$D$7</c:f>
              <c:numCache>
                <c:formatCode>0.00</c:formatCode>
                <c:ptCount val="1"/>
                <c:pt idx="0">
                  <c:v>72.840708615559322</c:v>
                </c:pt>
              </c:numCache>
            </c:numRef>
          </c:yVal>
          <c:smooth val="0"/>
          <c:extLst>
            <c:ext xmlns:c16="http://schemas.microsoft.com/office/drawing/2014/chart" uri="{C3380CC4-5D6E-409C-BE32-E72D297353CC}">
              <c16:uniqueId val="{00000007-6974-5E46-A143-B3676AE3DB2E}"/>
            </c:ext>
          </c:extLst>
        </c:ser>
        <c:ser>
          <c:idx val="1"/>
          <c:order val="7"/>
          <c:tx>
            <c:strRef>
              <c:f>'Matriz Fator X Sat'!$A$9</c:f>
              <c:strCache>
                <c:ptCount val="1"/>
                <c:pt idx="0">
                  <c:v>7</c:v>
                </c:pt>
              </c:strCache>
            </c:strRef>
          </c:tx>
          <c:spPr>
            <a:ln w="19050">
              <a:noFill/>
            </a:ln>
          </c:spPr>
          <c:marker>
            <c:symbol val="circle"/>
            <c:size val="34"/>
            <c:spPr>
              <a:solidFill>
                <a:srgbClr val="E7E6E6">
                  <a:lumMod val="90000"/>
                </a:srgbClr>
              </a:solidFill>
              <a:ln>
                <a:solidFill>
                  <a:sysClr val="window" lastClr="FFFFFF"/>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8-6974-5E46-A143-B3676AE3DB2E}"/>
                </c:ext>
              </c:extLst>
            </c:dLbl>
            <c:spPr>
              <a:noFill/>
              <a:ln>
                <a:noFill/>
              </a:ln>
              <a:effectLst/>
            </c:spPr>
            <c:txPr>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Sat'!$C$9</c:f>
              <c:numCache>
                <c:formatCode>0.00</c:formatCode>
                <c:ptCount val="1"/>
                <c:pt idx="0">
                  <c:v>5.6964985231134184</c:v>
                </c:pt>
              </c:numCache>
            </c:numRef>
          </c:xVal>
          <c:yVal>
            <c:numRef>
              <c:f>'Matriz Fator X Sat'!$D$9</c:f>
              <c:numCache>
                <c:formatCode>0.00</c:formatCode>
                <c:ptCount val="1"/>
                <c:pt idx="0">
                  <c:v>85.112739926723961</c:v>
                </c:pt>
              </c:numCache>
            </c:numRef>
          </c:yVal>
          <c:smooth val="0"/>
          <c:extLst>
            <c:ext xmlns:c16="http://schemas.microsoft.com/office/drawing/2014/chart" uri="{C3380CC4-5D6E-409C-BE32-E72D297353CC}">
              <c16:uniqueId val="{00000009-6974-5E46-A143-B3676AE3DB2E}"/>
            </c:ext>
          </c:extLst>
        </c:ser>
        <c:ser>
          <c:idx val="10"/>
          <c:order val="8"/>
          <c:tx>
            <c:strRef>
              <c:f>'Matriz Fator X Sat'!$A$11</c:f>
              <c:strCache>
                <c:ptCount val="1"/>
                <c:pt idx="0">
                  <c:v>9</c:v>
                </c:pt>
              </c:strCache>
            </c:strRef>
          </c:tx>
          <c:spPr>
            <a:ln w="19050">
              <a:noFill/>
            </a:ln>
          </c:spPr>
          <c:marker>
            <c:symbol val="circle"/>
            <c:size val="34"/>
            <c:spPr>
              <a:solidFill>
                <a:srgbClr val="E7E6E6">
                  <a:lumMod val="90000"/>
                </a:srgbClr>
              </a:solidFill>
              <a:ln>
                <a:solidFill>
                  <a:sysClr val="window" lastClr="FFFFFF"/>
                </a:solidFill>
              </a:ln>
            </c:spPr>
          </c:marker>
          <c:dLbls>
            <c:delete val="1"/>
          </c:dLbls>
          <c:xVal>
            <c:numRef>
              <c:f>'Matriz Fator X Sat'!$C$11</c:f>
              <c:numCache>
                <c:formatCode>0.00</c:formatCode>
                <c:ptCount val="1"/>
                <c:pt idx="0">
                  <c:v>0</c:v>
                </c:pt>
              </c:numCache>
            </c:numRef>
          </c:xVal>
          <c:yVal>
            <c:numRef>
              <c:f>'Matriz Fator X Sat'!$D$11</c:f>
              <c:numCache>
                <c:formatCode>0.00</c:formatCode>
                <c:ptCount val="1"/>
                <c:pt idx="0">
                  <c:v>70.347934005151131</c:v>
                </c:pt>
              </c:numCache>
            </c:numRef>
          </c:yVal>
          <c:smooth val="0"/>
          <c:extLst>
            <c:ext xmlns:c16="http://schemas.microsoft.com/office/drawing/2014/chart" uri="{C3380CC4-5D6E-409C-BE32-E72D297353CC}">
              <c16:uniqueId val="{0000000A-6974-5E46-A143-B3676AE3DB2E}"/>
            </c:ext>
          </c:extLst>
        </c:ser>
        <c:dLbls>
          <c:showLegendKey val="0"/>
          <c:showVal val="1"/>
          <c:showCatName val="0"/>
          <c:showSerName val="0"/>
          <c:showPercent val="0"/>
          <c:showBubbleSize val="0"/>
        </c:dLbls>
        <c:axId val="154389936"/>
        <c:axId val="154390328"/>
      </c:scatterChart>
      <c:valAx>
        <c:axId val="154389936"/>
        <c:scaling>
          <c:orientation val="minMax"/>
          <c:max val="25"/>
          <c:min val="-5"/>
        </c:scaling>
        <c:delete val="0"/>
        <c:axPos val="b"/>
        <c:numFmt formatCode="0.0" sourceLinked="0"/>
        <c:majorTickMark val="out"/>
        <c:minorTickMark val="none"/>
        <c:tickLblPos val="nextTo"/>
        <c:txPr>
          <a:bodyPr/>
          <a:lstStyle/>
          <a:p>
            <a:pPr>
              <a:defRPr sz="1100"/>
            </a:pPr>
            <a:endParaRPr lang="pt-BR"/>
          </a:p>
        </c:txPr>
        <c:crossAx val="154390328"/>
        <c:crosses val="autoZero"/>
        <c:crossBetween val="midCat"/>
        <c:majorUnit val="5"/>
        <c:minorUnit val="1"/>
      </c:valAx>
      <c:valAx>
        <c:axId val="154390328"/>
        <c:scaling>
          <c:orientation val="minMax"/>
          <c:max val="100"/>
          <c:min val="40"/>
        </c:scaling>
        <c:delete val="0"/>
        <c:axPos val="l"/>
        <c:numFmt formatCode="0.0" sourceLinked="0"/>
        <c:majorTickMark val="out"/>
        <c:minorTickMark val="none"/>
        <c:tickLblPos val="nextTo"/>
        <c:txPr>
          <a:bodyPr/>
          <a:lstStyle/>
          <a:p>
            <a:pPr>
              <a:defRPr sz="1100">
                <a:solidFill>
                  <a:srgbClr val="000000"/>
                </a:solidFill>
              </a:defRPr>
            </a:pPr>
            <a:endParaRPr lang="pt-BR"/>
          </a:p>
        </c:txPr>
        <c:crossAx val="154389936"/>
        <c:crossesAt val="-10"/>
        <c:crossBetween val="midCat"/>
        <c:majorUnit val="10"/>
        <c:minorUnit val="2"/>
      </c:valAx>
      <c:spPr>
        <a:noFill/>
        <a:ln>
          <a:noFill/>
        </a:ln>
      </c:spPr>
    </c:plotArea>
    <c:plotVisOnly val="1"/>
    <c:dispBlanksAs val="gap"/>
    <c:showDLblsOverMax val="0"/>
  </c:chart>
  <c:spPr>
    <a:noFill/>
    <a:ln>
      <a:noFill/>
    </a:ln>
  </c:spPr>
  <c:txPr>
    <a:bodyPr/>
    <a:lstStyle/>
    <a:p>
      <a:pPr>
        <a:defRPr sz="1000">
          <a:latin typeface="Arial Narrow" charset="0"/>
          <a:ea typeface="Arial Narrow" charset="0"/>
          <a:cs typeface="Arial Narrow" charset="0"/>
        </a:defRPr>
      </a:pPr>
      <a:endParaRPr lang="pt-BR"/>
    </a:p>
  </c:txPr>
  <c:externalData r:id="rId2">
    <c:autoUpdate val="0"/>
  </c:externalData>
  <c:userShapes r:id="rId3"/>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DETALH'!$C$49</c:f>
              <c:strCache>
                <c:ptCount val="1"/>
                <c:pt idx="0">
                  <c:v>V26</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700-BF4D-9D98-9502096B7E4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DETALH'!$C$50:$H$50</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1-E700-BF4D-9D98-9502096B7E4A}"/>
            </c:ext>
          </c:extLst>
        </c:ser>
        <c:dLbls>
          <c:showLegendKey val="0"/>
          <c:showVal val="0"/>
          <c:showCatName val="0"/>
          <c:showSerName val="0"/>
          <c:showPercent val="0"/>
          <c:showBubbleSize val="0"/>
        </c:dLbls>
        <c:marker val="1"/>
        <c:smooth val="0"/>
        <c:axId val="185178056"/>
        <c:axId val="185178448"/>
      </c:lineChart>
      <c:dateAx>
        <c:axId val="1851780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85178448"/>
        <c:crosses val="autoZero"/>
        <c:auto val="1"/>
        <c:lblOffset val="100"/>
        <c:baseTimeUnit val="months"/>
      </c:dateAx>
      <c:valAx>
        <c:axId val="185178448"/>
        <c:scaling>
          <c:orientation val="minMax"/>
          <c:max val="100"/>
          <c:min val="40"/>
        </c:scaling>
        <c:delete val="1"/>
        <c:axPos val="l"/>
        <c:numFmt formatCode="0" sourceLinked="1"/>
        <c:majorTickMark val="out"/>
        <c:minorTickMark val="none"/>
        <c:tickLblPos val="nextTo"/>
        <c:crossAx val="185178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6 DETALH'!$C$65</c:f>
              <c:strCache>
                <c:ptCount val="1"/>
                <c:pt idx="0">
                  <c:v>V26</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63D8-0D4A-B6EA-13483063D262}"/>
                </c:ext>
              </c:extLst>
            </c:dLbl>
            <c:dLbl>
              <c:idx val="1"/>
              <c:delete val="1"/>
              <c:extLst>
                <c:ext xmlns:c15="http://schemas.microsoft.com/office/drawing/2012/chart" uri="{CE6537A1-D6FC-4f65-9D91-7224C49458BB}"/>
                <c:ext xmlns:c16="http://schemas.microsoft.com/office/drawing/2014/chart" uri="{C3380CC4-5D6E-409C-BE32-E72D297353CC}">
                  <c16:uniqueId val="{00000001-63D8-0D4A-B6EA-13483063D262}"/>
                </c:ext>
              </c:extLst>
            </c:dLbl>
            <c:dLbl>
              <c:idx val="2"/>
              <c:delete val="1"/>
              <c:extLst>
                <c:ext xmlns:c15="http://schemas.microsoft.com/office/drawing/2012/chart" uri="{CE6537A1-D6FC-4f65-9D91-7224C49458BB}"/>
                <c:ext xmlns:c16="http://schemas.microsoft.com/office/drawing/2014/chart" uri="{C3380CC4-5D6E-409C-BE32-E72D297353CC}">
                  <c16:uniqueId val="{00000002-63D8-0D4A-B6EA-13483063D262}"/>
                </c:ext>
              </c:extLst>
            </c:dLbl>
            <c:dLbl>
              <c:idx val="3"/>
              <c:delete val="1"/>
              <c:extLst>
                <c:ext xmlns:c15="http://schemas.microsoft.com/office/drawing/2012/chart" uri="{CE6537A1-D6FC-4f65-9D91-7224C49458BB}"/>
                <c:ext xmlns:c16="http://schemas.microsoft.com/office/drawing/2014/chart" uri="{C3380CC4-5D6E-409C-BE32-E72D297353CC}">
                  <c16:uniqueId val="{00000003-63D8-0D4A-B6EA-13483063D262}"/>
                </c:ext>
              </c:extLst>
            </c:dLbl>
            <c:dLbl>
              <c:idx val="4"/>
              <c:delete val="1"/>
              <c:extLst>
                <c:ext xmlns:c15="http://schemas.microsoft.com/office/drawing/2012/chart" uri="{CE6537A1-D6FC-4f65-9D91-7224C49458BB}"/>
                <c:ext xmlns:c16="http://schemas.microsoft.com/office/drawing/2014/chart" uri="{C3380CC4-5D6E-409C-BE32-E72D297353CC}">
                  <c16:uniqueId val="{00000004-63D8-0D4A-B6EA-13483063D262}"/>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3D8-0D4A-B6EA-13483063D26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DETALH'!$C$66:$H$66</c:f>
              <c:numCache>
                <c:formatCode>0</c:formatCode>
                <c:ptCount val="6"/>
                <c:pt idx="0">
                  <c:v>65.002700120651468</c:v>
                </c:pt>
                <c:pt idx="1">
                  <c:v>65.606357992422986</c:v>
                </c:pt>
                <c:pt idx="2">
                  <c:v>66.501538408146999</c:v>
                </c:pt>
                <c:pt idx="3">
                  <c:v>69.731125108540439</c:v>
                </c:pt>
                <c:pt idx="4">
                  <c:v>71.216003605338258</c:v>
                </c:pt>
                <c:pt idx="5">
                  <c:v>69.531581296132529</c:v>
                </c:pt>
              </c:numCache>
            </c:numRef>
          </c:val>
          <c:smooth val="0"/>
          <c:extLst>
            <c:ext xmlns:c16="http://schemas.microsoft.com/office/drawing/2014/chart" uri="{C3380CC4-5D6E-409C-BE32-E72D297353CC}">
              <c16:uniqueId val="{00000006-63D8-0D4A-B6EA-13483063D262}"/>
            </c:ext>
          </c:extLst>
        </c:ser>
        <c:ser>
          <c:idx val="3"/>
          <c:order val="1"/>
          <c:tx>
            <c:strRef>
              <c:f>'TELA 6 DETALH'!$B$69</c:f>
              <c:strCache>
                <c:ptCount val="1"/>
                <c:pt idx="0">
                  <c:v>V201IM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63D8-0D4A-B6EA-13483063D262}"/>
                </c:ext>
              </c:extLst>
            </c:dLbl>
            <c:dLbl>
              <c:idx val="1"/>
              <c:delete val="1"/>
              <c:extLst>
                <c:ext xmlns:c15="http://schemas.microsoft.com/office/drawing/2012/chart" uri="{CE6537A1-D6FC-4f65-9D91-7224C49458BB}"/>
                <c:ext xmlns:c16="http://schemas.microsoft.com/office/drawing/2014/chart" uri="{C3380CC4-5D6E-409C-BE32-E72D297353CC}">
                  <c16:uniqueId val="{00000008-63D8-0D4A-B6EA-13483063D262}"/>
                </c:ext>
              </c:extLst>
            </c:dLbl>
            <c:dLbl>
              <c:idx val="2"/>
              <c:delete val="1"/>
              <c:extLst>
                <c:ext xmlns:c15="http://schemas.microsoft.com/office/drawing/2012/chart" uri="{CE6537A1-D6FC-4f65-9D91-7224C49458BB}"/>
                <c:ext xmlns:c16="http://schemas.microsoft.com/office/drawing/2014/chart" uri="{C3380CC4-5D6E-409C-BE32-E72D297353CC}">
                  <c16:uniqueId val="{00000009-63D8-0D4A-B6EA-13483063D262}"/>
                </c:ext>
              </c:extLst>
            </c:dLbl>
            <c:dLbl>
              <c:idx val="3"/>
              <c:delete val="1"/>
              <c:extLst>
                <c:ext xmlns:c15="http://schemas.microsoft.com/office/drawing/2012/chart" uri="{CE6537A1-D6FC-4f65-9D91-7224C49458BB}"/>
                <c:ext xmlns:c16="http://schemas.microsoft.com/office/drawing/2014/chart" uri="{C3380CC4-5D6E-409C-BE32-E72D297353CC}">
                  <c16:uniqueId val="{0000000A-63D8-0D4A-B6EA-13483063D262}"/>
                </c:ext>
              </c:extLst>
            </c:dLbl>
            <c:dLbl>
              <c:idx val="4"/>
              <c:delete val="1"/>
              <c:extLst>
                <c:ext xmlns:c15="http://schemas.microsoft.com/office/drawing/2012/chart" uri="{CE6537A1-D6FC-4f65-9D91-7224C49458BB}"/>
                <c:ext xmlns:c16="http://schemas.microsoft.com/office/drawing/2014/chart" uri="{C3380CC4-5D6E-409C-BE32-E72D297353CC}">
                  <c16:uniqueId val="{0000000B-63D8-0D4A-B6EA-13483063D262}"/>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3D8-0D4A-B6EA-13483063D262}"/>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DETALH'!$C$69:$H$69</c:f>
              <c:numCache>
                <c:formatCode>0</c:formatCode>
                <c:ptCount val="6"/>
                <c:pt idx="0">
                  <c:v>58.469722345188856</c:v>
                </c:pt>
                <c:pt idx="1">
                  <c:v>63.631193034823724</c:v>
                </c:pt>
                <c:pt idx="2">
                  <c:v>73.547408834462004</c:v>
                </c:pt>
                <c:pt idx="3">
                  <c:v>63.213284396822289</c:v>
                </c:pt>
                <c:pt idx="4">
                  <c:v>73.346773331038236</c:v>
                </c:pt>
                <c:pt idx="5">
                  <c:v>71.654876131987848</c:v>
                </c:pt>
              </c:numCache>
            </c:numRef>
          </c:val>
          <c:smooth val="0"/>
          <c:extLst>
            <c:ext xmlns:c16="http://schemas.microsoft.com/office/drawing/2014/chart" uri="{C3380CC4-5D6E-409C-BE32-E72D297353CC}">
              <c16:uniqueId val="{0000000D-63D8-0D4A-B6EA-13483063D262}"/>
            </c:ext>
          </c:extLst>
        </c:ser>
        <c:dLbls>
          <c:showLegendKey val="0"/>
          <c:showVal val="1"/>
          <c:showCatName val="0"/>
          <c:showSerName val="0"/>
          <c:showPercent val="0"/>
          <c:showBubbleSize val="0"/>
        </c:dLbls>
        <c:marker val="1"/>
        <c:smooth val="0"/>
        <c:axId val="185179232"/>
        <c:axId val="185179624"/>
      </c:lineChart>
      <c:dateAx>
        <c:axId val="1851792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5179624"/>
        <c:crosses val="autoZero"/>
        <c:auto val="1"/>
        <c:lblOffset val="100"/>
        <c:baseTimeUnit val="months"/>
      </c:dateAx>
      <c:valAx>
        <c:axId val="185179624"/>
        <c:scaling>
          <c:orientation val="minMax"/>
          <c:max val="100"/>
          <c:min val="40"/>
        </c:scaling>
        <c:delete val="1"/>
        <c:axPos val="l"/>
        <c:numFmt formatCode="0" sourceLinked="1"/>
        <c:majorTickMark val="out"/>
        <c:minorTickMark val="none"/>
        <c:tickLblPos val="nextTo"/>
        <c:crossAx val="18517923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9404990403071E-2"/>
          <c:y val="1.9242424242424241E-2"/>
          <c:w val="0.85103433567924935"/>
          <c:h val="0.98075757575757561"/>
        </c:manualLayout>
      </c:layout>
      <c:barChart>
        <c:barDir val="bar"/>
        <c:grouping val="stacked"/>
        <c:varyColors val="0"/>
        <c:ser>
          <c:idx val="0"/>
          <c:order val="0"/>
          <c:spPr>
            <a:solidFill>
              <a:srgbClr val="72F576"/>
            </a:solidFill>
          </c:spPr>
          <c:invertIfNegative val="0"/>
          <c:val>
            <c:numRef>
              <c:f>'Bloco x Temas x Pos Neg'!$N$4:$N$15</c:f>
              <c:numCache>
                <c:formatCode>###0.0%</c:formatCode>
                <c:ptCount val="12"/>
                <c:pt idx="0">
                  <c:v>0.10915690332261528</c:v>
                </c:pt>
                <c:pt idx="1">
                  <c:v>0.25674311500124486</c:v>
                </c:pt>
                <c:pt idx="2">
                  <c:v>0.72911934391264532</c:v>
                </c:pt>
                <c:pt idx="3">
                  <c:v>0.84099498402036177</c:v>
                </c:pt>
                <c:pt idx="4">
                  <c:v>0.14752436428393126</c:v>
                </c:pt>
                <c:pt idx="5">
                  <c:v>0.11212399328832535</c:v>
                </c:pt>
                <c:pt idx="6">
                  <c:v>3.5353007722236193E-2</c:v>
                </c:pt>
                <c:pt idx="7">
                  <c:v>2.768483971030301E-2</c:v>
                </c:pt>
                <c:pt idx="8">
                  <c:v>9.3898551348750414E-2</c:v>
                </c:pt>
                <c:pt idx="9">
                  <c:v>0.31230475031638549</c:v>
                </c:pt>
                <c:pt idx="10">
                  <c:v>0</c:v>
                </c:pt>
                <c:pt idx="11">
                  <c:v>6.1826886324874444E-2</c:v>
                </c:pt>
              </c:numCache>
            </c:numRef>
          </c:val>
          <c:extLst>
            <c:ext xmlns:c16="http://schemas.microsoft.com/office/drawing/2014/chart" uri="{C3380CC4-5D6E-409C-BE32-E72D297353CC}">
              <c16:uniqueId val="{00000000-CA99-4E44-8BAF-A3E1C0F3A16C}"/>
            </c:ext>
          </c:extLst>
        </c:ser>
        <c:ser>
          <c:idx val="1"/>
          <c:order val="1"/>
          <c:spPr>
            <a:solidFill>
              <a:srgbClr val="E7E6E6">
                <a:lumMod val="75000"/>
              </a:srgbClr>
            </a:solidFill>
          </c:spPr>
          <c:invertIfNegative val="0"/>
          <c:val>
            <c:numRef>
              <c:f>'Bloco x Temas x Pos Neg'!$O$4:$O$15</c:f>
              <c:numCache>
                <c:formatCode>###0.0%</c:formatCode>
                <c:ptCount val="12"/>
                <c:pt idx="0">
                  <c:v>0</c:v>
                </c:pt>
                <c:pt idx="1">
                  <c:v>0</c:v>
                </c:pt>
                <c:pt idx="2">
                  <c:v>5.2920465218312916E-3</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1-CA99-4E44-8BAF-A3E1C0F3A16C}"/>
            </c:ext>
          </c:extLst>
        </c:ser>
        <c:ser>
          <c:idx val="2"/>
          <c:order val="2"/>
          <c:spPr>
            <a:solidFill>
              <a:srgbClr val="C00000"/>
            </a:solidFill>
          </c:spPr>
          <c:invertIfNegative val="0"/>
          <c:val>
            <c:numRef>
              <c:f>'Bloco x Temas x Pos Neg'!$P$4:$P$15</c:f>
              <c:numCache>
                <c:formatCode>###0.0%</c:formatCode>
                <c:ptCount val="12"/>
                <c:pt idx="0">
                  <c:v>0.89084309667738415</c:v>
                </c:pt>
                <c:pt idx="1">
                  <c:v>0.7432568849987562</c:v>
                </c:pt>
                <c:pt idx="2">
                  <c:v>0.26558860956552482</c:v>
                </c:pt>
                <c:pt idx="3">
                  <c:v>0.15900501597963695</c:v>
                </c:pt>
                <c:pt idx="4">
                  <c:v>0.85247563571606899</c:v>
                </c:pt>
                <c:pt idx="5">
                  <c:v>0.88787600671167444</c:v>
                </c:pt>
                <c:pt idx="6">
                  <c:v>0.96464699227776396</c:v>
                </c:pt>
                <c:pt idx="7">
                  <c:v>0.97231516028969711</c:v>
                </c:pt>
                <c:pt idx="8">
                  <c:v>0.90610144865124964</c:v>
                </c:pt>
                <c:pt idx="9">
                  <c:v>0.68769524968361451</c:v>
                </c:pt>
                <c:pt idx="10">
                  <c:v>1</c:v>
                </c:pt>
                <c:pt idx="11">
                  <c:v>0.93817311367512546</c:v>
                </c:pt>
              </c:numCache>
            </c:numRef>
          </c:val>
          <c:extLst>
            <c:ext xmlns:c16="http://schemas.microsoft.com/office/drawing/2014/chart" uri="{C3380CC4-5D6E-409C-BE32-E72D297353CC}">
              <c16:uniqueId val="{00000002-CA99-4E44-8BAF-A3E1C0F3A16C}"/>
            </c:ext>
          </c:extLst>
        </c:ser>
        <c:dLbls>
          <c:showLegendKey val="0"/>
          <c:showVal val="0"/>
          <c:showCatName val="0"/>
          <c:showSerName val="0"/>
          <c:showPercent val="0"/>
          <c:showBubbleSize val="0"/>
        </c:dLbls>
        <c:gapWidth val="150"/>
        <c:overlap val="100"/>
        <c:axId val="185180408"/>
        <c:axId val="185180800"/>
      </c:barChart>
      <c:catAx>
        <c:axId val="185180408"/>
        <c:scaling>
          <c:orientation val="maxMin"/>
        </c:scaling>
        <c:delete val="1"/>
        <c:axPos val="l"/>
        <c:numFmt formatCode="General" sourceLinked="1"/>
        <c:majorTickMark val="out"/>
        <c:minorTickMark val="none"/>
        <c:tickLblPos val="nextTo"/>
        <c:crossAx val="185180800"/>
        <c:crosses val="autoZero"/>
        <c:auto val="1"/>
        <c:lblAlgn val="ctr"/>
        <c:lblOffset val="100"/>
        <c:noMultiLvlLbl val="0"/>
      </c:catAx>
      <c:valAx>
        <c:axId val="185180800"/>
        <c:scaling>
          <c:orientation val="minMax"/>
          <c:max val="1"/>
        </c:scaling>
        <c:delete val="1"/>
        <c:axPos val="t"/>
        <c:numFmt formatCode="General" sourceLinked="0"/>
        <c:majorTickMark val="out"/>
        <c:minorTickMark val="none"/>
        <c:tickLblPos val="nextTo"/>
        <c:crossAx val="18518040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03874577639805"/>
          <c:y val="3.3691676970130799E-2"/>
          <c:w val="0.83157589945267041"/>
          <c:h val="0.82429954534666061"/>
        </c:manualLayout>
      </c:layout>
      <c:scatterChart>
        <c:scatterStyle val="lineMarker"/>
        <c:varyColors val="0"/>
        <c:ser>
          <c:idx val="5"/>
          <c:order val="0"/>
          <c:tx>
            <c:strRef>
              <c:f>'Matriz Fator X Sat'!$A$2</c:f>
              <c:strCache>
                <c:ptCount val="1"/>
                <c:pt idx="0">
                  <c:v>1</c:v>
                </c:pt>
              </c:strCache>
            </c:strRef>
          </c:tx>
          <c:spPr>
            <a:ln w="28575">
              <a:noFill/>
            </a:ln>
          </c:spPr>
          <c:marker>
            <c:symbol val="circle"/>
            <c:size val="34"/>
            <c:spPr>
              <a:solidFill>
                <a:srgbClr val="0D498C"/>
              </a:solidFill>
              <a:ln>
                <a:solidFill>
                  <a:sysClr val="window" lastClr="FFFFFF"/>
                </a:solidFill>
              </a:ln>
            </c:spPr>
          </c:marker>
          <c:dLbls>
            <c:dLbl>
              <c:idx val="0"/>
              <c:layout>
                <c:manualLayout>
                  <c:x val="-4.5645923187512837E-2"/>
                  <c:y val="-9.446114212108200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7829-034F-A3CF-58F8AE194B0D}"/>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Sat'!$C$2</c:f>
              <c:numCache>
                <c:formatCode>0.00</c:formatCode>
                <c:ptCount val="1"/>
                <c:pt idx="0">
                  <c:v>16.843578023255468</c:v>
                </c:pt>
              </c:numCache>
            </c:numRef>
          </c:xVal>
          <c:yVal>
            <c:numRef>
              <c:f>'Matriz Fator X Sat'!$D$2</c:f>
              <c:numCache>
                <c:formatCode>0.00</c:formatCode>
                <c:ptCount val="1"/>
                <c:pt idx="0">
                  <c:v>76.64061669141698</c:v>
                </c:pt>
              </c:numCache>
            </c:numRef>
          </c:yVal>
          <c:smooth val="0"/>
          <c:extLst>
            <c:ext xmlns:c16="http://schemas.microsoft.com/office/drawing/2014/chart" uri="{C3380CC4-5D6E-409C-BE32-E72D297353CC}">
              <c16:uniqueId val="{00000001-7829-034F-A3CF-58F8AE194B0D}"/>
            </c:ext>
          </c:extLst>
        </c:ser>
        <c:ser>
          <c:idx val="2"/>
          <c:order val="1"/>
          <c:tx>
            <c:strRef>
              <c:f>'Matriz Fator X Sat'!$A$3</c:f>
              <c:strCache>
                <c:ptCount val="1"/>
                <c:pt idx="0">
                  <c:v>2</c:v>
                </c:pt>
              </c:strCache>
            </c:strRef>
          </c:tx>
          <c:spPr>
            <a:ln w="19050">
              <a:noFill/>
            </a:ln>
          </c:spPr>
          <c:marker>
            <c:symbol val="circle"/>
            <c:size val="34"/>
            <c:spPr>
              <a:solidFill>
                <a:srgbClr val="0D498C"/>
              </a:solidFill>
              <a:ln>
                <a:solidFill>
                  <a:sysClr val="window" lastClr="FFFFFF"/>
                </a:solidFill>
              </a:ln>
            </c:spPr>
          </c:marker>
          <c:dLbls>
            <c:dLbl>
              <c:idx val="0"/>
              <c:layout>
                <c:manualLayout>
                  <c:x val="-6.5295756027378249E-2"/>
                  <c:y val="-7.1177096883768026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7829-034F-A3CF-58F8AE194B0D}"/>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Sat'!$C$3</c:f>
              <c:numCache>
                <c:formatCode>0.00</c:formatCode>
                <c:ptCount val="1"/>
                <c:pt idx="0">
                  <c:v>15.849669552239574</c:v>
                </c:pt>
              </c:numCache>
            </c:numRef>
          </c:xVal>
          <c:yVal>
            <c:numRef>
              <c:f>'Matriz Fator X Sat'!$D$3</c:f>
              <c:numCache>
                <c:formatCode>0.00</c:formatCode>
                <c:ptCount val="1"/>
                <c:pt idx="0">
                  <c:v>75.824002668954492</c:v>
                </c:pt>
              </c:numCache>
            </c:numRef>
          </c:yVal>
          <c:smooth val="0"/>
          <c:extLst>
            <c:ext xmlns:c16="http://schemas.microsoft.com/office/drawing/2014/chart" uri="{C3380CC4-5D6E-409C-BE32-E72D297353CC}">
              <c16:uniqueId val="{00000003-7829-034F-A3CF-58F8AE194B0D}"/>
            </c:ext>
          </c:extLst>
        </c:ser>
        <c:ser>
          <c:idx val="3"/>
          <c:order val="2"/>
          <c:tx>
            <c:strRef>
              <c:f>'Matriz Fator X Sat'!$A$4</c:f>
              <c:strCache>
                <c:ptCount val="1"/>
                <c:pt idx="0">
                  <c:v>3</c:v>
                </c:pt>
              </c:strCache>
            </c:strRef>
          </c:tx>
          <c:spPr>
            <a:ln w="19050">
              <a:noFill/>
            </a:ln>
          </c:spPr>
          <c:marker>
            <c:symbol val="circle"/>
            <c:size val="34"/>
            <c:spPr>
              <a:solidFill>
                <a:srgbClr val="0D498C"/>
              </a:solidFill>
              <a:ln>
                <a:solidFill>
                  <a:sysClr val="window" lastClr="FFFFFF"/>
                </a:solidFill>
              </a:ln>
            </c:spPr>
          </c:marker>
          <c:dLbls>
            <c:dLbl>
              <c:idx val="0"/>
              <c:layout>
                <c:manualLayout>
                  <c:x val="-1.7832705348087632E-2"/>
                  <c:y val="5.7447808942992826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7829-034F-A3CF-58F8AE194B0D}"/>
                </c:ext>
              </c:extLst>
            </c:dLbl>
            <c:spPr>
              <a:noFill/>
              <a:ln>
                <a:noFill/>
              </a:ln>
              <a:effectLst/>
            </c:spPr>
            <c:txPr>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Sat'!$C$4</c:f>
              <c:numCache>
                <c:formatCode>0.00</c:formatCode>
                <c:ptCount val="1"/>
                <c:pt idx="0">
                  <c:v>18.284810110100263</c:v>
                </c:pt>
              </c:numCache>
            </c:numRef>
          </c:xVal>
          <c:yVal>
            <c:numRef>
              <c:f>'Matriz Fator X Sat'!$D$4</c:f>
              <c:numCache>
                <c:formatCode>0.00</c:formatCode>
                <c:ptCount val="1"/>
                <c:pt idx="0">
                  <c:v>70.152813872393395</c:v>
                </c:pt>
              </c:numCache>
            </c:numRef>
          </c:yVal>
          <c:smooth val="0"/>
          <c:extLst>
            <c:ext xmlns:c16="http://schemas.microsoft.com/office/drawing/2014/chart" uri="{C3380CC4-5D6E-409C-BE32-E72D297353CC}">
              <c16:uniqueId val="{00000005-7829-034F-A3CF-58F8AE194B0D}"/>
            </c:ext>
          </c:extLst>
        </c:ser>
        <c:ser>
          <c:idx val="4"/>
          <c:order val="3"/>
          <c:tx>
            <c:strRef>
              <c:f>'Matriz Fator X Sat'!$A$5</c:f>
              <c:strCache>
                <c:ptCount val="1"/>
                <c:pt idx="0">
                  <c:v>4</c:v>
                </c:pt>
              </c:strCache>
            </c:strRef>
          </c:tx>
          <c:spPr>
            <a:ln w="28575">
              <a:noFill/>
            </a:ln>
          </c:spPr>
          <c:marker>
            <c:symbol val="circle"/>
            <c:size val="34"/>
            <c:spPr>
              <a:solidFill>
                <a:srgbClr val="0D498C"/>
              </a:solidFill>
              <a:ln>
                <a:solidFill>
                  <a:sysClr val="window" lastClr="FFFFFF"/>
                </a:solidFill>
              </a:ln>
            </c:spPr>
          </c:marker>
          <c:dLbls>
            <c:spPr>
              <a:noFill/>
              <a:ln>
                <a:noFill/>
              </a:ln>
              <a:effectLst/>
            </c:spPr>
            <c:txPr>
              <a:bodyPr wrap="square" lIns="38100" tIns="19050" rIns="38100" bIns="19050" anchor="ctr">
                <a:spAutoFit/>
              </a:bodyPr>
              <a:lstStyle/>
              <a:p>
                <a:pPr>
                  <a:defRPr sz="1600" b="1">
                    <a:solidFill>
                      <a:srgbClr val="0D498C"/>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Sat'!$C$5</c:f>
              <c:numCache>
                <c:formatCode>0.00</c:formatCode>
                <c:ptCount val="1"/>
                <c:pt idx="0">
                  <c:v>3.7602165225280086</c:v>
                </c:pt>
              </c:numCache>
            </c:numRef>
          </c:xVal>
          <c:yVal>
            <c:numRef>
              <c:f>'Matriz Fator X Sat'!$D$5</c:f>
              <c:numCache>
                <c:formatCode>0.00</c:formatCode>
                <c:ptCount val="1"/>
                <c:pt idx="0">
                  <c:v>51.336580419094069</c:v>
                </c:pt>
              </c:numCache>
            </c:numRef>
          </c:yVal>
          <c:smooth val="0"/>
          <c:extLst>
            <c:ext xmlns:c16="http://schemas.microsoft.com/office/drawing/2014/chart" uri="{C3380CC4-5D6E-409C-BE32-E72D297353CC}">
              <c16:uniqueId val="{00000006-7829-034F-A3CF-58F8AE194B0D}"/>
            </c:ext>
          </c:extLst>
        </c:ser>
        <c:ser>
          <c:idx val="8"/>
          <c:order val="4"/>
          <c:tx>
            <c:strRef>
              <c:f>'Matriz Fator X Sat'!$C$13:$D$13</c:f>
              <c:strCache>
                <c:ptCount val="1"/>
                <c:pt idx="0">
                  <c:v>MÉDIA DE EXPLICAÇÃO</c:v>
                </c:pt>
              </c:strCache>
            </c:strRef>
          </c:tx>
          <c:spPr>
            <a:ln w="12700">
              <a:solidFill>
                <a:schemeClr val="bg1">
                  <a:lumMod val="75000"/>
                </a:schemeClr>
              </a:solidFill>
              <a:prstDash val="dash"/>
            </a:ln>
          </c:spPr>
          <c:marker>
            <c:symbol val="none"/>
          </c:marker>
          <c:dLbls>
            <c:delete val="1"/>
          </c:dLbls>
          <c:xVal>
            <c:numRef>
              <c:f>'Matriz Fator X Sat'!$C$15:$C$16</c:f>
              <c:numCache>
                <c:formatCode>0.0</c:formatCode>
                <c:ptCount val="2"/>
                <c:pt idx="0">
                  <c:v>7.15</c:v>
                </c:pt>
                <c:pt idx="1">
                  <c:v>7.15</c:v>
                </c:pt>
              </c:numCache>
            </c:numRef>
          </c:xVal>
          <c:yVal>
            <c:numRef>
              <c:f>'Matriz Fator X Sat'!$D$15:$D$16</c:f>
              <c:numCache>
                <c:formatCode>0.0</c:formatCode>
                <c:ptCount val="2"/>
                <c:pt idx="0">
                  <c:v>100</c:v>
                </c:pt>
                <c:pt idx="1">
                  <c:v>40</c:v>
                </c:pt>
              </c:numCache>
            </c:numRef>
          </c:yVal>
          <c:smooth val="0"/>
          <c:extLst>
            <c:ext xmlns:c16="http://schemas.microsoft.com/office/drawing/2014/chart" uri="{C3380CC4-5D6E-409C-BE32-E72D297353CC}">
              <c16:uniqueId val="{00000007-7829-034F-A3CF-58F8AE194B0D}"/>
            </c:ext>
          </c:extLst>
        </c:ser>
        <c:ser>
          <c:idx val="9"/>
          <c:order val="5"/>
          <c:tx>
            <c:strRef>
              <c:f>'Matriz Fator X Sat'!$C$18:$D$18</c:f>
              <c:strCache>
                <c:ptCount val="1"/>
                <c:pt idx="0">
                  <c:v>MÉDIA DE ÍNDICE</c:v>
                </c:pt>
              </c:strCache>
            </c:strRef>
          </c:tx>
          <c:spPr>
            <a:ln w="12700">
              <a:solidFill>
                <a:schemeClr val="bg1">
                  <a:lumMod val="75000"/>
                </a:schemeClr>
              </a:solidFill>
              <a:prstDash val="dash"/>
            </a:ln>
          </c:spPr>
          <c:marker>
            <c:symbol val="none"/>
          </c:marker>
          <c:dLbls>
            <c:delete val="1"/>
          </c:dLbls>
          <c:xVal>
            <c:numRef>
              <c:f>'Matriz Fator X Sat'!$C$20:$C$21</c:f>
              <c:numCache>
                <c:formatCode>0.0</c:formatCode>
                <c:ptCount val="2"/>
                <c:pt idx="0">
                  <c:v>-5</c:v>
                </c:pt>
                <c:pt idx="1">
                  <c:v>25</c:v>
                </c:pt>
              </c:numCache>
            </c:numRef>
          </c:xVal>
          <c:yVal>
            <c:numRef>
              <c:f>'Matriz Fator X Sat'!$D$20:$D$21</c:f>
              <c:numCache>
                <c:formatCode>0.0</c:formatCode>
                <c:ptCount val="2"/>
                <c:pt idx="0">
                  <c:v>73.14</c:v>
                </c:pt>
                <c:pt idx="1">
                  <c:v>73.14</c:v>
                </c:pt>
              </c:numCache>
            </c:numRef>
          </c:yVal>
          <c:smooth val="0"/>
          <c:extLst>
            <c:ext xmlns:c16="http://schemas.microsoft.com/office/drawing/2014/chart" uri="{C3380CC4-5D6E-409C-BE32-E72D297353CC}">
              <c16:uniqueId val="{00000008-7829-034F-A3CF-58F8AE194B0D}"/>
            </c:ext>
          </c:extLst>
        </c:ser>
        <c:ser>
          <c:idx val="0"/>
          <c:order val="6"/>
          <c:tx>
            <c:strRef>
              <c:f>'Matriz Fator X Sat'!$A$7</c:f>
              <c:strCache>
                <c:ptCount val="1"/>
                <c:pt idx="0">
                  <c:v>5</c:v>
                </c:pt>
              </c:strCache>
            </c:strRef>
          </c:tx>
          <c:spPr>
            <a:ln w="19050">
              <a:noFill/>
            </a:ln>
            <a:effectLst/>
          </c:spPr>
          <c:marker>
            <c:symbol val="circle"/>
            <c:size val="34"/>
            <c:spPr>
              <a:solidFill>
                <a:srgbClr val="E9B40E"/>
              </a:solidFill>
              <a:ln>
                <a:solidFill>
                  <a:sysClr val="window" lastClr="FFFFFF"/>
                </a:solidFill>
              </a:ln>
              <a:effectLst/>
            </c:spPr>
          </c:marker>
          <c:dLbls>
            <c:dLbl>
              <c:idx val="0"/>
              <c:layout>
                <c:manualLayout>
                  <c:x val="-1.9562538508934073E-2"/>
                  <c:y val="-7.728242243867249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9-7829-034F-A3CF-58F8AE194B0D}"/>
                </c:ext>
              </c:extLst>
            </c:dLbl>
            <c:spPr>
              <a:noFill/>
              <a:ln>
                <a:noFill/>
              </a:ln>
              <a:effectLst/>
            </c:spPr>
            <c:txPr>
              <a:bodyPr/>
              <a:lstStyle/>
              <a:p>
                <a:pPr>
                  <a:defRPr sz="1600" b="1" i="0">
                    <a:solidFill>
                      <a:srgbClr val="262626"/>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Sat'!$C$7</c:f>
              <c:numCache>
                <c:formatCode>0.00</c:formatCode>
                <c:ptCount val="1"/>
                <c:pt idx="0">
                  <c:v>5.2816967195152689</c:v>
                </c:pt>
              </c:numCache>
            </c:numRef>
          </c:xVal>
          <c:yVal>
            <c:numRef>
              <c:f>'Matriz Fator X Sat'!$D$7</c:f>
              <c:numCache>
                <c:formatCode>0.00</c:formatCode>
                <c:ptCount val="1"/>
                <c:pt idx="0">
                  <c:v>72.840708615559322</c:v>
                </c:pt>
              </c:numCache>
            </c:numRef>
          </c:yVal>
          <c:smooth val="0"/>
          <c:extLst>
            <c:ext xmlns:c16="http://schemas.microsoft.com/office/drawing/2014/chart" uri="{C3380CC4-5D6E-409C-BE32-E72D297353CC}">
              <c16:uniqueId val="{0000000A-7829-034F-A3CF-58F8AE194B0D}"/>
            </c:ext>
          </c:extLst>
        </c:ser>
        <c:ser>
          <c:idx val="11"/>
          <c:order val="7"/>
          <c:tx>
            <c:strRef>
              <c:f>'Matriz Fator X Sat'!$A$8</c:f>
              <c:strCache>
                <c:ptCount val="1"/>
                <c:pt idx="0">
                  <c:v>6</c:v>
                </c:pt>
              </c:strCache>
            </c:strRef>
          </c:tx>
          <c:spPr>
            <a:ln w="19050">
              <a:noFill/>
            </a:ln>
          </c:spPr>
          <c:marker>
            <c:symbol val="circle"/>
            <c:size val="34"/>
            <c:spPr>
              <a:solidFill>
                <a:srgbClr val="E9B40E"/>
              </a:solidFill>
              <a:ln>
                <a:solidFill>
                  <a:sysClr val="window" lastClr="FFFFFF"/>
                </a:solidFill>
              </a:ln>
            </c:spPr>
          </c:marker>
          <c:dLbls>
            <c:dLbl>
              <c:idx val="0"/>
              <c:layout>
                <c:manualLayout>
                  <c:x val="-9.1499253609505324E-2"/>
                  <c:y val="3.2998286435786485E-2"/>
                </c:manualLayout>
              </c:layout>
              <c:spPr>
                <a:noFill/>
                <a:ln>
                  <a:noFill/>
                </a:ln>
                <a:effectLst/>
              </c:spPr>
              <c:txPr>
                <a:bodyPr wrap="square" lIns="38100" tIns="19050" rIns="38100" bIns="19050" anchor="ctr">
                  <a:spAutoFit/>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B-7829-034F-A3CF-58F8AE194B0D}"/>
                </c:ext>
              </c:extLst>
            </c:dLbl>
            <c:spPr>
              <a:noFill/>
              <a:ln>
                <a:noFill/>
              </a:ln>
              <a:effectLst/>
            </c:spPr>
            <c:txPr>
              <a:bodyPr wrap="square" lIns="38100" tIns="19050" rIns="38100" bIns="19050" anchor="ctr">
                <a:spAutoFit/>
              </a:bodyPr>
              <a:lstStyle/>
              <a:p>
                <a:pPr>
                  <a:defRPr sz="1600" b="1">
                    <a:solidFill>
                      <a:schemeClr val="tx1">
                        <a:lumMod val="85000"/>
                        <a:lumOff val="15000"/>
                      </a:schemeClr>
                    </a:solidFill>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Sat'!$C$8</c:f>
              <c:numCache>
                <c:formatCode>0.00</c:formatCode>
                <c:ptCount val="1"/>
                <c:pt idx="0">
                  <c:v>0</c:v>
                </c:pt>
              </c:numCache>
            </c:numRef>
          </c:xVal>
          <c:yVal>
            <c:numRef>
              <c:f>'Matriz Fator X Sat'!$D$8</c:f>
              <c:numCache>
                <c:formatCode>0.00</c:formatCode>
                <c:ptCount val="1"/>
                <c:pt idx="0">
                  <c:v>76.370190362228783</c:v>
                </c:pt>
              </c:numCache>
            </c:numRef>
          </c:yVal>
          <c:smooth val="0"/>
          <c:extLst>
            <c:ext xmlns:c16="http://schemas.microsoft.com/office/drawing/2014/chart" uri="{C3380CC4-5D6E-409C-BE32-E72D297353CC}">
              <c16:uniqueId val="{0000000C-7829-034F-A3CF-58F8AE194B0D}"/>
            </c:ext>
          </c:extLst>
        </c:ser>
        <c:ser>
          <c:idx val="1"/>
          <c:order val="8"/>
          <c:tx>
            <c:strRef>
              <c:f>'Matriz Fator X Sat'!$A$9</c:f>
              <c:strCache>
                <c:ptCount val="1"/>
                <c:pt idx="0">
                  <c:v>7</c:v>
                </c:pt>
              </c:strCache>
            </c:strRef>
          </c:tx>
          <c:spPr>
            <a:ln w="19050">
              <a:noFill/>
            </a:ln>
          </c:spPr>
          <c:marker>
            <c:symbol val="circle"/>
            <c:size val="34"/>
            <c:spPr>
              <a:solidFill>
                <a:srgbClr val="E9B40E"/>
              </a:solidFill>
              <a:ln>
                <a:solidFill>
                  <a:sysClr val="window" lastClr="FFFFFF"/>
                </a:solidFill>
              </a:ln>
            </c:spPr>
          </c:marker>
          <c:dLbls>
            <c:dLbl>
              <c:idx val="0"/>
              <c:layout>
                <c:manualLayout>
                  <c:x val="-1.2896145537571893E-2"/>
                  <c:y val="-6.439193068164873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D-7829-034F-A3CF-58F8AE194B0D}"/>
                </c:ext>
              </c:extLst>
            </c:dLbl>
            <c:spPr>
              <a:noFill/>
              <a:ln>
                <a:noFill/>
              </a:ln>
              <a:effectLst/>
            </c:spPr>
            <c:txPr>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Sat'!$C$9</c:f>
              <c:numCache>
                <c:formatCode>0.00</c:formatCode>
                <c:ptCount val="1"/>
                <c:pt idx="0">
                  <c:v>2.3333758244417391</c:v>
                </c:pt>
              </c:numCache>
            </c:numRef>
          </c:xVal>
          <c:yVal>
            <c:numRef>
              <c:f>'Matriz Fator X Sat'!$D$9</c:f>
              <c:numCache>
                <c:formatCode>0.00</c:formatCode>
                <c:ptCount val="1"/>
                <c:pt idx="0">
                  <c:v>85.112739926723961</c:v>
                </c:pt>
              </c:numCache>
            </c:numRef>
          </c:yVal>
          <c:smooth val="0"/>
          <c:extLst>
            <c:ext xmlns:c16="http://schemas.microsoft.com/office/drawing/2014/chart" uri="{C3380CC4-5D6E-409C-BE32-E72D297353CC}">
              <c16:uniqueId val="{0000000E-7829-034F-A3CF-58F8AE194B0D}"/>
            </c:ext>
          </c:extLst>
        </c:ser>
        <c:ser>
          <c:idx val="7"/>
          <c:order val="9"/>
          <c:tx>
            <c:strRef>
              <c:f>'Matriz Fator X Sat'!$A$10</c:f>
              <c:strCache>
                <c:ptCount val="1"/>
                <c:pt idx="0">
                  <c:v>8</c:v>
                </c:pt>
              </c:strCache>
            </c:strRef>
          </c:tx>
          <c:spPr>
            <a:ln w="19050">
              <a:noFill/>
            </a:ln>
          </c:spPr>
          <c:marker>
            <c:symbol val="circle"/>
            <c:size val="34"/>
            <c:spPr>
              <a:solidFill>
                <a:srgbClr val="E9B40E"/>
              </a:solidFill>
              <a:ln>
                <a:solidFill>
                  <a:sysClr val="window" lastClr="FFFFFF"/>
                </a:solidFill>
              </a:ln>
            </c:spPr>
          </c:marker>
          <c:dLbls>
            <c:dLbl>
              <c:idx val="0"/>
              <c:layout>
                <c:manualLayout>
                  <c:x val="-8.9661634832614495E-2"/>
                  <c:y val="-4.869160353535358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F-7829-034F-A3CF-58F8AE194B0D}"/>
                </c:ext>
              </c:extLst>
            </c:dLbl>
            <c:spPr>
              <a:noFill/>
              <a:ln>
                <a:noFill/>
              </a:ln>
              <a:effectLst/>
            </c:spPr>
            <c:txPr>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cs typeface="Segoe UI Historic"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Sat'!$C$10</c:f>
              <c:numCache>
                <c:formatCode>0.00</c:formatCode>
                <c:ptCount val="1"/>
                <c:pt idx="0">
                  <c:v>0</c:v>
                </c:pt>
              </c:numCache>
            </c:numRef>
          </c:xVal>
          <c:yVal>
            <c:numRef>
              <c:f>'Matriz Fator X Sat'!$D$10</c:f>
              <c:numCache>
                <c:formatCode>0.00</c:formatCode>
                <c:ptCount val="1"/>
                <c:pt idx="0">
                  <c:v>79.591624866439389</c:v>
                </c:pt>
              </c:numCache>
            </c:numRef>
          </c:yVal>
          <c:smooth val="0"/>
          <c:extLst>
            <c:ext xmlns:c16="http://schemas.microsoft.com/office/drawing/2014/chart" uri="{C3380CC4-5D6E-409C-BE32-E72D297353CC}">
              <c16:uniqueId val="{00000010-7829-034F-A3CF-58F8AE194B0D}"/>
            </c:ext>
          </c:extLst>
        </c:ser>
        <c:ser>
          <c:idx val="10"/>
          <c:order val="10"/>
          <c:tx>
            <c:strRef>
              <c:f>'Matriz Fator X Sat'!$A$11</c:f>
              <c:strCache>
                <c:ptCount val="1"/>
                <c:pt idx="0">
                  <c:v>9</c:v>
                </c:pt>
              </c:strCache>
            </c:strRef>
          </c:tx>
          <c:spPr>
            <a:ln w="19050">
              <a:noFill/>
            </a:ln>
          </c:spPr>
          <c:marker>
            <c:symbol val="circle"/>
            <c:size val="34"/>
            <c:spPr>
              <a:solidFill>
                <a:srgbClr val="E9B40E"/>
              </a:solidFill>
              <a:ln>
                <a:solidFill>
                  <a:sysClr val="window" lastClr="FFFFFF"/>
                </a:solidFill>
              </a:ln>
            </c:spPr>
          </c:marker>
          <c:dLbls>
            <c:dLbl>
              <c:idx val="0"/>
              <c:layout>
                <c:manualLayout>
                  <c:x val="-4.5749626804752662E-2"/>
                  <c:y val="6.443098378548407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1-7829-034F-A3CF-58F8AE194B0D}"/>
                </c:ext>
              </c:extLst>
            </c:dLbl>
            <c:spPr>
              <a:noFill/>
              <a:ln>
                <a:noFill/>
              </a:ln>
              <a:effectLst/>
            </c:spPr>
            <c:txPr>
              <a:bodyPr wrap="square" lIns="38100" tIns="19050" rIns="38100" bIns="19050" anchor="ctr">
                <a:spAutoFit/>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Sat'!$C$11</c:f>
              <c:numCache>
                <c:formatCode>0.00</c:formatCode>
                <c:ptCount val="1"/>
                <c:pt idx="0">
                  <c:v>1.8845022771389603</c:v>
                </c:pt>
              </c:numCache>
            </c:numRef>
          </c:xVal>
          <c:yVal>
            <c:numRef>
              <c:f>'Matriz Fator X Sat'!$D$11</c:f>
              <c:numCache>
                <c:formatCode>0.00</c:formatCode>
                <c:ptCount val="1"/>
                <c:pt idx="0">
                  <c:v>70.347934005151131</c:v>
                </c:pt>
              </c:numCache>
            </c:numRef>
          </c:yVal>
          <c:smooth val="0"/>
          <c:extLst>
            <c:ext xmlns:c16="http://schemas.microsoft.com/office/drawing/2014/chart" uri="{C3380CC4-5D6E-409C-BE32-E72D297353CC}">
              <c16:uniqueId val="{00000012-7829-034F-A3CF-58F8AE194B0D}"/>
            </c:ext>
          </c:extLst>
        </c:ser>
        <c:dLbls>
          <c:showLegendKey val="0"/>
          <c:showVal val="1"/>
          <c:showCatName val="0"/>
          <c:showSerName val="0"/>
          <c:showPercent val="0"/>
          <c:showBubbleSize val="0"/>
        </c:dLbls>
        <c:axId val="154391112"/>
        <c:axId val="154391504"/>
      </c:scatterChart>
      <c:valAx>
        <c:axId val="154391112"/>
        <c:scaling>
          <c:orientation val="minMax"/>
          <c:max val="25"/>
          <c:min val="-5"/>
        </c:scaling>
        <c:delete val="1"/>
        <c:axPos val="b"/>
        <c:numFmt formatCode="0.0" sourceLinked="0"/>
        <c:majorTickMark val="out"/>
        <c:minorTickMark val="none"/>
        <c:tickLblPos val="nextTo"/>
        <c:crossAx val="154391504"/>
        <c:crosses val="autoZero"/>
        <c:crossBetween val="midCat"/>
        <c:majorUnit val="5"/>
        <c:minorUnit val="1"/>
      </c:valAx>
      <c:valAx>
        <c:axId val="154391504"/>
        <c:scaling>
          <c:orientation val="minMax"/>
          <c:max val="100"/>
          <c:min val="40"/>
        </c:scaling>
        <c:delete val="1"/>
        <c:axPos val="l"/>
        <c:numFmt formatCode="0.0" sourceLinked="0"/>
        <c:majorTickMark val="out"/>
        <c:minorTickMark val="none"/>
        <c:tickLblPos val="nextTo"/>
        <c:crossAx val="154391112"/>
        <c:crossesAt val="-10"/>
        <c:crossBetween val="midCat"/>
        <c:majorUnit val="10"/>
        <c:minorUnit val="2"/>
      </c:valAx>
      <c:spPr>
        <a:noFill/>
        <a:ln>
          <a:noFill/>
        </a:ln>
      </c:spPr>
    </c:plotArea>
    <c:plotVisOnly val="1"/>
    <c:dispBlanksAs val="gap"/>
    <c:showDLblsOverMax val="0"/>
  </c:chart>
  <c:spPr>
    <a:noFill/>
    <a:ln>
      <a:noFill/>
    </a:ln>
  </c:spPr>
  <c:txPr>
    <a:bodyPr/>
    <a:lstStyle/>
    <a:p>
      <a:pPr>
        <a:defRPr sz="1000">
          <a:latin typeface="Arial Narrow" charset="0"/>
          <a:ea typeface="Arial Narrow" charset="0"/>
          <a:cs typeface="Arial Narrow" charset="0"/>
        </a:defRPr>
      </a:pPr>
      <a:endParaRPr lang="pt-BR"/>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FD96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corr'!$C$7:$C$9</c:f>
              <c:numCache>
                <c:formatCode>0.00</c:formatCode>
                <c:ptCount val="3"/>
                <c:pt idx="0">
                  <c:v>74.205811077588294</c:v>
                </c:pt>
                <c:pt idx="1">
                  <c:v>76.85263955522052</c:v>
                </c:pt>
                <c:pt idx="2">
                  <c:v>51.336580419094069</c:v>
                </c:pt>
              </c:numCache>
            </c:numRef>
          </c:val>
          <c:extLst>
            <c:ext xmlns:c16="http://schemas.microsoft.com/office/drawing/2014/chart" uri="{C3380CC4-5D6E-409C-BE32-E72D297353CC}">
              <c16:uniqueId val="{00000000-703B-D14A-A122-18580CE1D037}"/>
            </c:ext>
          </c:extLst>
        </c:ser>
        <c:dLbls>
          <c:showLegendKey val="0"/>
          <c:showVal val="0"/>
          <c:showCatName val="0"/>
          <c:showSerName val="0"/>
          <c:showPercent val="0"/>
          <c:showBubbleSize val="0"/>
        </c:dLbls>
        <c:gapWidth val="31"/>
        <c:overlap val="50"/>
        <c:axId val="154391896"/>
        <c:axId val="154392288"/>
      </c:barChart>
      <c:catAx>
        <c:axId val="154391896"/>
        <c:scaling>
          <c:orientation val="maxMin"/>
        </c:scaling>
        <c:delete val="1"/>
        <c:axPos val="l"/>
        <c:numFmt formatCode="General" sourceLinked="1"/>
        <c:majorTickMark val="out"/>
        <c:minorTickMark val="none"/>
        <c:tickLblPos val="nextTo"/>
        <c:crossAx val="154392288"/>
        <c:crosses val="autoZero"/>
        <c:auto val="1"/>
        <c:lblAlgn val="ctr"/>
        <c:lblOffset val="100"/>
        <c:noMultiLvlLbl val="0"/>
      </c:catAx>
      <c:valAx>
        <c:axId val="154392288"/>
        <c:scaling>
          <c:orientation val="minMax"/>
          <c:max val="100"/>
        </c:scaling>
        <c:delete val="1"/>
        <c:axPos val="t"/>
        <c:numFmt formatCode="0.00" sourceLinked="0"/>
        <c:majorTickMark val="out"/>
        <c:minorTickMark val="none"/>
        <c:tickLblPos val="nextTo"/>
        <c:crossAx val="15439189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17E7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corr'!$E$7:$E$9</c:f>
              <c:numCache>
                <c:formatCode>0.00</c:formatCode>
                <c:ptCount val="3"/>
                <c:pt idx="0">
                  <c:v>75.107939243448229</c:v>
                </c:pt>
                <c:pt idx="1">
                  <c:v>77.249802069705737</c:v>
                </c:pt>
                <c:pt idx="2">
                  <c:v>60.349335414720471</c:v>
                </c:pt>
              </c:numCache>
            </c:numRef>
          </c:val>
          <c:extLst>
            <c:ext xmlns:c16="http://schemas.microsoft.com/office/drawing/2014/chart" uri="{C3380CC4-5D6E-409C-BE32-E72D297353CC}">
              <c16:uniqueId val="{00000000-287C-C64E-93F4-DAC05BC3E016}"/>
            </c:ext>
          </c:extLst>
        </c:ser>
        <c:dLbls>
          <c:showLegendKey val="0"/>
          <c:showVal val="0"/>
          <c:showCatName val="0"/>
          <c:showSerName val="0"/>
          <c:showPercent val="0"/>
          <c:showBubbleSize val="0"/>
        </c:dLbls>
        <c:gapWidth val="31"/>
        <c:overlap val="50"/>
        <c:axId val="154393072"/>
        <c:axId val="154393464"/>
      </c:barChart>
      <c:catAx>
        <c:axId val="154393072"/>
        <c:scaling>
          <c:orientation val="maxMin"/>
        </c:scaling>
        <c:delete val="1"/>
        <c:axPos val="l"/>
        <c:numFmt formatCode="General" sourceLinked="1"/>
        <c:majorTickMark val="out"/>
        <c:minorTickMark val="none"/>
        <c:tickLblPos val="nextTo"/>
        <c:crossAx val="154393464"/>
        <c:crosses val="autoZero"/>
        <c:auto val="1"/>
        <c:lblAlgn val="ctr"/>
        <c:lblOffset val="100"/>
        <c:noMultiLvlLbl val="0"/>
      </c:catAx>
      <c:valAx>
        <c:axId val="154393464"/>
        <c:scaling>
          <c:orientation val="minMax"/>
          <c:max val="100"/>
        </c:scaling>
        <c:delete val="1"/>
        <c:axPos val="t"/>
        <c:numFmt formatCode="0.00" sourceLinked="0"/>
        <c:majorTickMark val="out"/>
        <c:minorTickMark val="none"/>
        <c:tickLblPos val="nextTo"/>
        <c:crossAx val="15439307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76540220608017E-2"/>
          <c:y val="8.3286490537755289E-2"/>
          <c:w val="0.95932364810330895"/>
          <c:h val="0.61068905752295299"/>
        </c:manualLayout>
      </c:layout>
      <c:lineChart>
        <c:grouping val="standard"/>
        <c:varyColors val="0"/>
        <c:ser>
          <c:idx val="0"/>
          <c:order val="0"/>
          <c:spPr>
            <a:ln w="41275" cap="rnd">
              <a:solidFill>
                <a:srgbClr val="00B0F0"/>
              </a:solidFill>
              <a:round/>
            </a:ln>
            <a:effectLst/>
          </c:spPr>
          <c:marker>
            <c:symbol val="circle"/>
            <c:size val="10"/>
            <c:spPr>
              <a:solidFill>
                <a:srgbClr val="00B0F0"/>
              </a:solidFill>
              <a:ln w="9525">
                <a:noFill/>
              </a:ln>
              <a:effectLst/>
            </c:spPr>
          </c:marker>
          <c:dLbls>
            <c:dLbl>
              <c:idx val="11"/>
              <c:layout>
                <c:manualLayout>
                  <c:x val="-1.5788816414449844E-3"/>
                  <c:y val="0.10372166010867528"/>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7F71-2A41-8F19-4E70537F21A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dLblPos val="b"/>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'NPS BB'!$C$8:$H$8</c:f>
              <c:numCache>
                <c:formatCode>mmm\-yy</c:formatCode>
                <c:ptCount val="6"/>
                <c:pt idx="0">
                  <c:v>43739</c:v>
                </c:pt>
                <c:pt idx="1">
                  <c:v>43770</c:v>
                </c:pt>
                <c:pt idx="2">
                  <c:v>43800</c:v>
                </c:pt>
                <c:pt idx="3">
                  <c:v>43831</c:v>
                </c:pt>
                <c:pt idx="4">
                  <c:v>43862</c:v>
                </c:pt>
                <c:pt idx="5">
                  <c:v>43891</c:v>
                </c:pt>
              </c:numCache>
            </c:numRef>
          </c:cat>
          <c:val>
            <c:numRef>
              <c:f>'NPS BB'!$C$11:$H$11</c:f>
              <c:numCache>
                <c:formatCode>0.00</c:formatCode>
                <c:ptCount val="6"/>
                <c:pt idx="0">
                  <c:v>22.918374106182544</c:v>
                </c:pt>
                <c:pt idx="1">
                  <c:v>26.200648913585834</c:v>
                </c:pt>
                <c:pt idx="2">
                  <c:v>27.659989672921785</c:v>
                </c:pt>
                <c:pt idx="3">
                  <c:v>26.956809531689551</c:v>
                </c:pt>
                <c:pt idx="4">
                  <c:v>35.614330367876889</c:v>
                </c:pt>
                <c:pt idx="5">
                  <c:v>33.580790028411691</c:v>
                </c:pt>
              </c:numCache>
            </c:numRef>
          </c:val>
          <c:smooth val="0"/>
          <c:extLst>
            <c:ext xmlns:c16="http://schemas.microsoft.com/office/drawing/2014/chart" uri="{C3380CC4-5D6E-409C-BE32-E72D297353CC}">
              <c16:uniqueId val="{00000001-7F71-2A41-8F19-4E70537F21A7}"/>
            </c:ext>
          </c:extLst>
        </c:ser>
        <c:dLbls>
          <c:showLegendKey val="0"/>
          <c:showVal val="0"/>
          <c:showCatName val="0"/>
          <c:showSerName val="0"/>
          <c:showPercent val="0"/>
          <c:showBubbleSize val="0"/>
        </c:dLbls>
        <c:marker val="1"/>
        <c:smooth val="0"/>
        <c:axId val="112631904"/>
        <c:axId val="112632296"/>
      </c:lineChart>
      <c:dateAx>
        <c:axId val="1126319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12632296"/>
        <c:crosses val="autoZero"/>
        <c:auto val="1"/>
        <c:lblOffset val="100"/>
        <c:baseTimeUnit val="months"/>
      </c:dateAx>
      <c:valAx>
        <c:axId val="112632296"/>
        <c:scaling>
          <c:orientation val="minMax"/>
          <c:max val="40"/>
          <c:min val="0"/>
        </c:scaling>
        <c:delete val="1"/>
        <c:axPos val="l"/>
        <c:numFmt formatCode="0.00" sourceLinked="1"/>
        <c:majorTickMark val="out"/>
        <c:minorTickMark val="none"/>
        <c:tickLblPos val="nextTo"/>
        <c:crossAx val="112631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00DEB1"/>
            </a:solidFill>
            <a:ln>
              <a:noFill/>
            </a:ln>
            <a:effectLst/>
          </c:spPr>
          <c:invertIfNegative val="0"/>
          <c:dLbls>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E6-B34A-A3D2-961DF1A0C9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corr'!$G$7:$G$9</c:f>
              <c:numCache>
                <c:formatCode>0.00</c:formatCode>
                <c:ptCount val="3"/>
                <c:pt idx="0">
                  <c:v>84.834174158752361</c:v>
                </c:pt>
                <c:pt idx="1">
                  <c:v>83.780604001393456</c:v>
                </c:pt>
                <c:pt idx="2">
                  <c:v>85.161887296489994</c:v>
                </c:pt>
              </c:numCache>
            </c:numRef>
          </c:val>
          <c:extLst>
            <c:ext xmlns:c16="http://schemas.microsoft.com/office/drawing/2014/chart" uri="{C3380CC4-5D6E-409C-BE32-E72D297353CC}">
              <c16:uniqueId val="{00000000-E6CB-3147-B83F-383779285451}"/>
            </c:ext>
          </c:extLst>
        </c:ser>
        <c:dLbls>
          <c:showLegendKey val="0"/>
          <c:showVal val="0"/>
          <c:showCatName val="0"/>
          <c:showSerName val="0"/>
          <c:showPercent val="0"/>
          <c:showBubbleSize val="0"/>
        </c:dLbls>
        <c:gapWidth val="31"/>
        <c:overlap val="50"/>
        <c:axId val="154607416"/>
        <c:axId val="154607808"/>
      </c:barChart>
      <c:catAx>
        <c:axId val="154607416"/>
        <c:scaling>
          <c:orientation val="maxMin"/>
        </c:scaling>
        <c:delete val="1"/>
        <c:axPos val="l"/>
        <c:numFmt formatCode="General" sourceLinked="1"/>
        <c:majorTickMark val="out"/>
        <c:minorTickMark val="none"/>
        <c:tickLblPos val="nextTo"/>
        <c:crossAx val="154607808"/>
        <c:crosses val="autoZero"/>
        <c:auto val="1"/>
        <c:lblAlgn val="ctr"/>
        <c:lblOffset val="100"/>
        <c:noMultiLvlLbl val="0"/>
      </c:catAx>
      <c:valAx>
        <c:axId val="154607808"/>
        <c:scaling>
          <c:orientation val="minMax"/>
          <c:max val="100"/>
          <c:min val="0"/>
        </c:scaling>
        <c:delete val="1"/>
        <c:axPos val="t"/>
        <c:numFmt formatCode="0.00" sourceLinked="0"/>
        <c:majorTickMark val="out"/>
        <c:minorTickMark val="none"/>
        <c:tickLblPos val="nextTo"/>
        <c:crossAx val="15460741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D966"/>
              </a:solidFill>
              <a:ln w="19050">
                <a:noFill/>
              </a:ln>
              <a:effectLst/>
            </c:spPr>
            <c:extLst>
              <c:ext xmlns:c16="http://schemas.microsoft.com/office/drawing/2014/chart" uri="{C3380CC4-5D6E-409C-BE32-E72D297353CC}">
                <c16:uniqueId val="{00000001-5836-7A42-9750-35DB5A821084}"/>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836-7A42-9750-35DB5A821084}"/>
              </c:ext>
            </c:extLst>
          </c:dPt>
          <c:val>
            <c:numRef>
              <c:f>'SATxNPSxCB - corr'!$C$10:$D$10</c:f>
              <c:numCache>
                <c:formatCode>0</c:formatCode>
                <c:ptCount val="2"/>
                <c:pt idx="0">
                  <c:v>67.300253810270206</c:v>
                </c:pt>
                <c:pt idx="1">
                  <c:v>32.699746189729794</c:v>
                </c:pt>
              </c:numCache>
            </c:numRef>
          </c:val>
          <c:extLst>
            <c:ext xmlns:c16="http://schemas.microsoft.com/office/drawing/2014/chart" uri="{C3380CC4-5D6E-409C-BE32-E72D297353CC}">
              <c16:uniqueId val="{00000004-5836-7A42-9750-35DB5A8210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8F01-B848-9C84-2F977DC7A56B}"/>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8F01-B848-9C84-2F977DC7A56B}"/>
              </c:ext>
            </c:extLst>
          </c:dPt>
          <c:val>
            <c:numRef>
              <c:f>'SATxNPSxCB - corr'!$C$11:$D$11</c:f>
              <c:numCache>
                <c:formatCode>0</c:formatCode>
                <c:ptCount val="2"/>
                <c:pt idx="0">
                  <c:v>71.329048126775078</c:v>
                </c:pt>
                <c:pt idx="1">
                  <c:v>28.670951873224922</c:v>
                </c:pt>
              </c:numCache>
            </c:numRef>
          </c:val>
          <c:extLst>
            <c:ext xmlns:c16="http://schemas.microsoft.com/office/drawing/2014/chart" uri="{C3380CC4-5D6E-409C-BE32-E72D297353CC}">
              <c16:uniqueId val="{00000004-8F01-B848-9C84-2F977DC7A5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7111-F942-B8E3-8B6B91962A5B}"/>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7111-F942-B8E3-8B6B91962A5B}"/>
              </c:ext>
            </c:extLst>
          </c:dPt>
          <c:val>
            <c:numRef>
              <c:f>'SATxNPSxCB - corr'!$C$12:$D$12</c:f>
              <c:numCache>
                <c:formatCode>0</c:formatCode>
                <c:ptCount val="2"/>
                <c:pt idx="0">
                  <c:v>33.638965444138222</c:v>
                </c:pt>
                <c:pt idx="1">
                  <c:v>66.361034555861778</c:v>
                </c:pt>
              </c:numCache>
            </c:numRef>
          </c:val>
          <c:extLst>
            <c:ext xmlns:c16="http://schemas.microsoft.com/office/drawing/2014/chart" uri="{C3380CC4-5D6E-409C-BE32-E72D297353CC}">
              <c16:uniqueId val="{00000004-7111-F942-B8E3-8B6B91962A5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EAED-324B-8B4E-22A243308484}"/>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EAED-324B-8B4E-22A243308484}"/>
              </c:ext>
            </c:extLst>
          </c:dPt>
          <c:val>
            <c:numRef>
              <c:f>'SATxNPSxCB - corr'!$E$10:$F$10</c:f>
              <c:numCache>
                <c:formatCode>0</c:formatCode>
                <c:ptCount val="2"/>
                <c:pt idx="0">
                  <c:v>73.812754649073483</c:v>
                </c:pt>
                <c:pt idx="1">
                  <c:v>26.187245350926517</c:v>
                </c:pt>
              </c:numCache>
            </c:numRef>
          </c:val>
          <c:extLst>
            <c:ext xmlns:c16="http://schemas.microsoft.com/office/drawing/2014/chart" uri="{C3380CC4-5D6E-409C-BE32-E72D297353CC}">
              <c16:uniqueId val="{00000004-EAED-324B-8B4E-22A2433084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8C3E-B94F-BB18-C6D204C7F864}"/>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8C3E-B94F-BB18-C6D204C7F864}"/>
              </c:ext>
            </c:extLst>
          </c:dPt>
          <c:val>
            <c:numRef>
              <c:f>'SATxNPSxCB - corr'!$E$11:$F$11</c:f>
              <c:numCache>
                <c:formatCode>0</c:formatCode>
                <c:ptCount val="2"/>
                <c:pt idx="0">
                  <c:v>76.289954676777114</c:v>
                </c:pt>
                <c:pt idx="1">
                  <c:v>23.710045323222886</c:v>
                </c:pt>
              </c:numCache>
            </c:numRef>
          </c:val>
          <c:extLst>
            <c:ext xmlns:c16="http://schemas.microsoft.com/office/drawing/2014/chart" uri="{C3380CC4-5D6E-409C-BE32-E72D297353CC}">
              <c16:uniqueId val="{00000004-8C3E-B94F-BB18-C6D204C7F86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26FF-B349-B7D8-B693424DE1DC}"/>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26FF-B349-B7D8-B693424DE1DC}"/>
              </c:ext>
            </c:extLst>
          </c:dPt>
          <c:val>
            <c:numRef>
              <c:f>'SATxNPSxCB - corr'!$E$12:$F$12</c:f>
              <c:numCache>
                <c:formatCode>0</c:formatCode>
                <c:ptCount val="2"/>
                <c:pt idx="0">
                  <c:v>35.512073272273106</c:v>
                </c:pt>
                <c:pt idx="1">
                  <c:v>64.487926727726887</c:v>
                </c:pt>
              </c:numCache>
            </c:numRef>
          </c:val>
          <c:extLst>
            <c:ext xmlns:c16="http://schemas.microsoft.com/office/drawing/2014/chart" uri="{C3380CC4-5D6E-409C-BE32-E72D297353CC}">
              <c16:uniqueId val="{00000004-26FF-B349-B7D8-B693424DE1D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1566-2140-AF3C-6CFD2AFCB4A9}"/>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1566-2140-AF3C-6CFD2AFCB4A9}"/>
              </c:ext>
            </c:extLst>
          </c:dPt>
          <c:val>
            <c:numRef>
              <c:f>'SATxNPSxCB - corr'!$G$10:$H$10</c:f>
              <c:numCache>
                <c:formatCode>0</c:formatCode>
                <c:ptCount val="2"/>
                <c:pt idx="0">
                  <c:v>89.297609549155766</c:v>
                </c:pt>
                <c:pt idx="1">
                  <c:v>10.702390450844234</c:v>
                </c:pt>
              </c:numCache>
            </c:numRef>
          </c:val>
          <c:extLst>
            <c:ext xmlns:c16="http://schemas.microsoft.com/office/drawing/2014/chart" uri="{C3380CC4-5D6E-409C-BE32-E72D297353CC}">
              <c16:uniqueId val="{00000004-1566-2140-AF3C-6CFD2AFCB4A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E4B2-2F40-ACDD-2973E3AEF0E0}"/>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E4B2-2F40-ACDD-2973E3AEF0E0}"/>
              </c:ext>
            </c:extLst>
          </c:dPt>
          <c:val>
            <c:numRef>
              <c:f>'SATxNPSxCB - corr'!$G$11:$H$11</c:f>
              <c:numCache>
                <c:formatCode>0</c:formatCode>
                <c:ptCount val="2"/>
                <c:pt idx="0">
                  <c:v>89.159489375072411</c:v>
                </c:pt>
                <c:pt idx="1">
                  <c:v>10.840510624927589</c:v>
                </c:pt>
              </c:numCache>
            </c:numRef>
          </c:val>
          <c:extLst>
            <c:ext xmlns:c16="http://schemas.microsoft.com/office/drawing/2014/chart" uri="{C3380CC4-5D6E-409C-BE32-E72D297353CC}">
              <c16:uniqueId val="{00000004-E4B2-2F40-ACDD-2973E3AEF0E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3D6C-B045-BD51-132F53A32DAF}"/>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3D6C-B045-BD51-132F53A32DAF}"/>
              </c:ext>
            </c:extLst>
          </c:dPt>
          <c:val>
            <c:numRef>
              <c:f>'SATxNPSxCB - corr'!$G$12:$H$12</c:f>
              <c:numCache>
                <c:formatCode>0</c:formatCode>
                <c:ptCount val="2"/>
                <c:pt idx="0">
                  <c:v>72.759856630824373</c:v>
                </c:pt>
                <c:pt idx="1">
                  <c:v>27.240143369175627</c:v>
                </c:pt>
              </c:numCache>
            </c:numRef>
          </c:val>
          <c:extLst>
            <c:ext xmlns:c16="http://schemas.microsoft.com/office/drawing/2014/chart" uri="{C3380CC4-5D6E-409C-BE32-E72D297353CC}">
              <c16:uniqueId val="{00000004-3D6C-B045-BD51-132F53A32DA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008140358845801E-2"/>
          <c:y val="4.3852216701665198E-2"/>
          <c:w val="0.93308929927542605"/>
          <c:h val="0.78264466848946002"/>
        </c:manualLayout>
      </c:layout>
      <c:lineChart>
        <c:grouping val="standard"/>
        <c:varyColors val="0"/>
        <c:ser>
          <c:idx val="0"/>
          <c:order val="0"/>
          <c:spPr>
            <a:ln w="50800" cap="rnd">
              <a:solidFill>
                <a:schemeClr val="accent4">
                  <a:lumMod val="60000"/>
                  <a:lumOff val="40000"/>
                </a:schemeClr>
              </a:solidFill>
              <a:round/>
            </a:ln>
            <a:effectLst/>
          </c:spPr>
          <c:marker>
            <c:symbol val="circle"/>
            <c:size val="9"/>
            <c:spPr>
              <a:solidFill>
                <a:schemeClr val="accent4">
                  <a:lumMod val="60000"/>
                  <a:lumOff val="40000"/>
                </a:schemeClr>
              </a:solidFill>
              <a:ln w="9525">
                <a:solidFill>
                  <a:schemeClr val="accent4">
                    <a:lumMod val="60000"/>
                    <a:lumOff val="40000"/>
                  </a:schemeClr>
                </a:solidFill>
              </a:ln>
              <a:effectLst/>
            </c:spPr>
          </c:marker>
          <c:dLbls>
            <c:dLbl>
              <c:idx val="0"/>
              <c:layout>
                <c:manualLayout>
                  <c:x val="-4.1909686120049965E-2"/>
                  <c:y val="5.69555907544291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4D-7544-A877-EDBD09A53DCE}"/>
                </c:ext>
              </c:extLst>
            </c:dLbl>
            <c:dLbl>
              <c:idx val="1"/>
              <c:layout>
                <c:manualLayout>
                  <c:x val="-3.7439460939145103E-2"/>
                  <c:y val="5.5747607437866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4D-7544-A877-EDBD09A53DCE}"/>
                </c:ext>
              </c:extLst>
            </c:dLbl>
            <c:dLbl>
              <c:idx val="20"/>
              <c:layout>
                <c:manualLayout>
                  <c:x val="-3.66275975652057E-2"/>
                  <c:y val="-5.3091391395703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4D-7544-A877-EDBD09A53DCE}"/>
                </c:ext>
              </c:extLst>
            </c:dLbl>
            <c:dLbl>
              <c:idx val="21"/>
              <c:layout>
                <c:manualLayout>
                  <c:x val="-1.13310379174755E-3"/>
                  <c:y val="-3.036804101167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34D-7544-A877-EDBD09A53D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'NPS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'NPS BB x Conc'!$C$6:$N$6</c:f>
              <c:numCache>
                <c:formatCode>0.00</c:formatCode>
                <c:ptCount val="12"/>
                <c:pt idx="0">
                  <c:v>26.956809531689551</c:v>
                </c:pt>
                <c:pt idx="1">
                  <c:v>35.614330367876889</c:v>
                </c:pt>
                <c:pt idx="2">
                  <c:v>33.580790028411691</c:v>
                </c:pt>
              </c:numCache>
            </c:numRef>
          </c:val>
          <c:smooth val="0"/>
          <c:extLst>
            <c:ext xmlns:c16="http://schemas.microsoft.com/office/drawing/2014/chart" uri="{C3380CC4-5D6E-409C-BE32-E72D297353CC}">
              <c16:uniqueId val="{00000004-634D-7544-A877-EDBD09A53DCE}"/>
            </c:ext>
          </c:extLst>
        </c:ser>
        <c:ser>
          <c:idx val="1"/>
          <c:order val="1"/>
          <c:spPr>
            <a:ln w="50800" cap="rnd">
              <a:solidFill>
                <a:srgbClr val="F17E72"/>
              </a:solidFill>
              <a:round/>
            </a:ln>
            <a:effectLst/>
          </c:spPr>
          <c:marker>
            <c:symbol val="circle"/>
            <c:size val="9"/>
            <c:spPr>
              <a:solidFill>
                <a:srgbClr val="F17E72"/>
              </a:solidFill>
              <a:ln w="9525">
                <a:solidFill>
                  <a:srgbClr val="F17E72"/>
                </a:solidFill>
              </a:ln>
              <a:effectLst/>
            </c:spPr>
          </c:marker>
          <c:dLbls>
            <c:dLbl>
              <c:idx val="2"/>
              <c:layout>
                <c:manualLayout>
                  <c:x val="-3.9547823988376599E-2"/>
                  <c:y val="5.4723395518010087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34D-7544-A877-EDBD09A53DCE}"/>
                </c:ext>
              </c:extLst>
            </c:dLbl>
            <c:dLbl>
              <c:idx val="3"/>
              <c:layout>
                <c:manualLayout>
                  <c:x val="-4.6440674603174602E-2"/>
                  <c:y val="-8.6853220696937697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6-634D-7544-A877-EDBD09A53DCE}"/>
                </c:ext>
              </c:extLst>
            </c:dLbl>
            <c:dLbl>
              <c:idx val="4"/>
              <c:layout>
                <c:manualLayout>
                  <c:x val="-4.6440674603174602E-2"/>
                  <c:y val="-0.14645664672063827"/>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34D-7544-A877-EDBD09A53D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'NPS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'NPS BB x Conc'!$C$7:$N$7</c:f>
              <c:numCache>
                <c:formatCode>0.00</c:formatCode>
                <c:ptCount val="12"/>
                <c:pt idx="0">
                  <c:v>43.731778425655975</c:v>
                </c:pt>
                <c:pt idx="1">
                  <c:v>36.592592592592595</c:v>
                </c:pt>
                <c:pt idx="2">
                  <c:v>29.394812680115269</c:v>
                </c:pt>
              </c:numCache>
            </c:numRef>
          </c:val>
          <c:smooth val="0"/>
          <c:extLst>
            <c:ext xmlns:c16="http://schemas.microsoft.com/office/drawing/2014/chart" uri="{C3380CC4-5D6E-409C-BE32-E72D297353CC}">
              <c16:uniqueId val="{00000008-634D-7544-A877-EDBD09A53DCE}"/>
            </c:ext>
          </c:extLst>
        </c:ser>
        <c:ser>
          <c:idx val="2"/>
          <c:order val="2"/>
          <c:spPr>
            <a:ln w="50800">
              <a:solidFill>
                <a:srgbClr val="00DEAA"/>
              </a:solidFill>
            </a:ln>
          </c:spPr>
          <c:marker>
            <c:symbol val="circle"/>
            <c:size val="9"/>
            <c:spPr>
              <a:solidFill>
                <a:srgbClr val="00DEAA"/>
              </a:solidFill>
              <a:ln>
                <a:solidFill>
                  <a:srgbClr val="00DEAA"/>
                </a:solidFill>
              </a:ln>
            </c:spPr>
          </c:marker>
          <c:dLbls>
            <c:dLbl>
              <c:idx val="3"/>
              <c:layout>
                <c:manualLayout>
                  <c:x val="-4.8960515873015871E-2"/>
                  <c:y val="8.31282998944032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34D-7544-A877-EDBD09A53DCE}"/>
                </c:ext>
              </c:extLst>
            </c:dLbl>
            <c:dLbl>
              <c:idx val="4"/>
              <c:layout>
                <c:manualLayout>
                  <c:x val="-4.6440674603174602E-2"/>
                  <c:y val="0.1315560835386601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34D-7544-A877-EDBD09A53DCE}"/>
                </c:ext>
              </c:extLst>
            </c:dLbl>
            <c:numFmt formatCode="#,##0" sourceLinked="0"/>
            <c:spPr>
              <a:noFill/>
              <a:ln>
                <a:noFill/>
              </a:ln>
              <a:effectLst/>
            </c:spPr>
            <c:txPr>
              <a:bodyPr wrap="square" lIns="38100" tIns="19050" rIns="38100" bIns="19050" anchor="ctr">
                <a:spAutoFit/>
              </a:bodyPr>
              <a:lstStyle/>
              <a:p>
                <a:pPr>
                  <a:defRPr sz="1400">
                    <a:solidFill>
                      <a:schemeClr val="tx1">
                        <a:lumMod val="75000"/>
                        <a:lumOff val="25000"/>
                      </a:schemeClr>
                    </a:solidFill>
                    <a:latin typeface="Segoe UI Symbol" panose="020B0502040204020203" pitchFamily="34" charset="0"/>
                    <a:ea typeface="Segoe UI Symbol" panose="020B0502040204020203" pitchFamily="34" charset="0"/>
                  </a:defRPr>
                </a:pPr>
                <a:endParaRPr lang="pt-B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'NPS BB x Conc'!$C$5:$N$5</c:f>
              <c:numCache>
                <c:formatCode>mmm\-yy</c:formatCode>
                <c:ptCount val="12"/>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numCache>
            </c:numRef>
          </c:cat>
          <c:val>
            <c:numRef>
              <c:f>'NPS BB x Conc'!$C$8:$N$8</c:f>
              <c:numCache>
                <c:formatCode>0.00</c:formatCode>
                <c:ptCount val="12"/>
                <c:pt idx="0">
                  <c:v>86.633663366336634</c:v>
                </c:pt>
                <c:pt idx="1">
                  <c:v>66.932270916334673</c:v>
                </c:pt>
                <c:pt idx="2">
                  <c:v>69.270833333333343</c:v>
                </c:pt>
              </c:numCache>
            </c:numRef>
          </c:val>
          <c:smooth val="0"/>
          <c:extLst>
            <c:ext xmlns:c16="http://schemas.microsoft.com/office/drawing/2014/chart" uri="{C3380CC4-5D6E-409C-BE32-E72D297353CC}">
              <c16:uniqueId val="{0000000B-634D-7544-A877-EDBD09A53DCE}"/>
            </c:ext>
          </c:extLst>
        </c:ser>
        <c:dLbls>
          <c:showLegendKey val="0"/>
          <c:showVal val="0"/>
          <c:showCatName val="0"/>
          <c:showSerName val="0"/>
          <c:showPercent val="0"/>
          <c:showBubbleSize val="0"/>
        </c:dLbls>
        <c:marker val="1"/>
        <c:smooth val="0"/>
        <c:axId val="112633864"/>
        <c:axId val="150565904"/>
      </c:lineChart>
      <c:dateAx>
        <c:axId val="11263386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Segoe UI Symbol" panose="020B0502040204020203" pitchFamily="34" charset="0"/>
                <a:ea typeface="Segoe UI Symbol" panose="020B0502040204020203" pitchFamily="34" charset="0"/>
                <a:cs typeface="Arial Narrow" charset="0"/>
              </a:defRPr>
            </a:pPr>
            <a:endParaRPr lang="pt-BR"/>
          </a:p>
        </c:txPr>
        <c:crossAx val="150565904"/>
        <c:crosses val="autoZero"/>
        <c:auto val="1"/>
        <c:lblOffset val="100"/>
        <c:baseTimeUnit val="months"/>
        <c:minorUnit val="1"/>
      </c:dateAx>
      <c:valAx>
        <c:axId val="150565904"/>
        <c:scaling>
          <c:orientation val="minMax"/>
          <c:max val="100"/>
          <c:min val="0"/>
        </c:scaling>
        <c:delete val="1"/>
        <c:axPos val="l"/>
        <c:numFmt formatCode="0.00" sourceLinked="0"/>
        <c:majorTickMark val="out"/>
        <c:minorTickMark val="none"/>
        <c:tickLblPos val="nextTo"/>
        <c:crossAx val="11263386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FD96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corr'!$C$7:$C$9</c:f>
              <c:numCache>
                <c:formatCode>0.00</c:formatCode>
                <c:ptCount val="3"/>
                <c:pt idx="0">
                  <c:v>74.205811077588294</c:v>
                </c:pt>
                <c:pt idx="1">
                  <c:v>76.85263955522052</c:v>
                </c:pt>
                <c:pt idx="2">
                  <c:v>51.336580419094069</c:v>
                </c:pt>
              </c:numCache>
            </c:numRef>
          </c:val>
          <c:extLst>
            <c:ext xmlns:c16="http://schemas.microsoft.com/office/drawing/2014/chart" uri="{C3380CC4-5D6E-409C-BE32-E72D297353CC}">
              <c16:uniqueId val="{00000000-D2DC-1E4D-B557-0716918C93E9}"/>
            </c:ext>
          </c:extLst>
        </c:ser>
        <c:dLbls>
          <c:showLegendKey val="0"/>
          <c:showVal val="0"/>
          <c:showCatName val="0"/>
          <c:showSerName val="0"/>
          <c:showPercent val="0"/>
          <c:showBubbleSize val="0"/>
        </c:dLbls>
        <c:gapWidth val="31"/>
        <c:overlap val="50"/>
        <c:axId val="155267416"/>
        <c:axId val="155267808"/>
      </c:barChart>
      <c:catAx>
        <c:axId val="155267416"/>
        <c:scaling>
          <c:orientation val="maxMin"/>
        </c:scaling>
        <c:delete val="1"/>
        <c:axPos val="l"/>
        <c:numFmt formatCode="General" sourceLinked="1"/>
        <c:majorTickMark val="out"/>
        <c:minorTickMark val="none"/>
        <c:tickLblPos val="nextTo"/>
        <c:crossAx val="155267808"/>
        <c:crosses val="autoZero"/>
        <c:auto val="1"/>
        <c:lblAlgn val="ctr"/>
        <c:lblOffset val="100"/>
        <c:noMultiLvlLbl val="0"/>
      </c:catAx>
      <c:valAx>
        <c:axId val="155267808"/>
        <c:scaling>
          <c:orientation val="minMax"/>
          <c:max val="100"/>
        </c:scaling>
        <c:delete val="1"/>
        <c:axPos val="t"/>
        <c:numFmt formatCode="0.00" sourceLinked="0"/>
        <c:majorTickMark val="out"/>
        <c:minorTickMark val="none"/>
        <c:tickLblPos val="nextTo"/>
        <c:crossAx val="15526741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17E7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corr'!$E$7:$E$9</c:f>
              <c:numCache>
                <c:formatCode>0.00</c:formatCode>
                <c:ptCount val="3"/>
                <c:pt idx="0">
                  <c:v>75.107939243448229</c:v>
                </c:pt>
                <c:pt idx="1">
                  <c:v>77.249802069705737</c:v>
                </c:pt>
                <c:pt idx="2">
                  <c:v>60.349335414720471</c:v>
                </c:pt>
              </c:numCache>
            </c:numRef>
          </c:val>
          <c:extLst>
            <c:ext xmlns:c16="http://schemas.microsoft.com/office/drawing/2014/chart" uri="{C3380CC4-5D6E-409C-BE32-E72D297353CC}">
              <c16:uniqueId val="{00000000-66B6-B443-8684-53CCD5D4CF7A}"/>
            </c:ext>
          </c:extLst>
        </c:ser>
        <c:dLbls>
          <c:showLegendKey val="0"/>
          <c:showVal val="0"/>
          <c:showCatName val="0"/>
          <c:showSerName val="0"/>
          <c:showPercent val="0"/>
          <c:showBubbleSize val="0"/>
        </c:dLbls>
        <c:gapWidth val="31"/>
        <c:overlap val="50"/>
        <c:axId val="155268592"/>
        <c:axId val="155268984"/>
      </c:barChart>
      <c:catAx>
        <c:axId val="155268592"/>
        <c:scaling>
          <c:orientation val="maxMin"/>
        </c:scaling>
        <c:delete val="1"/>
        <c:axPos val="l"/>
        <c:numFmt formatCode="General" sourceLinked="1"/>
        <c:majorTickMark val="out"/>
        <c:minorTickMark val="none"/>
        <c:tickLblPos val="nextTo"/>
        <c:crossAx val="155268984"/>
        <c:crosses val="autoZero"/>
        <c:auto val="1"/>
        <c:lblAlgn val="ctr"/>
        <c:lblOffset val="100"/>
        <c:noMultiLvlLbl val="0"/>
      </c:catAx>
      <c:valAx>
        <c:axId val="155268984"/>
        <c:scaling>
          <c:orientation val="minMax"/>
          <c:max val="100"/>
        </c:scaling>
        <c:delete val="1"/>
        <c:axPos val="t"/>
        <c:numFmt formatCode="0.00" sourceLinked="0"/>
        <c:majorTickMark val="out"/>
        <c:minorTickMark val="none"/>
        <c:tickLblPos val="nextTo"/>
        <c:crossAx val="15526859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D966"/>
              </a:solidFill>
              <a:ln w="19050">
                <a:noFill/>
              </a:ln>
              <a:effectLst/>
            </c:spPr>
            <c:extLst>
              <c:ext xmlns:c16="http://schemas.microsoft.com/office/drawing/2014/chart" uri="{C3380CC4-5D6E-409C-BE32-E72D297353CC}">
                <c16:uniqueId val="{00000001-3366-9249-92F6-BFE153B4E4B1}"/>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3366-9249-92F6-BFE153B4E4B1}"/>
              </c:ext>
            </c:extLst>
          </c:dPt>
          <c:val>
            <c:numRef>
              <c:f>'SATxNPSxCB - corr'!$C$10:$D$10</c:f>
              <c:numCache>
                <c:formatCode>0</c:formatCode>
                <c:ptCount val="2"/>
                <c:pt idx="0">
                  <c:v>67.300253810270206</c:v>
                </c:pt>
                <c:pt idx="1">
                  <c:v>32.699746189729794</c:v>
                </c:pt>
              </c:numCache>
            </c:numRef>
          </c:val>
          <c:extLst>
            <c:ext xmlns:c16="http://schemas.microsoft.com/office/drawing/2014/chart" uri="{C3380CC4-5D6E-409C-BE32-E72D297353CC}">
              <c16:uniqueId val="{00000004-3366-9249-92F6-BFE153B4E4B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6EE9-2544-9415-77EB83DCE2D7}"/>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6EE9-2544-9415-77EB83DCE2D7}"/>
              </c:ext>
            </c:extLst>
          </c:dPt>
          <c:val>
            <c:numRef>
              <c:f>'SATxNPSxCB - corr'!$C$11:$D$11</c:f>
              <c:numCache>
                <c:formatCode>0</c:formatCode>
                <c:ptCount val="2"/>
                <c:pt idx="0">
                  <c:v>71.329048126775078</c:v>
                </c:pt>
                <c:pt idx="1">
                  <c:v>28.670951873224922</c:v>
                </c:pt>
              </c:numCache>
            </c:numRef>
          </c:val>
          <c:extLst>
            <c:ext xmlns:c16="http://schemas.microsoft.com/office/drawing/2014/chart" uri="{C3380CC4-5D6E-409C-BE32-E72D297353CC}">
              <c16:uniqueId val="{00000004-6EE9-2544-9415-77EB83DCE2D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5C35-F54D-A55B-8BB263303438}"/>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C35-F54D-A55B-8BB263303438}"/>
              </c:ext>
            </c:extLst>
          </c:dPt>
          <c:val>
            <c:numRef>
              <c:f>'SATxNPSxCB - corr'!$C$12:$D$12</c:f>
              <c:numCache>
                <c:formatCode>0</c:formatCode>
                <c:ptCount val="2"/>
                <c:pt idx="0">
                  <c:v>33.638965444138222</c:v>
                </c:pt>
                <c:pt idx="1">
                  <c:v>66.361034555861778</c:v>
                </c:pt>
              </c:numCache>
            </c:numRef>
          </c:val>
          <c:extLst>
            <c:ext xmlns:c16="http://schemas.microsoft.com/office/drawing/2014/chart" uri="{C3380CC4-5D6E-409C-BE32-E72D297353CC}">
              <c16:uniqueId val="{00000004-5C35-F54D-A55B-8BB2633034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1D5C-A942-B623-056B8DD029C0}"/>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1D5C-A942-B623-056B8DD029C0}"/>
              </c:ext>
            </c:extLst>
          </c:dPt>
          <c:val>
            <c:numRef>
              <c:f>'SATxNPSxCB - corr'!$E$10:$F$10</c:f>
              <c:numCache>
                <c:formatCode>0</c:formatCode>
                <c:ptCount val="2"/>
                <c:pt idx="0">
                  <c:v>73.812754649073483</c:v>
                </c:pt>
                <c:pt idx="1">
                  <c:v>26.187245350926517</c:v>
                </c:pt>
              </c:numCache>
            </c:numRef>
          </c:val>
          <c:extLst>
            <c:ext xmlns:c16="http://schemas.microsoft.com/office/drawing/2014/chart" uri="{C3380CC4-5D6E-409C-BE32-E72D297353CC}">
              <c16:uniqueId val="{00000004-1D5C-A942-B623-056B8DD029C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F8BC-4E4C-BF23-9E941508720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F8BC-4E4C-BF23-9E9415087203}"/>
              </c:ext>
            </c:extLst>
          </c:dPt>
          <c:val>
            <c:numRef>
              <c:f>'SATxNPSxCB - corr'!$E$11:$F$11</c:f>
              <c:numCache>
                <c:formatCode>0</c:formatCode>
                <c:ptCount val="2"/>
                <c:pt idx="0">
                  <c:v>76.289954676777114</c:v>
                </c:pt>
                <c:pt idx="1">
                  <c:v>23.710045323222886</c:v>
                </c:pt>
              </c:numCache>
            </c:numRef>
          </c:val>
          <c:extLst>
            <c:ext xmlns:c16="http://schemas.microsoft.com/office/drawing/2014/chart" uri="{C3380CC4-5D6E-409C-BE32-E72D297353CC}">
              <c16:uniqueId val="{00000004-F8BC-4E4C-BF23-9E94150872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F17E72"/>
              </a:solidFill>
              <a:ln w="19050">
                <a:noFill/>
              </a:ln>
              <a:effectLst/>
            </c:spPr>
            <c:extLst>
              <c:ext xmlns:c16="http://schemas.microsoft.com/office/drawing/2014/chart" uri="{C3380CC4-5D6E-409C-BE32-E72D297353CC}">
                <c16:uniqueId val="{00000001-9F66-EF43-B0AE-D906063BAC76}"/>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9F66-EF43-B0AE-D906063BAC76}"/>
              </c:ext>
            </c:extLst>
          </c:dPt>
          <c:val>
            <c:numRef>
              <c:f>'SATxNPSxCB - corr'!$E$12:$F$12</c:f>
              <c:numCache>
                <c:formatCode>0</c:formatCode>
                <c:ptCount val="2"/>
                <c:pt idx="0">
                  <c:v>35.512073272273106</c:v>
                </c:pt>
                <c:pt idx="1">
                  <c:v>64.487926727726887</c:v>
                </c:pt>
              </c:numCache>
            </c:numRef>
          </c:val>
          <c:extLst>
            <c:ext xmlns:c16="http://schemas.microsoft.com/office/drawing/2014/chart" uri="{C3380CC4-5D6E-409C-BE32-E72D297353CC}">
              <c16:uniqueId val="{00000004-9F66-EF43-B0AE-D906063BAC7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FFD96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corr'!$C$7:$C$9</c:f>
              <c:numCache>
                <c:formatCode>0.00</c:formatCode>
                <c:ptCount val="3"/>
                <c:pt idx="0">
                  <c:v>74.205811077588294</c:v>
                </c:pt>
                <c:pt idx="1">
                  <c:v>76.85263955522052</c:v>
                </c:pt>
                <c:pt idx="2">
                  <c:v>51.336580419094069</c:v>
                </c:pt>
              </c:numCache>
            </c:numRef>
          </c:val>
          <c:extLst>
            <c:ext xmlns:c16="http://schemas.microsoft.com/office/drawing/2014/chart" uri="{C3380CC4-5D6E-409C-BE32-E72D297353CC}">
              <c16:uniqueId val="{00000000-BBD2-1E47-B30C-38E0B80CAFB9}"/>
            </c:ext>
          </c:extLst>
        </c:ser>
        <c:dLbls>
          <c:showLegendKey val="0"/>
          <c:showVal val="0"/>
          <c:showCatName val="0"/>
          <c:showSerName val="0"/>
          <c:showPercent val="0"/>
          <c:showBubbleSize val="0"/>
        </c:dLbls>
        <c:gapWidth val="31"/>
        <c:overlap val="50"/>
        <c:axId val="156779664"/>
        <c:axId val="156780056"/>
      </c:barChart>
      <c:catAx>
        <c:axId val="156779664"/>
        <c:scaling>
          <c:orientation val="maxMin"/>
        </c:scaling>
        <c:delete val="1"/>
        <c:axPos val="l"/>
        <c:numFmt formatCode="General" sourceLinked="1"/>
        <c:majorTickMark val="out"/>
        <c:minorTickMark val="none"/>
        <c:tickLblPos val="nextTo"/>
        <c:crossAx val="156780056"/>
        <c:crosses val="autoZero"/>
        <c:auto val="1"/>
        <c:lblAlgn val="ctr"/>
        <c:lblOffset val="100"/>
        <c:noMultiLvlLbl val="0"/>
      </c:catAx>
      <c:valAx>
        <c:axId val="156780056"/>
        <c:scaling>
          <c:orientation val="minMax"/>
          <c:max val="100"/>
        </c:scaling>
        <c:delete val="1"/>
        <c:axPos val="t"/>
        <c:numFmt formatCode="0.00" sourceLinked="0"/>
        <c:majorTickMark val="out"/>
        <c:minorTickMark val="none"/>
        <c:tickLblPos val="nextTo"/>
        <c:crossAx val="15677966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D966"/>
              </a:solidFill>
              <a:ln w="19050">
                <a:noFill/>
              </a:ln>
              <a:effectLst/>
            </c:spPr>
            <c:extLst>
              <c:ext xmlns:c16="http://schemas.microsoft.com/office/drawing/2014/chart" uri="{C3380CC4-5D6E-409C-BE32-E72D297353CC}">
                <c16:uniqueId val="{00000001-1889-5B45-8E5B-B20EC5788087}"/>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1889-5B45-8E5B-B20EC5788087}"/>
              </c:ext>
            </c:extLst>
          </c:dPt>
          <c:val>
            <c:numRef>
              <c:f>'SATxNPSxCB - corr'!$C$10:$D$10</c:f>
              <c:numCache>
                <c:formatCode>0</c:formatCode>
                <c:ptCount val="2"/>
                <c:pt idx="0">
                  <c:v>67.300253810270206</c:v>
                </c:pt>
                <c:pt idx="1">
                  <c:v>32.699746189729794</c:v>
                </c:pt>
              </c:numCache>
            </c:numRef>
          </c:val>
          <c:extLst>
            <c:ext xmlns:c16="http://schemas.microsoft.com/office/drawing/2014/chart" uri="{C3380CC4-5D6E-409C-BE32-E72D297353CC}">
              <c16:uniqueId val="{00000004-1889-5B45-8E5B-B20EC578808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FFD96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'[18]AUX Fat Can Acum -  BB x CC'!$B$6:$B$10</c:f>
            </c:multiLvlStrRef>
          </c:cat>
          <c:val>
            <c:numRef>
              <c:f>'Fat Can -  BB x CC'!$C$6:$C$15</c:f>
              <c:numCache>
                <c:formatCode>0.00</c:formatCode>
                <c:ptCount val="10"/>
                <c:pt idx="0">
                  <c:v>76.64061669141698</c:v>
                </c:pt>
                <c:pt idx="1">
                  <c:v>75.824002668954492</c:v>
                </c:pt>
                <c:pt idx="2">
                  <c:v>70.152813872393395</c:v>
                </c:pt>
                <c:pt idx="3">
                  <c:v>51.336580419094069</c:v>
                </c:pt>
                <c:pt idx="4">
                  <c:v>72.840708615559322</c:v>
                </c:pt>
                <c:pt idx="5">
                  <c:v>76.370190362228783</c:v>
                </c:pt>
                <c:pt idx="6">
                  <c:v>85.112739926723961</c:v>
                </c:pt>
                <c:pt idx="7">
                  <c:v>79.591624866439389</c:v>
                </c:pt>
                <c:pt idx="8">
                  <c:v>70.347934005151131</c:v>
                </c:pt>
                <c:pt idx="9">
                  <c:v>67.300253810270206</c:v>
                </c:pt>
              </c:numCache>
            </c:numRef>
          </c:val>
          <c:extLst>
            <c:ext xmlns:c16="http://schemas.microsoft.com/office/drawing/2014/chart" uri="{C3380CC4-5D6E-409C-BE32-E72D297353CC}">
              <c16:uniqueId val="{00000000-8B48-F547-ABE9-1F640B392C0C}"/>
            </c:ext>
          </c:extLst>
        </c:ser>
        <c:ser>
          <c:idx val="1"/>
          <c:order val="1"/>
          <c:spPr>
            <a:solidFill>
              <a:srgbClr val="F17E72"/>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'[18]AUX Fat Can Acum -  BB x CC'!$B$6:$B$10</c:f>
            </c:multiLvlStrRef>
          </c:cat>
          <c:val>
            <c:numRef>
              <c:f>'Fat Can -  BB x CC'!$C$20:$C$29</c:f>
              <c:numCache>
                <c:formatCode>0.00</c:formatCode>
                <c:ptCount val="10"/>
                <c:pt idx="0">
                  <c:v>77.049426435805714</c:v>
                </c:pt>
                <c:pt idx="1">
                  <c:v>74.457260732736088</c:v>
                </c:pt>
                <c:pt idx="2">
                  <c:v>73.817130561802855</c:v>
                </c:pt>
                <c:pt idx="3">
                  <c:v>60.349335414720471</c:v>
                </c:pt>
                <c:pt idx="4">
                  <c:v>76.430680717173445</c:v>
                </c:pt>
                <c:pt idx="5">
                  <c:v>78.235819169838649</c:v>
                </c:pt>
                <c:pt idx="6">
                  <c:v>82.215777337705973</c:v>
                </c:pt>
                <c:pt idx="7">
                  <c:v>78.043588240775691</c:v>
                </c:pt>
                <c:pt idx="8">
                  <c:v>71.323144883034971</c:v>
                </c:pt>
                <c:pt idx="9">
                  <c:v>73.812754649073483</c:v>
                </c:pt>
              </c:numCache>
            </c:numRef>
          </c:val>
          <c:extLst>
            <c:ext xmlns:c16="http://schemas.microsoft.com/office/drawing/2014/chart" uri="{C3380CC4-5D6E-409C-BE32-E72D297353CC}">
              <c16:uniqueId val="{00000001-8B48-F547-ABE9-1F640B392C0C}"/>
            </c:ext>
          </c:extLst>
        </c:ser>
        <c:ser>
          <c:idx val="2"/>
          <c:order val="2"/>
          <c:spPr>
            <a:solidFill>
              <a:srgbClr val="00DEAA"/>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Franklin Gothic Book" charset="0"/>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'[18]AUX Fat Can Acum -  BB x CC'!$B$6:$B$10</c:f>
            </c:multiLvlStrRef>
          </c:cat>
          <c:val>
            <c:numRef>
              <c:f>'Fat Can -  BB x CC'!$C$34:$C$43</c:f>
              <c:numCache>
                <c:formatCode>0.00</c:formatCode>
                <c:ptCount val="10"/>
                <c:pt idx="0">
                  <c:v>88.603818016661535</c:v>
                </c:pt>
                <c:pt idx="1">
                  <c:v>80.96757486499942</c:v>
                </c:pt>
                <c:pt idx="2">
                  <c:v>84.931129594596101</c:v>
                </c:pt>
                <c:pt idx="3">
                  <c:v>85.161887296489994</c:v>
                </c:pt>
                <c:pt idx="4">
                  <c:v>89.26753482025245</c:v>
                </c:pt>
                <c:pt idx="5">
                  <c:v>71.700793939488605</c:v>
                </c:pt>
                <c:pt idx="6">
                  <c:v>91.81930348294722</c:v>
                </c:pt>
                <c:pt idx="7">
                  <c:v>83.932779063847661</c:v>
                </c:pt>
                <c:pt idx="8">
                  <c:v>82.182608700431302</c:v>
                </c:pt>
                <c:pt idx="9">
                  <c:v>89.297609549155766</c:v>
                </c:pt>
              </c:numCache>
            </c:numRef>
          </c:val>
          <c:extLst>
            <c:ext xmlns:c16="http://schemas.microsoft.com/office/drawing/2014/chart" uri="{C3380CC4-5D6E-409C-BE32-E72D297353CC}">
              <c16:uniqueId val="{00000002-8B48-F547-ABE9-1F640B392C0C}"/>
            </c:ext>
          </c:extLst>
        </c:ser>
        <c:dLbls>
          <c:showLegendKey val="0"/>
          <c:showVal val="0"/>
          <c:showCatName val="0"/>
          <c:showSerName val="0"/>
          <c:showPercent val="0"/>
          <c:showBubbleSize val="0"/>
        </c:dLbls>
        <c:gapWidth val="50"/>
        <c:axId val="150567080"/>
        <c:axId val="150567472"/>
      </c:barChart>
      <c:catAx>
        <c:axId val="150567080"/>
        <c:scaling>
          <c:orientation val="minMax"/>
        </c:scaling>
        <c:delete val="1"/>
        <c:axPos val="b"/>
        <c:numFmt formatCode="General" sourceLinked="1"/>
        <c:majorTickMark val="none"/>
        <c:minorTickMark val="none"/>
        <c:tickLblPos val="nextTo"/>
        <c:crossAx val="150567472"/>
        <c:crosses val="autoZero"/>
        <c:auto val="1"/>
        <c:lblAlgn val="ctr"/>
        <c:lblOffset val="100"/>
        <c:noMultiLvlLbl val="0"/>
      </c:catAx>
      <c:valAx>
        <c:axId val="150567472"/>
        <c:scaling>
          <c:orientation val="minMax"/>
          <c:max val="100"/>
        </c:scaling>
        <c:delete val="1"/>
        <c:axPos val="l"/>
        <c:numFmt formatCode="0.00" sourceLinked="0"/>
        <c:majorTickMark val="out"/>
        <c:minorTickMark val="none"/>
        <c:tickLblPos val="nextTo"/>
        <c:crossAx val="15056708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A5EC-8840-9491-CA20B6FC36BC}"/>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A5EC-8840-9491-CA20B6FC36BC}"/>
              </c:ext>
            </c:extLst>
          </c:dPt>
          <c:val>
            <c:numRef>
              <c:f>'SATxNPSxCB - corr'!$C$11:$D$11</c:f>
              <c:numCache>
                <c:formatCode>0</c:formatCode>
                <c:ptCount val="2"/>
                <c:pt idx="0">
                  <c:v>71.329048126775078</c:v>
                </c:pt>
                <c:pt idx="1">
                  <c:v>28.670951873224922</c:v>
                </c:pt>
              </c:numCache>
            </c:numRef>
          </c:val>
          <c:extLst>
            <c:ext xmlns:c16="http://schemas.microsoft.com/office/drawing/2014/chart" uri="{C3380CC4-5D6E-409C-BE32-E72D297353CC}">
              <c16:uniqueId val="{00000004-A5EC-8840-9491-CA20B6FC36B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1-BFD5-4247-A8DB-4640A7EF1341}"/>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BFD5-4247-A8DB-4640A7EF1341}"/>
              </c:ext>
            </c:extLst>
          </c:dPt>
          <c:val>
            <c:numRef>
              <c:f>'SATxNPSxCB - corr'!$C$12:$D$12</c:f>
              <c:numCache>
                <c:formatCode>0</c:formatCode>
                <c:ptCount val="2"/>
                <c:pt idx="0">
                  <c:v>33.638965444138222</c:v>
                </c:pt>
                <c:pt idx="1">
                  <c:v>66.361034555861778</c:v>
                </c:pt>
              </c:numCache>
            </c:numRef>
          </c:val>
          <c:extLst>
            <c:ext xmlns:c16="http://schemas.microsoft.com/office/drawing/2014/chart" uri="{C3380CC4-5D6E-409C-BE32-E72D297353CC}">
              <c16:uniqueId val="{00000004-BFD5-4247-A8DB-4640A7EF134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00DEB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pPr>
                <a:endParaRPr lang="pt-BR"/>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'SATxNPSxCB - corr'!$G$7:$G$9</c:f>
              <c:numCache>
                <c:formatCode>0.00</c:formatCode>
                <c:ptCount val="3"/>
                <c:pt idx="0">
                  <c:v>84.834174158752361</c:v>
                </c:pt>
                <c:pt idx="1">
                  <c:v>83.780604001393456</c:v>
                </c:pt>
                <c:pt idx="2">
                  <c:v>85.161887296489994</c:v>
                </c:pt>
              </c:numCache>
            </c:numRef>
          </c:val>
          <c:extLst>
            <c:ext xmlns:c16="http://schemas.microsoft.com/office/drawing/2014/chart" uri="{C3380CC4-5D6E-409C-BE32-E72D297353CC}">
              <c16:uniqueId val="{00000000-B1C4-5141-AD24-35577423C396}"/>
            </c:ext>
          </c:extLst>
        </c:ser>
        <c:dLbls>
          <c:showLegendKey val="0"/>
          <c:showVal val="0"/>
          <c:showCatName val="0"/>
          <c:showSerName val="0"/>
          <c:showPercent val="0"/>
          <c:showBubbleSize val="0"/>
        </c:dLbls>
        <c:gapWidth val="31"/>
        <c:overlap val="50"/>
        <c:axId val="156783584"/>
        <c:axId val="156783976"/>
      </c:barChart>
      <c:catAx>
        <c:axId val="156783584"/>
        <c:scaling>
          <c:orientation val="maxMin"/>
        </c:scaling>
        <c:delete val="1"/>
        <c:axPos val="l"/>
        <c:numFmt formatCode="General" sourceLinked="1"/>
        <c:majorTickMark val="out"/>
        <c:minorTickMark val="none"/>
        <c:tickLblPos val="nextTo"/>
        <c:crossAx val="156783976"/>
        <c:crosses val="autoZero"/>
        <c:auto val="1"/>
        <c:lblAlgn val="ctr"/>
        <c:lblOffset val="100"/>
        <c:noMultiLvlLbl val="0"/>
      </c:catAx>
      <c:valAx>
        <c:axId val="156783976"/>
        <c:scaling>
          <c:orientation val="minMax"/>
          <c:max val="100"/>
          <c:min val="0"/>
        </c:scaling>
        <c:delete val="1"/>
        <c:axPos val="t"/>
        <c:numFmt formatCode="0.00" sourceLinked="0"/>
        <c:majorTickMark val="out"/>
        <c:minorTickMark val="none"/>
        <c:tickLblPos val="nextTo"/>
        <c:crossAx val="1567835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C232-B34D-88ED-72B1416E1F9A}"/>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C232-B34D-88ED-72B1416E1F9A}"/>
              </c:ext>
            </c:extLst>
          </c:dPt>
          <c:val>
            <c:numRef>
              <c:f>'SATxNPSxCB - corr'!$G$10:$H$10</c:f>
              <c:numCache>
                <c:formatCode>0</c:formatCode>
                <c:ptCount val="2"/>
                <c:pt idx="0">
                  <c:v>89.297609549155766</c:v>
                </c:pt>
                <c:pt idx="1">
                  <c:v>10.702390450844234</c:v>
                </c:pt>
              </c:numCache>
            </c:numRef>
          </c:val>
          <c:extLst>
            <c:ext xmlns:c16="http://schemas.microsoft.com/office/drawing/2014/chart" uri="{C3380CC4-5D6E-409C-BE32-E72D297353CC}">
              <c16:uniqueId val="{00000004-C232-B34D-88ED-72B1416E1F9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0919-204B-8142-C4EBA5E495ED}"/>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0919-204B-8142-C4EBA5E495ED}"/>
              </c:ext>
            </c:extLst>
          </c:dPt>
          <c:val>
            <c:numRef>
              <c:f>'SATxNPSxCB - corr'!$G$11:$H$11</c:f>
              <c:numCache>
                <c:formatCode>0</c:formatCode>
                <c:ptCount val="2"/>
                <c:pt idx="0">
                  <c:v>89.159489375072411</c:v>
                </c:pt>
                <c:pt idx="1">
                  <c:v>10.840510624927589</c:v>
                </c:pt>
              </c:numCache>
            </c:numRef>
          </c:val>
          <c:extLst>
            <c:ext xmlns:c16="http://schemas.microsoft.com/office/drawing/2014/chart" uri="{C3380CC4-5D6E-409C-BE32-E72D297353CC}">
              <c16:uniqueId val="{00000004-0919-204B-8142-C4EBA5E495E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00DEAA"/>
              </a:solidFill>
              <a:ln w="19050">
                <a:noFill/>
              </a:ln>
              <a:effectLst/>
            </c:spPr>
            <c:extLst>
              <c:ext xmlns:c16="http://schemas.microsoft.com/office/drawing/2014/chart" uri="{C3380CC4-5D6E-409C-BE32-E72D297353CC}">
                <c16:uniqueId val="{00000001-1113-5048-97D9-F7F06F99D4A2}"/>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1113-5048-97D9-F7F06F99D4A2}"/>
              </c:ext>
            </c:extLst>
          </c:dPt>
          <c:val>
            <c:numRef>
              <c:f>'SATxNPSxCB - corr'!$G$12:$H$12</c:f>
              <c:numCache>
                <c:formatCode>0</c:formatCode>
                <c:ptCount val="2"/>
                <c:pt idx="0">
                  <c:v>72.759856630824373</c:v>
                </c:pt>
                <c:pt idx="1">
                  <c:v>27.240143369175627</c:v>
                </c:pt>
              </c:numCache>
            </c:numRef>
          </c:val>
          <c:extLst>
            <c:ext xmlns:c16="http://schemas.microsoft.com/office/drawing/2014/chart" uri="{C3380CC4-5D6E-409C-BE32-E72D297353CC}">
              <c16:uniqueId val="{00000004-1113-5048-97D9-F7F06F99D4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4">
    <c:autoUpdate val="0"/>
  </c:externalData>
  <c:userShapes r:id="rId5"/>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53466067773782E-3"/>
          <c:y val="3.8518595389744302E-2"/>
          <c:w val="0.99464454794039103"/>
          <c:h val="0.93472222222222201"/>
        </c:manualLayout>
      </c:layout>
      <c:barChart>
        <c:barDir val="bar"/>
        <c:grouping val="stacked"/>
        <c:varyColors val="0"/>
        <c:ser>
          <c:idx val="0"/>
          <c:order val="0"/>
          <c:spPr>
            <a:solidFill>
              <a:srgbClr val="FFC000"/>
            </a:solidFill>
            <a:ln>
              <a:noFill/>
            </a:ln>
          </c:spPr>
          <c:invertIfNegative val="0"/>
          <c:dLbls>
            <c:dLbl>
              <c:idx val="0"/>
              <c:layout>
                <c:manualLayout>
                  <c:x val="-0.3110385128048341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08-214F-97D0-0D23F26FDA90}"/>
                </c:ext>
              </c:extLst>
            </c:dLbl>
            <c:spPr>
              <a:noFill/>
              <a:ln>
                <a:noFill/>
              </a:ln>
              <a:effectLst/>
            </c:spPr>
            <c:txPr>
              <a:bodyPr wrap="square" lIns="38100" tIns="19050" rIns="38100" bIns="19050" anchor="ctr">
                <a:spAutoFit/>
              </a:bodyPr>
              <a:lstStyle/>
              <a:p>
                <a:pPr>
                  <a:defRPr sz="1200" b="1">
                    <a:solidFill>
                      <a:schemeClr val="bg1"/>
                    </a:solidFill>
                    <a:latin typeface="Segoe UI Symbol" panose="020B0502040204020203" pitchFamily="34" charset="0"/>
                    <a:ea typeface="Segoe UI Symbol" panose="020B0502040204020203" pitchFamily="34" charset="0"/>
                    <a:cs typeface="Franklin Gothic Book" charset="0"/>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'Tabela Fator x NPS'!$Q$10</c:f>
              <c:numCache>
                <c:formatCode>0%</c:formatCode>
                <c:ptCount val="1"/>
                <c:pt idx="0">
                  <c:v>0.81966834408320044</c:v>
                </c:pt>
              </c:numCache>
            </c:numRef>
          </c:val>
          <c:extLst>
            <c:ext xmlns:c16="http://schemas.microsoft.com/office/drawing/2014/chart" uri="{C3380CC4-5D6E-409C-BE32-E72D297353CC}">
              <c16:uniqueId val="{00000001-5908-214F-97D0-0D23F26FDA90}"/>
            </c:ext>
          </c:extLst>
        </c:ser>
        <c:ser>
          <c:idx val="1"/>
          <c:order val="1"/>
          <c:spPr>
            <a:solidFill>
              <a:srgbClr val="00B0F0"/>
            </a:solidFill>
            <a:ln>
              <a:noFill/>
            </a:ln>
          </c:spPr>
          <c:invertIfNegative val="0"/>
          <c:dLbls>
            <c:dLbl>
              <c:idx val="0"/>
              <c:spPr>
                <a:solidFill>
                  <a:srgbClr val="00B0F0"/>
                </a:solidFill>
                <a:ln>
                  <a:noFill/>
                </a:ln>
                <a:effectLst/>
              </c:spPr>
              <c:txPr>
                <a:bodyPr wrap="square" lIns="38100" tIns="19050" rIns="38100" bIns="19050" anchor="ctr">
                  <a:spAutoFit/>
                </a:bodyPr>
                <a:lstStyle/>
                <a:p>
                  <a:pPr>
                    <a:defRPr sz="1200" b="1">
                      <a:solidFill>
                        <a:schemeClr val="bg1"/>
                      </a:solidFill>
                      <a:latin typeface="Segoe UI Symbol" panose="020B0502040204020203" pitchFamily="34" charset="0"/>
                      <a:ea typeface="Segoe UI Symbol" panose="020B0502040204020203" pitchFamily="34" charset="0"/>
                    </a:defRPr>
                  </a:pPr>
                  <a:endParaRPr lang="pt-BR"/>
                </a:p>
              </c:txPr>
              <c:dLblPos val="inEnd"/>
              <c:showLegendKey val="0"/>
              <c:showVal val="1"/>
              <c:showCatName val="0"/>
              <c:showSerName val="0"/>
              <c:showPercent val="0"/>
              <c:showBubbleSize val="0"/>
              <c:extLst>
                <c:ext xmlns:c16="http://schemas.microsoft.com/office/drawing/2014/chart" uri="{C3380CC4-5D6E-409C-BE32-E72D297353CC}">
                  <c16:uniqueId val="{00000000-C08D-C848-834E-818CE14031A2}"/>
                </c:ext>
              </c:extLst>
            </c:dLbl>
            <c:spPr>
              <a:solidFill>
                <a:srgbClr val="00B0F0"/>
              </a:solidFill>
              <a:ln>
                <a:noFill/>
              </a:ln>
              <a:effectLst/>
            </c:spPr>
            <c:txPr>
              <a:bodyPr wrap="square" lIns="38100" tIns="19050" rIns="38100" bIns="19050" anchor="ctr">
                <a:spAutoFit/>
              </a:bodyPr>
              <a:lstStyle/>
              <a:p>
                <a:pPr>
                  <a:defRPr sz="1600" b="1">
                    <a:solidFill>
                      <a:schemeClr val="tx1"/>
                    </a:solidFill>
                    <a:latin typeface="Segoe UI Symbol" panose="020B0502040204020203" pitchFamily="34" charset="0"/>
                    <a:ea typeface="Segoe UI Symbol" panose="020B0502040204020203" pitchFamily="34" charset="0"/>
                  </a:defRPr>
                </a:pPr>
                <a:endParaRPr lang="pt-B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'Tabela Fator x NPS'!$R$10</c:f>
              <c:numCache>
                <c:formatCode>0%</c:formatCode>
                <c:ptCount val="1"/>
                <c:pt idx="0">
                  <c:v>0.18029184565876988</c:v>
                </c:pt>
              </c:numCache>
            </c:numRef>
          </c:val>
          <c:extLst>
            <c:ext xmlns:c16="http://schemas.microsoft.com/office/drawing/2014/chart" uri="{C3380CC4-5D6E-409C-BE32-E72D297353CC}">
              <c16:uniqueId val="{00000003-5908-214F-97D0-0D23F26FDA90}"/>
            </c:ext>
          </c:extLst>
        </c:ser>
        <c:dLbls>
          <c:dLblPos val="inEnd"/>
          <c:showLegendKey val="0"/>
          <c:showVal val="1"/>
          <c:showCatName val="0"/>
          <c:showSerName val="0"/>
          <c:showPercent val="0"/>
          <c:showBubbleSize val="0"/>
        </c:dLbls>
        <c:gapWidth val="92"/>
        <c:overlap val="100"/>
        <c:axId val="157242528"/>
        <c:axId val="157242920"/>
      </c:barChart>
      <c:catAx>
        <c:axId val="157242528"/>
        <c:scaling>
          <c:orientation val="minMax"/>
        </c:scaling>
        <c:delete val="1"/>
        <c:axPos val="l"/>
        <c:numFmt formatCode="General" sourceLinked="1"/>
        <c:majorTickMark val="none"/>
        <c:minorTickMark val="none"/>
        <c:tickLblPos val="nextTo"/>
        <c:crossAx val="157242920"/>
        <c:crosses val="autoZero"/>
        <c:auto val="1"/>
        <c:lblAlgn val="ctr"/>
        <c:lblOffset val="100"/>
        <c:noMultiLvlLbl val="0"/>
      </c:catAx>
      <c:valAx>
        <c:axId val="157242920"/>
        <c:scaling>
          <c:orientation val="minMax"/>
        </c:scaling>
        <c:delete val="1"/>
        <c:axPos val="b"/>
        <c:numFmt formatCode="0%" sourceLinked="1"/>
        <c:majorTickMark val="out"/>
        <c:minorTickMark val="none"/>
        <c:tickLblPos val="nextTo"/>
        <c:crossAx val="157242528"/>
        <c:crosses val="autoZero"/>
        <c:crossBetween val="between"/>
        <c:majorUnit val="0.1"/>
      </c:valAx>
      <c:spPr>
        <a:noFill/>
        <a:ln>
          <a:noFill/>
        </a:ln>
        <a:effectLst/>
      </c:spPr>
    </c:plotArea>
    <c:plotVisOnly val="1"/>
    <c:dispBlanksAs val="gap"/>
    <c:showDLblsOverMax val="0"/>
  </c:chart>
  <c:spPr>
    <a:noFill/>
    <a:ln w="9525" cap="flat" cmpd="sng" algn="ctr">
      <a:noFill/>
      <a:round/>
    </a:ln>
    <a:effectLst/>
  </c:spPr>
  <c:txPr>
    <a:bodyPr/>
    <a:lstStyle/>
    <a:p>
      <a:pPr>
        <a:defRPr>
          <a:latin typeface="Arial Narrow" charset="0"/>
          <a:ea typeface="Arial Narrow" charset="0"/>
          <a:cs typeface="Arial Narrow" charset="0"/>
        </a:defRPr>
      </a:pPr>
      <a:endParaRPr lang="pt-BR"/>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1275" cap="rnd">
              <a:solidFill>
                <a:schemeClr val="accent4">
                  <a:lumMod val="60000"/>
                  <a:lumOff val="40000"/>
                </a:schemeClr>
              </a:solidFill>
              <a:round/>
            </a:ln>
            <a:effectLst/>
          </c:spPr>
          <c:marker>
            <c:symbol val="circle"/>
            <c:size val="10"/>
            <c:spPr>
              <a:solidFill>
                <a:schemeClr val="accent4">
                  <a:lumMod val="60000"/>
                  <a:lumOff val="40000"/>
                </a:schemeClr>
              </a:solidFill>
              <a:ln w="9525">
                <a:solidFill>
                  <a:schemeClr val="accent4">
                    <a:lumMod val="60000"/>
                    <a:lumOff val="4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FFC000"/>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'Dif Rel x Sat x NPS'!$C$15:$H$15</c:f>
              <c:numCache>
                <c:formatCode>mmm\-yy</c:formatCode>
                <c:ptCount val="6"/>
                <c:pt idx="0">
                  <c:v>43739</c:v>
                </c:pt>
                <c:pt idx="1">
                  <c:v>43770</c:v>
                </c:pt>
                <c:pt idx="2">
                  <c:v>43800</c:v>
                </c:pt>
                <c:pt idx="3">
                  <c:v>43831</c:v>
                </c:pt>
                <c:pt idx="4">
                  <c:v>43862</c:v>
                </c:pt>
                <c:pt idx="5">
                  <c:v>43891</c:v>
                </c:pt>
              </c:numCache>
            </c:numRef>
          </c:cat>
          <c:val>
            <c:numRef>
              <c:f>'Dif Rel x Sat x NPS'!$C$18:$H$18</c:f>
              <c:numCache>
                <c:formatCode>0.0</c:formatCode>
                <c:ptCount val="6"/>
                <c:pt idx="0">
                  <c:v>21.727313906084856</c:v>
                </c:pt>
                <c:pt idx="1">
                  <c:v>26.762360446570977</c:v>
                </c:pt>
                <c:pt idx="2">
                  <c:v>27.296322999279017</c:v>
                </c:pt>
                <c:pt idx="3">
                  <c:v>25.913838120104437</c:v>
                </c:pt>
                <c:pt idx="4">
                  <c:v>35.73395839437444</c:v>
                </c:pt>
                <c:pt idx="5">
                  <c:v>32.345554997488705</c:v>
                </c:pt>
              </c:numCache>
            </c:numRef>
          </c:val>
          <c:smooth val="0"/>
          <c:extLst>
            <c:ext xmlns:c16="http://schemas.microsoft.com/office/drawing/2014/chart" uri="{C3380CC4-5D6E-409C-BE32-E72D297353CC}">
              <c16:uniqueId val="{00000000-9A66-D84F-B5BF-DA3F9927D2B0}"/>
            </c:ext>
          </c:extLst>
        </c:ser>
        <c:dLbls>
          <c:showLegendKey val="0"/>
          <c:showVal val="0"/>
          <c:showCatName val="0"/>
          <c:showSerName val="0"/>
          <c:showPercent val="0"/>
          <c:showBubbleSize val="0"/>
        </c:dLbls>
        <c:marker val="1"/>
        <c:smooth val="0"/>
        <c:axId val="157243704"/>
        <c:axId val="157244096"/>
      </c:lineChart>
      <c:dateAx>
        <c:axId val="15724370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57244096"/>
        <c:crosses val="autoZero"/>
        <c:auto val="1"/>
        <c:lblOffset val="100"/>
        <c:baseTimeUnit val="months"/>
      </c:dateAx>
      <c:valAx>
        <c:axId val="157244096"/>
        <c:scaling>
          <c:orientation val="minMax"/>
          <c:max val="55"/>
          <c:min val="5"/>
        </c:scaling>
        <c:delete val="1"/>
        <c:axPos val="l"/>
        <c:numFmt formatCode="0.0" sourceLinked="1"/>
        <c:majorTickMark val="out"/>
        <c:minorTickMark val="none"/>
        <c:tickLblPos val="nextTo"/>
        <c:crossAx val="157243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1275" cap="rnd">
              <a:solidFill>
                <a:srgbClr val="00B0F0"/>
              </a:solidFill>
              <a:round/>
            </a:ln>
            <a:effectLst/>
          </c:spPr>
          <c:marker>
            <c:symbol val="circle"/>
            <c:size val="10"/>
            <c:spPr>
              <a:solidFill>
                <a:srgbClr val="00B0F0"/>
              </a:solidFill>
              <a:ln w="9525">
                <a:solidFill>
                  <a:srgbClr val="00B0F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'Dif Rel x Sat x NPS'!$C$21:$H$21</c:f>
              <c:numCache>
                <c:formatCode>mmm\-yy</c:formatCode>
                <c:ptCount val="6"/>
                <c:pt idx="0">
                  <c:v>43739</c:v>
                </c:pt>
                <c:pt idx="1">
                  <c:v>43770</c:v>
                </c:pt>
                <c:pt idx="2">
                  <c:v>43800</c:v>
                </c:pt>
                <c:pt idx="3">
                  <c:v>43831</c:v>
                </c:pt>
                <c:pt idx="4">
                  <c:v>43862</c:v>
                </c:pt>
                <c:pt idx="5">
                  <c:v>43891</c:v>
                </c:pt>
              </c:numCache>
            </c:numRef>
          </c:cat>
          <c:val>
            <c:numRef>
              <c:f>'Dif Rel x Sat x NPS'!$C$24:$H$24</c:f>
              <c:numCache>
                <c:formatCode>0.0</c:formatCode>
                <c:ptCount val="6"/>
                <c:pt idx="0">
                  <c:v>24.717969379532633</c:v>
                </c:pt>
                <c:pt idx="1">
                  <c:v>28.244592346089846</c:v>
                </c:pt>
                <c:pt idx="2">
                  <c:v>30.841750841750841</c:v>
                </c:pt>
                <c:pt idx="3">
                  <c:v>30.26952315134762</c:v>
                </c:pt>
                <c:pt idx="4">
                  <c:v>35.055152004304546</c:v>
                </c:pt>
                <c:pt idx="5">
                  <c:v>36.965376782077392</c:v>
                </c:pt>
              </c:numCache>
            </c:numRef>
          </c:val>
          <c:smooth val="0"/>
          <c:extLst>
            <c:ext xmlns:c16="http://schemas.microsoft.com/office/drawing/2014/chart" uri="{C3380CC4-5D6E-409C-BE32-E72D297353CC}">
              <c16:uniqueId val="{00000000-D7E0-2E44-B833-156AC01CFD5F}"/>
            </c:ext>
          </c:extLst>
        </c:ser>
        <c:dLbls>
          <c:showLegendKey val="0"/>
          <c:showVal val="0"/>
          <c:showCatName val="0"/>
          <c:showSerName val="0"/>
          <c:showPercent val="0"/>
          <c:showBubbleSize val="0"/>
        </c:dLbls>
        <c:marker val="1"/>
        <c:smooth val="0"/>
        <c:axId val="157244880"/>
        <c:axId val="157245272"/>
      </c:lineChart>
      <c:dateAx>
        <c:axId val="157244880"/>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57245272"/>
        <c:crosses val="autoZero"/>
        <c:auto val="1"/>
        <c:lblOffset val="100"/>
        <c:baseTimeUnit val="months"/>
      </c:dateAx>
      <c:valAx>
        <c:axId val="157245272"/>
        <c:scaling>
          <c:orientation val="minMax"/>
          <c:max val="55"/>
          <c:min val="5"/>
        </c:scaling>
        <c:delete val="1"/>
        <c:axPos val="l"/>
        <c:numFmt formatCode="0.0" sourceLinked="1"/>
        <c:majorTickMark val="out"/>
        <c:minorTickMark val="none"/>
        <c:tickLblPos val="nextTo"/>
        <c:crossAx val="157244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gradFill flip="none" rotWithShape="1">
                <a:gsLst>
                  <a:gs pos="48000">
                    <a:schemeClr val="accent4">
                      <a:lumMod val="60000"/>
                      <a:lumOff val="40000"/>
                    </a:schemeClr>
                  </a:gs>
                  <a:gs pos="100000">
                    <a:srgbClr val="00B0F0"/>
                  </a:gs>
                  <a:gs pos="100000">
                    <a:schemeClr val="accent1">
                      <a:lumMod val="30000"/>
                      <a:lumOff val="70000"/>
                    </a:schemeClr>
                  </a:gs>
                </a:gsLst>
                <a:lin ang="10800000" scaled="1"/>
                <a:tileRect/>
              </a:gradFill>
              <a:ln w="19050">
                <a:noFill/>
              </a:ln>
              <a:effectLst/>
            </c:spPr>
            <c:extLst>
              <c:ext xmlns:c16="http://schemas.microsoft.com/office/drawing/2014/chart" uri="{C3380CC4-5D6E-409C-BE32-E72D297353CC}">
                <c16:uniqueId val="{00000001-9AF7-E941-82E1-833AA4FA8E2A}"/>
              </c:ext>
            </c:extLst>
          </c:dPt>
          <c:dPt>
            <c:idx val="1"/>
            <c:bubble3D val="0"/>
            <c:spPr>
              <a:solidFill>
                <a:schemeClr val="tx2">
                  <a:lumMod val="75000"/>
                </a:schemeClr>
              </a:solidFill>
              <a:ln w="19050">
                <a:noFill/>
              </a:ln>
              <a:effectLst/>
            </c:spPr>
            <c:extLst>
              <c:ext xmlns:c16="http://schemas.microsoft.com/office/drawing/2014/chart" uri="{C3380CC4-5D6E-409C-BE32-E72D297353CC}">
                <c16:uniqueId val="{00000003-9AF7-E941-82E1-833AA4FA8E2A}"/>
              </c:ext>
            </c:extLst>
          </c:dPt>
          <c:val>
            <c:numRef>
              <c:f>('NPS x Perfil'!$C$5,'NPS x Perfil'!$F$5)</c:f>
              <c:numCache>
                <c:formatCode>0</c:formatCode>
                <c:ptCount val="2"/>
                <c:pt idx="0" formatCode="0.0">
                  <c:v>33.638965444138222</c:v>
                </c:pt>
                <c:pt idx="1">
                  <c:v>66.361034555861778</c:v>
                </c:pt>
              </c:numCache>
            </c:numRef>
          </c:val>
          <c:extLst>
            <c:ext xmlns:c16="http://schemas.microsoft.com/office/drawing/2014/chart" uri="{C3380CC4-5D6E-409C-BE32-E72D297353CC}">
              <c16:uniqueId val="{00000004-9AF7-E941-82E1-833AA4FA8E2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38100" cap="rnd">
              <a:solidFill>
                <a:srgbClr val="F17E72"/>
              </a:solidFill>
              <a:round/>
            </a:ln>
            <a:effectLst/>
          </c:spPr>
          <c:marker>
            <c:symbol val="circle"/>
            <c:size val="8"/>
            <c:spPr>
              <a:solidFill>
                <a:srgbClr val="F17E72"/>
              </a:solidFill>
              <a:ln w="9525">
                <a:solidFill>
                  <a:srgbClr val="F17E72"/>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C93A-C44C-90EC-7A52CFBCD1BF}"/>
                </c:ext>
              </c:extLst>
            </c:dLbl>
            <c:dLbl>
              <c:idx val="1"/>
              <c:delete val="1"/>
              <c:extLst>
                <c:ext xmlns:c15="http://schemas.microsoft.com/office/drawing/2012/chart" uri="{CE6537A1-D6FC-4f65-9D91-7224C49458BB}"/>
                <c:ext xmlns:c16="http://schemas.microsoft.com/office/drawing/2014/chart" uri="{C3380CC4-5D6E-409C-BE32-E72D297353CC}">
                  <c16:uniqueId val="{00000001-C93A-C44C-90EC-7A52CFBCD1BF}"/>
                </c:ext>
              </c:extLst>
            </c:dLbl>
            <c:dLbl>
              <c:idx val="2"/>
              <c:delete val="1"/>
              <c:extLst>
                <c:ext xmlns:c15="http://schemas.microsoft.com/office/drawing/2012/chart" uri="{CE6537A1-D6FC-4f65-9D91-7224C49458BB}"/>
                <c:ext xmlns:c16="http://schemas.microsoft.com/office/drawing/2014/chart" uri="{C3380CC4-5D6E-409C-BE32-E72D297353CC}">
                  <c16:uniqueId val="{00000002-C93A-C44C-90EC-7A52CFBCD1BF}"/>
                </c:ext>
              </c:extLst>
            </c:dLbl>
            <c:dLbl>
              <c:idx val="3"/>
              <c:delete val="1"/>
              <c:extLst>
                <c:ext xmlns:c15="http://schemas.microsoft.com/office/drawing/2012/chart" uri="{CE6537A1-D6FC-4f65-9D91-7224C49458BB}"/>
                <c:ext xmlns:c16="http://schemas.microsoft.com/office/drawing/2014/chart" uri="{C3380CC4-5D6E-409C-BE32-E72D297353CC}">
                  <c16:uniqueId val="{00000003-C93A-C44C-90EC-7A52CFBCD1BF}"/>
                </c:ext>
              </c:extLst>
            </c:dLbl>
            <c:dLbl>
              <c:idx val="4"/>
              <c:delete val="1"/>
              <c:extLst>
                <c:ext xmlns:c15="http://schemas.microsoft.com/office/drawing/2012/chart" uri="{CE6537A1-D6FC-4f65-9D91-7224C49458BB}"/>
                <c:ext xmlns:c16="http://schemas.microsoft.com/office/drawing/2014/chart" uri="{C3380CC4-5D6E-409C-BE32-E72D297353CC}">
                  <c16:uniqueId val="{00000004-C93A-C44C-90EC-7A52CFBCD1BF}"/>
                </c:ext>
              </c:extLst>
            </c:dLbl>
            <c:dLbl>
              <c:idx val="5"/>
              <c:layout>
                <c:manualLayout>
                  <c:x val="0"/>
                  <c:y val="-6.9444444444444503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93A-C44C-90EC-7A52CFBCD1B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17E7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'Fat Can Isol - Janela Movel 6M'!$C$7:$H$7</c:f>
              <c:numCache>
                <c:formatCode>mmm\-yy</c:formatCode>
                <c:ptCount val="6"/>
                <c:pt idx="0">
                  <c:v>43739</c:v>
                </c:pt>
                <c:pt idx="1">
                  <c:v>43770</c:v>
                </c:pt>
                <c:pt idx="2">
                  <c:v>43800</c:v>
                </c:pt>
                <c:pt idx="3">
                  <c:v>43831</c:v>
                </c:pt>
                <c:pt idx="4">
                  <c:v>43862</c:v>
                </c:pt>
                <c:pt idx="5">
                  <c:v>43891</c:v>
                </c:pt>
              </c:numCache>
            </c:numRef>
          </c:cat>
          <c:val>
            <c:numRef>
              <c:f>'Fat Can Isol - Janela Movel 6M'!$C$11:$H$11</c:f>
              <c:numCache>
                <c:formatCode>0.00</c:formatCode>
                <c:ptCount val="6"/>
                <c:pt idx="0">
                  <c:v>76.792332106699448</c:v>
                </c:pt>
                <c:pt idx="1">
                  <c:v>79.877319911715787</c:v>
                </c:pt>
                <c:pt idx="2">
                  <c:v>79.244268226848703</c:v>
                </c:pt>
                <c:pt idx="3">
                  <c:v>76.89060392093117</c:v>
                </c:pt>
                <c:pt idx="4">
                  <c:v>78.642756431845427</c:v>
                </c:pt>
                <c:pt idx="5">
                  <c:v>76.094702929695146</c:v>
                </c:pt>
              </c:numCache>
            </c:numRef>
          </c:val>
          <c:smooth val="0"/>
          <c:extLst>
            <c:ext xmlns:c16="http://schemas.microsoft.com/office/drawing/2014/chart" uri="{C3380CC4-5D6E-409C-BE32-E72D297353CC}">
              <c16:uniqueId val="{00000006-C93A-C44C-90EC-7A52CFBCD1BF}"/>
            </c:ext>
          </c:extLst>
        </c:ser>
        <c:ser>
          <c:idx val="2"/>
          <c:order val="1"/>
          <c:spPr>
            <a:ln w="38100" cap="rnd">
              <a:solidFill>
                <a:srgbClr val="00DEB1"/>
              </a:solidFill>
              <a:round/>
            </a:ln>
            <a:effectLst/>
          </c:spPr>
          <c:marker>
            <c:symbol val="circle"/>
            <c:size val="8"/>
            <c:spPr>
              <a:solidFill>
                <a:srgbClr val="00DEB1"/>
              </a:solidFill>
              <a:ln w="9525">
                <a:no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C93A-C44C-90EC-7A52CFBCD1BF}"/>
                </c:ext>
              </c:extLst>
            </c:dLbl>
            <c:dLbl>
              <c:idx val="1"/>
              <c:delete val="1"/>
              <c:extLst>
                <c:ext xmlns:c15="http://schemas.microsoft.com/office/drawing/2012/chart" uri="{CE6537A1-D6FC-4f65-9D91-7224C49458BB}"/>
                <c:ext xmlns:c16="http://schemas.microsoft.com/office/drawing/2014/chart" uri="{C3380CC4-5D6E-409C-BE32-E72D297353CC}">
                  <c16:uniqueId val="{00000008-C93A-C44C-90EC-7A52CFBCD1BF}"/>
                </c:ext>
              </c:extLst>
            </c:dLbl>
            <c:dLbl>
              <c:idx val="2"/>
              <c:delete val="1"/>
              <c:extLst>
                <c:ext xmlns:c15="http://schemas.microsoft.com/office/drawing/2012/chart" uri="{CE6537A1-D6FC-4f65-9D91-7224C49458BB}"/>
                <c:ext xmlns:c16="http://schemas.microsoft.com/office/drawing/2014/chart" uri="{C3380CC4-5D6E-409C-BE32-E72D297353CC}">
                  <c16:uniqueId val="{00000009-C93A-C44C-90EC-7A52CFBCD1BF}"/>
                </c:ext>
              </c:extLst>
            </c:dLbl>
            <c:dLbl>
              <c:idx val="3"/>
              <c:delete val="1"/>
              <c:extLst>
                <c:ext xmlns:c15="http://schemas.microsoft.com/office/drawing/2012/chart" uri="{CE6537A1-D6FC-4f65-9D91-7224C49458BB}"/>
                <c:ext xmlns:c16="http://schemas.microsoft.com/office/drawing/2014/chart" uri="{C3380CC4-5D6E-409C-BE32-E72D297353CC}">
                  <c16:uniqueId val="{0000000A-C93A-C44C-90EC-7A52CFBCD1BF}"/>
                </c:ext>
              </c:extLst>
            </c:dLbl>
            <c:dLbl>
              <c:idx val="4"/>
              <c:delete val="1"/>
              <c:extLst>
                <c:ext xmlns:c15="http://schemas.microsoft.com/office/drawing/2012/chart" uri="{CE6537A1-D6FC-4f65-9D91-7224C49458BB}"/>
                <c:ext xmlns:c16="http://schemas.microsoft.com/office/drawing/2014/chart" uri="{C3380CC4-5D6E-409C-BE32-E72D297353CC}">
                  <c16:uniqueId val="{0000000B-C93A-C44C-90EC-7A52CFBCD1B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'Fat Can Isol - Janela Movel 6M'!$C$7:$H$7</c:f>
              <c:numCache>
                <c:formatCode>mmm\-yy</c:formatCode>
                <c:ptCount val="6"/>
                <c:pt idx="0">
                  <c:v>43739</c:v>
                </c:pt>
                <c:pt idx="1">
                  <c:v>43770</c:v>
                </c:pt>
                <c:pt idx="2">
                  <c:v>43800</c:v>
                </c:pt>
                <c:pt idx="3">
                  <c:v>43831</c:v>
                </c:pt>
                <c:pt idx="4">
                  <c:v>43862</c:v>
                </c:pt>
                <c:pt idx="5">
                  <c:v>43891</c:v>
                </c:pt>
              </c:numCache>
            </c:numRef>
          </c:cat>
          <c:val>
            <c:numRef>
              <c:f>'Fat Can Isol - Janela Movel 6M'!$C$12:$H$12</c:f>
              <c:numCache>
                <c:formatCode>0.00</c:formatCode>
                <c:ptCount val="6"/>
                <c:pt idx="0">
                  <c:v>97.358398170039024</c:v>
                </c:pt>
                <c:pt idx="1">
                  <c:v>89.50939683780004</c:v>
                </c:pt>
                <c:pt idx="2">
                  <c:v>94.570537957582943</c:v>
                </c:pt>
                <c:pt idx="3">
                  <c:v>91.722007616528572</c:v>
                </c:pt>
                <c:pt idx="4">
                  <c:v>86.837829710332954</c:v>
                </c:pt>
                <c:pt idx="5">
                  <c:v>88.099261531181483</c:v>
                </c:pt>
              </c:numCache>
            </c:numRef>
          </c:val>
          <c:smooth val="0"/>
          <c:extLst>
            <c:ext xmlns:c16="http://schemas.microsoft.com/office/drawing/2014/chart" uri="{C3380CC4-5D6E-409C-BE32-E72D297353CC}">
              <c16:uniqueId val="{0000000C-C93A-C44C-90EC-7A52CFBCD1BF}"/>
            </c:ext>
          </c:extLst>
        </c:ser>
        <c:ser>
          <c:idx val="0"/>
          <c:order val="2"/>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D-C93A-C44C-90EC-7A52CFBCD1BF}"/>
                </c:ext>
              </c:extLst>
            </c:dLbl>
            <c:dLbl>
              <c:idx val="1"/>
              <c:delete val="1"/>
              <c:extLst>
                <c:ext xmlns:c15="http://schemas.microsoft.com/office/drawing/2012/chart" uri="{CE6537A1-D6FC-4f65-9D91-7224C49458BB}"/>
                <c:ext xmlns:c16="http://schemas.microsoft.com/office/drawing/2014/chart" uri="{C3380CC4-5D6E-409C-BE32-E72D297353CC}">
                  <c16:uniqueId val="{0000000E-C93A-C44C-90EC-7A52CFBCD1BF}"/>
                </c:ext>
              </c:extLst>
            </c:dLbl>
            <c:dLbl>
              <c:idx val="2"/>
              <c:delete val="1"/>
              <c:extLst>
                <c:ext xmlns:c15="http://schemas.microsoft.com/office/drawing/2012/chart" uri="{CE6537A1-D6FC-4f65-9D91-7224C49458BB}"/>
                <c:ext xmlns:c16="http://schemas.microsoft.com/office/drawing/2014/chart" uri="{C3380CC4-5D6E-409C-BE32-E72D297353CC}">
                  <c16:uniqueId val="{0000000F-C93A-C44C-90EC-7A52CFBCD1BF}"/>
                </c:ext>
              </c:extLst>
            </c:dLbl>
            <c:dLbl>
              <c:idx val="3"/>
              <c:delete val="1"/>
              <c:extLst>
                <c:ext xmlns:c15="http://schemas.microsoft.com/office/drawing/2012/chart" uri="{CE6537A1-D6FC-4f65-9D91-7224C49458BB}"/>
                <c:ext xmlns:c16="http://schemas.microsoft.com/office/drawing/2014/chart" uri="{C3380CC4-5D6E-409C-BE32-E72D297353CC}">
                  <c16:uniqueId val="{00000010-C93A-C44C-90EC-7A52CFBCD1BF}"/>
                </c:ext>
              </c:extLst>
            </c:dLbl>
            <c:dLbl>
              <c:idx val="4"/>
              <c:delete val="1"/>
              <c:extLst>
                <c:ext xmlns:c15="http://schemas.microsoft.com/office/drawing/2012/chart" uri="{CE6537A1-D6FC-4f65-9D91-7224C49458BB}"/>
                <c:ext xmlns:c16="http://schemas.microsoft.com/office/drawing/2014/chart" uri="{C3380CC4-5D6E-409C-BE32-E72D297353CC}">
                  <c16:uniqueId val="{00000011-C93A-C44C-90EC-7A52CFBCD1BF}"/>
                </c:ext>
              </c:extLst>
            </c:dLbl>
            <c:dLbl>
              <c:idx val="5"/>
              <c:layout>
                <c:manualLayout>
                  <c:x val="3.8345410628019324E-3"/>
                  <c:y val="5.68181818181817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93A-C44C-90EC-7A52CFBCD1B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'Fat Can Isol - Janela Movel 6M'!$C$7:$H$7</c:f>
              <c:numCache>
                <c:formatCode>mmm\-yy</c:formatCode>
                <c:ptCount val="6"/>
                <c:pt idx="0">
                  <c:v>43739</c:v>
                </c:pt>
                <c:pt idx="1">
                  <c:v>43770</c:v>
                </c:pt>
                <c:pt idx="2">
                  <c:v>43800</c:v>
                </c:pt>
                <c:pt idx="3">
                  <c:v>43831</c:v>
                </c:pt>
                <c:pt idx="4">
                  <c:v>43862</c:v>
                </c:pt>
                <c:pt idx="5">
                  <c:v>43891</c:v>
                </c:pt>
              </c:numCache>
            </c:numRef>
          </c:cat>
          <c:val>
            <c:numRef>
              <c:f>'Fat Can Isol - Janela Movel 6M'!$C$10:$H$10</c:f>
              <c:numCache>
                <c:formatCode>0.00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13-C93A-C44C-90EC-7A52CFBCD1BF}"/>
            </c:ext>
          </c:extLst>
        </c:ser>
        <c:dLbls>
          <c:showLegendKey val="0"/>
          <c:showVal val="0"/>
          <c:showCatName val="0"/>
          <c:showSerName val="0"/>
          <c:showPercent val="0"/>
          <c:showBubbleSize val="0"/>
        </c:dLbls>
        <c:marker val="1"/>
        <c:smooth val="0"/>
        <c:axId val="150568256"/>
        <c:axId val="150568648"/>
      </c:lineChart>
      <c:dateAx>
        <c:axId val="150568256"/>
        <c:scaling>
          <c:orientation val="minMax"/>
        </c:scaling>
        <c:delete val="1"/>
        <c:axPos val="b"/>
        <c:numFmt formatCode="mmm\-yy" sourceLinked="1"/>
        <c:majorTickMark val="out"/>
        <c:minorTickMark val="none"/>
        <c:tickLblPos val="nextTo"/>
        <c:crossAx val="150568648"/>
        <c:crosses val="autoZero"/>
        <c:auto val="1"/>
        <c:lblOffset val="100"/>
        <c:baseTimeUnit val="months"/>
      </c:dateAx>
      <c:valAx>
        <c:axId val="150568648"/>
        <c:scaling>
          <c:orientation val="minMax"/>
          <c:max val="100"/>
          <c:min val="40"/>
        </c:scaling>
        <c:delete val="1"/>
        <c:axPos val="l"/>
        <c:numFmt formatCode="0.00" sourceLinked="1"/>
        <c:majorTickMark val="out"/>
        <c:minorTickMark val="none"/>
        <c:tickLblPos val="nextTo"/>
        <c:crossAx val="150568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553760747975629E-2"/>
          <c:y val="5.6503805629428375E-2"/>
          <c:w val="0.79375166863355839"/>
          <c:h val="0.92177602577975504"/>
        </c:manualLayout>
      </c:layout>
      <c:barChart>
        <c:barDir val="bar"/>
        <c:grouping val="clustered"/>
        <c:varyColors val="0"/>
        <c:ser>
          <c:idx val="0"/>
          <c:order val="0"/>
          <c:spPr>
            <a:solidFill>
              <a:schemeClr val="accent4">
                <a:lumMod val="60000"/>
                <a:lumOff val="40000"/>
              </a:schemeClr>
            </a:solidFill>
            <a:ln>
              <a:noFill/>
            </a:ln>
            <a:effectLst/>
          </c:spPr>
          <c:invertIfNegative val="0"/>
          <c:dPt>
            <c:idx val="0"/>
            <c:invertIfNegative val="0"/>
            <c:bubble3D val="0"/>
            <c:spPr>
              <a:gradFill flip="none" rotWithShape="1">
                <a:gsLst>
                  <a:gs pos="74000">
                    <a:schemeClr val="accent4">
                      <a:lumMod val="60000"/>
                      <a:lumOff val="40000"/>
                    </a:schemeClr>
                  </a:gs>
                  <a:gs pos="74000">
                    <a:schemeClr val="accent4">
                      <a:lumMod val="45000"/>
                      <a:lumOff val="55000"/>
                    </a:schemeClr>
                  </a:gs>
                  <a:gs pos="100000">
                    <a:srgbClr val="00B0F0"/>
                  </a:gs>
                  <a:gs pos="75000">
                    <a:srgbClr val="F5D76B"/>
                  </a:gs>
                  <a:gs pos="100000">
                    <a:srgbClr val="0AB2EB"/>
                  </a:gs>
                  <a:gs pos="99012">
                    <a:srgbClr val="0AB2EB"/>
                  </a:gs>
                  <a:gs pos="100000">
                    <a:schemeClr val="accent4">
                      <a:lumMod val="30000"/>
                      <a:lumOff val="70000"/>
                    </a:schemeClr>
                  </a:gs>
                </a:gsLst>
                <a:lin ang="0" scaled="0"/>
                <a:tileRect/>
              </a:gradFill>
              <a:ln>
                <a:noFill/>
              </a:ln>
              <a:effectLst/>
            </c:spPr>
            <c:extLst>
              <c:ext xmlns:c16="http://schemas.microsoft.com/office/drawing/2014/chart" uri="{C3380CC4-5D6E-409C-BE32-E72D297353CC}">
                <c16:uniqueId val="{00000001-E8F7-D44F-B78F-B9DD03C613C1}"/>
              </c:ext>
            </c:extLst>
          </c:dPt>
          <c:dPt>
            <c:idx val="1"/>
            <c:invertIfNegative val="0"/>
            <c:bubble3D val="0"/>
            <c:spPr>
              <a:solidFill>
                <a:srgbClr val="00B0F0"/>
              </a:solidFill>
              <a:ln>
                <a:noFill/>
              </a:ln>
              <a:effectLst/>
            </c:spPr>
            <c:extLst>
              <c:ext xmlns:c16="http://schemas.microsoft.com/office/drawing/2014/chart" uri="{C3380CC4-5D6E-409C-BE32-E72D297353CC}">
                <c16:uniqueId val="{00000003-E8F7-D44F-B78F-B9DD03C613C1}"/>
              </c:ext>
            </c:extLst>
          </c:dPt>
          <c:dPt>
            <c:idx val="2"/>
            <c:invertIfNegative val="0"/>
            <c:bubble3D val="0"/>
            <c:spPr>
              <a:solidFill>
                <a:srgbClr val="00B0F0"/>
              </a:solidFill>
              <a:ln>
                <a:noFill/>
              </a:ln>
              <a:effectLst/>
            </c:spPr>
            <c:extLst>
              <c:ext xmlns:c16="http://schemas.microsoft.com/office/drawing/2014/chart" uri="{C3380CC4-5D6E-409C-BE32-E72D297353CC}">
                <c16:uniqueId val="{00000005-E8F7-D44F-B78F-B9DD03C613C1}"/>
              </c:ext>
            </c:extLst>
          </c:dPt>
          <c:dPt>
            <c:idx val="3"/>
            <c:invertIfNegative val="0"/>
            <c:bubble3D val="0"/>
            <c:spPr>
              <a:solidFill>
                <a:srgbClr val="00B0F0"/>
              </a:solidFill>
              <a:ln>
                <a:noFill/>
              </a:ln>
              <a:effectLst/>
            </c:spPr>
            <c:extLst>
              <c:ext xmlns:c16="http://schemas.microsoft.com/office/drawing/2014/chart" uri="{C3380CC4-5D6E-409C-BE32-E72D297353CC}">
                <c16:uniqueId val="{00000007-E8F7-D44F-B78F-B9DD03C613C1}"/>
              </c:ext>
            </c:extLst>
          </c:dPt>
          <c:val>
            <c:numRef>
              <c:f>'NPS x Perfil'!$C$6:$C$14</c:f>
              <c:numCache>
                <c:formatCode>0.0</c:formatCode>
                <c:ptCount val="9"/>
                <c:pt idx="0">
                  <c:v>43.548387096774185</c:v>
                </c:pt>
                <c:pt idx="1">
                  <c:v>40.983072916666664</c:v>
                </c:pt>
                <c:pt idx="2">
                  <c:v>32.384034519956849</c:v>
                </c:pt>
                <c:pt idx="3">
                  <c:v>19.083969465648853</c:v>
                </c:pt>
                <c:pt idx="4">
                  <c:v>41.252525252525253</c:v>
                </c:pt>
                <c:pt idx="5">
                  <c:v>39.215686274509807</c:v>
                </c:pt>
                <c:pt idx="6">
                  <c:v>25.20473157415833</c:v>
                </c:pt>
                <c:pt idx="7">
                  <c:v>21.227810650887573</c:v>
                </c:pt>
                <c:pt idx="8">
                  <c:v>32.931149561020696</c:v>
                </c:pt>
              </c:numCache>
            </c:numRef>
          </c:val>
          <c:extLst>
            <c:ext xmlns:c16="http://schemas.microsoft.com/office/drawing/2014/chart" uri="{C3380CC4-5D6E-409C-BE32-E72D297353CC}">
              <c16:uniqueId val="{00000008-E8F7-D44F-B78F-B9DD03C613C1}"/>
            </c:ext>
          </c:extLst>
        </c:ser>
        <c:dLbls>
          <c:showLegendKey val="0"/>
          <c:showVal val="0"/>
          <c:showCatName val="0"/>
          <c:showSerName val="0"/>
          <c:showPercent val="0"/>
          <c:showBubbleSize val="0"/>
        </c:dLbls>
        <c:gapWidth val="350"/>
        <c:axId val="157246840"/>
        <c:axId val="157247232"/>
      </c:barChart>
      <c:catAx>
        <c:axId val="157246840"/>
        <c:scaling>
          <c:orientation val="maxMin"/>
        </c:scaling>
        <c:delete val="1"/>
        <c:axPos val="l"/>
        <c:majorTickMark val="out"/>
        <c:minorTickMark val="none"/>
        <c:tickLblPos val="nextTo"/>
        <c:crossAx val="157247232"/>
        <c:crosses val="autoZero"/>
        <c:auto val="1"/>
        <c:lblAlgn val="ctr"/>
        <c:lblOffset val="100"/>
        <c:noMultiLvlLbl val="0"/>
      </c:catAx>
      <c:valAx>
        <c:axId val="157247232"/>
        <c:scaling>
          <c:orientation val="minMax"/>
          <c:max val="50"/>
          <c:min val="0"/>
        </c:scaling>
        <c:delete val="1"/>
        <c:axPos val="t"/>
        <c:numFmt formatCode="0.00" sourceLinked="0"/>
        <c:majorTickMark val="out"/>
        <c:minorTickMark val="none"/>
        <c:tickLblPos val="nextTo"/>
        <c:crossAx val="15724684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userShapes r:id="rId2"/>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UAV</a:t>
            </a:r>
          </a:p>
        </c:rich>
      </c:tx>
      <c:layout>
        <c:manualLayout>
          <c:xMode val="edge"/>
          <c:yMode val="edge"/>
          <c:x val="0.69234785838920743"/>
          <c:y val="1.681651461182982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bar"/>
        <c:grouping val="clustered"/>
        <c:varyColors val="0"/>
        <c:ser>
          <c:idx val="0"/>
          <c:order val="0"/>
          <c:spPr>
            <a:solidFill>
              <a:schemeClr val="accent4">
                <a:lumMod val="60000"/>
                <a:lumOff val="40000"/>
              </a:schemeClr>
            </a:solidFill>
            <a:ln>
              <a:noFill/>
            </a:ln>
            <a:effectLst/>
          </c:spPr>
          <c:invertIfNegative val="0"/>
          <c:val>
            <c:numRef>
              <c:f>'UF x NPS Vinculo'!$P$6:$P$32</c:f>
              <c:numCache>
                <c:formatCode>0.0</c:formatCode>
                <c:ptCount val="27"/>
                <c:pt idx="0">
                  <c:v>40.522875816993462</c:v>
                </c:pt>
                <c:pt idx="1">
                  <c:v>34.140969162995596</c:v>
                </c:pt>
                <c:pt idx="2">
                  <c:v>51.515151515151516</c:v>
                </c:pt>
                <c:pt idx="3">
                  <c:v>41.212121212121211</c:v>
                </c:pt>
                <c:pt idx="4">
                  <c:v>34.084231145935348</c:v>
                </c:pt>
                <c:pt idx="5">
                  <c:v>38.888888888888886</c:v>
                </c:pt>
                <c:pt idx="6">
                  <c:v>26.205787781350487</c:v>
                </c:pt>
                <c:pt idx="7">
                  <c:v>34.724857685009489</c:v>
                </c:pt>
                <c:pt idx="8">
                  <c:v>37.855787476280831</c:v>
                </c:pt>
                <c:pt idx="9">
                  <c:v>47.789473684210527</c:v>
                </c:pt>
                <c:pt idx="10">
                  <c:v>31.871424679923727</c:v>
                </c:pt>
                <c:pt idx="11">
                  <c:v>45.161290322580648</c:v>
                </c:pt>
                <c:pt idx="12">
                  <c:v>36.145952109464076</c:v>
                </c:pt>
                <c:pt idx="13">
                  <c:v>35.192069392812883</c:v>
                </c:pt>
                <c:pt idx="14">
                  <c:v>38.512396694214878</c:v>
                </c:pt>
                <c:pt idx="15">
                  <c:v>38.250790305584829</c:v>
                </c:pt>
                <c:pt idx="16">
                  <c:v>47.804054054054049</c:v>
                </c:pt>
                <c:pt idx="17">
                  <c:v>26.196032672112018</c:v>
                </c:pt>
                <c:pt idx="18">
                  <c:v>30.078636959370908</c:v>
                </c:pt>
                <c:pt idx="19">
                  <c:v>35.510688836104521</c:v>
                </c:pt>
                <c:pt idx="20">
                  <c:v>36.910994764397905</c:v>
                </c:pt>
                <c:pt idx="21">
                  <c:v>18.88111888111888</c:v>
                </c:pt>
                <c:pt idx="22">
                  <c:v>34.400000000000006</c:v>
                </c:pt>
                <c:pt idx="23">
                  <c:v>32.27060653188181</c:v>
                </c:pt>
                <c:pt idx="24">
                  <c:v>40.458015267175576</c:v>
                </c:pt>
                <c:pt idx="25">
                  <c:v>25.617283950617285</c:v>
                </c:pt>
                <c:pt idx="26">
                  <c:v>39.80263157894737</c:v>
                </c:pt>
              </c:numCache>
            </c:numRef>
          </c:val>
          <c:extLst>
            <c:ext xmlns:c16="http://schemas.microsoft.com/office/drawing/2014/chart" uri="{C3380CC4-5D6E-409C-BE32-E72D297353CC}">
              <c16:uniqueId val="{00000000-DEEB-8B4C-8DC9-5511207A5ADD}"/>
            </c:ext>
          </c:extLst>
        </c:ser>
        <c:dLbls>
          <c:showLegendKey val="0"/>
          <c:showVal val="0"/>
          <c:showCatName val="0"/>
          <c:showSerName val="0"/>
          <c:showPercent val="0"/>
          <c:showBubbleSize val="0"/>
        </c:dLbls>
        <c:gapWidth val="182"/>
        <c:axId val="157248016"/>
        <c:axId val="164667504"/>
      </c:barChart>
      <c:catAx>
        <c:axId val="157248016"/>
        <c:scaling>
          <c:orientation val="maxMin"/>
        </c:scaling>
        <c:delete val="1"/>
        <c:axPos val="r"/>
        <c:numFmt formatCode="General" sourceLinked="1"/>
        <c:majorTickMark val="out"/>
        <c:minorTickMark val="none"/>
        <c:tickLblPos val="nextTo"/>
        <c:crossAx val="164667504"/>
        <c:crosses val="autoZero"/>
        <c:auto val="1"/>
        <c:lblAlgn val="ctr"/>
        <c:lblOffset val="100"/>
        <c:noMultiLvlLbl val="0"/>
      </c:catAx>
      <c:valAx>
        <c:axId val="164667504"/>
        <c:scaling>
          <c:orientation val="maxMin"/>
          <c:max val="100"/>
          <c:min val="0"/>
        </c:scaling>
        <c:delete val="1"/>
        <c:axPos val="b"/>
        <c:numFmt formatCode="0.0" sourceLinked="1"/>
        <c:majorTickMark val="out"/>
        <c:minorTickMark val="none"/>
        <c:tickLblPos val="nextTo"/>
        <c:crossAx val="157248016"/>
        <c:crosses val="max"/>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URV</a:t>
            </a:r>
          </a:p>
        </c:rich>
      </c:tx>
      <c:layout>
        <c:manualLayout>
          <c:xMode val="edge"/>
          <c:yMode val="edge"/>
          <c:x val="9.6169073611796982E-2"/>
          <c:y val="1.679821687589209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bar"/>
        <c:grouping val="clustered"/>
        <c:varyColors val="0"/>
        <c:ser>
          <c:idx val="0"/>
          <c:order val="0"/>
          <c:spPr>
            <a:solidFill>
              <a:srgbClr val="00B0F0"/>
            </a:solidFill>
            <a:ln>
              <a:noFill/>
            </a:ln>
            <a:effectLst/>
          </c:spPr>
          <c:invertIfNegative val="0"/>
          <c:val>
            <c:numRef>
              <c:f>'UF x NPS Vinculo'!$T$6:$T$32</c:f>
              <c:numCache>
                <c:formatCode>0.0</c:formatCode>
                <c:ptCount val="27"/>
                <c:pt idx="0">
                  <c:v>36.95652173913043</c:v>
                </c:pt>
                <c:pt idx="1">
                  <c:v>51.923076923076927</c:v>
                </c:pt>
                <c:pt idx="2">
                  <c:v>52.542372881355924</c:v>
                </c:pt>
                <c:pt idx="3">
                  <c:v>43.548387096774199</c:v>
                </c:pt>
                <c:pt idx="4">
                  <c:v>33.438485804416395</c:v>
                </c:pt>
                <c:pt idx="5">
                  <c:v>34.449760765550238</c:v>
                </c:pt>
                <c:pt idx="6">
                  <c:v>31.780821917808222</c:v>
                </c:pt>
                <c:pt idx="7">
                  <c:v>34.090909090909079</c:v>
                </c:pt>
                <c:pt idx="8">
                  <c:v>44.444444444444443</c:v>
                </c:pt>
                <c:pt idx="9">
                  <c:v>47.887323943661976</c:v>
                </c:pt>
                <c:pt idx="10">
                  <c:v>32.736572890025577</c:v>
                </c:pt>
                <c:pt idx="11">
                  <c:v>44.594594594594597</c:v>
                </c:pt>
                <c:pt idx="12">
                  <c:v>23.076923076923077</c:v>
                </c:pt>
                <c:pt idx="13">
                  <c:v>42.5</c:v>
                </c:pt>
                <c:pt idx="14">
                  <c:v>35.779816513761467</c:v>
                </c:pt>
                <c:pt idx="15">
                  <c:v>33.82352941176471</c:v>
                </c:pt>
                <c:pt idx="16">
                  <c:v>44.85981308411214</c:v>
                </c:pt>
                <c:pt idx="17">
                  <c:v>33.726415094339622</c:v>
                </c:pt>
                <c:pt idx="18">
                  <c:v>34.124293785310734</c:v>
                </c:pt>
                <c:pt idx="19">
                  <c:v>44.387755102040813</c:v>
                </c:pt>
                <c:pt idx="20">
                  <c:v>51.851851851851862</c:v>
                </c:pt>
                <c:pt idx="21">
                  <c:v>45.454545454545446</c:v>
                </c:pt>
                <c:pt idx="22">
                  <c:v>41.53846153846154</c:v>
                </c:pt>
                <c:pt idx="23">
                  <c:v>38.356164383561641</c:v>
                </c:pt>
                <c:pt idx="24">
                  <c:v>56.363636363636374</c:v>
                </c:pt>
                <c:pt idx="25">
                  <c:v>29.926442121564069</c:v>
                </c:pt>
                <c:pt idx="26">
                  <c:v>53.846153846153854</c:v>
                </c:pt>
              </c:numCache>
            </c:numRef>
          </c:val>
          <c:extLst>
            <c:ext xmlns:c16="http://schemas.microsoft.com/office/drawing/2014/chart" uri="{C3380CC4-5D6E-409C-BE32-E72D297353CC}">
              <c16:uniqueId val="{00000000-C239-2C4B-A93C-B407B3A602FF}"/>
            </c:ext>
          </c:extLst>
        </c:ser>
        <c:dLbls>
          <c:showLegendKey val="0"/>
          <c:showVal val="0"/>
          <c:showCatName val="0"/>
          <c:showSerName val="0"/>
          <c:showPercent val="0"/>
          <c:showBubbleSize val="0"/>
        </c:dLbls>
        <c:gapWidth val="182"/>
        <c:axId val="164668288"/>
        <c:axId val="164668680"/>
      </c:barChart>
      <c:catAx>
        <c:axId val="164668288"/>
        <c:scaling>
          <c:orientation val="maxMin"/>
        </c:scaling>
        <c:delete val="1"/>
        <c:axPos val="l"/>
        <c:numFmt formatCode="General" sourceLinked="1"/>
        <c:majorTickMark val="none"/>
        <c:minorTickMark val="none"/>
        <c:tickLblPos val="nextTo"/>
        <c:crossAx val="164668680"/>
        <c:crosses val="autoZero"/>
        <c:auto val="1"/>
        <c:lblAlgn val="ctr"/>
        <c:lblOffset val="100"/>
        <c:noMultiLvlLbl val="0"/>
      </c:catAx>
      <c:valAx>
        <c:axId val="164668680"/>
        <c:scaling>
          <c:orientation val="minMax"/>
          <c:max val="100"/>
          <c:min val="0"/>
        </c:scaling>
        <c:delete val="1"/>
        <c:axPos val="b"/>
        <c:numFmt formatCode="0.0" sourceLinked="1"/>
        <c:majorTickMark val="out"/>
        <c:minorTickMark val="none"/>
        <c:tickLblPos val="nextTo"/>
        <c:crossAx val="164668288"/>
        <c:crosses val="max"/>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865109954442708E-2"/>
          <c:y val="5.1231096934650049E-2"/>
          <c:w val="0.9077865651019168"/>
          <c:h val="0.88851931339400958"/>
        </c:manualLayout>
      </c:layout>
      <c:bubbleChart>
        <c:varyColors val="0"/>
        <c:ser>
          <c:idx val="0"/>
          <c:order val="0"/>
          <c:tx>
            <c:strRef>
              <c:f>'UF x NPS Vinculo Evoluçao'!$B$7</c:f>
              <c:strCache>
                <c:ptCount val="1"/>
                <c:pt idx="0">
                  <c:v>AC</c:v>
                </c:pt>
              </c:strCache>
            </c:strRef>
          </c:tx>
          <c:spPr>
            <a:solidFill>
              <a:schemeClr val="accent4"/>
            </a:solidFill>
            <a:ln w="6350">
              <a:solidFill>
                <a:schemeClr val="bg1"/>
              </a:solidFill>
            </a:ln>
            <a:effectLst/>
          </c:spPr>
          <c:invertIfNegative val="0"/>
          <c:dPt>
            <c:idx val="0"/>
            <c:invertIfNegative val="0"/>
            <c:bubble3D val="0"/>
            <c:extLst>
              <c:ext xmlns:c16="http://schemas.microsoft.com/office/drawing/2014/chart" uri="{C3380CC4-5D6E-409C-BE32-E72D297353CC}">
                <c16:uniqueId val="{00000000-1174-C241-B19B-DDA757E4E255}"/>
              </c:ext>
            </c:extLst>
          </c:dPt>
          <c:dLbls>
            <c:dLbl>
              <c:idx val="0"/>
              <c:layout>
                <c:manualLayout>
                  <c:x val="-1.2783439104968132E-2"/>
                  <c:y val="-6.2225016898194409E-17"/>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Evoluçao'!$E$7</c:f>
              <c:numCache>
                <c:formatCode>0.00</c:formatCode>
                <c:ptCount val="1"/>
                <c:pt idx="0">
                  <c:v>40.522875816993462</c:v>
                </c:pt>
              </c:numCache>
            </c:numRef>
          </c:xVal>
          <c:yVal>
            <c:numRef>
              <c:f>'UF x NPS Vinculo Evoluçao'!$F$7</c:f>
              <c:numCache>
                <c:formatCode>0.00</c:formatCode>
                <c:ptCount val="1"/>
                <c:pt idx="0">
                  <c:v>-1.8218623481781364</c:v>
                </c:pt>
              </c:numCache>
            </c:numRef>
          </c:yVal>
          <c:bubbleSize>
            <c:numRef>
              <c:f>'UF x NPS Vinculo Evoluçao'!$C$7</c:f>
              <c:numCache>
                <c:formatCode>0.0%</c:formatCode>
                <c:ptCount val="1"/>
                <c:pt idx="0">
                  <c:v>4.0000000000000001E-3</c:v>
                </c:pt>
              </c:numCache>
            </c:numRef>
          </c:bubbleSize>
          <c:bubble3D val="0"/>
          <c:extLst>
            <c:ext xmlns:c16="http://schemas.microsoft.com/office/drawing/2014/chart" uri="{C3380CC4-5D6E-409C-BE32-E72D297353CC}">
              <c16:uniqueId val="{00000001-1174-C241-B19B-DDA757E4E255}"/>
            </c:ext>
          </c:extLst>
        </c:ser>
        <c:ser>
          <c:idx val="1"/>
          <c:order val="1"/>
          <c:tx>
            <c:strRef>
              <c:f>'UF x NPS Vinculo Evoluçao'!$B$8</c:f>
              <c:strCache>
                <c:ptCount val="1"/>
                <c:pt idx="0">
                  <c:v>AL</c:v>
                </c:pt>
              </c:strCache>
            </c:strRef>
          </c:tx>
          <c:spPr>
            <a:solidFill>
              <a:schemeClr val="accent4"/>
            </a:solidFill>
            <a:ln w="6350">
              <a:solidFill>
                <a:schemeClr val="bg1"/>
              </a:solidFill>
            </a:ln>
            <a:effectLst/>
          </c:spPr>
          <c:invertIfNegative val="0"/>
          <c:dLbls>
            <c:dLbl>
              <c:idx val="0"/>
              <c:layout>
                <c:manualLayout>
                  <c:x val="-3.6627691701500119E-2"/>
                  <c:y val="-1.665447113989935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Evoluçao'!$E$8</c:f>
              <c:numCache>
                <c:formatCode>0.00</c:formatCode>
                <c:ptCount val="1"/>
                <c:pt idx="0">
                  <c:v>34.140969162995596</c:v>
                </c:pt>
              </c:numCache>
            </c:numRef>
          </c:xVal>
          <c:yVal>
            <c:numRef>
              <c:f>'UF x NPS Vinculo Evoluçao'!$F$8</c:f>
              <c:numCache>
                <c:formatCode>0.00</c:formatCode>
                <c:ptCount val="1"/>
                <c:pt idx="0">
                  <c:v>-1.4724310776942318</c:v>
                </c:pt>
              </c:numCache>
            </c:numRef>
          </c:yVal>
          <c:bubbleSize>
            <c:numRef>
              <c:f>'UF x NPS Vinculo Evoluçao'!$C$8</c:f>
              <c:numCache>
                <c:formatCode>0.0%</c:formatCode>
                <c:ptCount val="1"/>
                <c:pt idx="0">
                  <c:v>1.0999999999999999E-2</c:v>
                </c:pt>
              </c:numCache>
            </c:numRef>
          </c:bubbleSize>
          <c:bubble3D val="0"/>
          <c:extLst>
            <c:ext xmlns:c16="http://schemas.microsoft.com/office/drawing/2014/chart" uri="{C3380CC4-5D6E-409C-BE32-E72D297353CC}">
              <c16:uniqueId val="{00000003-1174-C241-B19B-DDA757E4E255}"/>
            </c:ext>
          </c:extLst>
        </c:ser>
        <c:ser>
          <c:idx val="2"/>
          <c:order val="2"/>
          <c:tx>
            <c:strRef>
              <c:f>'UF x NPS Vinculo Evoluçao'!$B$9</c:f>
              <c:strCache>
                <c:ptCount val="1"/>
                <c:pt idx="0">
                  <c:v>AM</c:v>
                </c:pt>
              </c:strCache>
            </c:strRef>
          </c:tx>
          <c:spPr>
            <a:solidFill>
              <a:schemeClr val="accent4"/>
            </a:solidFill>
            <a:ln w="6350">
              <a:solidFill>
                <a:schemeClr val="bg1"/>
              </a:solidFill>
            </a:ln>
            <a:effectLst/>
          </c:spPr>
          <c:invertIfNegative val="0"/>
          <c:dLbls>
            <c:dLbl>
              <c:idx val="0"/>
              <c:layout>
                <c:manualLayout>
                  <c:x val="-5.5607365792759052E-2"/>
                  <c:y val="2.057013281503077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'UF x NPS Vinculo Evoluçao'!$E$9</c:f>
              <c:numCache>
                <c:formatCode>0.00</c:formatCode>
                <c:ptCount val="1"/>
                <c:pt idx="0">
                  <c:v>51.515151515151516</c:v>
                </c:pt>
              </c:numCache>
            </c:numRef>
          </c:xVal>
          <c:yVal>
            <c:numRef>
              <c:f>'UF x NPS Vinculo Evoluçao'!$F$9</c:f>
              <c:numCache>
                <c:formatCode>0.00</c:formatCode>
                <c:ptCount val="1"/>
                <c:pt idx="0">
                  <c:v>12.040816326530603</c:v>
                </c:pt>
              </c:numCache>
            </c:numRef>
          </c:yVal>
          <c:bubbleSize>
            <c:numRef>
              <c:f>'UF x NPS Vinculo Evoluçao'!$C$9</c:f>
              <c:numCache>
                <c:formatCode>0.0%</c:formatCode>
                <c:ptCount val="1"/>
                <c:pt idx="0">
                  <c:v>8.9999999999999993E-3</c:v>
                </c:pt>
              </c:numCache>
            </c:numRef>
          </c:bubbleSize>
          <c:bubble3D val="0"/>
          <c:extLst>
            <c:ext xmlns:c16="http://schemas.microsoft.com/office/drawing/2014/chart" uri="{C3380CC4-5D6E-409C-BE32-E72D297353CC}">
              <c16:uniqueId val="{00000005-1174-C241-B19B-DDA757E4E255}"/>
            </c:ext>
          </c:extLst>
        </c:ser>
        <c:ser>
          <c:idx val="3"/>
          <c:order val="3"/>
          <c:tx>
            <c:strRef>
              <c:f>'UF x NPS Vinculo Evoluçao'!$B$10</c:f>
              <c:strCache>
                <c:ptCount val="1"/>
                <c:pt idx="0">
                  <c:v>AP</c:v>
                </c:pt>
              </c:strCache>
            </c:strRef>
          </c:tx>
          <c:spPr>
            <a:solidFill>
              <a:schemeClr val="accent4"/>
            </a:solidFill>
            <a:ln w="6350">
              <a:solidFill>
                <a:schemeClr val="bg1"/>
              </a:solidFill>
            </a:ln>
            <a:effectLst/>
          </c:spPr>
          <c:invertIfNegative val="0"/>
          <c:dLbls>
            <c:dLbl>
              <c:idx val="0"/>
              <c:layout>
                <c:manualLayout>
                  <c:x val="-7.9896494406050678E-3"/>
                  <c:y val="3.3941310396490005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Evoluçao'!$E$10</c:f>
              <c:numCache>
                <c:formatCode>0.00</c:formatCode>
                <c:ptCount val="1"/>
                <c:pt idx="0">
                  <c:v>41.212121212121211</c:v>
                </c:pt>
              </c:numCache>
            </c:numRef>
          </c:xVal>
          <c:yVal>
            <c:numRef>
              <c:f>'UF x NPS Vinculo Evoluçao'!$F$10</c:f>
              <c:numCache>
                <c:formatCode>0.00</c:formatCode>
                <c:ptCount val="1"/>
                <c:pt idx="0">
                  <c:v>26.508620689655171</c:v>
                </c:pt>
              </c:numCache>
            </c:numRef>
          </c:yVal>
          <c:bubbleSize>
            <c:numRef>
              <c:f>'UF x NPS Vinculo Evoluçao'!$C$10</c:f>
              <c:numCache>
                <c:formatCode>0.0%</c:formatCode>
                <c:ptCount val="1"/>
                <c:pt idx="0">
                  <c:v>5.0000000000000001E-3</c:v>
                </c:pt>
              </c:numCache>
            </c:numRef>
          </c:bubbleSize>
          <c:bubble3D val="0"/>
          <c:extLst>
            <c:ext xmlns:c16="http://schemas.microsoft.com/office/drawing/2014/chart" uri="{C3380CC4-5D6E-409C-BE32-E72D297353CC}">
              <c16:uniqueId val="{00000007-1174-C241-B19B-DDA757E4E255}"/>
            </c:ext>
          </c:extLst>
        </c:ser>
        <c:ser>
          <c:idx val="4"/>
          <c:order val="4"/>
          <c:tx>
            <c:strRef>
              <c:f>'UF x NPS Vinculo Evoluçao'!$B$11</c:f>
              <c:strCache>
                <c:ptCount val="1"/>
                <c:pt idx="0">
                  <c:v>BA</c:v>
                </c:pt>
              </c:strCache>
            </c:strRef>
          </c:tx>
          <c:spPr>
            <a:solidFill>
              <a:schemeClr val="accent4"/>
            </a:solidFill>
            <a:ln w="6350">
              <a:solidFill>
                <a:schemeClr val="bg1"/>
              </a:solidFill>
            </a:ln>
            <a:effectLst/>
          </c:spPr>
          <c:invertIfNegative val="0"/>
          <c:dLbls>
            <c:dLbl>
              <c:idx val="0"/>
              <c:layout>
                <c:manualLayout>
                  <c:x val="-4.4771831818362515E-2"/>
                  <c:y val="-3.5293060673106799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Evoluçao'!$E$11</c:f>
              <c:numCache>
                <c:formatCode>0.00</c:formatCode>
                <c:ptCount val="1"/>
                <c:pt idx="0">
                  <c:v>34.084231145935348</c:v>
                </c:pt>
              </c:numCache>
            </c:numRef>
          </c:xVal>
          <c:yVal>
            <c:numRef>
              <c:f>'UF x NPS Vinculo Evoluçao'!$F$11</c:f>
              <c:numCache>
                <c:formatCode>0.00</c:formatCode>
                <c:ptCount val="1"/>
                <c:pt idx="0">
                  <c:v>6.975587180377179</c:v>
                </c:pt>
              </c:numCache>
            </c:numRef>
          </c:yVal>
          <c:bubbleSize>
            <c:numRef>
              <c:f>'UF x NPS Vinculo Evoluçao'!$C$11</c:f>
              <c:numCache>
                <c:formatCode>0.0%</c:formatCode>
                <c:ptCount val="1"/>
                <c:pt idx="0">
                  <c:v>6.2E-2</c:v>
                </c:pt>
              </c:numCache>
            </c:numRef>
          </c:bubbleSize>
          <c:bubble3D val="0"/>
          <c:extLst>
            <c:ext xmlns:c16="http://schemas.microsoft.com/office/drawing/2014/chart" uri="{C3380CC4-5D6E-409C-BE32-E72D297353CC}">
              <c16:uniqueId val="{00000009-1174-C241-B19B-DDA757E4E255}"/>
            </c:ext>
          </c:extLst>
        </c:ser>
        <c:ser>
          <c:idx val="5"/>
          <c:order val="5"/>
          <c:tx>
            <c:strRef>
              <c:f>'UF x NPS Vinculo Evoluçao'!$B$12</c:f>
              <c:strCache>
                <c:ptCount val="1"/>
                <c:pt idx="0">
                  <c:v>CE</c:v>
                </c:pt>
              </c:strCache>
            </c:strRef>
          </c:tx>
          <c:spPr>
            <a:solidFill>
              <a:schemeClr val="accent4"/>
            </a:solidFill>
            <a:ln w="6350">
              <a:solidFill>
                <a:schemeClr val="bg1"/>
              </a:solidFill>
            </a:ln>
            <a:effectLst/>
          </c:spPr>
          <c:invertIfNegative val="0"/>
          <c:dLbls>
            <c:dLbl>
              <c:idx val="0"/>
              <c:layout>
                <c:manualLayout>
                  <c:x val="-3.5154457538662039E-2"/>
                  <c:y val="5.091196559473588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Evoluçao'!$E$12</c:f>
              <c:numCache>
                <c:formatCode>0.00</c:formatCode>
                <c:ptCount val="1"/>
                <c:pt idx="0">
                  <c:v>38.888888888888886</c:v>
                </c:pt>
              </c:numCache>
            </c:numRef>
          </c:xVal>
          <c:yVal>
            <c:numRef>
              <c:f>'UF x NPS Vinculo Evoluçao'!$F$12</c:f>
              <c:numCache>
                <c:formatCode>0.00</c:formatCode>
                <c:ptCount val="1"/>
                <c:pt idx="0">
                  <c:v>26.085770270605448</c:v>
                </c:pt>
              </c:numCache>
            </c:numRef>
          </c:yVal>
          <c:bubbleSize>
            <c:numRef>
              <c:f>'UF x NPS Vinculo Evoluçao'!$C$12</c:f>
              <c:numCache>
                <c:formatCode>0.0%</c:formatCode>
                <c:ptCount val="1"/>
                <c:pt idx="0">
                  <c:v>3.5000000000000003E-2</c:v>
                </c:pt>
              </c:numCache>
            </c:numRef>
          </c:bubbleSize>
          <c:bubble3D val="0"/>
          <c:extLst>
            <c:ext xmlns:c16="http://schemas.microsoft.com/office/drawing/2014/chart" uri="{C3380CC4-5D6E-409C-BE32-E72D297353CC}">
              <c16:uniqueId val="{0000000B-1174-C241-B19B-DDA757E4E255}"/>
            </c:ext>
          </c:extLst>
        </c:ser>
        <c:ser>
          <c:idx val="8"/>
          <c:order val="6"/>
          <c:tx>
            <c:strRef>
              <c:f>'UF x NPS Vinculo Evoluçao'!$B$15</c:f>
              <c:strCache>
                <c:ptCount val="1"/>
                <c:pt idx="0">
                  <c:v>GO</c:v>
                </c:pt>
              </c:strCache>
            </c:strRef>
          </c:tx>
          <c:spPr>
            <a:solidFill>
              <a:schemeClr val="accent4"/>
            </a:solidFill>
            <a:ln w="6350">
              <a:solidFill>
                <a:schemeClr val="bg1"/>
              </a:solidFill>
            </a:ln>
            <a:effectLst/>
          </c:spPr>
          <c:invertIfNegative val="0"/>
          <c:dLbls>
            <c:dLbl>
              <c:idx val="0"/>
              <c:layout>
                <c:manualLayout>
                  <c:x val="-2.2293882646691694E-2"/>
                  <c:y val="-3.344050318540117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C-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Evoluçao'!$E$15</c:f>
              <c:numCache>
                <c:formatCode>0.00</c:formatCode>
                <c:ptCount val="1"/>
                <c:pt idx="0">
                  <c:v>37.855787476280831</c:v>
                </c:pt>
              </c:numCache>
            </c:numRef>
          </c:xVal>
          <c:yVal>
            <c:numRef>
              <c:f>'UF x NPS Vinculo Evoluçao'!$F$15</c:f>
              <c:numCache>
                <c:formatCode>0.00</c:formatCode>
                <c:ptCount val="1"/>
                <c:pt idx="0">
                  <c:v>-2.9689608636976956</c:v>
                </c:pt>
              </c:numCache>
            </c:numRef>
          </c:yVal>
          <c:bubbleSize>
            <c:numRef>
              <c:f>'UF x NPS Vinculo Evoluçao'!$C$15</c:f>
              <c:numCache>
                <c:formatCode>0.0%</c:formatCode>
                <c:ptCount val="1"/>
                <c:pt idx="0">
                  <c:v>2.5999999999999999E-2</c:v>
                </c:pt>
              </c:numCache>
            </c:numRef>
          </c:bubbleSize>
          <c:bubble3D val="0"/>
          <c:extLst>
            <c:ext xmlns:c16="http://schemas.microsoft.com/office/drawing/2014/chart" uri="{C3380CC4-5D6E-409C-BE32-E72D297353CC}">
              <c16:uniqueId val="{0000000D-1174-C241-B19B-DDA757E4E255}"/>
            </c:ext>
          </c:extLst>
        </c:ser>
        <c:ser>
          <c:idx val="9"/>
          <c:order val="7"/>
          <c:tx>
            <c:strRef>
              <c:f>'UF x NPS Vinculo Evoluçao'!$B$16</c:f>
              <c:strCache>
                <c:ptCount val="1"/>
                <c:pt idx="0">
                  <c:v>MA</c:v>
                </c:pt>
              </c:strCache>
            </c:strRef>
          </c:tx>
          <c:spPr>
            <a:solidFill>
              <a:srgbClr val="FFC000"/>
            </a:solidFill>
            <a:ln w="6350">
              <a:solidFill>
                <a:schemeClr val="bg1"/>
              </a:solidFill>
            </a:ln>
            <a:effectLst/>
          </c:spPr>
          <c:invertIfNegative val="0"/>
          <c:dLbls>
            <c:dLbl>
              <c:idx val="0"/>
              <c:layout>
                <c:manualLayout>
                  <c:x val="-9.6564857727251246E-3"/>
                  <c:y val="1.2691646569304508E-4"/>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E-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Evoluçao'!$E$16</c:f>
              <c:numCache>
                <c:formatCode>0.00</c:formatCode>
                <c:ptCount val="1"/>
                <c:pt idx="0">
                  <c:v>47.789473684210527</c:v>
                </c:pt>
              </c:numCache>
            </c:numRef>
          </c:xVal>
          <c:yVal>
            <c:numRef>
              <c:f>'UF x NPS Vinculo Evoluçao'!$F$16</c:f>
              <c:numCache>
                <c:formatCode>0.00</c:formatCode>
                <c:ptCount val="1"/>
                <c:pt idx="0">
                  <c:v>19.617180205415487</c:v>
                </c:pt>
              </c:numCache>
            </c:numRef>
          </c:yVal>
          <c:bubbleSize>
            <c:numRef>
              <c:f>'UF x NPS Vinculo Evoluçao'!$C$16</c:f>
              <c:numCache>
                <c:formatCode>0.0%</c:formatCode>
                <c:ptCount val="1"/>
                <c:pt idx="0">
                  <c:v>2.8000000000000001E-2</c:v>
                </c:pt>
              </c:numCache>
            </c:numRef>
          </c:bubbleSize>
          <c:bubble3D val="0"/>
          <c:extLst>
            <c:ext xmlns:c16="http://schemas.microsoft.com/office/drawing/2014/chart" uri="{C3380CC4-5D6E-409C-BE32-E72D297353CC}">
              <c16:uniqueId val="{0000000F-1174-C241-B19B-DDA757E4E255}"/>
            </c:ext>
          </c:extLst>
        </c:ser>
        <c:ser>
          <c:idx val="10"/>
          <c:order val="8"/>
          <c:tx>
            <c:strRef>
              <c:f>'UF x NPS Vinculo Evoluçao'!$B$17</c:f>
              <c:strCache>
                <c:ptCount val="1"/>
                <c:pt idx="0">
                  <c:v>MG</c:v>
                </c:pt>
              </c:strCache>
            </c:strRef>
          </c:tx>
          <c:spPr>
            <a:solidFill>
              <a:schemeClr val="accent4"/>
            </a:solidFill>
            <a:ln w="6350">
              <a:solidFill>
                <a:schemeClr val="bg1"/>
              </a:solidFill>
            </a:ln>
            <a:effectLst/>
          </c:spPr>
          <c:invertIfNegative val="0"/>
          <c:dPt>
            <c:idx val="0"/>
            <c:invertIfNegative val="0"/>
            <c:bubble3D val="0"/>
            <c:spPr>
              <a:solidFill>
                <a:schemeClr val="accent4"/>
              </a:solidFill>
              <a:ln w="6350">
                <a:solidFill>
                  <a:schemeClr val="bg1"/>
                </a:solidFill>
              </a:ln>
              <a:effectLst/>
            </c:spPr>
            <c:extLst>
              <c:ext xmlns:c16="http://schemas.microsoft.com/office/drawing/2014/chart" uri="{C3380CC4-5D6E-409C-BE32-E72D297353CC}">
                <c16:uniqueId val="{00000011-1174-C241-B19B-DDA757E4E255}"/>
              </c:ext>
            </c:extLst>
          </c:dPt>
          <c:dLbls>
            <c:dLbl>
              <c:idx val="0"/>
              <c:layout>
                <c:manualLayout>
                  <c:x val="-8.1184259904438949E-2"/>
                  <c:y val="-6.559064595880653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1-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Evoluçao'!$E$17</c:f>
              <c:numCache>
                <c:formatCode>0.00</c:formatCode>
                <c:ptCount val="1"/>
                <c:pt idx="0">
                  <c:v>31.871424679923727</c:v>
                </c:pt>
              </c:numCache>
            </c:numRef>
          </c:xVal>
          <c:yVal>
            <c:numRef>
              <c:f>'UF x NPS Vinculo Evoluçao'!$F$17</c:f>
              <c:numCache>
                <c:formatCode>0.00</c:formatCode>
                <c:ptCount val="1"/>
                <c:pt idx="0">
                  <c:v>4.137685603256255</c:v>
                </c:pt>
              </c:numCache>
            </c:numRef>
          </c:yVal>
          <c:bubbleSize>
            <c:numRef>
              <c:f>'UF x NPS Vinculo Evoluçao'!$C$17</c:f>
              <c:numCache>
                <c:formatCode>0.0%</c:formatCode>
                <c:ptCount val="1"/>
                <c:pt idx="0">
                  <c:v>0.126</c:v>
                </c:pt>
              </c:numCache>
            </c:numRef>
          </c:bubbleSize>
          <c:bubble3D val="0"/>
          <c:extLst>
            <c:ext xmlns:c16="http://schemas.microsoft.com/office/drawing/2014/chart" uri="{C3380CC4-5D6E-409C-BE32-E72D297353CC}">
              <c16:uniqueId val="{00000012-1174-C241-B19B-DDA757E4E255}"/>
            </c:ext>
          </c:extLst>
        </c:ser>
        <c:ser>
          <c:idx val="11"/>
          <c:order val="9"/>
          <c:tx>
            <c:strRef>
              <c:f>'UF x NPS Vinculo Evoluçao'!$B$18</c:f>
              <c:strCache>
                <c:ptCount val="1"/>
                <c:pt idx="0">
                  <c:v>MS</c:v>
                </c:pt>
              </c:strCache>
            </c:strRef>
          </c:tx>
          <c:spPr>
            <a:solidFill>
              <a:schemeClr val="accent4"/>
            </a:solidFill>
            <a:ln w="6350">
              <a:solidFill>
                <a:schemeClr val="bg1"/>
              </a:solidFill>
            </a:ln>
            <a:effectLst/>
          </c:spPr>
          <c:invertIfNegative val="0"/>
          <c:dLbls>
            <c:dLbl>
              <c:idx val="0"/>
              <c:layout>
                <c:manualLayout>
                  <c:x val="-9.5771057519389267E-3"/>
                  <c:y val="6.1591018319268791E-4"/>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3-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Evoluçao'!$E$18</c:f>
              <c:numCache>
                <c:formatCode>0.00</c:formatCode>
                <c:ptCount val="1"/>
                <c:pt idx="0">
                  <c:v>45.161290322580648</c:v>
                </c:pt>
              </c:numCache>
            </c:numRef>
          </c:xVal>
          <c:yVal>
            <c:numRef>
              <c:f>'UF x NPS Vinculo Evoluçao'!$F$18</c:f>
              <c:numCache>
                <c:formatCode>0.00</c:formatCode>
                <c:ptCount val="1"/>
                <c:pt idx="0">
                  <c:v>-6.1423444976076595</c:v>
                </c:pt>
              </c:numCache>
            </c:numRef>
          </c:yVal>
          <c:bubbleSize>
            <c:numRef>
              <c:f>'UF x NPS Vinculo Evoluçao'!$C$18</c:f>
              <c:numCache>
                <c:formatCode>0.0%</c:formatCode>
                <c:ptCount val="1"/>
                <c:pt idx="0">
                  <c:v>1.7999999999999999E-2</c:v>
                </c:pt>
              </c:numCache>
            </c:numRef>
          </c:bubbleSize>
          <c:bubble3D val="0"/>
          <c:extLst>
            <c:ext xmlns:c16="http://schemas.microsoft.com/office/drawing/2014/chart" uri="{C3380CC4-5D6E-409C-BE32-E72D297353CC}">
              <c16:uniqueId val="{00000014-1174-C241-B19B-DDA757E4E255}"/>
            </c:ext>
          </c:extLst>
        </c:ser>
        <c:ser>
          <c:idx val="12"/>
          <c:order val="10"/>
          <c:tx>
            <c:strRef>
              <c:f>'UF x NPS Vinculo Evoluçao'!$B$19</c:f>
              <c:strCache>
                <c:ptCount val="1"/>
                <c:pt idx="0">
                  <c:v>MT</c:v>
                </c:pt>
              </c:strCache>
            </c:strRef>
          </c:tx>
          <c:spPr>
            <a:solidFill>
              <a:schemeClr val="accent4"/>
            </a:solidFill>
            <a:ln w="6350">
              <a:solidFill>
                <a:schemeClr val="bg1"/>
              </a:solidFill>
            </a:ln>
            <a:effectLst/>
          </c:spPr>
          <c:invertIfNegative val="0"/>
          <c:dLbls>
            <c:dLbl>
              <c:idx val="0"/>
              <c:layout>
                <c:manualLayout>
                  <c:x val="-1.9390351439728622E-2"/>
                  <c:y val="-3.7365939409159201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5-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Arial" panose="020B0604020202020204"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Evoluçao'!$E$19</c:f>
              <c:numCache>
                <c:formatCode>0.00</c:formatCode>
                <c:ptCount val="1"/>
                <c:pt idx="0">
                  <c:v>36.145952109464076</c:v>
                </c:pt>
              </c:numCache>
            </c:numRef>
          </c:xVal>
          <c:yVal>
            <c:numRef>
              <c:f>'UF x NPS Vinculo Evoluçao'!$F$19</c:f>
              <c:numCache>
                <c:formatCode>0.00</c:formatCode>
                <c:ptCount val="1"/>
                <c:pt idx="0">
                  <c:v>9.7740112994350241</c:v>
                </c:pt>
              </c:numCache>
            </c:numRef>
          </c:yVal>
          <c:bubbleSize>
            <c:numRef>
              <c:f>'UF x NPS Vinculo Evoluçao'!$C$19</c:f>
              <c:numCache>
                <c:formatCode>0.0%</c:formatCode>
                <c:ptCount val="1"/>
                <c:pt idx="0">
                  <c:v>2.5000000000000001E-2</c:v>
                </c:pt>
              </c:numCache>
            </c:numRef>
          </c:bubbleSize>
          <c:bubble3D val="0"/>
          <c:extLst>
            <c:ext xmlns:c16="http://schemas.microsoft.com/office/drawing/2014/chart" uri="{C3380CC4-5D6E-409C-BE32-E72D297353CC}">
              <c16:uniqueId val="{00000016-1174-C241-B19B-DDA757E4E255}"/>
            </c:ext>
          </c:extLst>
        </c:ser>
        <c:ser>
          <c:idx val="14"/>
          <c:order val="11"/>
          <c:tx>
            <c:strRef>
              <c:f>'UF x NPS Vinculo Evoluçao'!$B$21</c:f>
              <c:strCache>
                <c:ptCount val="1"/>
                <c:pt idx="0">
                  <c:v>PB</c:v>
                </c:pt>
              </c:strCache>
            </c:strRef>
          </c:tx>
          <c:spPr>
            <a:solidFill>
              <a:schemeClr val="accent4"/>
            </a:solidFill>
            <a:ln w="6350">
              <a:solidFill>
                <a:schemeClr val="bg1"/>
              </a:solidFill>
            </a:ln>
            <a:effectLst/>
          </c:spPr>
          <c:invertIfNegative val="0"/>
          <c:dLbls>
            <c:dLbl>
              <c:idx val="0"/>
              <c:layout>
                <c:manualLayout>
                  <c:x val="-1.438615992461529E-2"/>
                  <c:y val="1.42230330924536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7-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Evoluçao'!$E$21</c:f>
              <c:numCache>
                <c:formatCode>0.00</c:formatCode>
                <c:ptCount val="1"/>
                <c:pt idx="0">
                  <c:v>38.512396694214878</c:v>
                </c:pt>
              </c:numCache>
            </c:numRef>
          </c:xVal>
          <c:yVal>
            <c:numRef>
              <c:f>'UF x NPS Vinculo Evoluçao'!$F$21</c:f>
              <c:numCache>
                <c:formatCode>0.00</c:formatCode>
                <c:ptCount val="1"/>
                <c:pt idx="0">
                  <c:v>-4.5572566926313911</c:v>
                </c:pt>
              </c:numCache>
            </c:numRef>
          </c:yVal>
          <c:bubbleSize>
            <c:numRef>
              <c:f>'UF x NPS Vinculo Evoluçao'!$C$21</c:f>
              <c:numCache>
                <c:formatCode>0.0%</c:formatCode>
                <c:ptCount val="1"/>
                <c:pt idx="0">
                  <c:v>1.6E-2</c:v>
                </c:pt>
              </c:numCache>
            </c:numRef>
          </c:bubbleSize>
          <c:bubble3D val="0"/>
          <c:extLst>
            <c:ext xmlns:c16="http://schemas.microsoft.com/office/drawing/2014/chart" uri="{C3380CC4-5D6E-409C-BE32-E72D297353CC}">
              <c16:uniqueId val="{00000018-1174-C241-B19B-DDA757E4E255}"/>
            </c:ext>
          </c:extLst>
        </c:ser>
        <c:ser>
          <c:idx val="15"/>
          <c:order val="12"/>
          <c:tx>
            <c:strRef>
              <c:f>'UF x NPS Vinculo Evoluçao'!$B$22</c:f>
              <c:strCache>
                <c:ptCount val="1"/>
                <c:pt idx="0">
                  <c:v>PE</c:v>
                </c:pt>
              </c:strCache>
            </c:strRef>
          </c:tx>
          <c:spPr>
            <a:solidFill>
              <a:schemeClr val="accent4"/>
            </a:solidFill>
            <a:ln w="6350">
              <a:solidFill>
                <a:schemeClr val="bg1"/>
              </a:solidFill>
            </a:ln>
            <a:effectLst/>
          </c:spPr>
          <c:invertIfNegative val="0"/>
          <c:dLbls>
            <c:dLbl>
              <c:idx val="0"/>
              <c:layout>
                <c:manualLayout>
                  <c:x val="-3.8216042164666918E-2"/>
                  <c:y val="4.497632696712403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9-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Evoluçao'!$E$22</c:f>
              <c:numCache>
                <c:formatCode>0.00</c:formatCode>
                <c:ptCount val="1"/>
                <c:pt idx="0">
                  <c:v>38.250790305584829</c:v>
                </c:pt>
              </c:numCache>
            </c:numRef>
          </c:xVal>
          <c:yVal>
            <c:numRef>
              <c:f>'UF x NPS Vinculo Evoluçao'!$F$22</c:f>
              <c:numCache>
                <c:formatCode>0.00</c:formatCode>
                <c:ptCount val="1"/>
                <c:pt idx="0">
                  <c:v>-11.90036113401769</c:v>
                </c:pt>
              </c:numCache>
            </c:numRef>
          </c:yVal>
          <c:bubbleSize>
            <c:numRef>
              <c:f>'UF x NPS Vinculo Evoluçao'!$C$22</c:f>
              <c:numCache>
                <c:formatCode>0.0%</c:formatCode>
                <c:ptCount val="1"/>
                <c:pt idx="0">
                  <c:v>2.9000000000000001E-2</c:v>
                </c:pt>
              </c:numCache>
            </c:numRef>
          </c:bubbleSize>
          <c:bubble3D val="0"/>
          <c:extLst>
            <c:ext xmlns:c16="http://schemas.microsoft.com/office/drawing/2014/chart" uri="{C3380CC4-5D6E-409C-BE32-E72D297353CC}">
              <c16:uniqueId val="{0000001A-1174-C241-B19B-DDA757E4E255}"/>
            </c:ext>
          </c:extLst>
        </c:ser>
        <c:ser>
          <c:idx val="16"/>
          <c:order val="13"/>
          <c:tx>
            <c:strRef>
              <c:f>'UF x NPS Vinculo Evoluçao'!$B$23</c:f>
              <c:strCache>
                <c:ptCount val="1"/>
                <c:pt idx="0">
                  <c:v>PI</c:v>
                </c:pt>
              </c:strCache>
            </c:strRef>
          </c:tx>
          <c:spPr>
            <a:solidFill>
              <a:schemeClr val="accent4"/>
            </a:solidFill>
            <a:ln w="6350">
              <a:solidFill>
                <a:schemeClr val="bg1"/>
              </a:solidFill>
            </a:ln>
            <a:effectLst/>
          </c:spPr>
          <c:invertIfNegative val="0"/>
          <c:dLbls>
            <c:dLbl>
              <c:idx val="0"/>
              <c:layout>
                <c:manualLayout>
                  <c:x val="-1.1113202910084063E-2"/>
                  <c:y val="0"/>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B-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Evoluçao'!$E$23</c:f>
              <c:numCache>
                <c:formatCode>0.00</c:formatCode>
                <c:ptCount val="1"/>
                <c:pt idx="0">
                  <c:v>47.804054054054049</c:v>
                </c:pt>
              </c:numCache>
            </c:numRef>
          </c:xVal>
          <c:yVal>
            <c:numRef>
              <c:f>'UF x NPS Vinculo Evoluçao'!$F$23</c:f>
              <c:numCache>
                <c:formatCode>0.00</c:formatCode>
                <c:ptCount val="1"/>
                <c:pt idx="0">
                  <c:v>1.0788133053640934</c:v>
                </c:pt>
              </c:numCache>
            </c:numRef>
          </c:yVal>
          <c:bubbleSize>
            <c:numRef>
              <c:f>'UF x NPS Vinculo Evoluçao'!$C$23</c:f>
              <c:numCache>
                <c:formatCode>0.0%</c:formatCode>
                <c:ptCount val="1"/>
                <c:pt idx="0">
                  <c:v>1.7000000000000001E-2</c:v>
                </c:pt>
              </c:numCache>
            </c:numRef>
          </c:bubbleSize>
          <c:bubble3D val="0"/>
          <c:extLst>
            <c:ext xmlns:c16="http://schemas.microsoft.com/office/drawing/2014/chart" uri="{C3380CC4-5D6E-409C-BE32-E72D297353CC}">
              <c16:uniqueId val="{0000001C-1174-C241-B19B-DDA757E4E255}"/>
            </c:ext>
          </c:extLst>
        </c:ser>
        <c:ser>
          <c:idx val="17"/>
          <c:order val="14"/>
          <c:tx>
            <c:strRef>
              <c:f>'UF x NPS Vinculo Evoluçao'!$B$24</c:f>
              <c:strCache>
                <c:ptCount val="1"/>
                <c:pt idx="0">
                  <c:v>PR</c:v>
                </c:pt>
              </c:strCache>
            </c:strRef>
          </c:tx>
          <c:spPr>
            <a:solidFill>
              <a:schemeClr val="accent4"/>
            </a:solidFill>
            <a:ln w="6350">
              <a:solidFill>
                <a:schemeClr val="bg1"/>
              </a:solidFill>
            </a:ln>
            <a:effectLst/>
          </c:spPr>
          <c:invertIfNegative val="0"/>
          <c:dLbls>
            <c:dLbl>
              <c:idx val="0"/>
              <c:layout>
                <c:manualLayout>
                  <c:x val="-4.9493380456313865E-2"/>
                  <c:y val="-6.204645629743808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D-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Evoluçao'!$E$24</c:f>
              <c:numCache>
                <c:formatCode>0.00</c:formatCode>
                <c:ptCount val="1"/>
                <c:pt idx="0">
                  <c:v>26.196032672112018</c:v>
                </c:pt>
              </c:numCache>
            </c:numRef>
          </c:xVal>
          <c:yVal>
            <c:numRef>
              <c:f>'UF x NPS Vinculo Evoluçao'!$F$24</c:f>
              <c:numCache>
                <c:formatCode>0.00</c:formatCode>
                <c:ptCount val="1"/>
                <c:pt idx="0">
                  <c:v>14.84101893789707</c:v>
                </c:pt>
              </c:numCache>
            </c:numRef>
          </c:yVal>
          <c:bubbleSize>
            <c:numRef>
              <c:f>'UF x NPS Vinculo Evoluçao'!$C$24</c:f>
              <c:numCache>
                <c:formatCode>0.0%</c:formatCode>
                <c:ptCount val="1"/>
                <c:pt idx="0">
                  <c:v>6.4000000000000001E-2</c:v>
                </c:pt>
              </c:numCache>
            </c:numRef>
          </c:bubbleSize>
          <c:bubble3D val="0"/>
          <c:extLst>
            <c:ext xmlns:c16="http://schemas.microsoft.com/office/drawing/2014/chart" uri="{C3380CC4-5D6E-409C-BE32-E72D297353CC}">
              <c16:uniqueId val="{0000001E-1174-C241-B19B-DDA757E4E255}"/>
            </c:ext>
          </c:extLst>
        </c:ser>
        <c:ser>
          <c:idx val="18"/>
          <c:order val="15"/>
          <c:tx>
            <c:strRef>
              <c:f>'UF x NPS Vinculo Evoluçao'!$B$25</c:f>
              <c:strCache>
                <c:ptCount val="1"/>
                <c:pt idx="0">
                  <c:v>RJ</c:v>
                </c:pt>
              </c:strCache>
            </c:strRef>
          </c:tx>
          <c:spPr>
            <a:solidFill>
              <a:schemeClr val="accent4"/>
            </a:solidFill>
            <a:ln w="6350">
              <a:solidFill>
                <a:schemeClr val="bg1"/>
              </a:solidFill>
            </a:ln>
            <a:effectLst/>
          </c:spPr>
          <c:invertIfNegative val="0"/>
          <c:dLbls>
            <c:dLbl>
              <c:idx val="0"/>
              <c:layout>
                <c:manualLayout>
                  <c:x val="-6.8431703305234057E-2"/>
                  <c:y val="-1.405741928221029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F-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Evoluçao'!$E$25</c:f>
              <c:numCache>
                <c:formatCode>0.00</c:formatCode>
                <c:ptCount val="1"/>
                <c:pt idx="0">
                  <c:v>30.078636959370908</c:v>
                </c:pt>
              </c:numCache>
            </c:numRef>
          </c:xVal>
          <c:yVal>
            <c:numRef>
              <c:f>'UF x NPS Vinculo Evoluçao'!$F$25</c:f>
              <c:numCache>
                <c:formatCode>0.00</c:formatCode>
                <c:ptCount val="1"/>
                <c:pt idx="0">
                  <c:v>1.9842281634734498</c:v>
                </c:pt>
              </c:numCache>
            </c:numRef>
          </c:yVal>
          <c:bubbleSize>
            <c:numRef>
              <c:f>'UF x NPS Vinculo Evoluçao'!$C$25</c:f>
              <c:numCache>
                <c:formatCode>0.0%</c:formatCode>
                <c:ptCount val="1"/>
                <c:pt idx="0">
                  <c:v>6.2E-2</c:v>
                </c:pt>
              </c:numCache>
            </c:numRef>
          </c:bubbleSize>
          <c:bubble3D val="0"/>
          <c:extLst>
            <c:ext xmlns:c16="http://schemas.microsoft.com/office/drawing/2014/chart" uri="{C3380CC4-5D6E-409C-BE32-E72D297353CC}">
              <c16:uniqueId val="{00000020-1174-C241-B19B-DDA757E4E255}"/>
            </c:ext>
          </c:extLst>
        </c:ser>
        <c:ser>
          <c:idx val="19"/>
          <c:order val="16"/>
          <c:tx>
            <c:strRef>
              <c:f>'UF x NPS Vinculo Evoluçao'!$B$26</c:f>
              <c:strCache>
                <c:ptCount val="1"/>
                <c:pt idx="0">
                  <c:v>RN</c:v>
                </c:pt>
              </c:strCache>
            </c:strRef>
          </c:tx>
          <c:spPr>
            <a:solidFill>
              <a:schemeClr val="accent4"/>
            </a:solidFill>
            <a:ln w="6350">
              <a:solidFill>
                <a:schemeClr val="bg1"/>
              </a:solidFill>
            </a:ln>
            <a:effectLst/>
          </c:spPr>
          <c:invertIfNegative val="0"/>
          <c:dLbls>
            <c:dLbl>
              <c:idx val="0"/>
              <c:layout>
                <c:manualLayout>
                  <c:x val="-1.7537734261692053E-2"/>
                  <c:y val="3.3065933780454223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1-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Evoluçao'!$E$26</c:f>
              <c:numCache>
                <c:formatCode>0.00</c:formatCode>
                <c:ptCount val="1"/>
                <c:pt idx="0">
                  <c:v>35.510688836104521</c:v>
                </c:pt>
              </c:numCache>
            </c:numRef>
          </c:xVal>
          <c:yVal>
            <c:numRef>
              <c:f>'UF x NPS Vinculo Evoluçao'!$F$26</c:f>
              <c:numCache>
                <c:formatCode>0.00</c:formatCode>
                <c:ptCount val="1"/>
                <c:pt idx="0">
                  <c:v>3.3101817644450975</c:v>
                </c:pt>
              </c:numCache>
            </c:numRef>
          </c:yVal>
          <c:bubbleSize>
            <c:numRef>
              <c:f>'UF x NPS Vinculo Evoluçao'!$C$26</c:f>
              <c:numCache>
                <c:formatCode>0.0%</c:formatCode>
                <c:ptCount val="1"/>
                <c:pt idx="0">
                  <c:v>2.5999999999999999E-2</c:v>
                </c:pt>
              </c:numCache>
            </c:numRef>
          </c:bubbleSize>
          <c:bubble3D val="0"/>
          <c:extLst>
            <c:ext xmlns:c16="http://schemas.microsoft.com/office/drawing/2014/chart" uri="{C3380CC4-5D6E-409C-BE32-E72D297353CC}">
              <c16:uniqueId val="{00000022-1174-C241-B19B-DDA757E4E255}"/>
            </c:ext>
          </c:extLst>
        </c:ser>
        <c:ser>
          <c:idx val="20"/>
          <c:order val="17"/>
          <c:tx>
            <c:strRef>
              <c:f>'UF x NPS Vinculo Evoluçao'!$B$27</c:f>
              <c:strCache>
                <c:ptCount val="1"/>
                <c:pt idx="0">
                  <c:v>RO</c:v>
                </c:pt>
              </c:strCache>
            </c:strRef>
          </c:tx>
          <c:spPr>
            <a:solidFill>
              <a:schemeClr val="accent4"/>
            </a:solidFill>
            <a:ln w="6350">
              <a:solidFill>
                <a:schemeClr val="bg1"/>
              </a:solidFill>
            </a:ln>
            <a:effectLst/>
          </c:spPr>
          <c:invertIfNegative val="0"/>
          <c:dLbls>
            <c:dLbl>
              <c:idx val="0"/>
              <c:layout>
                <c:manualLayout>
                  <c:x val="-2.2371018433694025E-2"/>
                  <c:y val="3.054717935684156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3-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Evoluçao'!$E$27</c:f>
              <c:numCache>
                <c:formatCode>0.00</c:formatCode>
                <c:ptCount val="1"/>
                <c:pt idx="0">
                  <c:v>36.910994764397905</c:v>
                </c:pt>
              </c:numCache>
            </c:numRef>
          </c:xVal>
          <c:yVal>
            <c:numRef>
              <c:f>'UF x NPS Vinculo Evoluçao'!$F$27</c:f>
              <c:numCache>
                <c:formatCode>0.00</c:formatCode>
                <c:ptCount val="1"/>
                <c:pt idx="0">
                  <c:v>20.567698846387369</c:v>
                </c:pt>
              </c:numCache>
            </c:numRef>
          </c:yVal>
          <c:bubbleSize>
            <c:numRef>
              <c:f>'UF x NPS Vinculo Evoluçao'!$C$27</c:f>
              <c:numCache>
                <c:formatCode>0.0%</c:formatCode>
                <c:ptCount val="1"/>
                <c:pt idx="0">
                  <c:v>1.2999999999999999E-2</c:v>
                </c:pt>
              </c:numCache>
            </c:numRef>
          </c:bubbleSize>
          <c:bubble3D val="0"/>
          <c:extLst>
            <c:ext xmlns:c16="http://schemas.microsoft.com/office/drawing/2014/chart" uri="{C3380CC4-5D6E-409C-BE32-E72D297353CC}">
              <c16:uniqueId val="{00000024-1174-C241-B19B-DDA757E4E255}"/>
            </c:ext>
          </c:extLst>
        </c:ser>
        <c:ser>
          <c:idx val="22"/>
          <c:order val="18"/>
          <c:tx>
            <c:strRef>
              <c:f>'UF x NPS Vinculo Evoluçao'!$B$29</c:f>
              <c:strCache>
                <c:ptCount val="1"/>
                <c:pt idx="0">
                  <c:v>RS</c:v>
                </c:pt>
              </c:strCache>
            </c:strRef>
          </c:tx>
          <c:spPr>
            <a:solidFill>
              <a:schemeClr val="bg2">
                <a:lumMod val="25000"/>
              </a:schemeClr>
            </a:solidFill>
            <a:ln w="6350">
              <a:solidFill>
                <a:schemeClr val="bg1"/>
              </a:solidFill>
            </a:ln>
            <a:effectLst/>
          </c:spPr>
          <c:invertIfNegative val="0"/>
          <c:dPt>
            <c:idx val="0"/>
            <c:invertIfNegative val="0"/>
            <c:bubble3D val="0"/>
            <c:spPr>
              <a:solidFill>
                <a:schemeClr val="accent4"/>
              </a:solidFill>
              <a:ln w="6350">
                <a:solidFill>
                  <a:schemeClr val="bg1"/>
                </a:solidFill>
              </a:ln>
              <a:effectLst/>
            </c:spPr>
            <c:extLst>
              <c:ext xmlns:c16="http://schemas.microsoft.com/office/drawing/2014/chart" uri="{C3380CC4-5D6E-409C-BE32-E72D297353CC}">
                <c16:uniqueId val="{00000026-1174-C241-B19B-DDA757E4E255}"/>
              </c:ext>
            </c:extLst>
          </c:dPt>
          <c:dLbls>
            <c:dLbl>
              <c:idx val="0"/>
              <c:layout>
                <c:manualLayout>
                  <c:x val="-6.7048365809137422E-2"/>
                  <c:y val="-5.2277676990288319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6-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Evoluçao'!$E$29</c:f>
              <c:numCache>
                <c:formatCode>0.00</c:formatCode>
                <c:ptCount val="1"/>
                <c:pt idx="0">
                  <c:v>34.400000000000006</c:v>
                </c:pt>
              </c:numCache>
            </c:numRef>
          </c:xVal>
          <c:yVal>
            <c:numRef>
              <c:f>'UF x NPS Vinculo Evoluçao'!$F$29</c:f>
              <c:numCache>
                <c:formatCode>0.00</c:formatCode>
                <c:ptCount val="1"/>
                <c:pt idx="0">
                  <c:v>6.8581536816920696</c:v>
                </c:pt>
              </c:numCache>
            </c:numRef>
          </c:yVal>
          <c:bubbleSize>
            <c:numRef>
              <c:f>'UF x NPS Vinculo Evoluçao'!$C$29</c:f>
              <c:numCache>
                <c:formatCode>0.0%</c:formatCode>
                <c:ptCount val="1"/>
                <c:pt idx="0">
                  <c:v>5.8999999999999997E-2</c:v>
                </c:pt>
              </c:numCache>
            </c:numRef>
          </c:bubbleSize>
          <c:bubble3D val="0"/>
          <c:extLst>
            <c:ext xmlns:c16="http://schemas.microsoft.com/office/drawing/2014/chart" uri="{C3380CC4-5D6E-409C-BE32-E72D297353CC}">
              <c16:uniqueId val="{00000027-1174-C241-B19B-DDA757E4E255}"/>
            </c:ext>
          </c:extLst>
        </c:ser>
        <c:ser>
          <c:idx val="23"/>
          <c:order val="19"/>
          <c:tx>
            <c:strRef>
              <c:f>'UF x NPS Vinculo Evoluçao'!$B$30</c:f>
              <c:strCache>
                <c:ptCount val="1"/>
                <c:pt idx="0">
                  <c:v>SC</c:v>
                </c:pt>
              </c:strCache>
            </c:strRef>
          </c:tx>
          <c:spPr>
            <a:solidFill>
              <a:schemeClr val="accent4"/>
            </a:solidFill>
            <a:ln w="6350">
              <a:solidFill>
                <a:schemeClr val="bg1"/>
              </a:solidFill>
            </a:ln>
            <a:effectLst/>
          </c:spPr>
          <c:invertIfNegative val="0"/>
          <c:dLbls>
            <c:dLbl>
              <c:idx val="0"/>
              <c:layout>
                <c:manualLayout>
                  <c:x val="-3.846668301770087E-2"/>
                  <c:y val="4.749490169250813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8-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Evoluçao'!$E$30</c:f>
              <c:numCache>
                <c:formatCode>0.00</c:formatCode>
                <c:ptCount val="1"/>
                <c:pt idx="0">
                  <c:v>32.27060653188181</c:v>
                </c:pt>
              </c:numCache>
            </c:numRef>
          </c:xVal>
          <c:yVal>
            <c:numRef>
              <c:f>'UF x NPS Vinculo Evoluçao'!$F$30</c:f>
              <c:numCache>
                <c:formatCode>0.00</c:formatCode>
                <c:ptCount val="1"/>
                <c:pt idx="0">
                  <c:v>-0.15972573921850852</c:v>
                </c:pt>
              </c:numCache>
            </c:numRef>
          </c:yVal>
          <c:bubbleSize>
            <c:numRef>
              <c:f>'UF x NPS Vinculo Evoluçao'!$C$30</c:f>
              <c:numCache>
                <c:formatCode>0.0%</c:formatCode>
                <c:ptCount val="1"/>
                <c:pt idx="0">
                  <c:v>4.8000000000000001E-2</c:v>
                </c:pt>
              </c:numCache>
            </c:numRef>
          </c:bubbleSize>
          <c:bubble3D val="0"/>
          <c:extLst>
            <c:ext xmlns:c16="http://schemas.microsoft.com/office/drawing/2014/chart" uri="{C3380CC4-5D6E-409C-BE32-E72D297353CC}">
              <c16:uniqueId val="{00000029-1174-C241-B19B-DDA757E4E255}"/>
            </c:ext>
          </c:extLst>
        </c:ser>
        <c:ser>
          <c:idx val="21"/>
          <c:order val="20"/>
          <c:tx>
            <c:strRef>
              <c:f>'UF x NPS Vinculo Evoluçao'!$B$28</c:f>
              <c:strCache>
                <c:ptCount val="1"/>
                <c:pt idx="0">
                  <c:v>RR</c:v>
                </c:pt>
              </c:strCache>
            </c:strRef>
          </c:tx>
          <c:spPr>
            <a:solidFill>
              <a:schemeClr val="accent4"/>
            </a:solidFill>
            <a:ln w="6350">
              <a:solidFill>
                <a:schemeClr val="bg1"/>
              </a:solidFill>
            </a:ln>
            <a:effectLst/>
          </c:spPr>
          <c:invertIfNegative val="0"/>
          <c:dLbls>
            <c:dLbl>
              <c:idx val="0"/>
              <c:layout>
                <c:manualLayout>
                  <c:x val="-4.6330930431349782E-2"/>
                  <c:y val="-6.5983031620330881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A-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Evoluçao'!$E$28</c:f>
              <c:numCache>
                <c:formatCode>0.00</c:formatCode>
                <c:ptCount val="1"/>
                <c:pt idx="0">
                  <c:v>18.88111888111888</c:v>
                </c:pt>
              </c:numCache>
            </c:numRef>
          </c:xVal>
          <c:yVal>
            <c:numRef>
              <c:f>'UF x NPS Vinculo Evoluçao'!$F$28</c:f>
              <c:numCache>
                <c:formatCode>0.00</c:formatCode>
                <c:ptCount val="1"/>
                <c:pt idx="0">
                  <c:v>15.5982905982906</c:v>
                </c:pt>
              </c:numCache>
            </c:numRef>
          </c:yVal>
          <c:bubbleSize>
            <c:numRef>
              <c:f>'UF x NPS Vinculo Evoluçao'!$C$28</c:f>
              <c:numCache>
                <c:formatCode>0.0%</c:formatCode>
                <c:ptCount val="1"/>
                <c:pt idx="0">
                  <c:v>4.0000000000000001E-3</c:v>
                </c:pt>
              </c:numCache>
            </c:numRef>
          </c:bubbleSize>
          <c:bubble3D val="0"/>
          <c:extLst>
            <c:ext xmlns:c16="http://schemas.microsoft.com/office/drawing/2014/chart" uri="{C3380CC4-5D6E-409C-BE32-E72D297353CC}">
              <c16:uniqueId val="{0000002B-1174-C241-B19B-DDA757E4E255}"/>
            </c:ext>
          </c:extLst>
        </c:ser>
        <c:ser>
          <c:idx val="24"/>
          <c:order val="21"/>
          <c:tx>
            <c:strRef>
              <c:f>'UF x NPS Vinculo Evoluçao'!$B$31</c:f>
              <c:strCache>
                <c:ptCount val="1"/>
                <c:pt idx="0">
                  <c:v>SE</c:v>
                </c:pt>
              </c:strCache>
            </c:strRef>
          </c:tx>
          <c:spPr>
            <a:solidFill>
              <a:schemeClr val="accent4"/>
            </a:solidFill>
            <a:ln w="6350">
              <a:solidFill>
                <a:schemeClr val="bg1"/>
              </a:solidFill>
            </a:ln>
            <a:effectLst/>
          </c:spPr>
          <c:invertIfNegative val="0"/>
          <c:dLbls>
            <c:dLbl>
              <c:idx val="0"/>
              <c:layout>
                <c:manualLayout>
                  <c:x val="-1.2783439104968014E-2"/>
                  <c:y val="-6.788262079298126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C-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Evoluçao'!$E$31</c:f>
              <c:numCache>
                <c:formatCode>0.00</c:formatCode>
                <c:ptCount val="1"/>
                <c:pt idx="0">
                  <c:v>40.458015267175576</c:v>
                </c:pt>
              </c:numCache>
            </c:numRef>
          </c:xVal>
          <c:yVal>
            <c:numRef>
              <c:f>'UF x NPS Vinculo Evoluçao'!$F$31</c:f>
              <c:numCache>
                <c:formatCode>0.00</c:formatCode>
                <c:ptCount val="1"/>
                <c:pt idx="0">
                  <c:v>-14.269503546099287</c:v>
                </c:pt>
              </c:numCache>
            </c:numRef>
          </c:yVal>
          <c:bubbleSize>
            <c:numRef>
              <c:f>'UF x NPS Vinculo Evoluçao'!$C$31</c:f>
              <c:numCache>
                <c:formatCode>0.0%</c:formatCode>
                <c:ptCount val="1"/>
                <c:pt idx="0">
                  <c:v>0.01</c:v>
                </c:pt>
              </c:numCache>
            </c:numRef>
          </c:bubbleSize>
          <c:bubble3D val="0"/>
          <c:extLst>
            <c:ext xmlns:c16="http://schemas.microsoft.com/office/drawing/2014/chart" uri="{C3380CC4-5D6E-409C-BE32-E72D297353CC}">
              <c16:uniqueId val="{0000002D-1174-C241-B19B-DDA757E4E255}"/>
            </c:ext>
          </c:extLst>
        </c:ser>
        <c:ser>
          <c:idx val="25"/>
          <c:order val="22"/>
          <c:tx>
            <c:strRef>
              <c:f>'UF x NPS Vinculo Evoluçao'!$B$32</c:f>
              <c:strCache>
                <c:ptCount val="1"/>
                <c:pt idx="0">
                  <c:v>SP</c:v>
                </c:pt>
              </c:strCache>
            </c:strRef>
          </c:tx>
          <c:spPr>
            <a:solidFill>
              <a:schemeClr val="accent4"/>
            </a:solidFill>
            <a:ln w="6350">
              <a:solidFill>
                <a:schemeClr val="bg1"/>
              </a:solidFill>
            </a:ln>
            <a:effectLst/>
          </c:spPr>
          <c:invertIfNegative val="0"/>
          <c:dLbls>
            <c:dLbl>
              <c:idx val="0"/>
              <c:layout>
                <c:manualLayout>
                  <c:x val="-0.10382756709361868"/>
                  <c:y val="2.056182049627856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E-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Evoluçao'!$E$32</c:f>
              <c:numCache>
                <c:formatCode>0.00</c:formatCode>
                <c:ptCount val="1"/>
                <c:pt idx="0">
                  <c:v>25.617283950617285</c:v>
                </c:pt>
              </c:numCache>
            </c:numRef>
          </c:xVal>
          <c:yVal>
            <c:numRef>
              <c:f>'UF x NPS Vinculo Evoluçao'!$F$32</c:f>
              <c:numCache>
                <c:formatCode>0.00</c:formatCode>
                <c:ptCount val="1"/>
                <c:pt idx="0">
                  <c:v>8.5231672656762409</c:v>
                </c:pt>
              </c:numCache>
            </c:numRef>
          </c:yVal>
          <c:bubbleSize>
            <c:numRef>
              <c:f>'UF x NPS Vinculo Evoluçao'!$C$32</c:f>
              <c:numCache>
                <c:formatCode>0.0%</c:formatCode>
                <c:ptCount val="1"/>
                <c:pt idx="0">
                  <c:v>0.22800000000000001</c:v>
                </c:pt>
              </c:numCache>
            </c:numRef>
          </c:bubbleSize>
          <c:bubble3D val="0"/>
          <c:extLst>
            <c:ext xmlns:c16="http://schemas.microsoft.com/office/drawing/2014/chart" uri="{C3380CC4-5D6E-409C-BE32-E72D297353CC}">
              <c16:uniqueId val="{0000002F-1174-C241-B19B-DDA757E4E255}"/>
            </c:ext>
          </c:extLst>
        </c:ser>
        <c:ser>
          <c:idx val="6"/>
          <c:order val="23"/>
          <c:tx>
            <c:strRef>
              <c:f>'UF x NPS Vinculo Evoluçao'!$B$13</c:f>
              <c:strCache>
                <c:ptCount val="1"/>
                <c:pt idx="0">
                  <c:v>DF</c:v>
                </c:pt>
              </c:strCache>
            </c:strRef>
          </c:tx>
          <c:spPr>
            <a:solidFill>
              <a:schemeClr val="accent4"/>
            </a:solidFill>
            <a:ln w="6350">
              <a:solidFill>
                <a:schemeClr val="bg1"/>
              </a:solidFill>
            </a:ln>
            <a:effectLst/>
          </c:spPr>
          <c:invertIfNegative val="0"/>
          <c:dLbls>
            <c:dLbl>
              <c:idx val="0"/>
              <c:layout>
                <c:manualLayout>
                  <c:x val="-1.0362905453769951E-2"/>
                  <c:y val="-1.7161866391870419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0-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Evoluçao'!$E$13</c:f>
              <c:numCache>
                <c:formatCode>0.00</c:formatCode>
                <c:ptCount val="1"/>
                <c:pt idx="0">
                  <c:v>26.205787781350487</c:v>
                </c:pt>
              </c:numCache>
            </c:numRef>
          </c:xVal>
          <c:yVal>
            <c:numRef>
              <c:f>'UF x NPS Vinculo Evoluçao'!$F$13</c:f>
              <c:numCache>
                <c:formatCode>0.00</c:formatCode>
                <c:ptCount val="1"/>
                <c:pt idx="0">
                  <c:v>14.034834140348337</c:v>
                </c:pt>
              </c:numCache>
            </c:numRef>
          </c:yVal>
          <c:bubbleSize>
            <c:numRef>
              <c:f>'UF x NPS Vinculo Evoluçao'!$C$13</c:f>
              <c:numCache>
                <c:formatCode>0.0%</c:formatCode>
                <c:ptCount val="1"/>
                <c:pt idx="0">
                  <c:v>2.5999999999999999E-2</c:v>
                </c:pt>
              </c:numCache>
            </c:numRef>
          </c:bubbleSize>
          <c:bubble3D val="0"/>
          <c:extLst>
            <c:ext xmlns:c16="http://schemas.microsoft.com/office/drawing/2014/chart" uri="{C3380CC4-5D6E-409C-BE32-E72D297353CC}">
              <c16:uniqueId val="{00000031-1174-C241-B19B-DDA757E4E255}"/>
            </c:ext>
          </c:extLst>
        </c:ser>
        <c:ser>
          <c:idx val="26"/>
          <c:order val="24"/>
          <c:tx>
            <c:strRef>
              <c:f>'UF x NPS Vinculo Evoluçao'!$B$33</c:f>
              <c:strCache>
                <c:ptCount val="1"/>
                <c:pt idx="0">
                  <c:v>TO</c:v>
                </c:pt>
              </c:strCache>
            </c:strRef>
          </c:tx>
          <c:spPr>
            <a:solidFill>
              <a:schemeClr val="accent4"/>
            </a:solidFill>
            <a:ln w="6350">
              <a:solidFill>
                <a:schemeClr val="bg1"/>
              </a:solidFill>
            </a:ln>
            <a:effectLst/>
          </c:spPr>
          <c:invertIfNegative val="0"/>
          <c:dLbls>
            <c:dLbl>
              <c:idx val="0"/>
              <c:layout>
                <c:manualLayout>
                  <c:x val="-2.3017602996254681E-2"/>
                  <c:y val="-3.12423064463880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2-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Evoluçao'!$E$33</c:f>
              <c:numCache>
                <c:formatCode>0.00</c:formatCode>
                <c:ptCount val="1"/>
                <c:pt idx="0">
                  <c:v>39.80263157894737</c:v>
                </c:pt>
              </c:numCache>
            </c:numRef>
          </c:xVal>
          <c:yVal>
            <c:numRef>
              <c:f>'UF x NPS Vinculo Evoluçao'!$F$33</c:f>
              <c:numCache>
                <c:formatCode>0.00</c:formatCode>
                <c:ptCount val="1"/>
                <c:pt idx="0">
                  <c:v>-1.2087912087912116</c:v>
                </c:pt>
              </c:numCache>
            </c:numRef>
          </c:yVal>
          <c:bubbleSize>
            <c:numRef>
              <c:f>'UF x NPS Vinculo Evoluçao'!$C$33</c:f>
              <c:numCache>
                <c:formatCode>0.0%</c:formatCode>
                <c:ptCount val="1"/>
                <c:pt idx="0">
                  <c:v>8.9999999999999993E-3</c:v>
                </c:pt>
              </c:numCache>
            </c:numRef>
          </c:bubbleSize>
          <c:bubble3D val="0"/>
          <c:extLst>
            <c:ext xmlns:c16="http://schemas.microsoft.com/office/drawing/2014/chart" uri="{C3380CC4-5D6E-409C-BE32-E72D297353CC}">
              <c16:uniqueId val="{00000033-1174-C241-B19B-DDA757E4E255}"/>
            </c:ext>
          </c:extLst>
        </c:ser>
        <c:ser>
          <c:idx val="27"/>
          <c:order val="25"/>
          <c:tx>
            <c:strRef>
              <c:f>'UF x NPS Vinculo Evoluçao'!$B$14</c:f>
              <c:strCache>
                <c:ptCount val="1"/>
                <c:pt idx="0">
                  <c:v>ES</c:v>
                </c:pt>
              </c:strCache>
            </c:strRef>
          </c:tx>
          <c:spPr>
            <a:solidFill>
              <a:schemeClr val="accent4"/>
            </a:solidFill>
            <a:ln>
              <a:solidFill>
                <a:schemeClr val="bg1"/>
              </a:solidFill>
            </a:ln>
            <a:effectLst/>
          </c:spPr>
          <c:invertIfNegative val="0"/>
          <c:dLbls>
            <c:dLbl>
              <c:idx val="0"/>
              <c:layout>
                <c:manualLayout>
                  <c:x val="-3.0133832709113607E-2"/>
                  <c:y val="4.4568621099233346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4-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Evoluçao'!$E$14</c:f>
              <c:numCache>
                <c:formatCode>0.00</c:formatCode>
                <c:ptCount val="1"/>
                <c:pt idx="0">
                  <c:v>34.724857685009489</c:v>
                </c:pt>
              </c:numCache>
            </c:numRef>
          </c:xVal>
          <c:yVal>
            <c:numRef>
              <c:f>'UF x NPS Vinculo Evoluçao'!$F$14</c:f>
              <c:numCache>
                <c:formatCode>0.00</c:formatCode>
                <c:ptCount val="1"/>
                <c:pt idx="0">
                  <c:v>-4.0886699507389181</c:v>
                </c:pt>
              </c:numCache>
            </c:numRef>
          </c:yVal>
          <c:bubbleSize>
            <c:numRef>
              <c:f>'UF x NPS Vinculo Evoluçao'!$C$14</c:f>
              <c:numCache>
                <c:formatCode>0.0%</c:formatCode>
                <c:ptCount val="1"/>
                <c:pt idx="0">
                  <c:v>1.7000000000000001E-2</c:v>
                </c:pt>
              </c:numCache>
            </c:numRef>
          </c:bubbleSize>
          <c:bubble3D val="0"/>
          <c:extLst>
            <c:ext xmlns:c16="http://schemas.microsoft.com/office/drawing/2014/chart" uri="{C3380CC4-5D6E-409C-BE32-E72D297353CC}">
              <c16:uniqueId val="{00000035-1174-C241-B19B-DDA757E4E255}"/>
            </c:ext>
          </c:extLst>
        </c:ser>
        <c:ser>
          <c:idx val="7"/>
          <c:order val="26"/>
          <c:tx>
            <c:strRef>
              <c:f>'UF x NPS Vinculo Evoluçao'!$B$20</c:f>
              <c:strCache>
                <c:ptCount val="1"/>
                <c:pt idx="0">
                  <c:v>PA</c:v>
                </c:pt>
              </c:strCache>
            </c:strRef>
          </c:tx>
          <c:spPr>
            <a:solidFill>
              <a:srgbClr val="FFC000"/>
            </a:solidFill>
            <a:ln>
              <a:solidFill>
                <a:schemeClr val="bg1"/>
              </a:solidFill>
            </a:ln>
            <a:effectLst/>
          </c:spPr>
          <c:invertIfNegative val="0"/>
          <c:dLbls>
            <c:dLbl>
              <c:idx val="0"/>
              <c:layout>
                <c:manualLayout>
                  <c:x val="-3.3270854381539636E-2"/>
                  <c:y val="-4.1182363536385276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6-1174-C241-B19B-DDA757E4E25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Evoluçao'!$E$20</c:f>
              <c:numCache>
                <c:formatCode>0.00</c:formatCode>
                <c:ptCount val="1"/>
                <c:pt idx="0">
                  <c:v>35.192069392812883</c:v>
                </c:pt>
              </c:numCache>
            </c:numRef>
          </c:xVal>
          <c:yVal>
            <c:numRef>
              <c:f>'UF x NPS Vinculo Evoluçao'!$F$20</c:f>
              <c:numCache>
                <c:formatCode>0.00</c:formatCode>
                <c:ptCount val="1"/>
                <c:pt idx="0">
                  <c:v>12.160571050114065</c:v>
                </c:pt>
              </c:numCache>
            </c:numRef>
          </c:yVal>
          <c:bubbleSize>
            <c:numRef>
              <c:f>'UF x NPS Vinculo Evoluçao'!$C$20</c:f>
              <c:numCache>
                <c:formatCode>0.0%</c:formatCode>
                <c:ptCount val="1"/>
                <c:pt idx="0">
                  <c:v>2.3E-2</c:v>
                </c:pt>
              </c:numCache>
            </c:numRef>
          </c:bubbleSize>
          <c:bubble3D val="0"/>
          <c:extLst>
            <c:ext xmlns:c16="http://schemas.microsoft.com/office/drawing/2014/chart" uri="{C3380CC4-5D6E-409C-BE32-E72D297353CC}">
              <c16:uniqueId val="{00000037-1174-C241-B19B-DDA757E4E255}"/>
            </c:ext>
          </c:extLst>
        </c:ser>
        <c:dLbls>
          <c:dLblPos val="r"/>
          <c:showLegendKey val="0"/>
          <c:showVal val="1"/>
          <c:showCatName val="1"/>
          <c:showSerName val="0"/>
          <c:showPercent val="0"/>
          <c:showBubbleSize val="0"/>
        </c:dLbls>
        <c:bubbleScale val="60"/>
        <c:showNegBubbles val="0"/>
        <c:axId val="164669464"/>
        <c:axId val="164669856"/>
      </c:bubbleChart>
      <c:valAx>
        <c:axId val="164669464"/>
        <c:scaling>
          <c:orientation val="minMax"/>
          <c:max val="65"/>
          <c:min val="15"/>
        </c:scaling>
        <c:delete val="0"/>
        <c:axPos val="b"/>
        <c:numFmt formatCode="#,##0_ ;\-#,##0\ " sourceLinked="0"/>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0"/>
          <a:lstStyle/>
          <a:p>
            <a:pPr>
              <a:defRPr sz="10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crossAx val="164669856"/>
        <c:crosses val="autoZero"/>
        <c:crossBetween val="midCat"/>
      </c:valAx>
      <c:valAx>
        <c:axId val="164669856"/>
        <c:scaling>
          <c:orientation val="minMax"/>
          <c:max val="40"/>
          <c:min val="-80"/>
        </c:scaling>
        <c:delete val="0"/>
        <c:axPos val="l"/>
        <c:majorGridlines>
          <c:spPr>
            <a:ln w="9525" cap="flat" cmpd="sng" algn="ctr">
              <a:solidFill>
                <a:schemeClr val="tx1">
                  <a:lumMod val="15000"/>
                  <a:lumOff val="85000"/>
                </a:schemeClr>
              </a:solidFill>
              <a:round/>
            </a:ln>
            <a:effectLst/>
          </c:spPr>
        </c:majorGridlines>
        <c:numFmt formatCode="#,##0_ ;\-#,##0\ "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crossAx val="1646694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865109954442708E-2"/>
          <c:y val="5.1231096934650049E-2"/>
          <c:w val="0.9077865651019168"/>
          <c:h val="0.88851931339400958"/>
        </c:manualLayout>
      </c:layout>
      <c:bubbleChart>
        <c:varyColors val="0"/>
        <c:ser>
          <c:idx val="0"/>
          <c:order val="0"/>
          <c:tx>
            <c:strRef>
              <c:f>'UF x NPS Vinculo Evoluçao'!$B$7</c:f>
              <c:strCache>
                <c:ptCount val="1"/>
                <c:pt idx="0">
                  <c:v>AC</c:v>
                </c:pt>
              </c:strCache>
            </c:strRef>
          </c:tx>
          <c:spPr>
            <a:solidFill>
              <a:srgbClr val="00B0F0"/>
            </a:solidFill>
            <a:ln w="6350">
              <a:solidFill>
                <a:schemeClr val="bg1"/>
              </a:solidFill>
            </a:ln>
            <a:effectLst/>
          </c:spPr>
          <c:invertIfNegative val="0"/>
          <c:dPt>
            <c:idx val="0"/>
            <c:invertIfNegative val="0"/>
            <c:bubble3D val="0"/>
            <c:extLst>
              <c:ext xmlns:c16="http://schemas.microsoft.com/office/drawing/2014/chart" uri="{C3380CC4-5D6E-409C-BE32-E72D297353CC}">
                <c16:uniqueId val="{00000000-3143-214B-A013-ACA0CA9BCE62}"/>
              </c:ext>
            </c:extLst>
          </c:dPt>
          <c:dLbls>
            <c:dLbl>
              <c:idx val="0"/>
              <c:layout>
                <c:manualLayout>
                  <c:x val="-1.2764281751113517E-2"/>
                  <c:y val="1.030190341738348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Evoluçao'!$J$7</c:f>
              <c:numCache>
                <c:formatCode>0.00</c:formatCode>
                <c:ptCount val="1"/>
                <c:pt idx="0">
                  <c:v>36.95652173913043</c:v>
                </c:pt>
              </c:numCache>
            </c:numRef>
          </c:xVal>
          <c:yVal>
            <c:numRef>
              <c:f>'UF x NPS Vinculo Evoluçao'!$K$7</c:f>
              <c:numCache>
                <c:formatCode>0.00</c:formatCode>
                <c:ptCount val="1"/>
                <c:pt idx="0">
                  <c:v>35.714285714285715</c:v>
                </c:pt>
              </c:numCache>
            </c:numRef>
          </c:yVal>
          <c:bubbleSize>
            <c:numRef>
              <c:f>'UF x NPS Vinculo Evoluçao'!$C$7</c:f>
              <c:numCache>
                <c:formatCode>0.0%</c:formatCode>
                <c:ptCount val="1"/>
                <c:pt idx="0">
                  <c:v>4.0000000000000001E-3</c:v>
                </c:pt>
              </c:numCache>
            </c:numRef>
          </c:bubbleSize>
          <c:bubble3D val="0"/>
          <c:extLst>
            <c:ext xmlns:c16="http://schemas.microsoft.com/office/drawing/2014/chart" uri="{C3380CC4-5D6E-409C-BE32-E72D297353CC}">
              <c16:uniqueId val="{00000001-3143-214B-A013-ACA0CA9BCE62}"/>
            </c:ext>
          </c:extLst>
        </c:ser>
        <c:ser>
          <c:idx val="1"/>
          <c:order val="1"/>
          <c:tx>
            <c:strRef>
              <c:f>'UF x NPS Vinculo Evoluçao'!$B$8</c:f>
              <c:strCache>
                <c:ptCount val="1"/>
                <c:pt idx="0">
                  <c:v>AL</c:v>
                </c:pt>
              </c:strCache>
            </c:strRef>
          </c:tx>
          <c:spPr>
            <a:solidFill>
              <a:srgbClr val="00B0F0"/>
            </a:solidFill>
            <a:ln w="6350">
              <a:solidFill>
                <a:schemeClr val="bg1"/>
              </a:solidFill>
            </a:ln>
            <a:effectLst/>
          </c:spPr>
          <c:invertIfNegative val="0"/>
          <c:dLbls>
            <c:dLbl>
              <c:idx val="0"/>
              <c:layout>
                <c:manualLayout>
                  <c:x val="-4.4518916743839156E-2"/>
                  <c:y val="-1.700092127094149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Evoluçao'!$J$8</c:f>
              <c:numCache>
                <c:formatCode>0.00</c:formatCode>
                <c:ptCount val="1"/>
                <c:pt idx="0">
                  <c:v>51.923076923076927</c:v>
                </c:pt>
              </c:numCache>
            </c:numRef>
          </c:xVal>
          <c:yVal>
            <c:numRef>
              <c:f>'UF x NPS Vinculo Evoluçao'!$K$8</c:f>
              <c:numCache>
                <c:formatCode>0.00</c:formatCode>
                <c:ptCount val="1"/>
                <c:pt idx="0">
                  <c:v>33.333333333333329</c:v>
                </c:pt>
              </c:numCache>
            </c:numRef>
          </c:yVal>
          <c:bubbleSize>
            <c:numRef>
              <c:f>'UF x NPS Vinculo Evoluçao'!$C$8</c:f>
              <c:numCache>
                <c:formatCode>0.0%</c:formatCode>
                <c:ptCount val="1"/>
                <c:pt idx="0">
                  <c:v>1.0999999999999999E-2</c:v>
                </c:pt>
              </c:numCache>
            </c:numRef>
          </c:bubbleSize>
          <c:bubble3D val="0"/>
          <c:extLst>
            <c:ext xmlns:c16="http://schemas.microsoft.com/office/drawing/2014/chart" uri="{C3380CC4-5D6E-409C-BE32-E72D297353CC}">
              <c16:uniqueId val="{00000003-3143-214B-A013-ACA0CA9BCE62}"/>
            </c:ext>
          </c:extLst>
        </c:ser>
        <c:ser>
          <c:idx val="2"/>
          <c:order val="2"/>
          <c:tx>
            <c:strRef>
              <c:f>'UF x NPS Vinculo Evoluçao'!$B$9</c:f>
              <c:strCache>
                <c:ptCount val="1"/>
                <c:pt idx="0">
                  <c:v>AM</c:v>
                </c:pt>
              </c:strCache>
            </c:strRef>
          </c:tx>
          <c:spPr>
            <a:solidFill>
              <a:srgbClr val="00B0F0"/>
            </a:solidFill>
            <a:ln w="6350">
              <a:solidFill>
                <a:schemeClr val="bg1"/>
              </a:solidFill>
            </a:ln>
            <a:effectLst/>
          </c:spPr>
          <c:invertIfNegative val="0"/>
          <c:dLbls>
            <c:dLbl>
              <c:idx val="0"/>
              <c:layout>
                <c:manualLayout>
                  <c:x val="-3.8192871094541274E-2"/>
                  <c:y val="-3.110889986794031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'UF x NPS Vinculo Evoluçao'!$J$9</c:f>
              <c:numCache>
                <c:formatCode>0.00</c:formatCode>
                <c:ptCount val="1"/>
                <c:pt idx="0">
                  <c:v>52.542372881355924</c:v>
                </c:pt>
              </c:numCache>
            </c:numRef>
          </c:xVal>
          <c:yVal>
            <c:numRef>
              <c:f>'UF x NPS Vinculo Evoluçao'!$K$9</c:f>
              <c:numCache>
                <c:formatCode>0.00</c:formatCode>
                <c:ptCount val="1"/>
                <c:pt idx="0">
                  <c:v>100.48309178743962</c:v>
                </c:pt>
              </c:numCache>
            </c:numRef>
          </c:yVal>
          <c:bubbleSize>
            <c:numRef>
              <c:f>'UF x NPS Vinculo Evoluçao'!$C$9</c:f>
              <c:numCache>
                <c:formatCode>0.0%</c:formatCode>
                <c:ptCount val="1"/>
                <c:pt idx="0">
                  <c:v>8.9999999999999993E-3</c:v>
                </c:pt>
              </c:numCache>
            </c:numRef>
          </c:bubbleSize>
          <c:bubble3D val="0"/>
          <c:extLst>
            <c:ext xmlns:c16="http://schemas.microsoft.com/office/drawing/2014/chart" uri="{C3380CC4-5D6E-409C-BE32-E72D297353CC}">
              <c16:uniqueId val="{00000005-3143-214B-A013-ACA0CA9BCE62}"/>
            </c:ext>
          </c:extLst>
        </c:ser>
        <c:ser>
          <c:idx val="3"/>
          <c:order val="3"/>
          <c:tx>
            <c:strRef>
              <c:f>'UF x NPS Vinculo Evoluçao'!$B$10</c:f>
              <c:strCache>
                <c:ptCount val="1"/>
                <c:pt idx="0">
                  <c:v>AP</c:v>
                </c:pt>
              </c:strCache>
            </c:strRef>
          </c:tx>
          <c:spPr>
            <a:solidFill>
              <a:srgbClr val="00B0F0"/>
            </a:solidFill>
            <a:ln w="6350">
              <a:solidFill>
                <a:schemeClr val="bg1"/>
              </a:solidFill>
            </a:ln>
            <a:effectLst/>
          </c:spPr>
          <c:invertIfNegative val="0"/>
          <c:dLbls>
            <c:dLbl>
              <c:idx val="0"/>
              <c:layout>
                <c:manualLayout>
                  <c:x val="-2.6987288697073803E-2"/>
                  <c:y val="2.406562617668212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Evoluçao'!$J$10</c:f>
              <c:numCache>
                <c:formatCode>0.00</c:formatCode>
                <c:ptCount val="1"/>
                <c:pt idx="0">
                  <c:v>43.548387096774199</c:v>
                </c:pt>
              </c:numCache>
            </c:numRef>
          </c:xVal>
          <c:yVal>
            <c:numRef>
              <c:f>'UF x NPS Vinculo Evoluçao'!$K$10</c:f>
              <c:numCache>
                <c:formatCode>0.00</c:formatCode>
                <c:ptCount val="1"/>
                <c:pt idx="0">
                  <c:v>10.416666666666664</c:v>
                </c:pt>
              </c:numCache>
            </c:numRef>
          </c:yVal>
          <c:bubbleSize>
            <c:numRef>
              <c:f>'UF x NPS Vinculo Evoluçao'!$C$10</c:f>
              <c:numCache>
                <c:formatCode>0.0%</c:formatCode>
                <c:ptCount val="1"/>
                <c:pt idx="0">
                  <c:v>5.0000000000000001E-3</c:v>
                </c:pt>
              </c:numCache>
            </c:numRef>
          </c:bubbleSize>
          <c:bubble3D val="0"/>
          <c:extLst>
            <c:ext xmlns:c16="http://schemas.microsoft.com/office/drawing/2014/chart" uri="{C3380CC4-5D6E-409C-BE32-E72D297353CC}">
              <c16:uniqueId val="{00000007-3143-214B-A013-ACA0CA9BCE62}"/>
            </c:ext>
          </c:extLst>
        </c:ser>
        <c:ser>
          <c:idx val="4"/>
          <c:order val="4"/>
          <c:tx>
            <c:strRef>
              <c:f>'UF x NPS Vinculo Evoluçao'!$B$11</c:f>
              <c:strCache>
                <c:ptCount val="1"/>
                <c:pt idx="0">
                  <c:v>BA</c:v>
                </c:pt>
              </c:strCache>
            </c:strRef>
          </c:tx>
          <c:spPr>
            <a:solidFill>
              <a:srgbClr val="00B0F0"/>
            </a:solidFill>
            <a:ln w="6350">
              <a:solidFill>
                <a:schemeClr val="bg1"/>
              </a:solidFill>
            </a:ln>
            <a:effectLst/>
          </c:spPr>
          <c:invertIfNegative val="0"/>
          <c:dLbls>
            <c:dLbl>
              <c:idx val="0"/>
              <c:layout>
                <c:manualLayout>
                  <c:x val="-7.6680850186944025E-2"/>
                  <c:y val="-2.2000861564603494E-4"/>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Evoluçao'!$J$11</c:f>
              <c:numCache>
                <c:formatCode>0.00</c:formatCode>
                <c:ptCount val="1"/>
                <c:pt idx="0">
                  <c:v>33.438485804416395</c:v>
                </c:pt>
              </c:numCache>
            </c:numRef>
          </c:xVal>
          <c:yVal>
            <c:numRef>
              <c:f>'UF x NPS Vinculo Evoluçao'!$K$11</c:f>
              <c:numCache>
                <c:formatCode>0.00</c:formatCode>
                <c:ptCount val="1"/>
                <c:pt idx="0">
                  <c:v>1.7995169082125599</c:v>
                </c:pt>
              </c:numCache>
            </c:numRef>
          </c:yVal>
          <c:bubbleSize>
            <c:numRef>
              <c:f>'UF x NPS Vinculo Evoluçao'!$C$11</c:f>
              <c:numCache>
                <c:formatCode>0.0%</c:formatCode>
                <c:ptCount val="1"/>
                <c:pt idx="0">
                  <c:v>6.2E-2</c:v>
                </c:pt>
              </c:numCache>
            </c:numRef>
          </c:bubbleSize>
          <c:bubble3D val="0"/>
          <c:extLst>
            <c:ext xmlns:c16="http://schemas.microsoft.com/office/drawing/2014/chart" uri="{C3380CC4-5D6E-409C-BE32-E72D297353CC}">
              <c16:uniqueId val="{00000009-3143-214B-A013-ACA0CA9BCE62}"/>
            </c:ext>
          </c:extLst>
        </c:ser>
        <c:ser>
          <c:idx val="5"/>
          <c:order val="5"/>
          <c:tx>
            <c:strRef>
              <c:f>'UF x NPS Vinculo Evoluçao'!$B$12</c:f>
              <c:strCache>
                <c:ptCount val="1"/>
                <c:pt idx="0">
                  <c:v>CE</c:v>
                </c:pt>
              </c:strCache>
            </c:strRef>
          </c:tx>
          <c:spPr>
            <a:solidFill>
              <a:srgbClr val="00B0F0"/>
            </a:solidFill>
            <a:ln w="6350">
              <a:solidFill>
                <a:schemeClr val="bg1"/>
              </a:solidFill>
            </a:ln>
            <a:effectLst/>
          </c:spPr>
          <c:invertIfNegative val="0"/>
          <c:dLbls>
            <c:dLbl>
              <c:idx val="0"/>
              <c:layout>
                <c:manualLayout>
                  <c:x val="-2.7238844622830091E-2"/>
                  <c:y val="3.368552866736910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Evoluçao'!$J$12</c:f>
              <c:numCache>
                <c:formatCode>0.00</c:formatCode>
                <c:ptCount val="1"/>
                <c:pt idx="0">
                  <c:v>34.449760765550238</c:v>
                </c:pt>
              </c:numCache>
            </c:numRef>
          </c:xVal>
          <c:yVal>
            <c:numRef>
              <c:f>'UF x NPS Vinculo Evoluçao'!$K$12</c:f>
              <c:numCache>
                <c:formatCode>0.00</c:formatCode>
                <c:ptCount val="1"/>
                <c:pt idx="0">
                  <c:v>9.8214285714285765</c:v>
                </c:pt>
              </c:numCache>
            </c:numRef>
          </c:yVal>
          <c:bubbleSize>
            <c:numRef>
              <c:f>'UF x NPS Vinculo Evoluçao'!$C$12</c:f>
              <c:numCache>
                <c:formatCode>0.0%</c:formatCode>
                <c:ptCount val="1"/>
                <c:pt idx="0">
                  <c:v>3.5000000000000003E-2</c:v>
                </c:pt>
              </c:numCache>
            </c:numRef>
          </c:bubbleSize>
          <c:bubble3D val="0"/>
          <c:extLst>
            <c:ext xmlns:c16="http://schemas.microsoft.com/office/drawing/2014/chart" uri="{C3380CC4-5D6E-409C-BE32-E72D297353CC}">
              <c16:uniqueId val="{0000000B-3143-214B-A013-ACA0CA9BCE62}"/>
            </c:ext>
          </c:extLst>
        </c:ser>
        <c:ser>
          <c:idx val="9"/>
          <c:order val="6"/>
          <c:tx>
            <c:strRef>
              <c:f>'UF x NPS Vinculo Evoluçao'!$B$16</c:f>
              <c:strCache>
                <c:ptCount val="1"/>
                <c:pt idx="0">
                  <c:v>MA</c:v>
                </c:pt>
              </c:strCache>
            </c:strRef>
          </c:tx>
          <c:spPr>
            <a:solidFill>
              <a:srgbClr val="00B0F0"/>
            </a:solidFill>
            <a:ln w="6350">
              <a:solidFill>
                <a:schemeClr val="bg1"/>
              </a:solidFill>
            </a:ln>
            <a:effectLst/>
          </c:spPr>
          <c:invertIfNegative val="0"/>
          <c:dLbls>
            <c:dLbl>
              <c:idx val="0"/>
              <c:layout>
                <c:manualLayout>
                  <c:x val="-4.6243075984364959E-2"/>
                  <c:y val="-5.824850326237467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C-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Evoluçao'!$J$16</c:f>
              <c:numCache>
                <c:formatCode>0.00</c:formatCode>
                <c:ptCount val="1"/>
                <c:pt idx="0">
                  <c:v>47.887323943661976</c:v>
                </c:pt>
              </c:numCache>
            </c:numRef>
          </c:xVal>
          <c:yVal>
            <c:numRef>
              <c:f>'UF x NPS Vinculo Evoluçao'!$K$16</c:f>
              <c:numCache>
                <c:formatCode>0.00</c:formatCode>
                <c:ptCount val="1"/>
                <c:pt idx="0">
                  <c:v>23.529411764705877</c:v>
                </c:pt>
              </c:numCache>
            </c:numRef>
          </c:yVal>
          <c:bubbleSize>
            <c:numRef>
              <c:f>'UF x NPS Vinculo Evoluçao'!$C$16</c:f>
              <c:numCache>
                <c:formatCode>0.0%</c:formatCode>
                <c:ptCount val="1"/>
                <c:pt idx="0">
                  <c:v>2.8000000000000001E-2</c:v>
                </c:pt>
              </c:numCache>
            </c:numRef>
          </c:bubbleSize>
          <c:bubble3D val="0"/>
          <c:extLst>
            <c:ext xmlns:c16="http://schemas.microsoft.com/office/drawing/2014/chart" uri="{C3380CC4-5D6E-409C-BE32-E72D297353CC}">
              <c16:uniqueId val="{0000000D-3143-214B-A013-ACA0CA9BCE62}"/>
            </c:ext>
          </c:extLst>
        </c:ser>
        <c:ser>
          <c:idx val="10"/>
          <c:order val="7"/>
          <c:tx>
            <c:strRef>
              <c:f>'UF x NPS Vinculo Evoluçao'!$B$17</c:f>
              <c:strCache>
                <c:ptCount val="1"/>
                <c:pt idx="0">
                  <c:v>MG</c:v>
                </c:pt>
              </c:strCache>
            </c:strRef>
          </c:tx>
          <c:spPr>
            <a:solidFill>
              <a:srgbClr val="00B0F0"/>
            </a:solidFill>
            <a:ln w="6350">
              <a:solidFill>
                <a:schemeClr val="bg1"/>
              </a:solidFill>
            </a:ln>
            <a:effectLst/>
          </c:spPr>
          <c:invertIfNegative val="0"/>
          <c:dPt>
            <c:idx val="0"/>
            <c:invertIfNegative val="0"/>
            <c:bubble3D val="0"/>
            <c:spPr>
              <a:solidFill>
                <a:srgbClr val="00B0F0"/>
              </a:solidFill>
              <a:ln w="6350">
                <a:solidFill>
                  <a:schemeClr val="bg1"/>
                </a:solidFill>
              </a:ln>
              <a:effectLst/>
            </c:spPr>
            <c:extLst>
              <c:ext xmlns:c16="http://schemas.microsoft.com/office/drawing/2014/chart" uri="{C3380CC4-5D6E-409C-BE32-E72D297353CC}">
                <c16:uniqueId val="{0000000F-3143-214B-A013-ACA0CA9BCE62}"/>
              </c:ext>
            </c:extLst>
          </c:dPt>
          <c:dLbls>
            <c:dLbl>
              <c:idx val="0"/>
              <c:layout>
                <c:manualLayout>
                  <c:x val="-8.7567405647172122E-2"/>
                  <c:y val="5.5180876959774215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F-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Evoluçao'!$J$17</c:f>
              <c:numCache>
                <c:formatCode>0.00</c:formatCode>
                <c:ptCount val="1"/>
                <c:pt idx="0">
                  <c:v>32.736572890025577</c:v>
                </c:pt>
              </c:numCache>
            </c:numRef>
          </c:xVal>
          <c:yVal>
            <c:numRef>
              <c:f>'UF x NPS Vinculo Evoluçao'!$K$17</c:f>
              <c:numCache>
                <c:formatCode>0.00</c:formatCode>
                <c:ptCount val="1"/>
                <c:pt idx="0">
                  <c:v>-2.657746414333495</c:v>
                </c:pt>
              </c:numCache>
            </c:numRef>
          </c:yVal>
          <c:bubbleSize>
            <c:numRef>
              <c:f>'UF x NPS Vinculo Evoluçao'!$C$17</c:f>
              <c:numCache>
                <c:formatCode>0.0%</c:formatCode>
                <c:ptCount val="1"/>
                <c:pt idx="0">
                  <c:v>0.126</c:v>
                </c:pt>
              </c:numCache>
            </c:numRef>
          </c:bubbleSize>
          <c:bubble3D val="0"/>
          <c:extLst>
            <c:ext xmlns:c16="http://schemas.microsoft.com/office/drawing/2014/chart" uri="{C3380CC4-5D6E-409C-BE32-E72D297353CC}">
              <c16:uniqueId val="{00000010-3143-214B-A013-ACA0CA9BCE62}"/>
            </c:ext>
          </c:extLst>
        </c:ser>
        <c:ser>
          <c:idx val="11"/>
          <c:order val="8"/>
          <c:tx>
            <c:strRef>
              <c:f>'UF x NPS Vinculo Evoluçao'!$B$18</c:f>
              <c:strCache>
                <c:ptCount val="1"/>
                <c:pt idx="0">
                  <c:v>MS</c:v>
                </c:pt>
              </c:strCache>
            </c:strRef>
          </c:tx>
          <c:spPr>
            <a:solidFill>
              <a:srgbClr val="00B0F0"/>
            </a:solidFill>
            <a:ln w="6350">
              <a:solidFill>
                <a:schemeClr val="bg1"/>
              </a:solidFill>
            </a:ln>
            <a:effectLst/>
          </c:spPr>
          <c:invertIfNegative val="0"/>
          <c:dLbls>
            <c:dLbl>
              <c:idx val="0"/>
              <c:layout>
                <c:manualLayout>
                  <c:x val="-1.5931418225688047E-2"/>
                  <c:y val="-1.633980899633553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1-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Evoluçao'!$J$18</c:f>
              <c:numCache>
                <c:formatCode>0.00</c:formatCode>
                <c:ptCount val="1"/>
                <c:pt idx="0">
                  <c:v>44.594594594594597</c:v>
                </c:pt>
              </c:numCache>
            </c:numRef>
          </c:xVal>
          <c:yVal>
            <c:numRef>
              <c:f>'UF x NPS Vinculo Evoluçao'!$K$18</c:f>
              <c:numCache>
                <c:formatCode>0.00</c:formatCode>
                <c:ptCount val="1"/>
                <c:pt idx="0">
                  <c:v>20.192307692307701</c:v>
                </c:pt>
              </c:numCache>
            </c:numRef>
          </c:yVal>
          <c:bubbleSize>
            <c:numRef>
              <c:f>'UF x NPS Vinculo Evoluçao'!$C$18</c:f>
              <c:numCache>
                <c:formatCode>0.0%</c:formatCode>
                <c:ptCount val="1"/>
                <c:pt idx="0">
                  <c:v>1.7999999999999999E-2</c:v>
                </c:pt>
              </c:numCache>
            </c:numRef>
          </c:bubbleSize>
          <c:bubble3D val="0"/>
          <c:extLst>
            <c:ext xmlns:c16="http://schemas.microsoft.com/office/drawing/2014/chart" uri="{C3380CC4-5D6E-409C-BE32-E72D297353CC}">
              <c16:uniqueId val="{00000012-3143-214B-A013-ACA0CA9BCE62}"/>
            </c:ext>
          </c:extLst>
        </c:ser>
        <c:ser>
          <c:idx val="12"/>
          <c:order val="9"/>
          <c:tx>
            <c:strRef>
              <c:f>'UF x NPS Vinculo Evoluçao'!$B$19</c:f>
              <c:strCache>
                <c:ptCount val="1"/>
                <c:pt idx="0">
                  <c:v>MT</c:v>
                </c:pt>
              </c:strCache>
            </c:strRef>
          </c:tx>
          <c:spPr>
            <a:solidFill>
              <a:srgbClr val="00B0F0"/>
            </a:solidFill>
            <a:ln w="6350">
              <a:solidFill>
                <a:schemeClr val="bg1"/>
              </a:solidFill>
            </a:ln>
            <a:effectLst/>
          </c:spPr>
          <c:invertIfNegative val="0"/>
          <c:dLbls>
            <c:dLbl>
              <c:idx val="0"/>
              <c:layout>
                <c:manualLayout>
                  <c:x val="-3.6885143570536884E-2"/>
                  <c:y val="4.773917503509340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3-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Arial" panose="020B0604020202020204"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Evoluçao'!$J$19</c:f>
              <c:numCache>
                <c:formatCode>0.00</c:formatCode>
                <c:ptCount val="1"/>
                <c:pt idx="0">
                  <c:v>23.076923076923077</c:v>
                </c:pt>
              </c:numCache>
            </c:numRef>
          </c:xVal>
          <c:yVal>
            <c:numRef>
              <c:f>'UF x NPS Vinculo Evoluçao'!$K$19</c:f>
              <c:numCache>
                <c:formatCode>0.00</c:formatCode>
                <c:ptCount val="1"/>
                <c:pt idx="0">
                  <c:v>-2.5341130604288473</c:v>
                </c:pt>
              </c:numCache>
            </c:numRef>
          </c:yVal>
          <c:bubbleSize>
            <c:numRef>
              <c:f>'UF x NPS Vinculo Evoluçao'!$C$19</c:f>
              <c:numCache>
                <c:formatCode>0.0%</c:formatCode>
                <c:ptCount val="1"/>
                <c:pt idx="0">
                  <c:v>2.5000000000000001E-2</c:v>
                </c:pt>
              </c:numCache>
            </c:numRef>
          </c:bubbleSize>
          <c:bubble3D val="0"/>
          <c:extLst>
            <c:ext xmlns:c16="http://schemas.microsoft.com/office/drawing/2014/chart" uri="{C3380CC4-5D6E-409C-BE32-E72D297353CC}">
              <c16:uniqueId val="{00000014-3143-214B-A013-ACA0CA9BCE62}"/>
            </c:ext>
          </c:extLst>
        </c:ser>
        <c:ser>
          <c:idx val="14"/>
          <c:order val="10"/>
          <c:tx>
            <c:strRef>
              <c:f>'UF x NPS Vinculo Evoluçao'!$B$21</c:f>
              <c:strCache>
                <c:ptCount val="1"/>
                <c:pt idx="0">
                  <c:v>PB</c:v>
                </c:pt>
              </c:strCache>
            </c:strRef>
          </c:tx>
          <c:spPr>
            <a:solidFill>
              <a:srgbClr val="00B0F0"/>
            </a:solidFill>
            <a:ln w="6350">
              <a:solidFill>
                <a:schemeClr val="bg1"/>
              </a:solidFill>
            </a:ln>
            <a:effectLst/>
          </c:spPr>
          <c:invertIfNegative val="0"/>
          <c:dLbls>
            <c:dLbl>
              <c:idx val="0"/>
              <c:layout>
                <c:manualLayout>
                  <c:x val="-1.4277256157291319E-2"/>
                  <c:y val="-4.7678311550669615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5-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Evoluçao'!$J$21</c:f>
              <c:numCache>
                <c:formatCode>0.00</c:formatCode>
                <c:ptCount val="1"/>
                <c:pt idx="0">
                  <c:v>35.779816513761467</c:v>
                </c:pt>
              </c:numCache>
            </c:numRef>
          </c:xVal>
          <c:yVal>
            <c:numRef>
              <c:f>'UF x NPS Vinculo Evoluçao'!$K$21</c:f>
              <c:numCache>
                <c:formatCode>0.00</c:formatCode>
                <c:ptCount val="1"/>
                <c:pt idx="0">
                  <c:v>9.1503267973856168</c:v>
                </c:pt>
              </c:numCache>
            </c:numRef>
          </c:yVal>
          <c:bubbleSize>
            <c:numRef>
              <c:f>'UF x NPS Vinculo Evoluçao'!$C$21</c:f>
              <c:numCache>
                <c:formatCode>0.0%</c:formatCode>
                <c:ptCount val="1"/>
                <c:pt idx="0">
                  <c:v>1.6E-2</c:v>
                </c:pt>
              </c:numCache>
            </c:numRef>
          </c:bubbleSize>
          <c:bubble3D val="0"/>
          <c:extLst>
            <c:ext xmlns:c16="http://schemas.microsoft.com/office/drawing/2014/chart" uri="{C3380CC4-5D6E-409C-BE32-E72D297353CC}">
              <c16:uniqueId val="{00000016-3143-214B-A013-ACA0CA9BCE62}"/>
            </c:ext>
          </c:extLst>
        </c:ser>
        <c:ser>
          <c:idx val="15"/>
          <c:order val="11"/>
          <c:tx>
            <c:strRef>
              <c:f>'UF x NPS Vinculo Evoluçao'!$B$22</c:f>
              <c:strCache>
                <c:ptCount val="1"/>
                <c:pt idx="0">
                  <c:v>PE</c:v>
                </c:pt>
              </c:strCache>
            </c:strRef>
          </c:tx>
          <c:spPr>
            <a:solidFill>
              <a:srgbClr val="00B0F0"/>
            </a:solidFill>
            <a:ln w="6350">
              <a:solidFill>
                <a:schemeClr val="bg1"/>
              </a:solidFill>
            </a:ln>
            <a:effectLst/>
          </c:spPr>
          <c:invertIfNegative val="0"/>
          <c:dLbls>
            <c:dLbl>
              <c:idx val="0"/>
              <c:layout>
                <c:manualLayout>
                  <c:x val="-1.2625946594170885E-2"/>
                  <c:y val="3.505198993718618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7-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Evoluçao'!$J$22</c:f>
              <c:numCache>
                <c:formatCode>0.00</c:formatCode>
                <c:ptCount val="1"/>
                <c:pt idx="0">
                  <c:v>33.82352941176471</c:v>
                </c:pt>
              </c:numCache>
            </c:numRef>
          </c:xVal>
          <c:yVal>
            <c:numRef>
              <c:f>'UF x NPS Vinculo Evoluçao'!$K$22</c:f>
              <c:numCache>
                <c:formatCode>0.00</c:formatCode>
                <c:ptCount val="1"/>
                <c:pt idx="0">
                  <c:v>-5.3777208706786226</c:v>
                </c:pt>
              </c:numCache>
            </c:numRef>
          </c:yVal>
          <c:bubbleSize>
            <c:numRef>
              <c:f>'UF x NPS Vinculo Evoluçao'!$C$22</c:f>
              <c:numCache>
                <c:formatCode>0.0%</c:formatCode>
                <c:ptCount val="1"/>
                <c:pt idx="0">
                  <c:v>2.9000000000000001E-2</c:v>
                </c:pt>
              </c:numCache>
            </c:numRef>
          </c:bubbleSize>
          <c:bubble3D val="0"/>
          <c:extLst>
            <c:ext xmlns:c16="http://schemas.microsoft.com/office/drawing/2014/chart" uri="{C3380CC4-5D6E-409C-BE32-E72D297353CC}">
              <c16:uniqueId val="{00000018-3143-214B-A013-ACA0CA9BCE62}"/>
            </c:ext>
          </c:extLst>
        </c:ser>
        <c:ser>
          <c:idx val="16"/>
          <c:order val="12"/>
          <c:tx>
            <c:strRef>
              <c:f>'UF x NPS Vinculo Evoluçao'!$B$23</c:f>
              <c:strCache>
                <c:ptCount val="1"/>
                <c:pt idx="0">
                  <c:v>PI</c:v>
                </c:pt>
              </c:strCache>
            </c:strRef>
          </c:tx>
          <c:spPr>
            <a:solidFill>
              <a:srgbClr val="00B0F0"/>
            </a:solidFill>
            <a:ln w="6350">
              <a:solidFill>
                <a:schemeClr val="bg1"/>
              </a:solidFill>
            </a:ln>
            <a:effectLst/>
          </c:spPr>
          <c:invertIfNegative val="0"/>
          <c:dLbls>
            <c:dLbl>
              <c:idx val="0"/>
              <c:layout>
                <c:manualLayout>
                  <c:x val="-1.2681759440483775E-2"/>
                  <c:y val="1.033581356688112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9-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'UF x NPS Vinculo Evoluçao'!$J$23</c:f>
              <c:numCache>
                <c:formatCode>0.00</c:formatCode>
                <c:ptCount val="1"/>
                <c:pt idx="0">
                  <c:v>44.85981308411214</c:v>
                </c:pt>
              </c:numCache>
            </c:numRef>
          </c:xVal>
          <c:yVal>
            <c:numRef>
              <c:f>'UF x NPS Vinculo Evoluçao'!$K$23</c:f>
              <c:numCache>
                <c:formatCode>0.00</c:formatCode>
                <c:ptCount val="1"/>
                <c:pt idx="0">
                  <c:v>0</c:v>
                </c:pt>
              </c:numCache>
            </c:numRef>
          </c:yVal>
          <c:bubbleSize>
            <c:numRef>
              <c:f>'UF x NPS Vinculo Evoluçao'!$C$23</c:f>
              <c:numCache>
                <c:formatCode>0.0%</c:formatCode>
                <c:ptCount val="1"/>
                <c:pt idx="0">
                  <c:v>1.7000000000000001E-2</c:v>
                </c:pt>
              </c:numCache>
            </c:numRef>
          </c:bubbleSize>
          <c:bubble3D val="0"/>
          <c:extLst>
            <c:ext xmlns:c16="http://schemas.microsoft.com/office/drawing/2014/chart" uri="{C3380CC4-5D6E-409C-BE32-E72D297353CC}">
              <c16:uniqueId val="{0000001A-3143-214B-A013-ACA0CA9BCE62}"/>
            </c:ext>
          </c:extLst>
        </c:ser>
        <c:ser>
          <c:idx val="17"/>
          <c:order val="13"/>
          <c:tx>
            <c:strRef>
              <c:f>'UF x NPS Vinculo Evoluçao'!$B$24</c:f>
              <c:strCache>
                <c:ptCount val="1"/>
                <c:pt idx="0">
                  <c:v>PR</c:v>
                </c:pt>
              </c:strCache>
            </c:strRef>
          </c:tx>
          <c:spPr>
            <a:solidFill>
              <a:srgbClr val="00B0F0"/>
            </a:solidFill>
            <a:ln w="6350">
              <a:solidFill>
                <a:schemeClr val="bg1"/>
              </a:solidFill>
            </a:ln>
            <a:effectLst/>
          </c:spPr>
          <c:invertIfNegative val="0"/>
          <c:dLbls>
            <c:dLbl>
              <c:idx val="0"/>
              <c:layout>
                <c:manualLayout>
                  <c:x val="-3.972591930270563E-2"/>
                  <c:y val="-7.6016236092603565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B-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Evoluçao'!$J$24</c:f>
              <c:numCache>
                <c:formatCode>0.00</c:formatCode>
                <c:ptCount val="1"/>
                <c:pt idx="0">
                  <c:v>33.726415094339622</c:v>
                </c:pt>
              </c:numCache>
            </c:numRef>
          </c:xVal>
          <c:yVal>
            <c:numRef>
              <c:f>'UF x NPS Vinculo Evoluçao'!$K$24</c:f>
              <c:numCache>
                <c:formatCode>0.00</c:formatCode>
                <c:ptCount val="1"/>
                <c:pt idx="0">
                  <c:v>9.8848848848848903</c:v>
                </c:pt>
              </c:numCache>
            </c:numRef>
          </c:yVal>
          <c:bubbleSize>
            <c:numRef>
              <c:f>'UF x NPS Vinculo Evoluçao'!$C$24</c:f>
              <c:numCache>
                <c:formatCode>0.0%</c:formatCode>
                <c:ptCount val="1"/>
                <c:pt idx="0">
                  <c:v>6.4000000000000001E-2</c:v>
                </c:pt>
              </c:numCache>
            </c:numRef>
          </c:bubbleSize>
          <c:bubble3D val="0"/>
          <c:extLst>
            <c:ext xmlns:c16="http://schemas.microsoft.com/office/drawing/2014/chart" uri="{C3380CC4-5D6E-409C-BE32-E72D297353CC}">
              <c16:uniqueId val="{0000001C-3143-214B-A013-ACA0CA9BCE62}"/>
            </c:ext>
          </c:extLst>
        </c:ser>
        <c:ser>
          <c:idx val="18"/>
          <c:order val="14"/>
          <c:tx>
            <c:strRef>
              <c:f>'UF x NPS Vinculo Evoluçao'!$B$25</c:f>
              <c:strCache>
                <c:ptCount val="1"/>
                <c:pt idx="0">
                  <c:v>RJ</c:v>
                </c:pt>
              </c:strCache>
            </c:strRef>
          </c:tx>
          <c:spPr>
            <a:solidFill>
              <a:srgbClr val="00B0F0"/>
            </a:solidFill>
            <a:ln w="6350">
              <a:solidFill>
                <a:schemeClr val="bg1"/>
              </a:solidFill>
            </a:ln>
            <a:effectLst/>
          </c:spPr>
          <c:invertIfNegative val="0"/>
          <c:dLbls>
            <c:dLbl>
              <c:idx val="0"/>
              <c:layout>
                <c:manualLayout>
                  <c:x val="-1.5976941476141579E-2"/>
                  <c:y val="-6.2254289760581738E-4"/>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D-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Evoluçao'!$J$25</c:f>
              <c:numCache>
                <c:formatCode>0.00</c:formatCode>
                <c:ptCount val="1"/>
                <c:pt idx="0">
                  <c:v>34.124293785310734</c:v>
                </c:pt>
              </c:numCache>
            </c:numRef>
          </c:xVal>
          <c:yVal>
            <c:numRef>
              <c:f>'UF x NPS Vinculo Evoluçao'!$K$25</c:f>
              <c:numCache>
                <c:formatCode>0.00</c:formatCode>
                <c:ptCount val="1"/>
                <c:pt idx="0">
                  <c:v>-2.0361663652802804</c:v>
                </c:pt>
              </c:numCache>
            </c:numRef>
          </c:yVal>
          <c:bubbleSize>
            <c:numRef>
              <c:f>'UF x NPS Vinculo Evoluçao'!$C$25</c:f>
              <c:numCache>
                <c:formatCode>0.0%</c:formatCode>
                <c:ptCount val="1"/>
                <c:pt idx="0">
                  <c:v>6.2E-2</c:v>
                </c:pt>
              </c:numCache>
            </c:numRef>
          </c:bubbleSize>
          <c:bubble3D val="0"/>
          <c:extLst>
            <c:ext xmlns:c16="http://schemas.microsoft.com/office/drawing/2014/chart" uri="{C3380CC4-5D6E-409C-BE32-E72D297353CC}">
              <c16:uniqueId val="{0000001E-3143-214B-A013-ACA0CA9BCE62}"/>
            </c:ext>
          </c:extLst>
        </c:ser>
        <c:ser>
          <c:idx val="19"/>
          <c:order val="15"/>
          <c:tx>
            <c:strRef>
              <c:f>'UF x NPS Vinculo Evoluçao'!$B$26</c:f>
              <c:strCache>
                <c:ptCount val="1"/>
                <c:pt idx="0">
                  <c:v>RN</c:v>
                </c:pt>
              </c:strCache>
            </c:strRef>
          </c:tx>
          <c:spPr>
            <a:solidFill>
              <a:srgbClr val="00B0F0"/>
            </a:solidFill>
            <a:ln w="6350">
              <a:solidFill>
                <a:schemeClr val="bg1"/>
              </a:solidFill>
            </a:ln>
            <a:effectLst/>
          </c:spPr>
          <c:invertIfNegative val="0"/>
          <c:dLbls>
            <c:dLbl>
              <c:idx val="0"/>
              <c:layout>
                <c:manualLayout>
                  <c:x val="-7.8829864603170534E-3"/>
                  <c:y val="-1.012908801811356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F-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Evoluçao'!$J$26</c:f>
              <c:numCache>
                <c:formatCode>0.00</c:formatCode>
                <c:ptCount val="1"/>
                <c:pt idx="0">
                  <c:v>44.387755102040813</c:v>
                </c:pt>
              </c:numCache>
            </c:numRef>
          </c:xVal>
          <c:yVal>
            <c:numRef>
              <c:f>'UF x NPS Vinculo Evoluçao'!$K$26</c:f>
              <c:numCache>
                <c:formatCode>0.00</c:formatCode>
                <c:ptCount val="1"/>
                <c:pt idx="0">
                  <c:v>-12.156862745098046</c:v>
                </c:pt>
              </c:numCache>
            </c:numRef>
          </c:yVal>
          <c:bubbleSize>
            <c:numRef>
              <c:f>'UF x NPS Vinculo Evoluçao'!$C$26</c:f>
              <c:numCache>
                <c:formatCode>0.0%</c:formatCode>
                <c:ptCount val="1"/>
                <c:pt idx="0">
                  <c:v>2.5999999999999999E-2</c:v>
                </c:pt>
              </c:numCache>
            </c:numRef>
          </c:bubbleSize>
          <c:bubble3D val="0"/>
          <c:extLst>
            <c:ext xmlns:c16="http://schemas.microsoft.com/office/drawing/2014/chart" uri="{C3380CC4-5D6E-409C-BE32-E72D297353CC}">
              <c16:uniqueId val="{00000020-3143-214B-A013-ACA0CA9BCE62}"/>
            </c:ext>
          </c:extLst>
        </c:ser>
        <c:ser>
          <c:idx val="20"/>
          <c:order val="16"/>
          <c:tx>
            <c:strRef>
              <c:f>'UF x NPS Vinculo Evoluçao'!$B$27</c:f>
              <c:strCache>
                <c:ptCount val="1"/>
                <c:pt idx="0">
                  <c:v>RO</c:v>
                </c:pt>
              </c:strCache>
            </c:strRef>
          </c:tx>
          <c:spPr>
            <a:solidFill>
              <a:srgbClr val="00B0F0"/>
            </a:solidFill>
            <a:ln w="6350">
              <a:solidFill>
                <a:schemeClr val="bg1"/>
              </a:solidFill>
            </a:ln>
            <a:effectLst/>
          </c:spPr>
          <c:invertIfNegative val="0"/>
          <c:dLbls>
            <c:dLbl>
              <c:idx val="0"/>
              <c:layout>
                <c:manualLayout>
                  <c:x val="-4.1483781179745209E-2"/>
                  <c:y val="-4.881692404053159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1-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Evoluçao'!$J$27</c:f>
              <c:numCache>
                <c:formatCode>0.00</c:formatCode>
                <c:ptCount val="1"/>
                <c:pt idx="0">
                  <c:v>51.851851851851862</c:v>
                </c:pt>
              </c:numCache>
            </c:numRef>
          </c:xVal>
          <c:yVal>
            <c:numRef>
              <c:f>'UF x NPS Vinculo Evoluçao'!$K$27</c:f>
              <c:numCache>
                <c:formatCode>0.00</c:formatCode>
                <c:ptCount val="1"/>
                <c:pt idx="0">
                  <c:v>3.1578947368421026</c:v>
                </c:pt>
              </c:numCache>
            </c:numRef>
          </c:yVal>
          <c:bubbleSize>
            <c:numRef>
              <c:f>'UF x NPS Vinculo Evoluçao'!$C$27</c:f>
              <c:numCache>
                <c:formatCode>0.0%</c:formatCode>
                <c:ptCount val="1"/>
                <c:pt idx="0">
                  <c:v>1.2999999999999999E-2</c:v>
                </c:pt>
              </c:numCache>
            </c:numRef>
          </c:bubbleSize>
          <c:bubble3D val="0"/>
          <c:extLst>
            <c:ext xmlns:c16="http://schemas.microsoft.com/office/drawing/2014/chart" uri="{C3380CC4-5D6E-409C-BE32-E72D297353CC}">
              <c16:uniqueId val="{00000022-3143-214B-A013-ACA0CA9BCE62}"/>
            </c:ext>
          </c:extLst>
        </c:ser>
        <c:ser>
          <c:idx val="22"/>
          <c:order val="17"/>
          <c:tx>
            <c:strRef>
              <c:f>'UF x NPS Vinculo Evoluçao'!$B$29</c:f>
              <c:strCache>
                <c:ptCount val="1"/>
                <c:pt idx="0">
                  <c:v>RS</c:v>
                </c:pt>
              </c:strCache>
            </c:strRef>
          </c:tx>
          <c:spPr>
            <a:solidFill>
              <a:srgbClr val="00B0F0"/>
            </a:solidFill>
            <a:ln w="6350">
              <a:solidFill>
                <a:schemeClr val="bg1"/>
              </a:solidFill>
            </a:ln>
            <a:effectLst/>
          </c:spPr>
          <c:invertIfNegative val="0"/>
          <c:dPt>
            <c:idx val="0"/>
            <c:invertIfNegative val="0"/>
            <c:bubble3D val="0"/>
            <c:spPr>
              <a:solidFill>
                <a:srgbClr val="00B0F0"/>
              </a:solidFill>
              <a:ln w="6350">
                <a:solidFill>
                  <a:schemeClr val="bg1"/>
                </a:solidFill>
              </a:ln>
              <a:effectLst/>
            </c:spPr>
            <c:extLst>
              <c:ext xmlns:c16="http://schemas.microsoft.com/office/drawing/2014/chart" uri="{C3380CC4-5D6E-409C-BE32-E72D297353CC}">
                <c16:uniqueId val="{00000024-3143-214B-A013-ACA0CA9BCE62}"/>
              </c:ext>
            </c:extLst>
          </c:dPt>
          <c:dLbls>
            <c:dLbl>
              <c:idx val="0"/>
              <c:layout>
                <c:manualLayout>
                  <c:x val="-7.6751968830432601E-2"/>
                  <c:y val="9.7450235952449889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4-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Evoluçao'!$J$29</c:f>
              <c:numCache>
                <c:formatCode>0.00</c:formatCode>
                <c:ptCount val="1"/>
                <c:pt idx="0">
                  <c:v>41.53846153846154</c:v>
                </c:pt>
              </c:numCache>
            </c:numRef>
          </c:xVal>
          <c:yVal>
            <c:numRef>
              <c:f>'UF x NPS Vinculo Evoluçao'!$K$29</c:f>
              <c:numCache>
                <c:formatCode>0.00</c:formatCode>
                <c:ptCount val="1"/>
                <c:pt idx="0">
                  <c:v>-22.867494824016564</c:v>
                </c:pt>
              </c:numCache>
            </c:numRef>
          </c:yVal>
          <c:bubbleSize>
            <c:numRef>
              <c:f>'UF x NPS Vinculo Evoluçao'!$C$29</c:f>
              <c:numCache>
                <c:formatCode>0.0%</c:formatCode>
                <c:ptCount val="1"/>
                <c:pt idx="0">
                  <c:v>5.8999999999999997E-2</c:v>
                </c:pt>
              </c:numCache>
            </c:numRef>
          </c:bubbleSize>
          <c:bubble3D val="0"/>
          <c:extLst>
            <c:ext xmlns:c16="http://schemas.microsoft.com/office/drawing/2014/chart" uri="{C3380CC4-5D6E-409C-BE32-E72D297353CC}">
              <c16:uniqueId val="{00000025-3143-214B-A013-ACA0CA9BCE62}"/>
            </c:ext>
          </c:extLst>
        </c:ser>
        <c:ser>
          <c:idx val="23"/>
          <c:order val="18"/>
          <c:tx>
            <c:strRef>
              <c:f>'UF x NPS Vinculo Evoluçao'!$B$30</c:f>
              <c:strCache>
                <c:ptCount val="1"/>
                <c:pt idx="0">
                  <c:v>SC</c:v>
                </c:pt>
              </c:strCache>
            </c:strRef>
          </c:tx>
          <c:spPr>
            <a:solidFill>
              <a:srgbClr val="00B0F0"/>
            </a:solidFill>
            <a:ln w="6350">
              <a:solidFill>
                <a:schemeClr val="bg1"/>
              </a:solidFill>
            </a:ln>
            <a:effectLst/>
          </c:spPr>
          <c:invertIfNegative val="0"/>
          <c:dLbls>
            <c:dLbl>
              <c:idx val="0"/>
              <c:layout>
                <c:manualLayout>
                  <c:x val="-2.8870274065619136E-2"/>
                  <c:y val="-5.590418923565750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6-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Evoluçao'!$J$30</c:f>
              <c:numCache>
                <c:formatCode>0.00</c:formatCode>
                <c:ptCount val="1"/>
                <c:pt idx="0">
                  <c:v>38.356164383561641</c:v>
                </c:pt>
              </c:numCache>
            </c:numRef>
          </c:xVal>
          <c:yVal>
            <c:numRef>
              <c:f>'UF x NPS Vinculo Evoluçao'!$K$30</c:f>
              <c:numCache>
                <c:formatCode>0.00</c:formatCode>
                <c:ptCount val="1"/>
                <c:pt idx="0">
                  <c:v>4.4117647058823479</c:v>
                </c:pt>
              </c:numCache>
            </c:numRef>
          </c:yVal>
          <c:bubbleSize>
            <c:numRef>
              <c:f>'UF x NPS Vinculo Evoluçao'!$C$30</c:f>
              <c:numCache>
                <c:formatCode>0.0%</c:formatCode>
                <c:ptCount val="1"/>
                <c:pt idx="0">
                  <c:v>4.8000000000000001E-2</c:v>
                </c:pt>
              </c:numCache>
            </c:numRef>
          </c:bubbleSize>
          <c:bubble3D val="0"/>
          <c:extLst>
            <c:ext xmlns:c16="http://schemas.microsoft.com/office/drawing/2014/chart" uri="{C3380CC4-5D6E-409C-BE32-E72D297353CC}">
              <c16:uniqueId val="{00000027-3143-214B-A013-ACA0CA9BCE62}"/>
            </c:ext>
          </c:extLst>
        </c:ser>
        <c:ser>
          <c:idx val="21"/>
          <c:order val="19"/>
          <c:tx>
            <c:strRef>
              <c:f>'UF x NPS Vinculo Evoluçao'!$B$28</c:f>
              <c:strCache>
                <c:ptCount val="1"/>
                <c:pt idx="0">
                  <c:v>RR</c:v>
                </c:pt>
              </c:strCache>
            </c:strRef>
          </c:tx>
          <c:spPr>
            <a:solidFill>
              <a:srgbClr val="00B0F0"/>
            </a:solidFill>
            <a:ln w="6350">
              <a:solidFill>
                <a:schemeClr val="bg1"/>
              </a:solidFill>
            </a:ln>
            <a:effectLst/>
          </c:spPr>
          <c:invertIfNegative val="0"/>
          <c:dLbls>
            <c:dLbl>
              <c:idx val="0"/>
              <c:layout>
                <c:manualLayout>
                  <c:x val="-2.8925441092346082E-2"/>
                  <c:y val="-3.407535974599398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8-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Evoluçao'!$J$28</c:f>
              <c:numCache>
                <c:formatCode>0.00</c:formatCode>
                <c:ptCount val="1"/>
                <c:pt idx="0">
                  <c:v>45.454545454545446</c:v>
                </c:pt>
              </c:numCache>
            </c:numRef>
          </c:xVal>
          <c:yVal>
            <c:numRef>
              <c:f>'UF x NPS Vinculo Evoluçao'!$K$28</c:f>
              <c:numCache>
                <c:formatCode>0.00</c:formatCode>
                <c:ptCount val="1"/>
                <c:pt idx="0">
                  <c:v>-30.555555555555557</c:v>
                </c:pt>
              </c:numCache>
            </c:numRef>
          </c:yVal>
          <c:bubbleSize>
            <c:numRef>
              <c:f>'UF x NPS Vinculo Evoluçao'!$C$28</c:f>
              <c:numCache>
                <c:formatCode>0.0%</c:formatCode>
                <c:ptCount val="1"/>
                <c:pt idx="0">
                  <c:v>4.0000000000000001E-3</c:v>
                </c:pt>
              </c:numCache>
            </c:numRef>
          </c:bubbleSize>
          <c:bubble3D val="0"/>
          <c:extLst>
            <c:ext xmlns:c16="http://schemas.microsoft.com/office/drawing/2014/chart" uri="{C3380CC4-5D6E-409C-BE32-E72D297353CC}">
              <c16:uniqueId val="{00000029-3143-214B-A013-ACA0CA9BCE62}"/>
            </c:ext>
          </c:extLst>
        </c:ser>
        <c:ser>
          <c:idx val="24"/>
          <c:order val="20"/>
          <c:tx>
            <c:strRef>
              <c:f>'UF x NPS Vinculo Evoluçao'!$B$31</c:f>
              <c:strCache>
                <c:ptCount val="1"/>
                <c:pt idx="0">
                  <c:v>SE</c:v>
                </c:pt>
              </c:strCache>
            </c:strRef>
          </c:tx>
          <c:spPr>
            <a:solidFill>
              <a:srgbClr val="00B0F0"/>
            </a:solidFill>
            <a:ln w="6350">
              <a:solidFill>
                <a:schemeClr val="bg1"/>
              </a:solidFill>
            </a:ln>
            <a:effectLst/>
          </c:spPr>
          <c:invertIfNegative val="0"/>
          <c:dLbls>
            <c:dLbl>
              <c:idx val="0"/>
              <c:layout>
                <c:manualLayout>
                  <c:x val="-1.2783439104968014E-2"/>
                  <c:y val="-6.788262079298126E-3"/>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A-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Evoluçao'!$J$31</c:f>
              <c:numCache>
                <c:formatCode>0.00</c:formatCode>
                <c:ptCount val="1"/>
                <c:pt idx="0">
                  <c:v>56.363636363636374</c:v>
                </c:pt>
              </c:numCache>
            </c:numRef>
          </c:xVal>
          <c:yVal>
            <c:numRef>
              <c:f>'UF x NPS Vinculo Evoluçao'!$K$31</c:f>
              <c:numCache>
                <c:formatCode>0.00</c:formatCode>
                <c:ptCount val="1"/>
                <c:pt idx="0">
                  <c:v>7.8260869565217419</c:v>
                </c:pt>
              </c:numCache>
            </c:numRef>
          </c:yVal>
          <c:bubbleSize>
            <c:numRef>
              <c:f>'UF x NPS Vinculo Evoluçao'!$C$31</c:f>
              <c:numCache>
                <c:formatCode>0.0%</c:formatCode>
                <c:ptCount val="1"/>
                <c:pt idx="0">
                  <c:v>0.01</c:v>
                </c:pt>
              </c:numCache>
            </c:numRef>
          </c:bubbleSize>
          <c:bubble3D val="0"/>
          <c:extLst>
            <c:ext xmlns:c16="http://schemas.microsoft.com/office/drawing/2014/chart" uri="{C3380CC4-5D6E-409C-BE32-E72D297353CC}">
              <c16:uniqueId val="{0000002B-3143-214B-A013-ACA0CA9BCE62}"/>
            </c:ext>
          </c:extLst>
        </c:ser>
        <c:ser>
          <c:idx val="25"/>
          <c:order val="21"/>
          <c:tx>
            <c:strRef>
              <c:f>'UF x NPS Vinculo Evoluçao'!$B$32</c:f>
              <c:strCache>
                <c:ptCount val="1"/>
                <c:pt idx="0">
                  <c:v>SP</c:v>
                </c:pt>
              </c:strCache>
            </c:strRef>
          </c:tx>
          <c:spPr>
            <a:solidFill>
              <a:srgbClr val="00B0F0"/>
            </a:solidFill>
            <a:ln w="6350">
              <a:solidFill>
                <a:schemeClr val="bg1"/>
              </a:solidFill>
            </a:ln>
            <a:effectLst/>
          </c:spPr>
          <c:invertIfNegative val="0"/>
          <c:dLbls>
            <c:dLbl>
              <c:idx val="0"/>
              <c:layout>
                <c:manualLayout>
                  <c:x val="-0.11652840623428859"/>
                  <c:y val="2.39984882842025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C-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Evoluçao'!$J$32</c:f>
              <c:numCache>
                <c:formatCode>0.00</c:formatCode>
                <c:ptCount val="1"/>
                <c:pt idx="0">
                  <c:v>29.926442121564069</c:v>
                </c:pt>
              </c:numCache>
            </c:numRef>
          </c:xVal>
          <c:yVal>
            <c:numRef>
              <c:f>'UF x NPS Vinculo Evoluçao'!$K$32</c:f>
              <c:numCache>
                <c:formatCode>0.00</c:formatCode>
                <c:ptCount val="1"/>
                <c:pt idx="0">
                  <c:v>13.557418128402322</c:v>
                </c:pt>
              </c:numCache>
            </c:numRef>
          </c:yVal>
          <c:bubbleSize>
            <c:numRef>
              <c:f>'UF x NPS Vinculo Evoluçao'!$C$32</c:f>
              <c:numCache>
                <c:formatCode>0.0%</c:formatCode>
                <c:ptCount val="1"/>
                <c:pt idx="0">
                  <c:v>0.22800000000000001</c:v>
                </c:pt>
              </c:numCache>
            </c:numRef>
          </c:bubbleSize>
          <c:bubble3D val="0"/>
          <c:extLst>
            <c:ext xmlns:c16="http://schemas.microsoft.com/office/drawing/2014/chart" uri="{C3380CC4-5D6E-409C-BE32-E72D297353CC}">
              <c16:uniqueId val="{0000002D-3143-214B-A013-ACA0CA9BCE62}"/>
            </c:ext>
          </c:extLst>
        </c:ser>
        <c:ser>
          <c:idx val="26"/>
          <c:order val="22"/>
          <c:tx>
            <c:strRef>
              <c:f>'UF x NPS Vinculo Evoluçao'!$B$33</c:f>
              <c:strCache>
                <c:ptCount val="1"/>
                <c:pt idx="0">
                  <c:v>TO</c:v>
                </c:pt>
              </c:strCache>
            </c:strRef>
          </c:tx>
          <c:spPr>
            <a:solidFill>
              <a:srgbClr val="00B0F0"/>
            </a:solidFill>
            <a:ln w="6350">
              <a:solidFill>
                <a:schemeClr val="bg1"/>
              </a:solidFill>
            </a:ln>
            <a:effectLst/>
          </c:spPr>
          <c:invertIfNegative val="0"/>
          <c:dLbls>
            <c:dLbl>
              <c:idx val="0"/>
              <c:layout>
                <c:manualLayout>
                  <c:x val="-2.3017602996254681E-2"/>
                  <c:y val="-3.12423064463880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E-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Evoluçao'!$J$33</c:f>
              <c:numCache>
                <c:formatCode>0.00</c:formatCode>
                <c:ptCount val="1"/>
                <c:pt idx="0">
                  <c:v>53.846153846153854</c:v>
                </c:pt>
              </c:numCache>
            </c:numRef>
          </c:xVal>
          <c:yVal>
            <c:numRef>
              <c:f>'UF x NPS Vinculo Evoluçao'!$K$33</c:f>
              <c:numCache>
                <c:formatCode>0.00</c:formatCode>
                <c:ptCount val="1"/>
                <c:pt idx="0">
                  <c:v>-5.1282051282051171</c:v>
                </c:pt>
              </c:numCache>
            </c:numRef>
          </c:yVal>
          <c:bubbleSize>
            <c:numRef>
              <c:f>'UF x NPS Vinculo Evoluçao'!$C$33</c:f>
              <c:numCache>
                <c:formatCode>0.0%</c:formatCode>
                <c:ptCount val="1"/>
                <c:pt idx="0">
                  <c:v>8.9999999999999993E-3</c:v>
                </c:pt>
              </c:numCache>
            </c:numRef>
          </c:bubbleSize>
          <c:bubble3D val="0"/>
          <c:extLst>
            <c:ext xmlns:c16="http://schemas.microsoft.com/office/drawing/2014/chart" uri="{C3380CC4-5D6E-409C-BE32-E72D297353CC}">
              <c16:uniqueId val="{0000002F-3143-214B-A013-ACA0CA9BCE62}"/>
            </c:ext>
          </c:extLst>
        </c:ser>
        <c:ser>
          <c:idx val="27"/>
          <c:order val="23"/>
          <c:tx>
            <c:strRef>
              <c:f>'UF x NPS Vinculo Evoluçao'!$B$14</c:f>
              <c:strCache>
                <c:ptCount val="1"/>
                <c:pt idx="0">
                  <c:v>ES</c:v>
                </c:pt>
              </c:strCache>
            </c:strRef>
          </c:tx>
          <c:spPr>
            <a:solidFill>
              <a:srgbClr val="00B0F0"/>
            </a:solidFill>
            <a:ln>
              <a:solidFill>
                <a:schemeClr val="bg1"/>
              </a:solidFill>
            </a:ln>
            <a:effectLst/>
          </c:spPr>
          <c:invertIfNegative val="0"/>
          <c:dLbls>
            <c:dLbl>
              <c:idx val="0"/>
              <c:layout>
                <c:manualLayout>
                  <c:x val="-4.2880772484171645E-2"/>
                  <c:y val="4.5050974094936164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0-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Evoluçao'!$J$14</c:f>
              <c:numCache>
                <c:formatCode>0.00</c:formatCode>
                <c:ptCount val="1"/>
                <c:pt idx="0">
                  <c:v>34.090909090909079</c:v>
                </c:pt>
              </c:numCache>
            </c:numRef>
          </c:xVal>
          <c:yVal>
            <c:numRef>
              <c:f>'UF x NPS Vinculo Evoluçao'!$K$14</c:f>
              <c:numCache>
                <c:formatCode>0.00</c:formatCode>
                <c:ptCount val="1"/>
                <c:pt idx="0">
                  <c:v>-5.5555555555555571</c:v>
                </c:pt>
              </c:numCache>
            </c:numRef>
          </c:yVal>
          <c:bubbleSize>
            <c:numRef>
              <c:f>'UF x NPS Vinculo Evoluçao'!$C$14</c:f>
              <c:numCache>
                <c:formatCode>0.0%</c:formatCode>
                <c:ptCount val="1"/>
                <c:pt idx="0">
                  <c:v>1.7000000000000001E-2</c:v>
                </c:pt>
              </c:numCache>
            </c:numRef>
          </c:bubbleSize>
          <c:bubble3D val="0"/>
          <c:extLst>
            <c:ext xmlns:c16="http://schemas.microsoft.com/office/drawing/2014/chart" uri="{C3380CC4-5D6E-409C-BE32-E72D297353CC}">
              <c16:uniqueId val="{00000031-3143-214B-A013-ACA0CA9BCE62}"/>
            </c:ext>
          </c:extLst>
        </c:ser>
        <c:ser>
          <c:idx val="7"/>
          <c:order val="24"/>
          <c:tx>
            <c:strRef>
              <c:f>'UF x NPS Vinculo Evoluçao'!$B$20</c:f>
              <c:strCache>
                <c:ptCount val="1"/>
                <c:pt idx="0">
                  <c:v>PA</c:v>
                </c:pt>
              </c:strCache>
            </c:strRef>
          </c:tx>
          <c:spPr>
            <a:solidFill>
              <a:srgbClr val="00B0F0"/>
            </a:solidFill>
            <a:ln>
              <a:solidFill>
                <a:schemeClr val="bg1"/>
              </a:solidFill>
            </a:ln>
            <a:effectLst/>
          </c:spPr>
          <c:invertIfNegative val="0"/>
          <c:dLbls>
            <c:dLbl>
              <c:idx val="0"/>
              <c:layout>
                <c:manualLayout>
                  <c:x val="-6.0490552780336937E-2"/>
                  <c:y val="-1.023040062754068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2-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Evoluçao'!$J$20</c:f>
              <c:numCache>
                <c:formatCode>0.00</c:formatCode>
                <c:ptCount val="1"/>
                <c:pt idx="0">
                  <c:v>42.5</c:v>
                </c:pt>
              </c:numCache>
            </c:numRef>
          </c:xVal>
          <c:yVal>
            <c:numRef>
              <c:f>'UF x NPS Vinculo Evoluçao'!$K$20</c:f>
              <c:numCache>
                <c:formatCode>0.00</c:formatCode>
                <c:ptCount val="1"/>
                <c:pt idx="0">
                  <c:v>-9.4017094017094038</c:v>
                </c:pt>
              </c:numCache>
            </c:numRef>
          </c:yVal>
          <c:bubbleSize>
            <c:numRef>
              <c:f>'UF x NPS Vinculo Evoluçao'!$C$20</c:f>
              <c:numCache>
                <c:formatCode>0.0%</c:formatCode>
                <c:ptCount val="1"/>
                <c:pt idx="0">
                  <c:v>2.3E-2</c:v>
                </c:pt>
              </c:numCache>
            </c:numRef>
          </c:bubbleSize>
          <c:bubble3D val="0"/>
          <c:extLst>
            <c:ext xmlns:c16="http://schemas.microsoft.com/office/drawing/2014/chart" uri="{C3380CC4-5D6E-409C-BE32-E72D297353CC}">
              <c16:uniqueId val="{00000033-3143-214B-A013-ACA0CA9BCE62}"/>
            </c:ext>
          </c:extLst>
        </c:ser>
        <c:ser>
          <c:idx val="6"/>
          <c:order val="25"/>
          <c:tx>
            <c:strRef>
              <c:f>'UF x NPS Vinculo Evoluçao'!$B$13</c:f>
              <c:strCache>
                <c:ptCount val="1"/>
                <c:pt idx="0">
                  <c:v>DF</c:v>
                </c:pt>
              </c:strCache>
            </c:strRef>
          </c:tx>
          <c:spPr>
            <a:solidFill>
              <a:srgbClr val="00B0F0"/>
            </a:solidFill>
            <a:ln w="6350">
              <a:solidFill>
                <a:schemeClr val="bg1"/>
              </a:solidFill>
            </a:ln>
            <a:effectLst/>
          </c:spPr>
          <c:invertIfNegative val="0"/>
          <c:dLbls>
            <c:dLbl>
              <c:idx val="0"/>
              <c:layout>
                <c:manualLayout>
                  <c:x val="-2.9414092950810586E-2"/>
                  <c:y val="-4.8449971398879965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4-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Evoluçao'!$J$13</c:f>
              <c:numCache>
                <c:formatCode>0.00</c:formatCode>
                <c:ptCount val="1"/>
                <c:pt idx="0">
                  <c:v>31.780821917808222</c:v>
                </c:pt>
              </c:numCache>
            </c:numRef>
          </c:xVal>
          <c:yVal>
            <c:numRef>
              <c:f>'UF x NPS Vinculo Evoluçao'!$K$13</c:f>
              <c:numCache>
                <c:formatCode>0.00</c:formatCode>
                <c:ptCount val="1"/>
                <c:pt idx="0">
                  <c:v>10.92592592592592</c:v>
                </c:pt>
              </c:numCache>
            </c:numRef>
          </c:yVal>
          <c:bubbleSize>
            <c:numRef>
              <c:f>'UF x NPS Vinculo Evoluçao'!$C$13</c:f>
              <c:numCache>
                <c:formatCode>0.0%</c:formatCode>
                <c:ptCount val="1"/>
                <c:pt idx="0">
                  <c:v>2.5999999999999999E-2</c:v>
                </c:pt>
              </c:numCache>
            </c:numRef>
          </c:bubbleSize>
          <c:bubble3D val="0"/>
          <c:extLst>
            <c:ext xmlns:c16="http://schemas.microsoft.com/office/drawing/2014/chart" uri="{C3380CC4-5D6E-409C-BE32-E72D297353CC}">
              <c16:uniqueId val="{00000035-3143-214B-A013-ACA0CA9BCE62}"/>
            </c:ext>
          </c:extLst>
        </c:ser>
        <c:ser>
          <c:idx val="8"/>
          <c:order val="26"/>
          <c:tx>
            <c:strRef>
              <c:f>'UF x NPS Vinculo Evoluçao'!$B$15</c:f>
              <c:strCache>
                <c:ptCount val="1"/>
                <c:pt idx="0">
                  <c:v>GO</c:v>
                </c:pt>
              </c:strCache>
            </c:strRef>
          </c:tx>
          <c:spPr>
            <a:solidFill>
              <a:srgbClr val="00B0F0"/>
            </a:solidFill>
            <a:ln w="6350">
              <a:solidFill>
                <a:schemeClr val="bg1"/>
              </a:solidFill>
            </a:ln>
            <a:effectLst/>
          </c:spPr>
          <c:invertIfNegative val="0"/>
          <c:dLbls>
            <c:dLbl>
              <c:idx val="0"/>
              <c:layout>
                <c:manualLayout>
                  <c:x val="-1.096320276151431E-2"/>
                  <c:y val="1.500458758705958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36-3143-214B-A013-ACA0CA9BCE6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'UF x NPS Vinculo Evoluçao'!$J$15</c:f>
              <c:numCache>
                <c:formatCode>0.00</c:formatCode>
                <c:ptCount val="1"/>
                <c:pt idx="0">
                  <c:v>44.444444444444443</c:v>
                </c:pt>
              </c:numCache>
            </c:numRef>
          </c:xVal>
          <c:yVal>
            <c:numRef>
              <c:f>'UF x NPS Vinculo Evoluçao'!$K$15</c:f>
              <c:numCache>
                <c:formatCode>0.00</c:formatCode>
                <c:ptCount val="1"/>
                <c:pt idx="0">
                  <c:v>15.298507462686565</c:v>
                </c:pt>
              </c:numCache>
            </c:numRef>
          </c:yVal>
          <c:bubbleSize>
            <c:numRef>
              <c:f>'UF x NPS Vinculo Evoluçao'!$C$15</c:f>
              <c:numCache>
                <c:formatCode>0.0%</c:formatCode>
                <c:ptCount val="1"/>
                <c:pt idx="0">
                  <c:v>2.5999999999999999E-2</c:v>
                </c:pt>
              </c:numCache>
            </c:numRef>
          </c:bubbleSize>
          <c:bubble3D val="0"/>
          <c:extLst>
            <c:ext xmlns:c16="http://schemas.microsoft.com/office/drawing/2014/chart" uri="{C3380CC4-5D6E-409C-BE32-E72D297353CC}">
              <c16:uniqueId val="{00000037-3143-214B-A013-ACA0CA9BCE62}"/>
            </c:ext>
          </c:extLst>
        </c:ser>
        <c:dLbls>
          <c:dLblPos val="r"/>
          <c:showLegendKey val="0"/>
          <c:showVal val="1"/>
          <c:showCatName val="1"/>
          <c:showSerName val="0"/>
          <c:showPercent val="0"/>
          <c:showBubbleSize val="0"/>
        </c:dLbls>
        <c:bubbleScale val="60"/>
        <c:showNegBubbles val="0"/>
        <c:axId val="164671032"/>
        <c:axId val="164671424"/>
      </c:bubbleChart>
      <c:valAx>
        <c:axId val="164671032"/>
        <c:scaling>
          <c:orientation val="minMax"/>
          <c:max val="65"/>
          <c:min val="15"/>
        </c:scaling>
        <c:delete val="0"/>
        <c:axPos val="b"/>
        <c:numFmt formatCode="#,##0_ ;\-#,##0\ " sourceLinked="0"/>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0"/>
          <a:lstStyle/>
          <a:p>
            <a:pPr>
              <a:defRPr sz="10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crossAx val="164671424"/>
        <c:crosses val="autoZero"/>
        <c:crossBetween val="midCat"/>
      </c:valAx>
      <c:valAx>
        <c:axId val="164671424"/>
        <c:scaling>
          <c:orientation val="minMax"/>
          <c:max val="40"/>
          <c:min val="-80"/>
        </c:scaling>
        <c:delete val="0"/>
        <c:axPos val="l"/>
        <c:majorGridlines>
          <c:spPr>
            <a:ln w="9525" cap="flat" cmpd="sng" algn="ctr">
              <a:solidFill>
                <a:schemeClr val="tx1">
                  <a:lumMod val="15000"/>
                  <a:lumOff val="85000"/>
                </a:schemeClr>
              </a:solidFill>
              <a:round/>
            </a:ln>
            <a:effectLst/>
          </c:spPr>
        </c:majorGridlines>
        <c:numFmt formatCode="#,##0_ ;\-#,##0\ "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Segoe UI Symbol" panose="020B0502040204020203" pitchFamily="34" charset="0"/>
                <a:ea typeface="Segoe UI Symbol" panose="020B0502040204020203" pitchFamily="34" charset="0"/>
                <a:cs typeface="+mn-cs"/>
              </a:defRPr>
            </a:pPr>
            <a:endParaRPr lang="pt-BR"/>
          </a:p>
        </c:txPr>
        <c:crossAx val="1646710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03874577639803"/>
          <c:y val="3.3691676970130799E-2"/>
          <c:w val="0.83157589945267019"/>
          <c:h val="0.82429954534666083"/>
        </c:manualLayout>
      </c:layout>
      <c:scatterChart>
        <c:scatterStyle val="lineMarker"/>
        <c:varyColors val="0"/>
        <c:ser>
          <c:idx val="5"/>
          <c:order val="0"/>
          <c:tx>
            <c:strRef>
              <c:f>'Matriz Fator X NPS'!$A$3</c:f>
              <c:strCache>
                <c:ptCount val="1"/>
                <c:pt idx="0">
                  <c:v>1</c:v>
                </c:pt>
              </c:strCache>
            </c:strRef>
          </c:tx>
          <c:spPr>
            <a:ln w="28575">
              <a:noFill/>
            </a:ln>
          </c:spPr>
          <c:marker>
            <c:symbol val="circle"/>
            <c:size val="34"/>
            <c:spPr>
              <a:solidFill>
                <a:srgbClr val="FFC000">
                  <a:lumMod val="60000"/>
                  <a:lumOff val="40000"/>
                </a:srgbClr>
              </a:solidFill>
              <a:ln>
                <a:solidFill>
                  <a:sysClr val="window" lastClr="FFFFFF"/>
                </a:solidFill>
              </a:ln>
            </c:spPr>
          </c:marker>
          <c:dLbls>
            <c:dLbl>
              <c:idx val="0"/>
              <c:layout>
                <c:manualLayout>
                  <c:x val="-3.4702551263710059E-2"/>
                  <c:y val="-8.3606313567453516E-2"/>
                </c:manualLayout>
              </c:layout>
              <c:spPr>
                <a:noFill/>
                <a:ln>
                  <a:noFill/>
                </a:ln>
                <a:effectLst/>
              </c:spPr>
              <c:txPr>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67B1-F549-A379-C2E99DDF9513}"/>
                </c:ext>
              </c:extLst>
            </c:dLbl>
            <c:spPr>
              <a:noFill/>
              <a:ln>
                <a:noFill/>
              </a:ln>
              <a:effectLst/>
            </c:spPr>
            <c:txPr>
              <a:bodyPr/>
              <a:lstStyle/>
              <a:p>
                <a:pPr>
                  <a:defRPr sz="1600" b="1">
                    <a:solidFill>
                      <a:schemeClr val="tx1"/>
                    </a:solidFill>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NPS'!$C$3</c:f>
              <c:numCache>
                <c:formatCode>0.00</c:formatCode>
                <c:ptCount val="1"/>
                <c:pt idx="0">
                  <c:v>17.88785987900317</c:v>
                </c:pt>
              </c:numCache>
            </c:numRef>
          </c:xVal>
          <c:yVal>
            <c:numRef>
              <c:f>'Matriz Fator X NPS'!$D$3</c:f>
              <c:numCache>
                <c:formatCode>0.00</c:formatCode>
                <c:ptCount val="1"/>
                <c:pt idx="0">
                  <c:v>76.376590583572138</c:v>
                </c:pt>
              </c:numCache>
            </c:numRef>
          </c:yVal>
          <c:smooth val="0"/>
          <c:extLst>
            <c:ext xmlns:c16="http://schemas.microsoft.com/office/drawing/2014/chart" uri="{C3380CC4-5D6E-409C-BE32-E72D297353CC}">
              <c16:uniqueId val="{00000001-67B1-F549-A379-C2E99DDF9513}"/>
            </c:ext>
          </c:extLst>
        </c:ser>
        <c:ser>
          <c:idx val="2"/>
          <c:order val="1"/>
          <c:tx>
            <c:strRef>
              <c:f>'Matriz Fator X NPS'!$A$4</c:f>
              <c:strCache>
                <c:ptCount val="1"/>
                <c:pt idx="0">
                  <c:v>2</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5.9306151645207437E-2"/>
                  <c:y val="8.3336451736710754E-2"/>
                </c:manualLayout>
              </c:layout>
              <c:spPr>
                <a:noFill/>
                <a:ln>
                  <a:noFill/>
                </a:ln>
                <a:effectLst/>
              </c:spPr>
              <c:txPr>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67B1-F549-A379-C2E99DDF9513}"/>
                </c:ext>
              </c:extLst>
            </c:dLbl>
            <c:spPr>
              <a:noFill/>
              <a:ln>
                <a:noFill/>
              </a:ln>
              <a:effectLst/>
            </c:spPr>
            <c:txPr>
              <a:bodyPr/>
              <a:lstStyle/>
              <a:p>
                <a:pPr>
                  <a:defRPr sz="1600" b="1">
                    <a:solidFill>
                      <a:schemeClr val="tx1"/>
                    </a:solidFill>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NPS'!$C$4</c:f>
              <c:numCache>
                <c:formatCode>0.00</c:formatCode>
                <c:ptCount val="1"/>
                <c:pt idx="0">
                  <c:v>14.19342940443839</c:v>
                </c:pt>
              </c:numCache>
            </c:numRef>
          </c:xVal>
          <c:yVal>
            <c:numRef>
              <c:f>'Matriz Fator X NPS'!$D$4</c:f>
              <c:numCache>
                <c:formatCode>0.00</c:formatCode>
                <c:ptCount val="1"/>
                <c:pt idx="0">
                  <c:v>74.869234229728349</c:v>
                </c:pt>
              </c:numCache>
            </c:numRef>
          </c:yVal>
          <c:smooth val="0"/>
          <c:extLst>
            <c:ext xmlns:c16="http://schemas.microsoft.com/office/drawing/2014/chart" uri="{C3380CC4-5D6E-409C-BE32-E72D297353CC}">
              <c16:uniqueId val="{00000003-67B1-F549-A379-C2E99DDF9513}"/>
            </c:ext>
          </c:extLst>
        </c:ser>
        <c:ser>
          <c:idx val="3"/>
          <c:order val="2"/>
          <c:tx>
            <c:strRef>
              <c:f>'Matriz Fator X NPS'!$A$5</c:f>
              <c:strCache>
                <c:ptCount val="1"/>
                <c:pt idx="0">
                  <c:v>3</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6.5850858884433996E-2"/>
                  <c:y val="7.2048636838236257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67B1-F549-A379-C2E99DDF9513}"/>
                </c:ext>
              </c:extLst>
            </c:dLbl>
            <c:spPr>
              <a:noFill/>
              <a:ln>
                <a:noFill/>
              </a:ln>
              <a:effectLst/>
            </c:spPr>
            <c:txPr>
              <a:bodyPr/>
              <a:lstStyle/>
              <a:p>
                <a:pPr>
                  <a:defRPr sz="1600" b="1">
                    <a:solidFill>
                      <a:srgbClr val="DA9B4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NPS'!$C$5</c:f>
              <c:numCache>
                <c:formatCode>0.00</c:formatCode>
                <c:ptCount val="1"/>
                <c:pt idx="0">
                  <c:v>17.830736183692729</c:v>
                </c:pt>
              </c:numCache>
            </c:numRef>
          </c:xVal>
          <c:yVal>
            <c:numRef>
              <c:f>'Matriz Fator X NPS'!$D$5</c:f>
              <c:numCache>
                <c:formatCode>0.00</c:formatCode>
                <c:ptCount val="1"/>
                <c:pt idx="0">
                  <c:v>69.689928113835975</c:v>
                </c:pt>
              </c:numCache>
            </c:numRef>
          </c:yVal>
          <c:smooth val="0"/>
          <c:extLst>
            <c:ext xmlns:c16="http://schemas.microsoft.com/office/drawing/2014/chart" uri="{C3380CC4-5D6E-409C-BE32-E72D297353CC}">
              <c16:uniqueId val="{00000005-67B1-F549-A379-C2E99DDF9513}"/>
            </c:ext>
          </c:extLst>
        </c:ser>
        <c:ser>
          <c:idx val="4"/>
          <c:order val="3"/>
          <c:tx>
            <c:strRef>
              <c:f>'Matriz Fator X NPS'!$A$6</c:f>
              <c:strCache>
                <c:ptCount val="1"/>
                <c:pt idx="0">
                  <c:v>4</c:v>
                </c:pt>
              </c:strCache>
            </c:strRef>
          </c:tx>
          <c:spPr>
            <a:ln w="28575">
              <a:noFill/>
            </a:ln>
          </c:spPr>
          <c:marker>
            <c:symbol val="circle"/>
            <c:size val="34"/>
            <c:spPr>
              <a:solidFill>
                <a:srgbClr val="FFC000">
                  <a:lumMod val="60000"/>
                  <a:lumOff val="40000"/>
                </a:srgbClr>
              </a:solidFill>
              <a:ln>
                <a:solidFill>
                  <a:sysClr val="window" lastClr="FFFFFF"/>
                </a:solidFill>
              </a:ln>
            </c:spPr>
          </c:marker>
          <c:dLbls>
            <c:dLbl>
              <c:idx val="0"/>
              <c:layout>
                <c:manualLayout>
                  <c:x val="-8.1507563901930105E-2"/>
                  <c:y val="-6.9444444444444448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67B1-F549-A379-C2E99DDF9513}"/>
                </c:ext>
              </c:extLst>
            </c:dLbl>
            <c:spPr>
              <a:noFill/>
              <a:ln>
                <a:noFill/>
              </a:ln>
              <a:effectLst/>
            </c:spPr>
            <c:txPr>
              <a:bodyPr wrap="square" lIns="38100" tIns="19050" rIns="38100" bIns="19050" anchor="ctr">
                <a:spAutoFit/>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NPS'!$C$6</c:f>
              <c:numCache>
                <c:formatCode>0.00</c:formatCode>
                <c:ptCount val="1"/>
                <c:pt idx="0">
                  <c:v>3.376629569032962</c:v>
                </c:pt>
              </c:numCache>
            </c:numRef>
          </c:xVal>
          <c:yVal>
            <c:numRef>
              <c:f>'Matriz Fator X NPS'!$D$6</c:f>
              <c:numCache>
                <c:formatCode>0.00</c:formatCode>
                <c:ptCount val="1"/>
                <c:pt idx="0">
                  <c:v>51.421046387071407</c:v>
                </c:pt>
              </c:numCache>
            </c:numRef>
          </c:yVal>
          <c:smooth val="0"/>
          <c:extLst>
            <c:ext xmlns:c16="http://schemas.microsoft.com/office/drawing/2014/chart" uri="{C3380CC4-5D6E-409C-BE32-E72D297353CC}">
              <c16:uniqueId val="{00000007-67B1-F549-A379-C2E99DDF9513}"/>
            </c:ext>
          </c:extLst>
        </c:ser>
        <c:ser>
          <c:idx val="0"/>
          <c:order val="4"/>
          <c:tx>
            <c:strRef>
              <c:f>'Matriz Fator X NPS'!$A$8</c:f>
              <c:strCache>
                <c:ptCount val="1"/>
                <c:pt idx="0">
                  <c:v>5</c:v>
                </c:pt>
              </c:strCache>
            </c:strRef>
          </c:tx>
          <c:spPr>
            <a:ln w="19050">
              <a:noFill/>
            </a:ln>
            <a:effectLst/>
          </c:spPr>
          <c:marker>
            <c:symbol val="circle"/>
            <c:size val="34"/>
            <c:spPr>
              <a:solidFill>
                <a:srgbClr val="FFC000">
                  <a:lumMod val="60000"/>
                  <a:lumOff val="40000"/>
                </a:srgbClr>
              </a:solidFill>
              <a:ln>
                <a:solidFill>
                  <a:sysClr val="window" lastClr="FFFFFF"/>
                </a:solidFill>
              </a:ln>
              <a:effectLst/>
            </c:spPr>
          </c:marker>
          <c:dLbls>
            <c:dLbl>
              <c:idx val="0"/>
              <c:layout>
                <c:manualLayout>
                  <c:x val="-6.4438043171961862E-2"/>
                  <c:y val="0.1141826835481415"/>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67B1-F549-A379-C2E99DDF9513}"/>
                </c:ext>
              </c:extLst>
            </c:dLbl>
            <c:spPr>
              <a:noFill/>
              <a:ln>
                <a:noFill/>
              </a:ln>
              <a:effectLst/>
            </c:spPr>
            <c:txPr>
              <a:bodyPr/>
              <a:lstStyle/>
              <a:p>
                <a:pPr>
                  <a:defRPr sz="1600" b="1" i="0">
                    <a:solidFill>
                      <a:srgbClr val="0070C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NPS'!$C$8</c:f>
              <c:numCache>
                <c:formatCode>0.00</c:formatCode>
                <c:ptCount val="1"/>
                <c:pt idx="0">
                  <c:v>5.6607806865114334</c:v>
                </c:pt>
              </c:numCache>
            </c:numRef>
          </c:xVal>
          <c:yVal>
            <c:numRef>
              <c:f>'Matriz Fator X NPS'!$D$8</c:f>
              <c:numCache>
                <c:formatCode>0.00</c:formatCode>
                <c:ptCount val="1"/>
                <c:pt idx="0">
                  <c:v>73.316299021237825</c:v>
                </c:pt>
              </c:numCache>
            </c:numRef>
          </c:yVal>
          <c:smooth val="0"/>
          <c:extLst>
            <c:ext xmlns:c16="http://schemas.microsoft.com/office/drawing/2014/chart" uri="{C3380CC4-5D6E-409C-BE32-E72D297353CC}">
              <c16:uniqueId val="{00000009-67B1-F549-A379-C2E99DDF9513}"/>
            </c:ext>
          </c:extLst>
        </c:ser>
        <c:ser>
          <c:idx val="11"/>
          <c:order val="5"/>
          <c:tx>
            <c:strRef>
              <c:f>'Matriz Fator X NPS'!$A$9</c:f>
              <c:strCache>
                <c:ptCount val="1"/>
                <c:pt idx="0">
                  <c:v>6</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6.5206051121543783E-3"/>
                  <c:y val="-2.0254629629629681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67B1-F549-A379-C2E99DDF9513}"/>
                </c:ext>
              </c:extLst>
            </c:dLbl>
            <c:spPr>
              <a:noFill/>
              <a:ln>
                <a:noFill/>
              </a:ln>
              <a:effectLst/>
            </c:spPr>
            <c:txPr>
              <a:bodyPr wrap="square" lIns="38100" tIns="19050" rIns="38100" bIns="19050" anchor="ctr">
                <a:spAutoFit/>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NPS'!$C$9</c:f>
              <c:numCache>
                <c:formatCode>0.00</c:formatCode>
                <c:ptCount val="1"/>
                <c:pt idx="0">
                  <c:v>0</c:v>
                </c:pt>
              </c:numCache>
            </c:numRef>
          </c:xVal>
          <c:yVal>
            <c:numRef>
              <c:f>'Matriz Fator X NPS'!$D$9</c:f>
              <c:numCache>
                <c:formatCode>0.00</c:formatCode>
                <c:ptCount val="1"/>
                <c:pt idx="0">
                  <c:v>76.798397598417296</c:v>
                </c:pt>
              </c:numCache>
            </c:numRef>
          </c:yVal>
          <c:smooth val="0"/>
          <c:extLst>
            <c:ext xmlns:c16="http://schemas.microsoft.com/office/drawing/2014/chart" uri="{C3380CC4-5D6E-409C-BE32-E72D297353CC}">
              <c16:uniqueId val="{0000000B-67B1-F549-A379-C2E99DDF9513}"/>
            </c:ext>
          </c:extLst>
        </c:ser>
        <c:ser>
          <c:idx val="1"/>
          <c:order val="6"/>
          <c:tx>
            <c:strRef>
              <c:f>'Matriz Fator X NPS'!$A$10</c:f>
              <c:strCache>
                <c:ptCount val="1"/>
                <c:pt idx="0">
                  <c:v>7</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2.1236763685055799E-2"/>
                  <c:y val="-7.8211122047244092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C-67B1-F549-A379-C2E99DDF9513}"/>
                </c:ext>
              </c:extLst>
            </c:dLbl>
            <c:spPr>
              <a:noFill/>
              <a:ln>
                <a:noFill/>
              </a:ln>
              <a:effectLst/>
            </c:spPr>
            <c:txPr>
              <a:bodyPr/>
              <a:lstStyle/>
              <a:p>
                <a:pPr>
                  <a:defRPr sz="1600" b="1">
                    <a:solidFill>
                      <a:srgbClr val="D7963B"/>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NPS'!$C$10</c:f>
              <c:numCache>
                <c:formatCode>0.00</c:formatCode>
                <c:ptCount val="1"/>
                <c:pt idx="0">
                  <c:v>2.8990272945300775</c:v>
                </c:pt>
              </c:numCache>
            </c:numRef>
          </c:xVal>
          <c:yVal>
            <c:numRef>
              <c:f>'Matriz Fator X NPS'!$D$10</c:f>
              <c:numCache>
                <c:formatCode>0.00</c:formatCode>
                <c:ptCount val="1"/>
                <c:pt idx="0">
                  <c:v>85.031178295103246</c:v>
                </c:pt>
              </c:numCache>
            </c:numRef>
          </c:yVal>
          <c:smooth val="0"/>
          <c:extLst>
            <c:ext xmlns:c16="http://schemas.microsoft.com/office/drawing/2014/chart" uri="{C3380CC4-5D6E-409C-BE32-E72D297353CC}">
              <c16:uniqueId val="{0000000D-67B1-F549-A379-C2E99DDF9513}"/>
            </c:ext>
          </c:extLst>
        </c:ser>
        <c:ser>
          <c:idx val="7"/>
          <c:order val="7"/>
          <c:tx>
            <c:strRef>
              <c:f>'Matriz Fator X NPS'!$A$11</c:f>
              <c:strCache>
                <c:ptCount val="1"/>
                <c:pt idx="0">
                  <c:v>8</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0.10334187186414284"/>
                  <c:y val="-8.5107907761808543E-2"/>
                </c:manualLayout>
              </c:layout>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E-67B1-F549-A379-C2E99DDF9513}"/>
                </c:ext>
              </c:extLst>
            </c:dLbl>
            <c:spPr>
              <a:noFill/>
              <a:ln>
                <a:noFill/>
              </a:ln>
              <a:effectLst/>
            </c:spPr>
            <c:txPr>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NPS'!$C$11</c:f>
              <c:numCache>
                <c:formatCode>0.00</c:formatCode>
                <c:ptCount val="1"/>
                <c:pt idx="0">
                  <c:v>0</c:v>
                </c:pt>
              </c:numCache>
            </c:numRef>
          </c:xVal>
          <c:yVal>
            <c:numRef>
              <c:f>'Matriz Fator X NPS'!$D$11</c:f>
              <c:numCache>
                <c:formatCode>0.00</c:formatCode>
                <c:ptCount val="1"/>
                <c:pt idx="0">
                  <c:v>78.990895739804486</c:v>
                </c:pt>
              </c:numCache>
            </c:numRef>
          </c:yVal>
          <c:smooth val="0"/>
          <c:extLst>
            <c:ext xmlns:c16="http://schemas.microsoft.com/office/drawing/2014/chart" uri="{C3380CC4-5D6E-409C-BE32-E72D297353CC}">
              <c16:uniqueId val="{0000000F-67B1-F549-A379-C2E99DDF9513}"/>
            </c:ext>
          </c:extLst>
        </c:ser>
        <c:ser>
          <c:idx val="10"/>
          <c:order val="8"/>
          <c:tx>
            <c:strRef>
              <c:f>'Matriz Fator X NPS'!$A$12</c:f>
              <c:strCache>
                <c:ptCount val="1"/>
                <c:pt idx="0">
                  <c:v>9</c:v>
                </c:pt>
              </c:strCache>
            </c:strRef>
          </c:tx>
          <c:spPr>
            <a:ln w="19050">
              <a:noFill/>
            </a:ln>
          </c:spPr>
          <c:marker>
            <c:symbol val="circle"/>
            <c:size val="34"/>
            <c:spPr>
              <a:solidFill>
                <a:srgbClr val="FFC000">
                  <a:lumMod val="60000"/>
                  <a:lumOff val="40000"/>
                </a:srgbClr>
              </a:solidFill>
              <a:ln>
                <a:solidFill>
                  <a:sysClr val="window" lastClr="FFFFFF"/>
                </a:solidFill>
              </a:ln>
            </c:spPr>
          </c:marker>
          <c:dLbls>
            <c:dLbl>
              <c:idx val="0"/>
              <c:layout>
                <c:manualLayout>
                  <c:x val="-5.4639458764272154E-2"/>
                  <c:y val="8.5717423001632986E-2"/>
                </c:manualLayout>
              </c:layout>
              <c:spPr>
                <a:noFill/>
                <a:ln>
                  <a:noFill/>
                </a:ln>
                <a:effectLst/>
              </c:spPr>
              <c:txPr>
                <a:bodyPr wrap="square" lIns="38100" tIns="19050" rIns="38100" bIns="19050" anchor="ctr">
                  <a:spAutoFit/>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0-67B1-F549-A379-C2E99DDF9513}"/>
                </c:ext>
              </c:extLst>
            </c:dLbl>
            <c:spPr>
              <a:noFill/>
              <a:ln>
                <a:noFill/>
              </a:ln>
              <a:effectLst/>
            </c:spPr>
            <c:txPr>
              <a:bodyPr wrap="square" lIns="38100" tIns="19050" rIns="38100" bIns="19050" anchor="ctr">
                <a:spAutoFit/>
              </a:bodyPr>
              <a:lstStyle/>
              <a:p>
                <a:pPr>
                  <a:defRPr sz="1600" b="1">
                    <a:solidFill>
                      <a:schemeClr val="tx1">
                        <a:lumMod val="85000"/>
                        <a:lumOff val="15000"/>
                      </a:schemeClr>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NPS'!$C$12</c:f>
              <c:numCache>
                <c:formatCode>0.00</c:formatCode>
                <c:ptCount val="1"/>
                <c:pt idx="0">
                  <c:v>1.6196655384668672</c:v>
                </c:pt>
              </c:numCache>
            </c:numRef>
          </c:xVal>
          <c:yVal>
            <c:numRef>
              <c:f>'Matriz Fator X NPS'!$D$12</c:f>
              <c:numCache>
                <c:formatCode>0.00</c:formatCode>
                <c:ptCount val="1"/>
                <c:pt idx="0">
                  <c:v>69.89211927136094</c:v>
                </c:pt>
              </c:numCache>
            </c:numRef>
          </c:yVal>
          <c:smooth val="0"/>
          <c:extLst>
            <c:ext xmlns:c16="http://schemas.microsoft.com/office/drawing/2014/chart" uri="{C3380CC4-5D6E-409C-BE32-E72D297353CC}">
              <c16:uniqueId val="{00000011-67B1-F549-A379-C2E99DDF9513}"/>
            </c:ext>
          </c:extLst>
        </c:ser>
        <c:ser>
          <c:idx val="8"/>
          <c:order val="9"/>
          <c:tx>
            <c:strRef>
              <c:f>'Matriz Fator X NPS'!$C$14:$D$14</c:f>
              <c:strCache>
                <c:ptCount val="1"/>
                <c:pt idx="0">
                  <c:v>MÉDIA DE EXPLICAÇÃO</c:v>
                </c:pt>
              </c:strCache>
            </c:strRef>
          </c:tx>
          <c:spPr>
            <a:ln w="12700">
              <a:solidFill>
                <a:schemeClr val="bg1">
                  <a:lumMod val="75000"/>
                </a:schemeClr>
              </a:solidFill>
              <a:prstDash val="dash"/>
            </a:ln>
          </c:spPr>
          <c:marker>
            <c:symbol val="none"/>
          </c:marker>
          <c:dLbls>
            <c:delete val="1"/>
          </c:dLbls>
          <c:xVal>
            <c:numRef>
              <c:f>'Matriz Fator X NPS'!$C$16:$C$17</c:f>
              <c:numCache>
                <c:formatCode>0.0</c:formatCode>
                <c:ptCount val="2"/>
                <c:pt idx="0">
                  <c:v>7.27</c:v>
                </c:pt>
                <c:pt idx="1">
                  <c:v>7.27</c:v>
                </c:pt>
              </c:numCache>
            </c:numRef>
          </c:xVal>
          <c:yVal>
            <c:numRef>
              <c:f>'Matriz Fator X NPS'!$D$16:$D$17</c:f>
              <c:numCache>
                <c:formatCode>0.0</c:formatCode>
                <c:ptCount val="2"/>
                <c:pt idx="0">
                  <c:v>100</c:v>
                </c:pt>
                <c:pt idx="1">
                  <c:v>40</c:v>
                </c:pt>
              </c:numCache>
            </c:numRef>
          </c:yVal>
          <c:smooth val="0"/>
          <c:extLst>
            <c:ext xmlns:c16="http://schemas.microsoft.com/office/drawing/2014/chart" uri="{C3380CC4-5D6E-409C-BE32-E72D297353CC}">
              <c16:uniqueId val="{00000012-67B1-F549-A379-C2E99DDF9513}"/>
            </c:ext>
          </c:extLst>
        </c:ser>
        <c:ser>
          <c:idx val="9"/>
          <c:order val="10"/>
          <c:tx>
            <c:strRef>
              <c:f>'Matriz Fator X NPS'!$C$19:$D$19</c:f>
              <c:strCache>
                <c:ptCount val="1"/>
                <c:pt idx="0">
                  <c:v>MÉDIA DE ÍNDICE</c:v>
                </c:pt>
              </c:strCache>
            </c:strRef>
          </c:tx>
          <c:spPr>
            <a:ln w="12700">
              <a:solidFill>
                <a:schemeClr val="bg1">
                  <a:lumMod val="75000"/>
                </a:schemeClr>
              </a:solidFill>
              <a:prstDash val="dash"/>
            </a:ln>
          </c:spPr>
          <c:marker>
            <c:symbol val="none"/>
          </c:marker>
          <c:dLbls>
            <c:delete val="1"/>
          </c:dLbls>
          <c:xVal>
            <c:numRef>
              <c:f>'Matriz Fator X NPS'!$C$21:$C$22</c:f>
              <c:numCache>
                <c:formatCode>0.0</c:formatCode>
                <c:ptCount val="2"/>
                <c:pt idx="0">
                  <c:v>-5</c:v>
                </c:pt>
                <c:pt idx="1">
                  <c:v>28</c:v>
                </c:pt>
              </c:numCache>
            </c:numRef>
          </c:xVal>
          <c:yVal>
            <c:numRef>
              <c:f>'Matriz Fator X NPS'!$D$21:$D$22</c:f>
              <c:numCache>
                <c:formatCode>0.0</c:formatCode>
                <c:ptCount val="2"/>
                <c:pt idx="0">
                  <c:v>73.47</c:v>
                </c:pt>
                <c:pt idx="1">
                  <c:v>73.47</c:v>
                </c:pt>
              </c:numCache>
            </c:numRef>
          </c:yVal>
          <c:smooth val="0"/>
          <c:extLst>
            <c:ext xmlns:c16="http://schemas.microsoft.com/office/drawing/2014/chart" uri="{C3380CC4-5D6E-409C-BE32-E72D297353CC}">
              <c16:uniqueId val="{00000013-67B1-F549-A379-C2E99DDF9513}"/>
            </c:ext>
          </c:extLst>
        </c:ser>
        <c:ser>
          <c:idx val="12"/>
          <c:order val="11"/>
          <c:tx>
            <c:strRef>
              <c:f>'Matriz Fator X NPS'!$A$3</c:f>
              <c:strCache>
                <c:ptCount val="1"/>
                <c:pt idx="0">
                  <c:v>1</c:v>
                </c:pt>
              </c:strCache>
            </c:strRef>
          </c:tx>
          <c:spPr>
            <a:ln w="19050">
              <a:noFill/>
            </a:ln>
          </c:spPr>
          <c:marker>
            <c:symbol val="circle"/>
            <c:size val="34"/>
            <c:spPr>
              <a:solidFill>
                <a:srgbClr val="00B0F0"/>
              </a:solidFill>
              <a:ln>
                <a:solidFill>
                  <a:sysClr val="window" lastClr="FFFFFF"/>
                </a:solidFill>
              </a:ln>
            </c:spPr>
          </c:marker>
          <c:dLbls>
            <c:dLbl>
              <c:idx val="0"/>
              <c:layout>
                <c:manualLayout>
                  <c:x val="-4.4032205918171238E-2"/>
                  <c:y val="-8.204134366925063E-2"/>
                </c:manualLayout>
              </c:layout>
              <c:spPr/>
              <c:txPr>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4-67B1-F549-A379-C2E99DDF9513}"/>
                </c:ext>
              </c:extLst>
            </c:dLbl>
            <c:spPr>
              <a:noFill/>
              <a:ln>
                <a:noFill/>
              </a:ln>
              <a:effectLst/>
            </c:spPr>
            <c:txPr>
              <a:bodyPr/>
              <a:lstStyle/>
              <a:p>
                <a:pPr>
                  <a:defRPr sz="1600">
                    <a:solidFill>
                      <a:srgbClr val="0070C0"/>
                    </a:solidFill>
                    <a:latin typeface="Segoe UI Symbol" panose="020B0502040204020203" pitchFamily="34" charset="0"/>
                    <a:ea typeface="Segoe UI Symbol" panose="020B0502040204020203" pitchFamily="34" charset="0"/>
                  </a:defRPr>
                </a:pPr>
                <a:endParaRPr lang="pt-BR"/>
              </a:p>
            </c:txPr>
            <c:dLblPos val="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xVal>
            <c:numRef>
              <c:f>'Matriz Fator X NPS'!$E$3</c:f>
              <c:numCache>
                <c:formatCode>0.00</c:formatCode>
                <c:ptCount val="1"/>
                <c:pt idx="0">
                  <c:v>12.610757102843401</c:v>
                </c:pt>
              </c:numCache>
            </c:numRef>
          </c:xVal>
          <c:yVal>
            <c:numRef>
              <c:f>'Matriz Fator X NPS'!$F$3</c:f>
              <c:numCache>
                <c:formatCode>0.00</c:formatCode>
                <c:ptCount val="1"/>
                <c:pt idx="0">
                  <c:v>77.800074591776763</c:v>
                </c:pt>
              </c:numCache>
            </c:numRef>
          </c:yVal>
          <c:smooth val="0"/>
          <c:extLst>
            <c:ext xmlns:c16="http://schemas.microsoft.com/office/drawing/2014/chart" uri="{C3380CC4-5D6E-409C-BE32-E72D297353CC}">
              <c16:uniqueId val="{00000015-67B1-F549-A379-C2E99DDF9513}"/>
            </c:ext>
          </c:extLst>
        </c:ser>
        <c:ser>
          <c:idx val="6"/>
          <c:order val="12"/>
          <c:tx>
            <c:strRef>
              <c:f>'Matriz Fator X NPS'!$A$4</c:f>
              <c:strCache>
                <c:ptCount val="1"/>
                <c:pt idx="0">
                  <c:v>2</c:v>
                </c:pt>
              </c:strCache>
            </c:strRef>
          </c:tx>
          <c:spPr>
            <a:ln w="19050">
              <a:noFill/>
            </a:ln>
          </c:spPr>
          <c:marker>
            <c:symbol val="circle"/>
            <c:size val="34"/>
            <c:spPr>
              <a:solidFill>
                <a:srgbClr val="00B0F0"/>
              </a:solidFill>
              <a:ln>
                <a:solidFill>
                  <a:sysClr val="window" lastClr="FFFFFF"/>
                </a:solidFill>
              </a:ln>
            </c:spPr>
          </c:marker>
          <c:dLbls>
            <c:dLbl>
              <c:idx val="0"/>
              <c:layout>
                <c:manualLayout>
                  <c:x val="-7.9281711969480209E-2"/>
                  <c:y val="-8.8028929188255611E-2"/>
                </c:manualLayout>
              </c:layout>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6-67B1-F549-A379-C2E99DDF9513}"/>
                </c:ext>
              </c:extLst>
            </c:dLbl>
            <c:spPr>
              <a:noFill/>
              <a:ln>
                <a:noFill/>
              </a:ln>
              <a:effectLst/>
            </c:spPr>
            <c:txPr>
              <a:bodyPr wrap="square" lIns="38100" tIns="19050" rIns="38100" bIns="19050" anchor="ctr">
                <a:spAutoFit/>
              </a:bodyPr>
              <a:lstStyle/>
              <a:p>
                <a:pPr>
                  <a:defRPr>
                    <a:solidFill>
                      <a:srgbClr val="0070C0"/>
                    </a:solidFill>
                  </a:defRPr>
                </a:pPr>
                <a:endParaRPr lang="pt-BR"/>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NPS'!$E$4</c:f>
              <c:numCache>
                <c:formatCode>0.00</c:formatCode>
                <c:ptCount val="1"/>
                <c:pt idx="0">
                  <c:v>22.469222087071273</c:v>
                </c:pt>
              </c:numCache>
            </c:numRef>
          </c:xVal>
          <c:yVal>
            <c:numRef>
              <c:f>'Matriz Fator X NPS'!$F$4</c:f>
              <c:numCache>
                <c:formatCode>0.00</c:formatCode>
                <c:ptCount val="1"/>
                <c:pt idx="0">
                  <c:v>80.006001876753359</c:v>
                </c:pt>
              </c:numCache>
            </c:numRef>
          </c:yVal>
          <c:smooth val="0"/>
          <c:extLst>
            <c:ext xmlns:c16="http://schemas.microsoft.com/office/drawing/2014/chart" uri="{C3380CC4-5D6E-409C-BE32-E72D297353CC}">
              <c16:uniqueId val="{00000017-67B1-F549-A379-C2E99DDF9513}"/>
            </c:ext>
          </c:extLst>
        </c:ser>
        <c:ser>
          <c:idx val="13"/>
          <c:order val="13"/>
          <c:tx>
            <c:strRef>
              <c:f>'Matriz Fator X NPS'!$A$5</c:f>
              <c:strCache>
                <c:ptCount val="1"/>
                <c:pt idx="0">
                  <c:v>3</c:v>
                </c:pt>
              </c:strCache>
            </c:strRef>
          </c:tx>
          <c:spPr>
            <a:ln w="19050">
              <a:noFill/>
            </a:ln>
          </c:spPr>
          <c:marker>
            <c:symbol val="circle"/>
            <c:size val="34"/>
            <c:spPr>
              <a:solidFill>
                <a:srgbClr val="00B0F0"/>
              </a:solidFill>
              <a:ln>
                <a:solidFill>
                  <a:sysClr val="window" lastClr="FFFFFF"/>
                </a:solidFill>
              </a:ln>
            </c:spPr>
          </c:marker>
          <c:dLbls>
            <c:dLbl>
              <c:idx val="0"/>
              <c:layout>
                <c:manualLayout>
                  <c:x val="-6.663834930664944E-3"/>
                  <c:y val="3.163017268059895E-2"/>
                </c:manualLayout>
              </c:layout>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8-67B1-F549-A379-C2E99DDF9513}"/>
                </c:ext>
              </c:extLst>
            </c:dLbl>
            <c:spPr>
              <a:noFill/>
              <a:ln>
                <a:noFill/>
              </a:ln>
              <a:effectLst/>
            </c:spPr>
            <c:txPr>
              <a:bodyPr wrap="square" lIns="38100" tIns="19050" rIns="38100" bIns="19050" anchor="ctr">
                <a:spAutoFit/>
              </a:bodyPr>
              <a:lstStyle/>
              <a:p>
                <a:pPr>
                  <a:defRPr sz="1600" b="1">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NPS'!$E$5</c:f>
              <c:numCache>
                <c:formatCode>0.00</c:formatCode>
                <c:ptCount val="1"/>
                <c:pt idx="0">
                  <c:v>20.407519360771538</c:v>
                </c:pt>
              </c:numCache>
            </c:numRef>
          </c:xVal>
          <c:yVal>
            <c:numRef>
              <c:f>'Matriz Fator X NPS'!$F$5</c:f>
              <c:numCache>
                <c:formatCode>0.00</c:formatCode>
                <c:ptCount val="1"/>
                <c:pt idx="0">
                  <c:v>72.207845312115083</c:v>
                </c:pt>
              </c:numCache>
            </c:numRef>
          </c:yVal>
          <c:smooth val="0"/>
          <c:extLst>
            <c:ext xmlns:c16="http://schemas.microsoft.com/office/drawing/2014/chart" uri="{C3380CC4-5D6E-409C-BE32-E72D297353CC}">
              <c16:uniqueId val="{00000019-67B1-F549-A379-C2E99DDF9513}"/>
            </c:ext>
          </c:extLst>
        </c:ser>
        <c:ser>
          <c:idx val="14"/>
          <c:order val="14"/>
          <c:tx>
            <c:strRef>
              <c:f>'Matriz Fator X NPS'!$A$6</c:f>
              <c:strCache>
                <c:ptCount val="1"/>
                <c:pt idx="0">
                  <c:v>4</c:v>
                </c:pt>
              </c:strCache>
            </c:strRef>
          </c:tx>
          <c:spPr>
            <a:ln w="19050">
              <a:noFill/>
            </a:ln>
          </c:spPr>
          <c:marker>
            <c:symbol val="circle"/>
            <c:size val="34"/>
            <c:spPr>
              <a:solidFill>
                <a:srgbClr val="00B0F0"/>
              </a:solidFill>
              <a:ln>
                <a:solidFill>
                  <a:sysClr val="window" lastClr="FFFFFF"/>
                </a:solidFill>
              </a:ln>
            </c:spPr>
          </c:marker>
          <c:dLbls>
            <c:dLbl>
              <c:idx val="0"/>
              <c:layout>
                <c:manualLayout>
                  <c:x val="-1.9561815336463225E-2"/>
                  <c:y val="6.3657407407407413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A-67B1-F549-A379-C2E99DDF9513}"/>
                </c:ext>
              </c:extLst>
            </c:dLbl>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'Matriz Fator X NPS'!$E$6</c:f>
              <c:numCache>
                <c:formatCode>0.00</c:formatCode>
                <c:ptCount val="1"/>
                <c:pt idx="0">
                  <c:v>4.9418395825062955</c:v>
                </c:pt>
              </c:numCache>
            </c:numRef>
          </c:xVal>
          <c:yVal>
            <c:numRef>
              <c:f>'Matriz Fator X NPS'!$F$6</c:f>
              <c:numCache>
                <c:formatCode>0.00</c:formatCode>
                <c:ptCount val="1"/>
                <c:pt idx="0">
                  <c:v>50.959220180283467</c:v>
                </c:pt>
              </c:numCache>
            </c:numRef>
          </c:yVal>
          <c:smooth val="0"/>
          <c:extLst>
            <c:ext xmlns:c16="http://schemas.microsoft.com/office/drawing/2014/chart" uri="{C3380CC4-5D6E-409C-BE32-E72D297353CC}">
              <c16:uniqueId val="{0000001B-67B1-F549-A379-C2E99DDF9513}"/>
            </c:ext>
          </c:extLst>
        </c:ser>
        <c:ser>
          <c:idx val="15"/>
          <c:order val="15"/>
          <c:tx>
            <c:strRef>
              <c:f>'Matriz Fator X NPS'!$A$8</c:f>
              <c:strCache>
                <c:ptCount val="1"/>
                <c:pt idx="0">
                  <c:v>5</c:v>
                </c:pt>
              </c:strCache>
            </c:strRef>
          </c:tx>
          <c:spPr>
            <a:ln w="19050">
              <a:noFill/>
            </a:ln>
          </c:spPr>
          <c:marker>
            <c:symbol val="circle"/>
            <c:size val="34"/>
            <c:spPr>
              <a:solidFill>
                <a:srgbClr val="00B0F0"/>
              </a:solidFill>
              <a:ln>
                <a:solidFill>
                  <a:sysClr val="window" lastClr="FFFFFF"/>
                </a:solidFill>
              </a:ln>
            </c:spPr>
          </c:marker>
          <c:dLbls>
            <c:dLbl>
              <c:idx val="0"/>
              <c:layout>
                <c:manualLayout>
                  <c:x val="-4.4661872407647102E-3"/>
                  <c:y val="-0.1287731519833174"/>
                </c:manualLayout>
              </c:layout>
              <c:spPr>
                <a:noFill/>
                <a:ln>
                  <a:noFill/>
                </a:ln>
                <a:effectLst/>
              </c:spPr>
              <c:txPr>
                <a:bodyPr wrap="square" lIns="38100" tIns="19050" rIns="38100" bIns="19050" anchor="ctr">
                  <a:spAutoFit/>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C-67B1-F549-A379-C2E99DDF9513}"/>
                </c:ext>
              </c:extLst>
            </c:dLbl>
            <c:spPr>
              <a:noFill/>
              <a:ln>
                <a:noFill/>
              </a:ln>
              <a:effectLst/>
            </c:spPr>
            <c:txPr>
              <a:bodyPr wrap="square" lIns="38100" tIns="19050" rIns="38100" bIns="19050" anchor="ctr">
                <a:spAutoFit/>
              </a:bodyPr>
              <a:lstStyle/>
              <a:p>
                <a:pPr>
                  <a:defRPr sz="1600" b="1">
                    <a:latin typeface="Segoe UI Symbol" panose="020B0502040204020203" pitchFamily="34" charset="0"/>
                    <a:ea typeface="Segoe UI Symbol"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'Matriz Fator X NPS'!$E$8</c:f>
              <c:numCache>
                <c:formatCode>0.00</c:formatCode>
                <c:ptCount val="1"/>
                <c:pt idx="0">
                  <c:v>4.1563148148436211</c:v>
                </c:pt>
              </c:numCache>
            </c:numRef>
          </c:xVal>
          <c:yVal>
            <c:numRef>
              <c:f>'Matriz Fator X NPS'!$F$8</c:f>
              <c:numCache>
                <c:formatCode>0.00</c:formatCode>
                <c:ptCount val="1"/>
                <c:pt idx="0">
                  <c:v>70.699578326077543</c:v>
                </c:pt>
              </c:numCache>
            </c:numRef>
          </c:yVal>
          <c:smooth val="0"/>
          <c:extLst>
            <c:ext xmlns:c16="http://schemas.microsoft.com/office/drawing/2014/chart" uri="{C3380CC4-5D6E-409C-BE32-E72D297353CC}">
              <c16:uniqueId val="{0000001D-67B1-F549-A379-C2E99DDF9513}"/>
            </c:ext>
          </c:extLst>
        </c:ser>
        <c:ser>
          <c:idx val="16"/>
          <c:order val="16"/>
          <c:tx>
            <c:strRef>
              <c:f>'Matriz Fator X NPS'!$A$9</c:f>
              <c:strCache>
                <c:ptCount val="1"/>
                <c:pt idx="0">
                  <c:v>6</c:v>
                </c:pt>
              </c:strCache>
            </c:strRef>
          </c:tx>
          <c:spPr>
            <a:ln w="19050">
              <a:noFill/>
            </a:ln>
          </c:spPr>
          <c:marker>
            <c:symbol val="circle"/>
            <c:size val="34"/>
            <c:spPr>
              <a:solidFill>
                <a:srgbClr val="00B0F0"/>
              </a:solidFill>
              <a:ln>
                <a:solidFill>
                  <a:sysClr val="window" lastClr="FFFFFF"/>
                </a:solidFill>
              </a:ln>
            </c:spPr>
          </c:marker>
          <c:dLbls>
            <c:dLbl>
              <c:idx val="0"/>
              <c:layout>
                <c:manualLayout>
                  <c:x val="-0.10127622794468291"/>
                  <c:y val="1.1421272308578008E-2"/>
                </c:manualLayout>
              </c:layout>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1E-67B1-F549-A379-C2E99DDF9513}"/>
                </c:ext>
              </c:extLst>
            </c:dLbl>
            <c:spPr>
              <a:noFill/>
              <a:ln>
                <a:noFill/>
              </a:ln>
              <a:effectLst/>
            </c:spPr>
            <c:txPr>
              <a:bodyPr wrap="square" lIns="38100" tIns="19050" rIns="38100" bIns="19050" anchor="ctr">
                <a:spAutoFit/>
              </a:bodyPr>
              <a:lstStyle/>
              <a:p>
                <a:pPr>
                  <a:defRPr>
                    <a:solidFill>
                      <a:srgbClr val="0070C0"/>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'Matriz Fator X NPS'!$E$9</c:f>
              <c:numCache>
                <c:formatCode>0.00</c:formatCode>
                <c:ptCount val="1"/>
                <c:pt idx="0">
                  <c:v>0</c:v>
                </c:pt>
              </c:numCache>
            </c:numRef>
          </c:xVal>
          <c:yVal>
            <c:numRef>
              <c:f>'Matriz Fator X NPS'!$F$9</c:f>
              <c:numCache>
                <c:formatCode>0.00</c:formatCode>
                <c:ptCount val="1"/>
                <c:pt idx="0">
                  <c:v>74.453057864137676</c:v>
                </c:pt>
              </c:numCache>
            </c:numRef>
          </c:yVal>
          <c:smooth val="0"/>
          <c:extLst>
            <c:ext xmlns:c16="http://schemas.microsoft.com/office/drawing/2014/chart" uri="{C3380CC4-5D6E-409C-BE32-E72D297353CC}">
              <c16:uniqueId val="{0000001F-67B1-F549-A379-C2E99DDF9513}"/>
            </c:ext>
          </c:extLst>
        </c:ser>
        <c:ser>
          <c:idx val="18"/>
          <c:order val="17"/>
          <c:tx>
            <c:strRef>
              <c:f>'Matriz Fator X NPS'!$A$10</c:f>
              <c:strCache>
                <c:ptCount val="1"/>
                <c:pt idx="0">
                  <c:v>7</c:v>
                </c:pt>
              </c:strCache>
            </c:strRef>
          </c:tx>
          <c:spPr>
            <a:ln w="19050">
              <a:noFill/>
            </a:ln>
          </c:spPr>
          <c:marker>
            <c:symbol val="circle"/>
            <c:size val="34"/>
            <c:spPr>
              <a:solidFill>
                <a:srgbClr val="00B0F0"/>
              </a:solidFill>
              <a:ln>
                <a:solidFill>
                  <a:sysClr val="window" lastClr="FFFFFF"/>
                </a:solidFill>
              </a:ln>
            </c:spPr>
          </c:marker>
          <c:dLbls>
            <c:dLbl>
              <c:idx val="0"/>
              <c:layout>
                <c:manualLayout>
                  <c:x val="-5.4264276347162646E-2"/>
                  <c:y val="-8.3453271924774516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0-67B1-F549-A379-C2E99DDF9513}"/>
                </c:ext>
              </c:extLst>
            </c:dLbl>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'Matriz Fator X NPS'!$E$10</c:f>
              <c:numCache>
                <c:formatCode>0.00</c:formatCode>
                <c:ptCount val="1"/>
                <c:pt idx="0">
                  <c:v>0</c:v>
                </c:pt>
              </c:numCache>
            </c:numRef>
          </c:xVal>
          <c:yVal>
            <c:numRef>
              <c:f>'Matriz Fator X NPS'!$F$10</c:f>
              <c:numCache>
                <c:formatCode>0.00</c:formatCode>
                <c:ptCount val="1"/>
                <c:pt idx="0">
                  <c:v>85.492105718035276</c:v>
                </c:pt>
              </c:numCache>
            </c:numRef>
          </c:yVal>
          <c:smooth val="0"/>
          <c:extLst>
            <c:ext xmlns:c16="http://schemas.microsoft.com/office/drawing/2014/chart" uri="{C3380CC4-5D6E-409C-BE32-E72D297353CC}">
              <c16:uniqueId val="{00000021-67B1-F549-A379-C2E99DDF9513}"/>
            </c:ext>
          </c:extLst>
        </c:ser>
        <c:ser>
          <c:idx val="17"/>
          <c:order val="18"/>
          <c:tx>
            <c:strRef>
              <c:f>'Matriz Fator X NPS'!$A$11</c:f>
              <c:strCache>
                <c:ptCount val="1"/>
                <c:pt idx="0">
                  <c:v>8</c:v>
                </c:pt>
              </c:strCache>
            </c:strRef>
          </c:tx>
          <c:spPr>
            <a:ln w="19050">
              <a:noFill/>
            </a:ln>
          </c:spPr>
          <c:marker>
            <c:symbol val="circle"/>
            <c:size val="34"/>
            <c:spPr>
              <a:solidFill>
                <a:srgbClr val="00B0F0"/>
              </a:solidFill>
              <a:ln>
                <a:solidFill>
                  <a:sysClr val="window" lastClr="FFFFFF"/>
                </a:solidFill>
              </a:ln>
            </c:spPr>
          </c:marker>
          <c:dLbls>
            <c:dLbl>
              <c:idx val="0"/>
              <c:layout>
                <c:manualLayout>
                  <c:x val="-9.5649218801230479E-2"/>
                  <c:y val="2.8862939481380027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2-67B1-F549-A379-C2E99DDF9513}"/>
                </c:ext>
              </c:extLst>
            </c:dLbl>
            <c:spPr>
              <a:noFill/>
              <a:ln>
                <a:noFill/>
              </a:ln>
              <a:effectLst/>
            </c:spPr>
            <c:txPr>
              <a:bodyPr wrap="square" lIns="38100" tIns="19050" rIns="38100" bIns="19050" anchor="ctr">
                <a:spAutoFit/>
              </a:bodyPr>
              <a:lstStyle/>
              <a:p>
                <a:pPr>
                  <a:defRPr sz="1600" b="1">
                    <a:solidFill>
                      <a:srgbClr val="D69000"/>
                    </a:solidFill>
                    <a:latin typeface="Segoe UI Symbol" panose="020B0502040204020203" pitchFamily="34" charset="0"/>
                    <a:ea typeface="Segoe UI Symbol"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'Matriz Fator X NPS'!$E$11</c:f>
              <c:numCache>
                <c:formatCode>0.00</c:formatCode>
                <c:ptCount val="1"/>
                <c:pt idx="0">
                  <c:v>0</c:v>
                </c:pt>
              </c:numCache>
            </c:numRef>
          </c:xVal>
          <c:yVal>
            <c:numRef>
              <c:f>'Matriz Fator X NPS'!$F$11</c:f>
              <c:numCache>
                <c:formatCode>0.00</c:formatCode>
                <c:ptCount val="1"/>
                <c:pt idx="0">
                  <c:v>82.143416232228262</c:v>
                </c:pt>
              </c:numCache>
            </c:numRef>
          </c:yVal>
          <c:smooth val="0"/>
          <c:extLst>
            <c:ext xmlns:c16="http://schemas.microsoft.com/office/drawing/2014/chart" uri="{C3380CC4-5D6E-409C-BE32-E72D297353CC}">
              <c16:uniqueId val="{00000023-67B1-F549-A379-C2E99DDF9513}"/>
            </c:ext>
          </c:extLst>
        </c:ser>
        <c:ser>
          <c:idx val="19"/>
          <c:order val="19"/>
          <c:tx>
            <c:strRef>
              <c:f>'Matriz Fator X NPS'!$A$12</c:f>
              <c:strCache>
                <c:ptCount val="1"/>
                <c:pt idx="0">
                  <c:v>9</c:v>
                </c:pt>
              </c:strCache>
            </c:strRef>
          </c:tx>
          <c:spPr>
            <a:ln w="19050">
              <a:noFill/>
            </a:ln>
          </c:spPr>
          <c:marker>
            <c:symbol val="circle"/>
            <c:size val="34"/>
            <c:spPr>
              <a:solidFill>
                <a:srgbClr val="00B0F0"/>
              </a:solidFill>
              <a:ln>
                <a:solidFill>
                  <a:sysClr val="window" lastClr="FFFFFF"/>
                </a:solidFill>
              </a:ln>
            </c:spPr>
          </c:marker>
          <c:dLbls>
            <c:dLbl>
              <c:idx val="0"/>
              <c:layout>
                <c:manualLayout>
                  <c:x val="-4.7274387063119455E-2"/>
                  <c:y val="7.5231481481481371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24-67B1-F549-A379-C2E99DDF9513}"/>
                </c:ext>
              </c:extLst>
            </c:dLbl>
            <c:spPr>
              <a:noFill/>
              <a:ln>
                <a:noFill/>
              </a:ln>
              <a:effectLst/>
            </c:spPr>
            <c:txPr>
              <a:bodyPr wrap="square" lIns="38100" tIns="19050" rIns="38100" bIns="19050" anchor="ctr">
                <a:spAutoFit/>
              </a:bodyPr>
              <a:lstStyle/>
              <a:p>
                <a:pPr>
                  <a:defRPr sz="1600" b="1">
                    <a:solidFill>
                      <a:srgbClr val="0070C0"/>
                    </a:solidFill>
                    <a:latin typeface="Segoe UI Symbol" panose="020B0502040204020203" pitchFamily="34" charset="0"/>
                    <a:ea typeface="Segoe UI Symbol"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'Matriz Fator X NPS'!$E$12</c:f>
              <c:numCache>
                <c:formatCode>0.00</c:formatCode>
                <c:ptCount val="1"/>
                <c:pt idx="0">
                  <c:v>2.8496519672813529</c:v>
                </c:pt>
              </c:numCache>
            </c:numRef>
          </c:xVal>
          <c:yVal>
            <c:numRef>
              <c:f>'Matriz Fator X NPS'!$F$12</c:f>
              <c:numCache>
                <c:formatCode>0.00</c:formatCode>
                <c:ptCount val="1"/>
                <c:pt idx="0">
                  <c:v>72.313221631157518</c:v>
                </c:pt>
              </c:numCache>
            </c:numRef>
          </c:yVal>
          <c:smooth val="0"/>
          <c:extLst>
            <c:ext xmlns:c16="http://schemas.microsoft.com/office/drawing/2014/chart" uri="{C3380CC4-5D6E-409C-BE32-E72D297353CC}">
              <c16:uniqueId val="{00000025-67B1-F549-A379-C2E99DDF9513}"/>
            </c:ext>
          </c:extLst>
        </c:ser>
        <c:dLbls>
          <c:showLegendKey val="0"/>
          <c:showVal val="1"/>
          <c:showCatName val="0"/>
          <c:showSerName val="0"/>
          <c:showPercent val="0"/>
          <c:showBubbleSize val="0"/>
        </c:dLbls>
        <c:axId val="164672600"/>
        <c:axId val="164672992"/>
      </c:scatterChart>
      <c:valAx>
        <c:axId val="164672600"/>
        <c:scaling>
          <c:orientation val="minMax"/>
          <c:max val="28"/>
          <c:min val="-5"/>
        </c:scaling>
        <c:delete val="0"/>
        <c:axPos val="b"/>
        <c:numFmt formatCode="0.0" sourceLinked="0"/>
        <c:majorTickMark val="out"/>
        <c:minorTickMark val="none"/>
        <c:tickLblPos val="nextTo"/>
        <c:txPr>
          <a:bodyPr/>
          <a:lstStyle/>
          <a:p>
            <a:pPr>
              <a:defRPr sz="1100">
                <a:latin typeface="Segoe UI Symbol" panose="020B0502040204020203" pitchFamily="34" charset="0"/>
                <a:ea typeface="Segoe UI Symbol" panose="020B0502040204020203" pitchFamily="34" charset="0"/>
              </a:defRPr>
            </a:pPr>
            <a:endParaRPr lang="pt-BR"/>
          </a:p>
        </c:txPr>
        <c:crossAx val="164672992"/>
        <c:crosses val="autoZero"/>
        <c:crossBetween val="midCat"/>
        <c:majorUnit val="5"/>
        <c:minorUnit val="1"/>
      </c:valAx>
      <c:valAx>
        <c:axId val="164672992"/>
        <c:scaling>
          <c:orientation val="minMax"/>
          <c:max val="100"/>
          <c:min val="40"/>
        </c:scaling>
        <c:delete val="0"/>
        <c:axPos val="l"/>
        <c:numFmt formatCode="0.0" sourceLinked="0"/>
        <c:majorTickMark val="out"/>
        <c:minorTickMark val="none"/>
        <c:tickLblPos val="nextTo"/>
        <c:txPr>
          <a:bodyPr/>
          <a:lstStyle/>
          <a:p>
            <a:pPr>
              <a:defRPr sz="1100">
                <a:solidFill>
                  <a:srgbClr val="000000"/>
                </a:solidFill>
                <a:latin typeface="Segoe UI Symbol" panose="020B0502040204020203" pitchFamily="34" charset="0"/>
                <a:ea typeface="Segoe UI Symbol" panose="020B0502040204020203" pitchFamily="34" charset="0"/>
              </a:defRPr>
            </a:pPr>
            <a:endParaRPr lang="pt-BR"/>
          </a:p>
        </c:txPr>
        <c:crossAx val="164672600"/>
        <c:crossesAt val="-10"/>
        <c:crossBetween val="midCat"/>
        <c:majorUnit val="10"/>
        <c:minorUnit val="2"/>
      </c:valAx>
      <c:spPr>
        <a:noFill/>
        <a:ln>
          <a:noFill/>
        </a:ln>
      </c:spPr>
    </c:plotArea>
    <c:plotVisOnly val="1"/>
    <c:dispBlanksAs val="gap"/>
    <c:showDLblsOverMax val="0"/>
  </c:chart>
  <c:spPr>
    <a:noFill/>
    <a:ln>
      <a:noFill/>
    </a:ln>
  </c:spPr>
  <c:txPr>
    <a:bodyPr/>
    <a:lstStyle/>
    <a:p>
      <a:pPr>
        <a:defRPr sz="1000">
          <a:latin typeface="Arial Narrow" charset="0"/>
          <a:ea typeface="Arial Narrow" charset="0"/>
          <a:cs typeface="Arial Narrow" charset="0"/>
        </a:defRPr>
      </a:pPr>
      <a:endParaRPr lang="pt-BR"/>
    </a:p>
  </c:txPr>
  <c:externalData r:id="rId2">
    <c:autoUpdate val="0"/>
  </c:externalData>
  <c:userShapes r:id="rId3"/>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1275" cap="rnd">
              <a:solidFill>
                <a:schemeClr val="accent4">
                  <a:lumMod val="60000"/>
                  <a:lumOff val="40000"/>
                </a:schemeClr>
              </a:solidFill>
              <a:round/>
            </a:ln>
            <a:effectLst/>
          </c:spPr>
          <c:marker>
            <c:symbol val="circle"/>
            <c:size val="10"/>
            <c:spPr>
              <a:solidFill>
                <a:schemeClr val="accent4">
                  <a:lumMod val="60000"/>
                  <a:lumOff val="40000"/>
                </a:schemeClr>
              </a:solidFill>
              <a:ln w="9525">
                <a:solidFill>
                  <a:schemeClr val="accent4">
                    <a:lumMod val="60000"/>
                    <a:lumOff val="40000"/>
                  </a:schemeClr>
                </a:solidFill>
              </a:ln>
              <a:effectLst/>
            </c:spPr>
          </c:marker>
          <c:dLbls>
            <c:dLbl>
              <c:idx val="0"/>
              <c:layout>
                <c:manualLayout>
                  <c:x val="-5.4112250919429922E-2"/>
                  <c:y val="6.1853703703703702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E848-804A-9222-87038A1AA996}"/>
                </c:ext>
              </c:extLst>
            </c:dLbl>
            <c:dLbl>
              <c:idx val="1"/>
              <c:layout>
                <c:manualLayout>
                  <c:x val="-5.951940999805002E-2"/>
                  <c:y val="7.3612962962962852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E848-804A-9222-87038A1AA996}"/>
                </c:ext>
              </c:extLst>
            </c:dLbl>
            <c:dLbl>
              <c:idx val="2"/>
              <c:layout>
                <c:manualLayout>
                  <c:x val="-5.9519409998050068E-2"/>
                  <c:y val="7.3612962962962963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E848-804A-9222-87038A1AA996}"/>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FFC000"/>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'Dif Rel x Sat x NPS'!$C$15:$H$15</c:f>
              <c:numCache>
                <c:formatCode>mmm\-yy</c:formatCode>
                <c:ptCount val="6"/>
                <c:pt idx="0">
                  <c:v>43739</c:v>
                </c:pt>
                <c:pt idx="1">
                  <c:v>43770</c:v>
                </c:pt>
                <c:pt idx="2">
                  <c:v>43800</c:v>
                </c:pt>
                <c:pt idx="3">
                  <c:v>43831</c:v>
                </c:pt>
                <c:pt idx="4">
                  <c:v>43862</c:v>
                </c:pt>
                <c:pt idx="5">
                  <c:v>43891</c:v>
                </c:pt>
              </c:numCache>
            </c:numRef>
          </c:cat>
          <c:val>
            <c:numRef>
              <c:f>'Dif Rel x Sat x NPS'!$C$18:$H$18</c:f>
              <c:numCache>
                <c:formatCode>0.0</c:formatCode>
                <c:ptCount val="6"/>
                <c:pt idx="0">
                  <c:v>21.727313906084856</c:v>
                </c:pt>
                <c:pt idx="1">
                  <c:v>26.762360446570977</c:v>
                </c:pt>
                <c:pt idx="2">
                  <c:v>27.296322999279017</c:v>
                </c:pt>
                <c:pt idx="3">
                  <c:v>25.913838120104437</c:v>
                </c:pt>
                <c:pt idx="4">
                  <c:v>35.73395839437444</c:v>
                </c:pt>
                <c:pt idx="5">
                  <c:v>32.345554997488705</c:v>
                </c:pt>
              </c:numCache>
            </c:numRef>
          </c:val>
          <c:smooth val="0"/>
          <c:extLst>
            <c:ext xmlns:c16="http://schemas.microsoft.com/office/drawing/2014/chart" uri="{C3380CC4-5D6E-409C-BE32-E72D297353CC}">
              <c16:uniqueId val="{00000000-E848-804A-9222-87038A1AA996}"/>
            </c:ext>
          </c:extLst>
        </c:ser>
        <c:dLbls>
          <c:showLegendKey val="0"/>
          <c:showVal val="0"/>
          <c:showCatName val="0"/>
          <c:showSerName val="0"/>
          <c:showPercent val="0"/>
          <c:showBubbleSize val="0"/>
        </c:dLbls>
        <c:marker val="1"/>
        <c:smooth val="0"/>
        <c:axId val="164673776"/>
        <c:axId val="164674168"/>
      </c:lineChart>
      <c:dateAx>
        <c:axId val="164673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64674168"/>
        <c:crosses val="autoZero"/>
        <c:auto val="1"/>
        <c:lblOffset val="100"/>
        <c:baseTimeUnit val="months"/>
      </c:dateAx>
      <c:valAx>
        <c:axId val="164674168"/>
        <c:scaling>
          <c:orientation val="minMax"/>
          <c:max val="55"/>
          <c:min val="5"/>
        </c:scaling>
        <c:delete val="1"/>
        <c:axPos val="l"/>
        <c:numFmt formatCode="0.0" sourceLinked="1"/>
        <c:majorTickMark val="out"/>
        <c:minorTickMark val="none"/>
        <c:tickLblPos val="nextTo"/>
        <c:crossAx val="164673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1275" cap="rnd">
              <a:solidFill>
                <a:srgbClr val="00B0F0"/>
              </a:solidFill>
              <a:round/>
            </a:ln>
            <a:effectLst/>
          </c:spPr>
          <c:marker>
            <c:symbol val="circle"/>
            <c:size val="10"/>
            <c:spPr>
              <a:solidFill>
                <a:srgbClr val="00B0F0"/>
              </a:solidFill>
              <a:ln w="9525">
                <a:solidFill>
                  <a:srgbClr val="00B0F0"/>
                </a:solidFill>
              </a:ln>
              <a:effectLst/>
            </c:spPr>
          </c:marker>
          <c:dLbls>
            <c:dLbl>
              <c:idx val="0"/>
              <c:layout>
                <c:manualLayout>
                  <c:x val="-5.7498535755533695E-2"/>
                  <c:y val="7.949259259259249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37C-DE4A-A7E2-E84D502E09AD}"/>
                </c:ext>
              </c:extLst>
            </c:dLbl>
            <c:dLbl>
              <c:idx val="1"/>
              <c:layout>
                <c:manualLayout>
                  <c:x val="-5.4886751384451371E-2"/>
                  <c:y val="6.773333333333334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237C-DE4A-A7E2-E84D502E09AD}"/>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'Dif Rel x Sat x NPS'!$C$21:$H$21</c:f>
              <c:numCache>
                <c:formatCode>mmm\-yy</c:formatCode>
                <c:ptCount val="6"/>
                <c:pt idx="0">
                  <c:v>43739</c:v>
                </c:pt>
                <c:pt idx="1">
                  <c:v>43770</c:v>
                </c:pt>
                <c:pt idx="2">
                  <c:v>43800</c:v>
                </c:pt>
                <c:pt idx="3">
                  <c:v>43831</c:v>
                </c:pt>
                <c:pt idx="4">
                  <c:v>43862</c:v>
                </c:pt>
                <c:pt idx="5">
                  <c:v>43891</c:v>
                </c:pt>
              </c:numCache>
            </c:numRef>
          </c:cat>
          <c:val>
            <c:numRef>
              <c:f>'Dif Rel x Sat x NPS'!$C$24:$H$24</c:f>
              <c:numCache>
                <c:formatCode>0.0</c:formatCode>
                <c:ptCount val="6"/>
                <c:pt idx="0">
                  <c:v>24.717969379532633</c:v>
                </c:pt>
                <c:pt idx="1">
                  <c:v>28.244592346089846</c:v>
                </c:pt>
                <c:pt idx="2">
                  <c:v>30.841750841750841</c:v>
                </c:pt>
                <c:pt idx="3">
                  <c:v>30.26952315134762</c:v>
                </c:pt>
                <c:pt idx="4">
                  <c:v>35.055152004304546</c:v>
                </c:pt>
                <c:pt idx="5">
                  <c:v>36.965376782077392</c:v>
                </c:pt>
              </c:numCache>
            </c:numRef>
          </c:val>
          <c:smooth val="0"/>
          <c:extLst>
            <c:ext xmlns:c16="http://schemas.microsoft.com/office/drawing/2014/chart" uri="{C3380CC4-5D6E-409C-BE32-E72D297353CC}">
              <c16:uniqueId val="{00000000-237C-DE4A-A7E2-E84D502E09AD}"/>
            </c:ext>
          </c:extLst>
        </c:ser>
        <c:dLbls>
          <c:showLegendKey val="0"/>
          <c:showVal val="0"/>
          <c:showCatName val="0"/>
          <c:showSerName val="0"/>
          <c:showPercent val="0"/>
          <c:showBubbleSize val="0"/>
        </c:dLbls>
        <c:marker val="1"/>
        <c:smooth val="0"/>
        <c:axId val="164674952"/>
        <c:axId val="167403344"/>
      </c:lineChart>
      <c:dateAx>
        <c:axId val="16467495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pt-BR"/>
          </a:p>
        </c:txPr>
        <c:crossAx val="167403344"/>
        <c:crosses val="autoZero"/>
        <c:auto val="1"/>
        <c:lblOffset val="100"/>
        <c:baseTimeUnit val="months"/>
      </c:dateAx>
      <c:valAx>
        <c:axId val="167403344"/>
        <c:scaling>
          <c:orientation val="minMax"/>
          <c:max val="55"/>
          <c:min val="5"/>
        </c:scaling>
        <c:delete val="1"/>
        <c:axPos val="l"/>
        <c:numFmt formatCode="0.0" sourceLinked="1"/>
        <c:majorTickMark val="out"/>
        <c:minorTickMark val="none"/>
        <c:tickLblPos val="nextTo"/>
        <c:crossAx val="164674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41275" cap="rnd">
              <a:solidFill>
                <a:schemeClr val="tx1">
                  <a:lumMod val="85000"/>
                  <a:lumOff val="15000"/>
                </a:schemeClr>
              </a:solidFill>
              <a:round/>
            </a:ln>
            <a:effectLst/>
          </c:spPr>
          <c:marker>
            <c:symbol val="circle"/>
            <c:size val="10"/>
            <c:spPr>
              <a:solidFill>
                <a:schemeClr val="tx1"/>
              </a:solidFill>
              <a:ln w="9525">
                <a:solidFill>
                  <a:schemeClr val="tx1"/>
                </a:solidFill>
              </a:ln>
              <a:effectLst/>
            </c:spPr>
          </c:marker>
          <c:dLbls>
            <c:dLbl>
              <c:idx val="3"/>
              <c:layout>
                <c:manualLayout>
                  <c:x val="-7.2517568035516275E-2"/>
                  <c:y val="6.07720883875278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B34-4347-B69C-9F305089CA3D}"/>
                </c:ext>
              </c:extLst>
            </c:dLbl>
            <c:dLbl>
              <c:idx val="4"/>
              <c:layout>
                <c:manualLayout>
                  <c:x val="-7.2517568035516386E-2"/>
                  <c:y val="6.07720883875278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34-4347-B69C-9F305089CA3D}"/>
                </c:ext>
              </c:extLst>
            </c:dLbl>
            <c:dLbl>
              <c:idx val="5"/>
              <c:layout>
                <c:manualLayout>
                  <c:x val="-5.6314623619962485E-2"/>
                  <c:y val="7.87519961944887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34-4347-B69C-9F305089CA3D}"/>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'Dif Rel x Sat x NPS'!$C$17:$H$17</c:f>
              <c:numCache>
                <c:formatCode>0.0%</c:formatCode>
                <c:ptCount val="6"/>
                <c:pt idx="0">
                  <c:v>0.33467044585558814</c:v>
                </c:pt>
                <c:pt idx="1">
                  <c:v>0.32945301772075036</c:v>
                </c:pt>
                <c:pt idx="2">
                  <c:v>0.32203219999084332</c:v>
                </c:pt>
                <c:pt idx="3">
                  <c:v>0.25057636839128439</c:v>
                </c:pt>
                <c:pt idx="4">
                  <c:v>0.25628669987959801</c:v>
                </c:pt>
                <c:pt idx="5">
                  <c:v>0.25623797038664115</c:v>
                </c:pt>
              </c:numCache>
            </c:numRef>
          </c:val>
          <c:smooth val="0"/>
          <c:extLst>
            <c:ext xmlns:c16="http://schemas.microsoft.com/office/drawing/2014/chart" uri="{C3380CC4-5D6E-409C-BE32-E72D297353CC}">
              <c16:uniqueId val="{00000003-9B34-4347-B69C-9F305089CA3D}"/>
            </c:ext>
          </c:extLst>
        </c:ser>
        <c:dLbls>
          <c:dLblPos val="t"/>
          <c:showLegendKey val="0"/>
          <c:showVal val="1"/>
          <c:showCatName val="0"/>
          <c:showSerName val="0"/>
          <c:showPercent val="0"/>
          <c:showBubbleSize val="0"/>
        </c:dLbls>
        <c:marker val="1"/>
        <c:smooth val="0"/>
        <c:axId val="167404128"/>
        <c:axId val="167404520"/>
      </c:lineChart>
      <c:catAx>
        <c:axId val="167404128"/>
        <c:scaling>
          <c:orientation val="minMax"/>
        </c:scaling>
        <c:delete val="1"/>
        <c:axPos val="b"/>
        <c:numFmt formatCode="General" sourceLinked="1"/>
        <c:majorTickMark val="none"/>
        <c:minorTickMark val="none"/>
        <c:tickLblPos val="nextTo"/>
        <c:crossAx val="167404520"/>
        <c:crosses val="autoZero"/>
        <c:auto val="1"/>
        <c:lblAlgn val="ctr"/>
        <c:lblOffset val="100"/>
        <c:noMultiLvlLbl val="0"/>
      </c:catAx>
      <c:valAx>
        <c:axId val="167404520"/>
        <c:scaling>
          <c:orientation val="minMax"/>
          <c:max val="0.5"/>
          <c:min val="5.000000000000001E-2"/>
        </c:scaling>
        <c:delete val="1"/>
        <c:axPos val="l"/>
        <c:numFmt formatCode="0.0%" sourceLinked="1"/>
        <c:majorTickMark val="none"/>
        <c:minorTickMark val="none"/>
        <c:tickLblPos val="nextTo"/>
        <c:crossAx val="167404128"/>
        <c:crosses val="autoZero"/>
        <c:crossBetween val="between"/>
        <c:majorUnit val="1"/>
        <c:minorUnit val="1"/>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spPr>
            <a:ln w="47625" cap="rnd">
              <a:solidFill>
                <a:schemeClr val="tx1"/>
              </a:solidFill>
              <a:round/>
            </a:ln>
            <a:effectLst/>
          </c:spPr>
          <c:marker>
            <c:symbol val="circle"/>
            <c:size val="10"/>
            <c:spPr>
              <a:solidFill>
                <a:schemeClr val="tx1"/>
              </a:solidFill>
              <a:ln w="9525">
                <a:solidFill>
                  <a:schemeClr val="tx1"/>
                </a:solidFill>
              </a:ln>
              <a:effectLst/>
            </c:spPr>
          </c:marker>
          <c:dLbls>
            <c:dLbl>
              <c:idx val="0"/>
              <c:layout>
                <c:manualLayout>
                  <c:x val="-6.8787036117456221E-2"/>
                  <c:y val="-8.57695747539056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32-464A-926E-ABE1BD28EF22}"/>
                </c:ext>
              </c:extLst>
            </c:dLbl>
            <c:dLbl>
              <c:idx val="2"/>
              <c:layout>
                <c:manualLayout>
                  <c:x val="-7.3385101135498398E-2"/>
                  <c:y val="6.69876482396506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32-464A-926E-ABE1BD28EF22}"/>
                </c:ext>
              </c:extLst>
            </c:dLbl>
            <c:dLbl>
              <c:idx val="3"/>
              <c:layout>
                <c:manualLayout>
                  <c:x val="-7.0757398947263878E-2"/>
                  <c:y val="7.6214597032990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32-464A-926E-ABE1BD28EF22}"/>
                </c:ext>
              </c:extLst>
            </c:dLbl>
            <c:dLbl>
              <c:idx val="4"/>
              <c:layout>
                <c:manualLayout>
                  <c:x val="-7.3924830259680149E-2"/>
                  <c:y val="8.47391738719559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32-464A-926E-ABE1BD28EF22}"/>
                </c:ext>
              </c:extLst>
            </c:dLbl>
            <c:dLbl>
              <c:idx val="5"/>
              <c:layout>
                <c:manualLayout>
                  <c:x val="-5.379139855561034E-2"/>
                  <c:y val="7.558807518167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32-464A-926E-ABE1BD28EF2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85000"/>
                        <a:lumOff val="15000"/>
                      </a:schemeClr>
                    </a:solidFill>
                    <a:latin typeface="Segoe UI Symbol" panose="020B0502040204020203" pitchFamily="34" charset="0"/>
                    <a:ea typeface="Segoe UI Symbol" panose="020B0502040204020203" pitchFamily="34" charset="0"/>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'Dif Rel x Sat x NPS'!$C$23:$H$23</c:f>
              <c:numCache>
                <c:formatCode>0.0%</c:formatCode>
                <c:ptCount val="6"/>
                <c:pt idx="0">
                  <c:v>0.30715863886563316</c:v>
                </c:pt>
                <c:pt idx="1">
                  <c:v>0.31809848774202748</c:v>
                </c:pt>
                <c:pt idx="2">
                  <c:v>0.29734450732057005</c:v>
                </c:pt>
                <c:pt idx="3">
                  <c:v>0.2449185068161292</c:v>
                </c:pt>
                <c:pt idx="4">
                  <c:v>0.233991461416034</c:v>
                </c:pt>
                <c:pt idx="5">
                  <c:v>0.21075008044667998</c:v>
                </c:pt>
              </c:numCache>
            </c:numRef>
          </c:val>
          <c:smooth val="0"/>
          <c:extLst>
            <c:ext xmlns:c16="http://schemas.microsoft.com/office/drawing/2014/chart" uri="{C3380CC4-5D6E-409C-BE32-E72D297353CC}">
              <c16:uniqueId val="{00000005-8232-464A-926E-ABE1BD28EF22}"/>
            </c:ext>
          </c:extLst>
        </c:ser>
        <c:dLbls>
          <c:showLegendKey val="0"/>
          <c:showVal val="0"/>
          <c:showCatName val="0"/>
          <c:showSerName val="0"/>
          <c:showPercent val="0"/>
          <c:showBubbleSize val="0"/>
        </c:dLbls>
        <c:marker val="1"/>
        <c:smooth val="0"/>
        <c:axId val="167405304"/>
        <c:axId val="167405696"/>
      </c:lineChart>
      <c:catAx>
        <c:axId val="167405304"/>
        <c:scaling>
          <c:orientation val="minMax"/>
        </c:scaling>
        <c:delete val="1"/>
        <c:axPos val="b"/>
        <c:majorTickMark val="none"/>
        <c:minorTickMark val="none"/>
        <c:tickLblPos val="nextTo"/>
        <c:crossAx val="167405696"/>
        <c:crosses val="autoZero"/>
        <c:auto val="1"/>
        <c:lblAlgn val="ctr"/>
        <c:lblOffset val="100"/>
        <c:noMultiLvlLbl val="0"/>
      </c:catAx>
      <c:valAx>
        <c:axId val="167405696"/>
        <c:scaling>
          <c:orientation val="minMax"/>
          <c:max val="0.5"/>
          <c:min val="5.000000000000001E-2"/>
        </c:scaling>
        <c:delete val="1"/>
        <c:axPos val="l"/>
        <c:numFmt formatCode="0.0%" sourceLinked="1"/>
        <c:majorTickMark val="none"/>
        <c:minorTickMark val="none"/>
        <c:tickLblPos val="nextTo"/>
        <c:crossAx val="167405304"/>
        <c:crosses val="autoZero"/>
        <c:crossBetween val="between"/>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layout>
                <c:manualLayout>
                  <c:x val="0"/>
                  <c:y val="6.3131313131312549E-3"/>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4AC-0641-ACAD-3E0F9377990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6M'!$C$15:$H$15</c:f>
              <c:numCache>
                <c:formatCode>0.00</c:formatCode>
                <c:ptCount val="6"/>
                <c:pt idx="0">
                  <c:v>73.195445735116579</c:v>
                </c:pt>
                <c:pt idx="1">
                  <c:v>73.739799950878478</c:v>
                </c:pt>
                <c:pt idx="2">
                  <c:v>74.133574775275406</c:v>
                </c:pt>
                <c:pt idx="3">
                  <c:v>74.860597961760377</c:v>
                </c:pt>
                <c:pt idx="4">
                  <c:v>76.862095860224599</c:v>
                </c:pt>
                <c:pt idx="5">
                  <c:v>75.003188398894807</c:v>
                </c:pt>
              </c:numCache>
            </c:numRef>
          </c:val>
          <c:smooth val="0"/>
          <c:extLst>
            <c:ext xmlns:c16="http://schemas.microsoft.com/office/drawing/2014/chart" uri="{C3380CC4-5D6E-409C-BE32-E72D297353CC}">
              <c16:uniqueId val="{00000001-A4AC-0641-ACAD-3E0F93779901}"/>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0"/>
                  <c:y val="4.4191919191919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4AC-0641-ACAD-3E0F9377990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6M'!$C$16:$H$16</c:f>
              <c:numCache>
                <c:formatCode>0.00</c:formatCode>
                <c:ptCount val="6"/>
                <c:pt idx="0">
                  <c:v>73.925298219804347</c:v>
                </c:pt>
                <c:pt idx="1">
                  <c:v>75.178635336352883</c:v>
                </c:pt>
                <c:pt idx="2">
                  <c:v>77.796457633575798</c:v>
                </c:pt>
                <c:pt idx="3">
                  <c:v>75.876618474724594</c:v>
                </c:pt>
                <c:pt idx="4">
                  <c:v>76.510963483161447</c:v>
                </c:pt>
                <c:pt idx="5">
                  <c:v>72.08728927844929</c:v>
                </c:pt>
              </c:numCache>
            </c:numRef>
          </c:val>
          <c:smooth val="0"/>
          <c:extLst>
            <c:ext xmlns:c16="http://schemas.microsoft.com/office/drawing/2014/chart" uri="{C3380CC4-5D6E-409C-BE32-E72D297353CC}">
              <c16:uniqueId val="{00000003-A4AC-0641-ACAD-3E0F93779901}"/>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layout>
                <c:manualLayout>
                  <c:x val="0"/>
                  <c:y val="-3.7878787878787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AC-0641-ACAD-3E0F9377990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6M'!$C$17:$H$17</c:f>
              <c:numCache>
                <c:formatCode>0.00</c:formatCode>
                <c:ptCount val="6"/>
                <c:pt idx="0">
                  <c:v>89.941983338727979</c:v>
                </c:pt>
                <c:pt idx="1">
                  <c:v>86.798803296130302</c:v>
                </c:pt>
                <c:pt idx="2">
                  <c:v>92.239463435895885</c:v>
                </c:pt>
                <c:pt idx="3">
                  <c:v>82.985615923496781</c:v>
                </c:pt>
                <c:pt idx="4">
                  <c:v>78.579428079752702</c:v>
                </c:pt>
                <c:pt idx="5">
                  <c:v>81.543048082990069</c:v>
                </c:pt>
              </c:numCache>
            </c:numRef>
          </c:val>
          <c:smooth val="0"/>
          <c:extLst>
            <c:ext xmlns:c16="http://schemas.microsoft.com/office/drawing/2014/chart" uri="{C3380CC4-5D6E-409C-BE32-E72D297353CC}">
              <c16:uniqueId val="{00000005-A4AC-0641-ACAD-3E0F93779901}"/>
            </c:ext>
          </c:extLst>
        </c:ser>
        <c:dLbls>
          <c:showLegendKey val="0"/>
          <c:showVal val="0"/>
          <c:showCatName val="0"/>
          <c:showSerName val="0"/>
          <c:showPercent val="0"/>
          <c:showBubbleSize val="0"/>
        </c:dLbls>
        <c:marker val="1"/>
        <c:smooth val="0"/>
        <c:axId val="150569432"/>
        <c:axId val="151844744"/>
      </c:lineChart>
      <c:catAx>
        <c:axId val="150569432"/>
        <c:scaling>
          <c:orientation val="minMax"/>
        </c:scaling>
        <c:delete val="1"/>
        <c:axPos val="b"/>
        <c:majorTickMark val="out"/>
        <c:minorTickMark val="none"/>
        <c:tickLblPos val="nextTo"/>
        <c:crossAx val="151844744"/>
        <c:crosses val="autoZero"/>
        <c:auto val="1"/>
        <c:lblAlgn val="ctr"/>
        <c:lblOffset val="100"/>
        <c:noMultiLvlLbl val="0"/>
      </c:catAx>
      <c:valAx>
        <c:axId val="151844744"/>
        <c:scaling>
          <c:orientation val="minMax"/>
          <c:max val="100"/>
          <c:min val="40"/>
        </c:scaling>
        <c:delete val="1"/>
        <c:axPos val="l"/>
        <c:numFmt formatCode="0.00" sourceLinked="1"/>
        <c:majorTickMark val="out"/>
        <c:minorTickMark val="none"/>
        <c:tickLblPos val="nextTo"/>
        <c:crossAx val="150569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invertIfNegative val="0"/>
          <c:dPt>
            <c:idx val="0"/>
            <c:invertIfNegative val="0"/>
            <c:bubble3D val="0"/>
            <c:spPr>
              <a:solidFill>
                <a:srgbClr val="72F576"/>
              </a:solidFill>
            </c:spPr>
            <c:extLst>
              <c:ext xmlns:c16="http://schemas.microsoft.com/office/drawing/2014/chart" uri="{C3380CC4-5D6E-409C-BE32-E72D297353CC}">
                <c16:uniqueId val="{00000001-2E78-B345-9332-073ECE5BA041}"/>
              </c:ext>
            </c:extLst>
          </c:dPt>
          <c:val>
            <c:numRef>
              <c:f>'Bloco x UAV URV x Pos Neg'!$D$8</c:f>
              <c:numCache>
                <c:formatCode>###0.0%</c:formatCode>
                <c:ptCount val="1"/>
                <c:pt idx="0">
                  <c:v>0.73057800133110051</c:v>
                </c:pt>
              </c:numCache>
            </c:numRef>
          </c:val>
          <c:extLst>
            <c:ext xmlns:c16="http://schemas.microsoft.com/office/drawing/2014/chart" uri="{C3380CC4-5D6E-409C-BE32-E72D297353CC}">
              <c16:uniqueId val="{00000002-2E78-B345-9332-073ECE5BA041}"/>
            </c:ext>
          </c:extLst>
        </c:ser>
        <c:ser>
          <c:idx val="1"/>
          <c:order val="1"/>
          <c:spPr>
            <a:solidFill>
              <a:srgbClr val="E7E6E6">
                <a:lumMod val="75000"/>
              </a:srgbClr>
            </a:solidFill>
          </c:spPr>
          <c:invertIfNegative val="0"/>
          <c:val>
            <c:numRef>
              <c:f>'Bloco x UAV URV x Pos Neg'!$E$8</c:f>
              <c:numCache>
                <c:formatCode>###0.0%</c:formatCode>
                <c:ptCount val="1"/>
                <c:pt idx="0">
                  <c:v>6.3793906749032969E-3</c:v>
                </c:pt>
              </c:numCache>
            </c:numRef>
          </c:val>
          <c:extLst>
            <c:ext xmlns:c16="http://schemas.microsoft.com/office/drawing/2014/chart" uri="{C3380CC4-5D6E-409C-BE32-E72D297353CC}">
              <c16:uniqueId val="{00000003-2E78-B345-9332-073ECE5BA041}"/>
            </c:ext>
          </c:extLst>
        </c:ser>
        <c:ser>
          <c:idx val="2"/>
          <c:order val="2"/>
          <c:spPr>
            <a:solidFill>
              <a:srgbClr val="C00000"/>
            </a:solidFill>
          </c:spPr>
          <c:invertIfNegative val="0"/>
          <c:val>
            <c:numRef>
              <c:f>'Bloco x UAV URV x Pos Neg'!$F$8</c:f>
              <c:numCache>
                <c:formatCode>###0.0%</c:formatCode>
                <c:ptCount val="1"/>
                <c:pt idx="0">
                  <c:v>0.26304260799399676</c:v>
                </c:pt>
              </c:numCache>
            </c:numRef>
          </c:val>
          <c:extLst>
            <c:ext xmlns:c16="http://schemas.microsoft.com/office/drawing/2014/chart" uri="{C3380CC4-5D6E-409C-BE32-E72D297353CC}">
              <c16:uniqueId val="{00000004-2E78-B345-9332-073ECE5BA041}"/>
            </c:ext>
          </c:extLst>
        </c:ser>
        <c:dLbls>
          <c:showLegendKey val="0"/>
          <c:showVal val="0"/>
          <c:showCatName val="0"/>
          <c:showSerName val="0"/>
          <c:showPercent val="0"/>
          <c:showBubbleSize val="0"/>
        </c:dLbls>
        <c:gapWidth val="31"/>
        <c:overlap val="100"/>
        <c:axId val="167406872"/>
        <c:axId val="167407264"/>
      </c:barChart>
      <c:catAx>
        <c:axId val="167406872"/>
        <c:scaling>
          <c:orientation val="maxMin"/>
        </c:scaling>
        <c:delete val="1"/>
        <c:axPos val="l"/>
        <c:numFmt formatCode="General" sourceLinked="1"/>
        <c:majorTickMark val="out"/>
        <c:minorTickMark val="none"/>
        <c:tickLblPos val="nextTo"/>
        <c:crossAx val="167407264"/>
        <c:crosses val="autoZero"/>
        <c:auto val="1"/>
        <c:lblAlgn val="ctr"/>
        <c:lblOffset val="100"/>
        <c:noMultiLvlLbl val="0"/>
      </c:catAx>
      <c:valAx>
        <c:axId val="167407264"/>
        <c:scaling>
          <c:orientation val="minMax"/>
          <c:max val="1"/>
        </c:scaling>
        <c:delete val="1"/>
        <c:axPos val="t"/>
        <c:numFmt formatCode="General" sourceLinked="0"/>
        <c:majorTickMark val="out"/>
        <c:minorTickMark val="none"/>
        <c:tickLblPos val="nextTo"/>
        <c:crossAx val="16740687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spPr>
            <a:solidFill>
              <a:srgbClr val="72F576"/>
            </a:solidFill>
          </c:spPr>
          <c:invertIfNegative val="0"/>
          <c:val>
            <c:numRef>
              <c:f>'Bloco x UAV URV x Pos Neg'!$D$7</c:f>
              <c:numCache>
                <c:formatCode>###0.0%</c:formatCode>
                <c:ptCount val="1"/>
                <c:pt idx="0">
                  <c:v>0.36819163961393819</c:v>
                </c:pt>
              </c:numCache>
            </c:numRef>
          </c:val>
          <c:extLst>
            <c:ext xmlns:c16="http://schemas.microsoft.com/office/drawing/2014/chart" uri="{C3380CC4-5D6E-409C-BE32-E72D297353CC}">
              <c16:uniqueId val="{00000000-FBD2-724C-84D8-F10157E61611}"/>
            </c:ext>
          </c:extLst>
        </c:ser>
        <c:ser>
          <c:idx val="1"/>
          <c:order val="1"/>
          <c:spPr>
            <a:solidFill>
              <a:srgbClr val="E7E6E6">
                <a:lumMod val="75000"/>
              </a:srgbClr>
            </a:solidFill>
          </c:spPr>
          <c:invertIfNegative val="0"/>
          <c:val>
            <c:numRef>
              <c:f>'Bloco x UAV URV x Pos Neg'!$E$7</c:f>
              <c:numCache>
                <c:formatCode>###0.0%</c:formatCode>
                <c:ptCount val="1"/>
                <c:pt idx="0">
                  <c:v>1.4280771305595868E-3</c:v>
                </c:pt>
              </c:numCache>
            </c:numRef>
          </c:val>
          <c:extLst>
            <c:ext xmlns:c16="http://schemas.microsoft.com/office/drawing/2014/chart" uri="{C3380CC4-5D6E-409C-BE32-E72D297353CC}">
              <c16:uniqueId val="{00000001-FBD2-724C-84D8-F10157E61611}"/>
            </c:ext>
          </c:extLst>
        </c:ser>
        <c:ser>
          <c:idx val="2"/>
          <c:order val="2"/>
          <c:spPr>
            <a:solidFill>
              <a:srgbClr val="C00000"/>
            </a:solidFill>
          </c:spPr>
          <c:invertIfNegative val="0"/>
          <c:val>
            <c:numRef>
              <c:f>'Bloco x UAV URV x Pos Neg'!$F$7</c:f>
              <c:numCache>
                <c:formatCode>###0.0%</c:formatCode>
                <c:ptCount val="1"/>
                <c:pt idx="0">
                  <c:v>0.63038028325549744</c:v>
                </c:pt>
              </c:numCache>
            </c:numRef>
          </c:val>
          <c:extLst>
            <c:ext xmlns:c16="http://schemas.microsoft.com/office/drawing/2014/chart" uri="{C3380CC4-5D6E-409C-BE32-E72D297353CC}">
              <c16:uniqueId val="{00000002-FBD2-724C-84D8-F10157E61611}"/>
            </c:ext>
          </c:extLst>
        </c:ser>
        <c:dLbls>
          <c:showLegendKey val="0"/>
          <c:showVal val="0"/>
          <c:showCatName val="0"/>
          <c:showSerName val="0"/>
          <c:showPercent val="0"/>
          <c:showBubbleSize val="0"/>
        </c:dLbls>
        <c:gapWidth val="31"/>
        <c:overlap val="100"/>
        <c:axId val="167408440"/>
        <c:axId val="167408832"/>
      </c:barChart>
      <c:catAx>
        <c:axId val="167408440"/>
        <c:scaling>
          <c:orientation val="maxMin"/>
        </c:scaling>
        <c:delete val="1"/>
        <c:axPos val="l"/>
        <c:numFmt formatCode="General" sourceLinked="1"/>
        <c:majorTickMark val="out"/>
        <c:minorTickMark val="none"/>
        <c:tickLblPos val="nextTo"/>
        <c:crossAx val="167408832"/>
        <c:crosses val="autoZero"/>
        <c:auto val="1"/>
        <c:lblAlgn val="ctr"/>
        <c:lblOffset val="100"/>
        <c:noMultiLvlLbl val="0"/>
      </c:catAx>
      <c:valAx>
        <c:axId val="167408832"/>
        <c:scaling>
          <c:orientation val="minMax"/>
          <c:max val="1"/>
        </c:scaling>
        <c:delete val="1"/>
        <c:axPos val="t"/>
        <c:numFmt formatCode="General" sourceLinked="0"/>
        <c:majorTickMark val="out"/>
        <c:minorTickMark val="none"/>
        <c:tickLblPos val="nextTo"/>
        <c:crossAx val="16740844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invertIfNegative val="0"/>
          <c:dPt>
            <c:idx val="0"/>
            <c:invertIfNegative val="0"/>
            <c:bubble3D val="0"/>
            <c:spPr>
              <a:solidFill>
                <a:srgbClr val="72F576"/>
              </a:solidFill>
            </c:spPr>
            <c:extLst>
              <c:ext xmlns:c16="http://schemas.microsoft.com/office/drawing/2014/chart" uri="{C3380CC4-5D6E-409C-BE32-E72D297353CC}">
                <c16:uniqueId val="{00000001-5376-E441-84D3-EB6B40F188DC}"/>
              </c:ext>
            </c:extLst>
          </c:dPt>
          <c:val>
            <c:numRef>
              <c:f>'Bloco x UAV URV x Pos Neg'!$D$6</c:f>
              <c:numCache>
                <c:formatCode>###0.0%</c:formatCode>
                <c:ptCount val="1"/>
                <c:pt idx="0">
                  <c:v>4.5080328147827711E-2</c:v>
                </c:pt>
              </c:numCache>
            </c:numRef>
          </c:val>
          <c:extLst>
            <c:ext xmlns:c16="http://schemas.microsoft.com/office/drawing/2014/chart" uri="{C3380CC4-5D6E-409C-BE32-E72D297353CC}">
              <c16:uniqueId val="{00000002-5376-E441-84D3-EB6B40F188DC}"/>
            </c:ext>
          </c:extLst>
        </c:ser>
        <c:ser>
          <c:idx val="1"/>
          <c:order val="1"/>
          <c:invertIfNegative val="0"/>
          <c:val>
            <c:numRef>
              <c:f>'Bloco x UAV URV x Pos Neg'!$E$6</c:f>
              <c:numCache>
                <c:formatCode>###0.0%</c:formatCode>
                <c:ptCount val="1"/>
                <c:pt idx="0">
                  <c:v>1.0793939961040858E-3</c:v>
                </c:pt>
              </c:numCache>
            </c:numRef>
          </c:val>
          <c:extLst>
            <c:ext xmlns:c16="http://schemas.microsoft.com/office/drawing/2014/chart" uri="{C3380CC4-5D6E-409C-BE32-E72D297353CC}">
              <c16:uniqueId val="{00000003-5376-E441-84D3-EB6B40F188DC}"/>
            </c:ext>
          </c:extLst>
        </c:ser>
        <c:ser>
          <c:idx val="2"/>
          <c:order val="2"/>
          <c:spPr>
            <a:solidFill>
              <a:srgbClr val="E7E6E6">
                <a:lumMod val="75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5-5376-E441-84D3-EB6B40F188DC}"/>
              </c:ext>
            </c:extLst>
          </c:dPt>
          <c:val>
            <c:numRef>
              <c:f>'Bloco x UAV URV x Pos Neg'!$F$6</c:f>
              <c:numCache>
                <c:formatCode>###0.0%</c:formatCode>
                <c:ptCount val="1"/>
                <c:pt idx="0">
                  <c:v>0.95384027785607017</c:v>
                </c:pt>
              </c:numCache>
            </c:numRef>
          </c:val>
          <c:extLst>
            <c:ext xmlns:c16="http://schemas.microsoft.com/office/drawing/2014/chart" uri="{C3380CC4-5D6E-409C-BE32-E72D297353CC}">
              <c16:uniqueId val="{00000006-5376-E441-84D3-EB6B40F188DC}"/>
            </c:ext>
          </c:extLst>
        </c:ser>
        <c:dLbls>
          <c:showLegendKey val="0"/>
          <c:showVal val="0"/>
          <c:showCatName val="0"/>
          <c:showSerName val="0"/>
          <c:showPercent val="0"/>
          <c:showBubbleSize val="0"/>
        </c:dLbls>
        <c:gapWidth val="31"/>
        <c:overlap val="100"/>
        <c:axId val="167410008"/>
        <c:axId val="167410400"/>
      </c:barChart>
      <c:catAx>
        <c:axId val="167410008"/>
        <c:scaling>
          <c:orientation val="maxMin"/>
        </c:scaling>
        <c:delete val="1"/>
        <c:axPos val="l"/>
        <c:numFmt formatCode="General" sourceLinked="1"/>
        <c:majorTickMark val="out"/>
        <c:minorTickMark val="none"/>
        <c:tickLblPos val="nextTo"/>
        <c:crossAx val="167410400"/>
        <c:crosses val="autoZero"/>
        <c:auto val="1"/>
        <c:lblAlgn val="ctr"/>
        <c:lblOffset val="100"/>
        <c:noMultiLvlLbl val="0"/>
      </c:catAx>
      <c:valAx>
        <c:axId val="167410400"/>
        <c:scaling>
          <c:orientation val="minMax"/>
          <c:max val="1"/>
        </c:scaling>
        <c:delete val="1"/>
        <c:axPos val="t"/>
        <c:numFmt formatCode="General" sourceLinked="0"/>
        <c:majorTickMark val="out"/>
        <c:minorTickMark val="none"/>
        <c:tickLblPos val="nextTo"/>
        <c:crossAx val="16741000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spPr>
            <a:solidFill>
              <a:srgbClr val="72F576"/>
            </a:solidFill>
          </c:spPr>
          <c:invertIfNegative val="0"/>
          <c:val>
            <c:numRef>
              <c:f>'Bloco x UAV URV x Pos Neg'!$D$5</c:f>
              <c:numCache>
                <c:formatCode>###0.0%</c:formatCode>
                <c:ptCount val="1"/>
                <c:pt idx="0">
                  <c:v>0.31518084187232215</c:v>
                </c:pt>
              </c:numCache>
            </c:numRef>
          </c:val>
          <c:extLst>
            <c:ext xmlns:c16="http://schemas.microsoft.com/office/drawing/2014/chart" uri="{C3380CC4-5D6E-409C-BE32-E72D297353CC}">
              <c16:uniqueId val="{00000000-91FC-BE4D-831B-9CDDE18FFA2E}"/>
            </c:ext>
          </c:extLst>
        </c:ser>
        <c:ser>
          <c:idx val="1"/>
          <c:order val="1"/>
          <c:invertIfNegative val="0"/>
          <c:val>
            <c:numRef>
              <c:f>'Bloco x UAV URV x Pos Neg'!$E$5</c:f>
              <c:numCache>
                <c:formatCode>###0.0%</c:formatCode>
                <c:ptCount val="1"/>
                <c:pt idx="0">
                  <c:v>9.2398494434836891E-4</c:v>
                </c:pt>
              </c:numCache>
            </c:numRef>
          </c:val>
          <c:extLst>
            <c:ext xmlns:c16="http://schemas.microsoft.com/office/drawing/2014/chart" uri="{C3380CC4-5D6E-409C-BE32-E72D297353CC}">
              <c16:uniqueId val="{00000001-91FC-BE4D-831B-9CDDE18FFA2E}"/>
            </c:ext>
          </c:extLst>
        </c:ser>
        <c:ser>
          <c:idx val="2"/>
          <c:order val="2"/>
          <c:invertIfNegative val="0"/>
          <c:dPt>
            <c:idx val="0"/>
            <c:invertIfNegative val="0"/>
            <c:bubble3D val="0"/>
            <c:spPr>
              <a:solidFill>
                <a:srgbClr val="C00000"/>
              </a:solidFill>
            </c:spPr>
            <c:extLst>
              <c:ext xmlns:c16="http://schemas.microsoft.com/office/drawing/2014/chart" uri="{C3380CC4-5D6E-409C-BE32-E72D297353CC}">
                <c16:uniqueId val="{00000003-91FC-BE4D-831B-9CDDE18FFA2E}"/>
              </c:ext>
            </c:extLst>
          </c:dPt>
          <c:val>
            <c:numRef>
              <c:f>'Bloco x UAV URV x Pos Neg'!$F$5</c:f>
              <c:numCache>
                <c:formatCode>###0.0%</c:formatCode>
                <c:ptCount val="1"/>
                <c:pt idx="0">
                  <c:v>0.68389517318332904</c:v>
                </c:pt>
              </c:numCache>
            </c:numRef>
          </c:val>
          <c:extLst>
            <c:ext xmlns:c16="http://schemas.microsoft.com/office/drawing/2014/chart" uri="{C3380CC4-5D6E-409C-BE32-E72D297353CC}">
              <c16:uniqueId val="{00000004-91FC-BE4D-831B-9CDDE18FFA2E}"/>
            </c:ext>
          </c:extLst>
        </c:ser>
        <c:dLbls>
          <c:showLegendKey val="0"/>
          <c:showVal val="0"/>
          <c:showCatName val="0"/>
          <c:showSerName val="0"/>
          <c:showPercent val="0"/>
          <c:showBubbleSize val="0"/>
        </c:dLbls>
        <c:gapWidth val="31"/>
        <c:overlap val="100"/>
        <c:axId val="166249592"/>
        <c:axId val="166249984"/>
      </c:barChart>
      <c:catAx>
        <c:axId val="166249592"/>
        <c:scaling>
          <c:orientation val="maxMin"/>
        </c:scaling>
        <c:delete val="1"/>
        <c:axPos val="l"/>
        <c:numFmt formatCode="General" sourceLinked="1"/>
        <c:majorTickMark val="out"/>
        <c:minorTickMark val="none"/>
        <c:tickLblPos val="nextTo"/>
        <c:crossAx val="166249984"/>
        <c:crosses val="autoZero"/>
        <c:auto val="1"/>
        <c:lblAlgn val="ctr"/>
        <c:lblOffset val="100"/>
        <c:noMultiLvlLbl val="0"/>
      </c:catAx>
      <c:valAx>
        <c:axId val="166249984"/>
        <c:scaling>
          <c:orientation val="minMax"/>
          <c:max val="1"/>
        </c:scaling>
        <c:delete val="1"/>
        <c:axPos val="t"/>
        <c:numFmt formatCode="General" sourceLinked="0"/>
        <c:majorTickMark val="out"/>
        <c:minorTickMark val="none"/>
        <c:tickLblPos val="nextTo"/>
        <c:crossAx val="16624959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DETALHAMENTO'!$C$19</c:f>
              <c:strCache>
                <c:ptCount val="1"/>
                <c:pt idx="0">
                  <c:v>V3</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DETALHAMENTO'!$C$20:$H$20</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0-5FDE-AF4A-BC31-44415E0D0CB0}"/>
            </c:ext>
          </c:extLst>
        </c:ser>
        <c:dLbls>
          <c:showLegendKey val="0"/>
          <c:showVal val="0"/>
          <c:showCatName val="0"/>
          <c:showSerName val="0"/>
          <c:showPercent val="0"/>
          <c:showBubbleSize val="0"/>
        </c:dLbls>
        <c:marker val="1"/>
        <c:smooth val="0"/>
        <c:axId val="166251160"/>
        <c:axId val="166251552"/>
      </c:lineChart>
      <c:catAx>
        <c:axId val="16625116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6251552"/>
        <c:crosses val="autoZero"/>
        <c:auto val="1"/>
        <c:lblAlgn val="ctr"/>
        <c:lblOffset val="100"/>
        <c:noMultiLvlLbl val="0"/>
      </c:catAx>
      <c:valAx>
        <c:axId val="166251552"/>
        <c:scaling>
          <c:orientation val="minMax"/>
          <c:max val="100"/>
          <c:min val="40"/>
        </c:scaling>
        <c:delete val="1"/>
        <c:axPos val="l"/>
        <c:numFmt formatCode="0" sourceLinked="1"/>
        <c:majorTickMark val="out"/>
        <c:minorTickMark val="none"/>
        <c:tickLblPos val="nextTo"/>
        <c:crossAx val="166251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DETALHAMENTO'!$C$19</c:f>
              <c:strCache>
                <c:ptCount val="1"/>
                <c:pt idx="0">
                  <c:v>V3</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DETALHAMENTO'!$C$21:$H$21</c:f>
              <c:numCache>
                <c:formatCode>0</c:formatCode>
                <c:ptCount val="6"/>
                <c:pt idx="0">
                  <c:v>72.406205198890035</c:v>
                </c:pt>
                <c:pt idx="1">
                  <c:v>74.84248638674265</c:v>
                </c:pt>
                <c:pt idx="2">
                  <c:v>74.801461002378332</c:v>
                </c:pt>
                <c:pt idx="3">
                  <c:v>75.439660728474408</c:v>
                </c:pt>
                <c:pt idx="4">
                  <c:v>75.179215003243741</c:v>
                </c:pt>
                <c:pt idx="5">
                  <c:v>71.852797349869419</c:v>
                </c:pt>
              </c:numCache>
            </c:numRef>
          </c:val>
          <c:smooth val="0"/>
          <c:extLst>
            <c:ext xmlns:c16="http://schemas.microsoft.com/office/drawing/2014/chart" uri="{C3380CC4-5D6E-409C-BE32-E72D297353CC}">
              <c16:uniqueId val="{00000000-748B-684F-94B6-05FBD19C126C}"/>
            </c:ext>
          </c:extLst>
        </c:ser>
        <c:dLbls>
          <c:showLegendKey val="0"/>
          <c:showVal val="0"/>
          <c:showCatName val="0"/>
          <c:showSerName val="0"/>
          <c:showPercent val="0"/>
          <c:showBubbleSize val="0"/>
        </c:dLbls>
        <c:marker val="1"/>
        <c:smooth val="0"/>
        <c:axId val="166252336"/>
        <c:axId val="166252728"/>
      </c:lineChart>
      <c:catAx>
        <c:axId val="1662523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6252728"/>
        <c:crosses val="autoZero"/>
        <c:auto val="1"/>
        <c:lblAlgn val="ctr"/>
        <c:lblOffset val="100"/>
        <c:noMultiLvlLbl val="0"/>
      </c:catAx>
      <c:valAx>
        <c:axId val="166252728"/>
        <c:scaling>
          <c:orientation val="minMax"/>
          <c:max val="100"/>
          <c:min val="40"/>
        </c:scaling>
        <c:delete val="1"/>
        <c:axPos val="l"/>
        <c:numFmt formatCode="0" sourceLinked="1"/>
        <c:majorTickMark val="out"/>
        <c:minorTickMark val="none"/>
        <c:tickLblPos val="nextTo"/>
        <c:crossAx val="166252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DETALHAMENTO'!$C$19</c:f>
              <c:strCache>
                <c:ptCount val="1"/>
                <c:pt idx="0">
                  <c:v>V3</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DETALHAMENTO'!$C$22:$H$22</c:f>
              <c:numCache>
                <c:formatCode>0</c:formatCode>
                <c:ptCount val="6"/>
                <c:pt idx="0">
                  <c:v>90.006690231048069</c:v>
                </c:pt>
                <c:pt idx="1">
                  <c:v>84.093450533244962</c:v>
                </c:pt>
                <c:pt idx="2">
                  <c:v>93.018847722406306</c:v>
                </c:pt>
                <c:pt idx="3">
                  <c:v>86.123955579050588</c:v>
                </c:pt>
                <c:pt idx="4">
                  <c:v>83.530304204141942</c:v>
                </c:pt>
                <c:pt idx="5">
                  <c:v>85.199870114094765</c:v>
                </c:pt>
              </c:numCache>
            </c:numRef>
          </c:val>
          <c:smooth val="0"/>
          <c:extLst>
            <c:ext xmlns:c16="http://schemas.microsoft.com/office/drawing/2014/chart" uri="{C3380CC4-5D6E-409C-BE32-E72D297353CC}">
              <c16:uniqueId val="{00000000-8940-F04E-A784-A2F43D981DBF}"/>
            </c:ext>
          </c:extLst>
        </c:ser>
        <c:dLbls>
          <c:dLblPos val="t"/>
          <c:showLegendKey val="0"/>
          <c:showVal val="1"/>
          <c:showCatName val="0"/>
          <c:showSerName val="0"/>
          <c:showPercent val="0"/>
          <c:showBubbleSize val="0"/>
        </c:dLbls>
        <c:marker val="1"/>
        <c:smooth val="0"/>
        <c:axId val="166253512"/>
        <c:axId val="166253904"/>
      </c:lineChart>
      <c:catAx>
        <c:axId val="16625351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6253904"/>
        <c:crosses val="autoZero"/>
        <c:auto val="1"/>
        <c:lblAlgn val="ctr"/>
        <c:lblOffset val="100"/>
        <c:noMultiLvlLbl val="0"/>
      </c:catAx>
      <c:valAx>
        <c:axId val="166253904"/>
        <c:scaling>
          <c:orientation val="minMax"/>
          <c:max val="100"/>
          <c:min val="40"/>
        </c:scaling>
        <c:delete val="1"/>
        <c:axPos val="l"/>
        <c:numFmt formatCode="0" sourceLinked="1"/>
        <c:majorTickMark val="out"/>
        <c:minorTickMark val="none"/>
        <c:tickLblPos val="nextTo"/>
        <c:crossAx val="166253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DETALH'!$C$19</c:f>
              <c:strCache>
                <c:ptCount val="1"/>
                <c:pt idx="0">
                  <c:v>V3</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AD-4446-830A-6D5999A2CFB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DETALH'!$C$21:$H$21</c:f>
              <c:numCache>
                <c:formatCode>0</c:formatCode>
                <c:ptCount val="6"/>
                <c:pt idx="0">
                  <c:v>67.393232310515344</c:v>
                </c:pt>
                <c:pt idx="1">
                  <c:v>68.89575875107343</c:v>
                </c:pt>
                <c:pt idx="2">
                  <c:v>68.971589814290553</c:v>
                </c:pt>
                <c:pt idx="3">
                  <c:v>68.790544922341127</c:v>
                </c:pt>
                <c:pt idx="4">
                  <c:v>70.367445335864005</c:v>
                </c:pt>
                <c:pt idx="5">
                  <c:v>69.315899553177417</c:v>
                </c:pt>
              </c:numCache>
            </c:numRef>
          </c:val>
          <c:smooth val="0"/>
          <c:extLst>
            <c:ext xmlns:c16="http://schemas.microsoft.com/office/drawing/2014/chart" uri="{C3380CC4-5D6E-409C-BE32-E72D297353CC}">
              <c16:uniqueId val="{00000001-42AD-4446-830A-6D5999A2CFB4}"/>
            </c:ext>
          </c:extLst>
        </c:ser>
        <c:dLbls>
          <c:showLegendKey val="0"/>
          <c:showVal val="0"/>
          <c:showCatName val="0"/>
          <c:showSerName val="0"/>
          <c:showPercent val="0"/>
          <c:showBubbleSize val="0"/>
        </c:dLbls>
        <c:marker val="1"/>
        <c:smooth val="0"/>
        <c:axId val="166254296"/>
        <c:axId val="166254688"/>
      </c:lineChart>
      <c:dateAx>
        <c:axId val="16625429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6254688"/>
        <c:crosses val="autoZero"/>
        <c:auto val="1"/>
        <c:lblOffset val="100"/>
        <c:baseTimeUnit val="months"/>
      </c:dateAx>
      <c:valAx>
        <c:axId val="166254688"/>
        <c:scaling>
          <c:orientation val="minMax"/>
          <c:max val="100"/>
          <c:min val="40"/>
        </c:scaling>
        <c:delete val="1"/>
        <c:axPos val="l"/>
        <c:numFmt formatCode="0" sourceLinked="1"/>
        <c:majorTickMark val="out"/>
        <c:minorTickMark val="none"/>
        <c:tickLblPos val="nextTo"/>
        <c:crossAx val="166254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DETALH'!$C$19</c:f>
              <c:strCache>
                <c:ptCount val="1"/>
                <c:pt idx="0">
                  <c:v>V3</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9DB-3A41-A4EF-B0133CC6110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DETALH'!$C$22:$H$22</c:f>
              <c:numCache>
                <c:formatCode>0</c:formatCode>
                <c:ptCount val="6"/>
                <c:pt idx="0">
                  <c:v>69.652046753557414</c:v>
                </c:pt>
                <c:pt idx="1">
                  <c:v>69.899513891123689</c:v>
                </c:pt>
                <c:pt idx="2">
                  <c:v>71.157394957135736</c:v>
                </c:pt>
                <c:pt idx="3">
                  <c:v>71.216793105324982</c:v>
                </c:pt>
                <c:pt idx="4">
                  <c:v>72.248767924316553</c:v>
                </c:pt>
                <c:pt idx="5">
                  <c:v>72.784379557896315</c:v>
                </c:pt>
              </c:numCache>
            </c:numRef>
          </c:val>
          <c:smooth val="0"/>
          <c:extLst>
            <c:ext xmlns:c16="http://schemas.microsoft.com/office/drawing/2014/chart" uri="{C3380CC4-5D6E-409C-BE32-E72D297353CC}">
              <c16:uniqueId val="{00000001-39DB-3A41-A4EF-B0133CC6110D}"/>
            </c:ext>
          </c:extLst>
        </c:ser>
        <c:dLbls>
          <c:showLegendKey val="0"/>
          <c:showVal val="0"/>
          <c:showCatName val="0"/>
          <c:showSerName val="0"/>
          <c:showPercent val="0"/>
          <c:showBubbleSize val="0"/>
        </c:dLbls>
        <c:marker val="1"/>
        <c:smooth val="0"/>
        <c:axId val="166255472"/>
        <c:axId val="166255864"/>
      </c:lineChart>
      <c:dateAx>
        <c:axId val="16625547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6255864"/>
        <c:crosses val="autoZero"/>
        <c:auto val="1"/>
        <c:lblOffset val="100"/>
        <c:baseTimeUnit val="months"/>
      </c:dateAx>
      <c:valAx>
        <c:axId val="166255864"/>
        <c:scaling>
          <c:orientation val="minMax"/>
          <c:max val="100"/>
          <c:min val="40"/>
        </c:scaling>
        <c:delete val="1"/>
        <c:axPos val="l"/>
        <c:numFmt formatCode="0" sourceLinked="1"/>
        <c:majorTickMark val="out"/>
        <c:minorTickMark val="none"/>
        <c:tickLblPos val="nextTo"/>
        <c:crossAx val="166255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DETALH'!$C$19</c:f>
              <c:strCache>
                <c:ptCount val="1"/>
                <c:pt idx="0">
                  <c:v>V3</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1BF-7943-B6E7-2A160E07F4F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DETALH'!$C$20:$H$20</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1-F1BF-7943-B6E7-2A160E07F4F6}"/>
            </c:ext>
          </c:extLst>
        </c:ser>
        <c:dLbls>
          <c:showLegendKey val="0"/>
          <c:showVal val="0"/>
          <c:showCatName val="0"/>
          <c:showSerName val="0"/>
          <c:showPercent val="0"/>
          <c:showBubbleSize val="0"/>
        </c:dLbls>
        <c:marker val="1"/>
        <c:smooth val="0"/>
        <c:axId val="166256648"/>
        <c:axId val="169072784"/>
      </c:lineChart>
      <c:dateAx>
        <c:axId val="16625664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69072784"/>
        <c:crosses val="autoZero"/>
        <c:auto val="1"/>
        <c:lblOffset val="100"/>
        <c:baseTimeUnit val="months"/>
      </c:dateAx>
      <c:valAx>
        <c:axId val="169072784"/>
        <c:scaling>
          <c:orientation val="minMax"/>
          <c:max val="100"/>
          <c:min val="40"/>
        </c:scaling>
        <c:delete val="1"/>
        <c:axPos val="l"/>
        <c:numFmt formatCode="0" sourceLinked="1"/>
        <c:majorTickMark val="out"/>
        <c:minorTickMark val="none"/>
        <c:tickLblPos val="nextTo"/>
        <c:crossAx val="166256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layout>
                <c:manualLayout>
                  <c:x val="-7.6690821256038648E-3"/>
                  <c:y val="3.15656565656566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4A-2C45-AF20-E43E06A1041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6M'!$C$20:$H$20</c:f>
              <c:numCache>
                <c:formatCode>0.00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1-E54A-2C45-AF20-E43E06A10419}"/>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7.6690821256038648E-3"/>
                  <c:y val="-3.15656565656565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54A-2C45-AF20-E43E06A1041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Segoe UI Historic" panose="020B0502040204020203" pitchFamily="34" charset="0"/>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6M'!$C$21:$H$21</c:f>
              <c:numCache>
                <c:formatCode>0.00</c:formatCode>
                <c:ptCount val="6"/>
                <c:pt idx="0">
                  <c:v>72.406205198890035</c:v>
                </c:pt>
                <c:pt idx="1">
                  <c:v>74.84248638674265</c:v>
                </c:pt>
                <c:pt idx="2">
                  <c:v>74.801461002378332</c:v>
                </c:pt>
                <c:pt idx="3">
                  <c:v>75.439660728474408</c:v>
                </c:pt>
                <c:pt idx="4">
                  <c:v>75.179215003243741</c:v>
                </c:pt>
                <c:pt idx="5">
                  <c:v>71.852797349869419</c:v>
                </c:pt>
              </c:numCache>
            </c:numRef>
          </c:val>
          <c:smooth val="0"/>
          <c:extLst>
            <c:ext xmlns:c16="http://schemas.microsoft.com/office/drawing/2014/chart" uri="{C3380CC4-5D6E-409C-BE32-E72D297353CC}">
              <c16:uniqueId val="{00000003-E54A-2C45-AF20-E43E06A10419}"/>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5"/>
              <c:layout>
                <c:manualLayout>
                  <c:x val="-3.834541062801932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54A-2C45-AF20-E43E06A1041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6M'!$C$22:$H$22</c:f>
              <c:numCache>
                <c:formatCode>0.00</c:formatCode>
                <c:ptCount val="6"/>
                <c:pt idx="0">
                  <c:v>90.006690231048069</c:v>
                </c:pt>
                <c:pt idx="1">
                  <c:v>84.093450533244962</c:v>
                </c:pt>
                <c:pt idx="2">
                  <c:v>93.018847722406306</c:v>
                </c:pt>
                <c:pt idx="3">
                  <c:v>86.123955579050588</c:v>
                </c:pt>
                <c:pt idx="4">
                  <c:v>83.530304204141942</c:v>
                </c:pt>
                <c:pt idx="5">
                  <c:v>85.199870114094765</c:v>
                </c:pt>
              </c:numCache>
            </c:numRef>
          </c:val>
          <c:smooth val="0"/>
          <c:extLst>
            <c:ext xmlns:c16="http://schemas.microsoft.com/office/drawing/2014/chart" uri="{C3380CC4-5D6E-409C-BE32-E72D297353CC}">
              <c16:uniqueId val="{00000005-E54A-2C45-AF20-E43E06A10419}"/>
            </c:ext>
          </c:extLst>
        </c:ser>
        <c:dLbls>
          <c:showLegendKey val="0"/>
          <c:showVal val="0"/>
          <c:showCatName val="0"/>
          <c:showSerName val="0"/>
          <c:showPercent val="0"/>
          <c:showBubbleSize val="0"/>
        </c:dLbls>
        <c:marker val="1"/>
        <c:smooth val="0"/>
        <c:axId val="151845528"/>
        <c:axId val="151845920"/>
      </c:lineChart>
      <c:catAx>
        <c:axId val="151845528"/>
        <c:scaling>
          <c:orientation val="minMax"/>
        </c:scaling>
        <c:delete val="1"/>
        <c:axPos val="b"/>
        <c:majorTickMark val="none"/>
        <c:minorTickMark val="none"/>
        <c:tickLblPos val="nextTo"/>
        <c:crossAx val="151845920"/>
        <c:crosses val="autoZero"/>
        <c:auto val="1"/>
        <c:lblAlgn val="ctr"/>
        <c:lblOffset val="100"/>
        <c:noMultiLvlLbl val="0"/>
      </c:catAx>
      <c:valAx>
        <c:axId val="151845920"/>
        <c:scaling>
          <c:orientation val="minMax"/>
          <c:max val="100"/>
          <c:min val="40"/>
        </c:scaling>
        <c:delete val="1"/>
        <c:axPos val="l"/>
        <c:numFmt formatCode="0.00" sourceLinked="1"/>
        <c:majorTickMark val="out"/>
        <c:minorTickMark val="none"/>
        <c:tickLblPos val="nextTo"/>
        <c:crossAx val="151845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DETALH'!$C$23</c:f>
              <c:strCache>
                <c:ptCount val="1"/>
                <c:pt idx="0">
                  <c:v>V3</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1F72-9045-880B-DD5533540BCA}"/>
                </c:ext>
              </c:extLst>
            </c:dLbl>
            <c:dLbl>
              <c:idx val="1"/>
              <c:delete val="1"/>
              <c:extLst>
                <c:ext xmlns:c15="http://schemas.microsoft.com/office/drawing/2012/chart" uri="{CE6537A1-D6FC-4f65-9D91-7224C49458BB}"/>
                <c:ext xmlns:c16="http://schemas.microsoft.com/office/drawing/2014/chart" uri="{C3380CC4-5D6E-409C-BE32-E72D297353CC}">
                  <c16:uniqueId val="{00000001-1F72-9045-880B-DD5533540BCA}"/>
                </c:ext>
              </c:extLst>
            </c:dLbl>
            <c:dLbl>
              <c:idx val="2"/>
              <c:delete val="1"/>
              <c:extLst>
                <c:ext xmlns:c15="http://schemas.microsoft.com/office/drawing/2012/chart" uri="{CE6537A1-D6FC-4f65-9D91-7224C49458BB}"/>
                <c:ext xmlns:c16="http://schemas.microsoft.com/office/drawing/2014/chart" uri="{C3380CC4-5D6E-409C-BE32-E72D297353CC}">
                  <c16:uniqueId val="{00000002-1F72-9045-880B-DD5533540BCA}"/>
                </c:ext>
              </c:extLst>
            </c:dLbl>
            <c:dLbl>
              <c:idx val="3"/>
              <c:delete val="1"/>
              <c:extLst>
                <c:ext xmlns:c15="http://schemas.microsoft.com/office/drawing/2012/chart" uri="{CE6537A1-D6FC-4f65-9D91-7224C49458BB}"/>
                <c:ext xmlns:c16="http://schemas.microsoft.com/office/drawing/2014/chart" uri="{C3380CC4-5D6E-409C-BE32-E72D297353CC}">
                  <c16:uniqueId val="{00000003-1F72-9045-880B-DD5533540BCA}"/>
                </c:ext>
              </c:extLst>
            </c:dLbl>
            <c:dLbl>
              <c:idx val="4"/>
              <c:delete val="1"/>
              <c:extLst>
                <c:ext xmlns:c15="http://schemas.microsoft.com/office/drawing/2012/chart" uri="{CE6537A1-D6FC-4f65-9D91-7224C49458BB}"/>
                <c:ext xmlns:c16="http://schemas.microsoft.com/office/drawing/2014/chart" uri="{C3380CC4-5D6E-409C-BE32-E72D297353CC}">
                  <c16:uniqueId val="{00000004-1F72-9045-880B-DD5533540BCA}"/>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72-9045-880B-DD5533540BCA}"/>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DETALH'!$C$24:$H$24</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6-1F72-9045-880B-DD5533540BCA}"/>
            </c:ext>
          </c:extLst>
        </c:ser>
        <c:ser>
          <c:idx val="3"/>
          <c:order val="1"/>
          <c:tx>
            <c:strRef>
              <c:f>'TELA 7 DETALH'!$B$25</c:f>
              <c:strCache>
                <c:ptCount val="1"/>
                <c:pt idx="0">
                  <c:v>V81IM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1F72-9045-880B-DD5533540BCA}"/>
                </c:ext>
              </c:extLst>
            </c:dLbl>
            <c:dLbl>
              <c:idx val="1"/>
              <c:delete val="1"/>
              <c:extLst>
                <c:ext xmlns:c15="http://schemas.microsoft.com/office/drawing/2012/chart" uri="{CE6537A1-D6FC-4f65-9D91-7224C49458BB}"/>
                <c:ext xmlns:c16="http://schemas.microsoft.com/office/drawing/2014/chart" uri="{C3380CC4-5D6E-409C-BE32-E72D297353CC}">
                  <c16:uniqueId val="{00000008-1F72-9045-880B-DD5533540BCA}"/>
                </c:ext>
              </c:extLst>
            </c:dLbl>
            <c:dLbl>
              <c:idx val="2"/>
              <c:delete val="1"/>
              <c:extLst>
                <c:ext xmlns:c15="http://schemas.microsoft.com/office/drawing/2012/chart" uri="{CE6537A1-D6FC-4f65-9D91-7224C49458BB}"/>
                <c:ext xmlns:c16="http://schemas.microsoft.com/office/drawing/2014/chart" uri="{C3380CC4-5D6E-409C-BE32-E72D297353CC}">
                  <c16:uniqueId val="{00000009-1F72-9045-880B-DD5533540BCA}"/>
                </c:ext>
              </c:extLst>
            </c:dLbl>
            <c:dLbl>
              <c:idx val="3"/>
              <c:delete val="1"/>
              <c:extLst>
                <c:ext xmlns:c15="http://schemas.microsoft.com/office/drawing/2012/chart" uri="{CE6537A1-D6FC-4f65-9D91-7224C49458BB}"/>
                <c:ext xmlns:c16="http://schemas.microsoft.com/office/drawing/2014/chart" uri="{C3380CC4-5D6E-409C-BE32-E72D297353CC}">
                  <c16:uniqueId val="{0000000A-1F72-9045-880B-DD5533540BCA}"/>
                </c:ext>
              </c:extLst>
            </c:dLbl>
            <c:dLbl>
              <c:idx val="4"/>
              <c:delete val="1"/>
              <c:extLst>
                <c:ext xmlns:c15="http://schemas.microsoft.com/office/drawing/2012/chart" uri="{CE6537A1-D6FC-4f65-9D91-7224C49458BB}"/>
                <c:ext xmlns:c16="http://schemas.microsoft.com/office/drawing/2014/chart" uri="{C3380CC4-5D6E-409C-BE32-E72D297353CC}">
                  <c16:uniqueId val="{0000000B-1F72-9045-880B-DD5533540BCA}"/>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F72-9045-880B-DD5533540BCA}"/>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DETALH'!$C$25:$H$25</c:f>
              <c:numCache>
                <c:formatCode>0</c:formatCode>
                <c:ptCount val="6"/>
                <c:pt idx="0">
                  <c:v>69.326268675477792</c:v>
                </c:pt>
                <c:pt idx="1">
                  <c:v>69.752094459363093</c:v>
                </c:pt>
                <c:pt idx="2">
                  <c:v>71.227307049165518</c:v>
                </c:pt>
                <c:pt idx="3">
                  <c:v>72.326046370430177</c:v>
                </c:pt>
                <c:pt idx="4">
                  <c:v>74.437371236546369</c:v>
                </c:pt>
                <c:pt idx="5">
                  <c:v>73.718724574162295</c:v>
                </c:pt>
              </c:numCache>
            </c:numRef>
          </c:val>
          <c:smooth val="0"/>
          <c:extLst>
            <c:ext xmlns:c16="http://schemas.microsoft.com/office/drawing/2014/chart" uri="{C3380CC4-5D6E-409C-BE32-E72D297353CC}">
              <c16:uniqueId val="{0000000D-1F72-9045-880B-DD5533540BCA}"/>
            </c:ext>
          </c:extLst>
        </c:ser>
        <c:dLbls>
          <c:showLegendKey val="0"/>
          <c:showVal val="1"/>
          <c:showCatName val="0"/>
          <c:showSerName val="0"/>
          <c:showPercent val="0"/>
          <c:showBubbleSize val="0"/>
        </c:dLbls>
        <c:marker val="1"/>
        <c:smooth val="0"/>
        <c:axId val="169073568"/>
        <c:axId val="169073960"/>
      </c:lineChart>
      <c:dateAx>
        <c:axId val="16907356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073960"/>
        <c:crosses val="autoZero"/>
        <c:auto val="1"/>
        <c:lblOffset val="100"/>
        <c:baseTimeUnit val="months"/>
      </c:dateAx>
      <c:valAx>
        <c:axId val="169073960"/>
        <c:scaling>
          <c:orientation val="minMax"/>
          <c:max val="100"/>
          <c:min val="40"/>
        </c:scaling>
        <c:delete val="1"/>
        <c:axPos val="l"/>
        <c:numFmt formatCode="0" sourceLinked="1"/>
        <c:majorTickMark val="out"/>
        <c:minorTickMark val="none"/>
        <c:tickLblPos val="nextTo"/>
        <c:crossAx val="16907356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DETALH'!$C$23</c:f>
              <c:strCache>
                <c:ptCount val="1"/>
                <c:pt idx="0">
                  <c:v>V3</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C239-1E40-9731-230414425C18}"/>
                </c:ext>
              </c:extLst>
            </c:dLbl>
            <c:dLbl>
              <c:idx val="1"/>
              <c:delete val="1"/>
              <c:extLst>
                <c:ext xmlns:c15="http://schemas.microsoft.com/office/drawing/2012/chart" uri="{CE6537A1-D6FC-4f65-9D91-7224C49458BB}"/>
                <c:ext xmlns:c16="http://schemas.microsoft.com/office/drawing/2014/chart" uri="{C3380CC4-5D6E-409C-BE32-E72D297353CC}">
                  <c16:uniqueId val="{00000001-C239-1E40-9731-230414425C18}"/>
                </c:ext>
              </c:extLst>
            </c:dLbl>
            <c:dLbl>
              <c:idx val="2"/>
              <c:delete val="1"/>
              <c:extLst>
                <c:ext xmlns:c15="http://schemas.microsoft.com/office/drawing/2012/chart" uri="{CE6537A1-D6FC-4f65-9D91-7224C49458BB}"/>
                <c:ext xmlns:c16="http://schemas.microsoft.com/office/drawing/2014/chart" uri="{C3380CC4-5D6E-409C-BE32-E72D297353CC}">
                  <c16:uniqueId val="{00000002-C239-1E40-9731-230414425C18}"/>
                </c:ext>
              </c:extLst>
            </c:dLbl>
            <c:dLbl>
              <c:idx val="3"/>
              <c:delete val="1"/>
              <c:extLst>
                <c:ext xmlns:c15="http://schemas.microsoft.com/office/drawing/2012/chart" uri="{CE6537A1-D6FC-4f65-9D91-7224C49458BB}"/>
                <c:ext xmlns:c16="http://schemas.microsoft.com/office/drawing/2014/chart" uri="{C3380CC4-5D6E-409C-BE32-E72D297353CC}">
                  <c16:uniqueId val="{00000003-C239-1E40-9731-230414425C18}"/>
                </c:ext>
              </c:extLst>
            </c:dLbl>
            <c:dLbl>
              <c:idx val="4"/>
              <c:delete val="1"/>
              <c:extLst>
                <c:ext xmlns:c15="http://schemas.microsoft.com/office/drawing/2012/chart" uri="{CE6537A1-D6FC-4f65-9D91-7224C49458BB}"/>
                <c:ext xmlns:c16="http://schemas.microsoft.com/office/drawing/2014/chart" uri="{C3380CC4-5D6E-409C-BE32-E72D297353CC}">
                  <c16:uniqueId val="{00000004-C239-1E40-9731-230414425C18}"/>
                </c:ext>
              </c:extLst>
            </c:dLbl>
            <c:dLbl>
              <c:idx val="5"/>
              <c:layout>
                <c:manualLayout>
                  <c:x val="-1.1415596941339113E-2"/>
                  <c:y val="-3.091322005865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39-1E40-9731-230414425C18}"/>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DETALH'!$C$24:$H$24</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6-C239-1E40-9731-230414425C18}"/>
            </c:ext>
          </c:extLst>
        </c:ser>
        <c:ser>
          <c:idx val="3"/>
          <c:order val="1"/>
          <c:tx>
            <c:strRef>
              <c:f>'TELA 7 DETALH'!$B$26</c:f>
              <c:strCache>
                <c:ptCount val="1"/>
                <c:pt idx="0">
                  <c:v>V87IM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C239-1E40-9731-230414425C18}"/>
                </c:ext>
              </c:extLst>
            </c:dLbl>
            <c:dLbl>
              <c:idx val="1"/>
              <c:delete val="1"/>
              <c:extLst>
                <c:ext xmlns:c15="http://schemas.microsoft.com/office/drawing/2012/chart" uri="{CE6537A1-D6FC-4f65-9D91-7224C49458BB}"/>
                <c:ext xmlns:c16="http://schemas.microsoft.com/office/drawing/2014/chart" uri="{C3380CC4-5D6E-409C-BE32-E72D297353CC}">
                  <c16:uniqueId val="{00000008-C239-1E40-9731-230414425C18}"/>
                </c:ext>
              </c:extLst>
            </c:dLbl>
            <c:dLbl>
              <c:idx val="2"/>
              <c:delete val="1"/>
              <c:extLst>
                <c:ext xmlns:c15="http://schemas.microsoft.com/office/drawing/2012/chart" uri="{CE6537A1-D6FC-4f65-9D91-7224C49458BB}"/>
                <c:ext xmlns:c16="http://schemas.microsoft.com/office/drawing/2014/chart" uri="{C3380CC4-5D6E-409C-BE32-E72D297353CC}">
                  <c16:uniqueId val="{00000009-C239-1E40-9731-230414425C18}"/>
                </c:ext>
              </c:extLst>
            </c:dLbl>
            <c:dLbl>
              <c:idx val="3"/>
              <c:delete val="1"/>
              <c:extLst>
                <c:ext xmlns:c15="http://schemas.microsoft.com/office/drawing/2012/chart" uri="{CE6537A1-D6FC-4f65-9D91-7224C49458BB}"/>
                <c:ext xmlns:c16="http://schemas.microsoft.com/office/drawing/2014/chart" uri="{C3380CC4-5D6E-409C-BE32-E72D297353CC}">
                  <c16:uniqueId val="{0000000A-C239-1E40-9731-230414425C18}"/>
                </c:ext>
              </c:extLst>
            </c:dLbl>
            <c:dLbl>
              <c:idx val="4"/>
              <c:delete val="1"/>
              <c:extLst>
                <c:ext xmlns:c15="http://schemas.microsoft.com/office/drawing/2012/chart" uri="{CE6537A1-D6FC-4f65-9D91-7224C49458BB}"/>
                <c:ext xmlns:c16="http://schemas.microsoft.com/office/drawing/2014/chart" uri="{C3380CC4-5D6E-409C-BE32-E72D297353CC}">
                  <c16:uniqueId val="{0000000B-C239-1E40-9731-230414425C18}"/>
                </c:ext>
              </c:extLst>
            </c:dLbl>
            <c:dLbl>
              <c:idx val="5"/>
              <c:layout>
                <c:manualLayout>
                  <c:x val="-7.6103979608927418E-3"/>
                  <c:y val="3.09439551114553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239-1E40-9731-230414425C18}"/>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DETALH'!$C$26:$H$26</c:f>
              <c:numCache>
                <c:formatCode>0</c:formatCode>
                <c:ptCount val="6"/>
                <c:pt idx="0">
                  <c:v>56.826468316719257</c:v>
                </c:pt>
                <c:pt idx="1">
                  <c:v>60.488792279627866</c:v>
                </c:pt>
                <c:pt idx="2">
                  <c:v>61.464274818326601</c:v>
                </c:pt>
                <c:pt idx="3">
                  <c:v>65.900981297961422</c:v>
                </c:pt>
                <c:pt idx="4">
                  <c:v>67.521631416126795</c:v>
                </c:pt>
                <c:pt idx="5">
                  <c:v>67.849858486557693</c:v>
                </c:pt>
              </c:numCache>
            </c:numRef>
          </c:val>
          <c:smooth val="0"/>
          <c:extLst>
            <c:ext xmlns:c16="http://schemas.microsoft.com/office/drawing/2014/chart" uri="{C3380CC4-5D6E-409C-BE32-E72D297353CC}">
              <c16:uniqueId val="{0000000D-C239-1E40-9731-230414425C18}"/>
            </c:ext>
          </c:extLst>
        </c:ser>
        <c:dLbls>
          <c:showLegendKey val="0"/>
          <c:showVal val="1"/>
          <c:showCatName val="0"/>
          <c:showSerName val="0"/>
          <c:showPercent val="0"/>
          <c:showBubbleSize val="0"/>
        </c:dLbls>
        <c:marker val="1"/>
        <c:smooth val="0"/>
        <c:axId val="169074744"/>
        <c:axId val="169075136"/>
      </c:lineChart>
      <c:dateAx>
        <c:axId val="16907474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075136"/>
        <c:crosses val="autoZero"/>
        <c:auto val="1"/>
        <c:lblOffset val="100"/>
        <c:baseTimeUnit val="months"/>
      </c:dateAx>
      <c:valAx>
        <c:axId val="169075136"/>
        <c:scaling>
          <c:orientation val="minMax"/>
          <c:max val="100"/>
          <c:min val="40"/>
        </c:scaling>
        <c:delete val="1"/>
        <c:axPos val="l"/>
        <c:numFmt formatCode="0" sourceLinked="1"/>
        <c:majorTickMark val="out"/>
        <c:minorTickMark val="none"/>
        <c:tickLblPos val="nextTo"/>
        <c:crossAx val="16907474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DETALH'!$C$19</c:f>
              <c:strCache>
                <c:ptCount val="1"/>
                <c:pt idx="0">
                  <c:v>V3</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CE-5341-B6FD-90B7C9B23C4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DETALH'!$C$20:$H$20</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1-B5CE-5341-B6FD-90B7C9B23C47}"/>
            </c:ext>
          </c:extLst>
        </c:ser>
        <c:dLbls>
          <c:showLegendKey val="0"/>
          <c:showVal val="0"/>
          <c:showCatName val="0"/>
          <c:showSerName val="0"/>
          <c:showPercent val="0"/>
          <c:showBubbleSize val="0"/>
        </c:dLbls>
        <c:marker val="1"/>
        <c:smooth val="0"/>
        <c:axId val="169075920"/>
        <c:axId val="169076312"/>
      </c:lineChart>
      <c:dateAx>
        <c:axId val="16907592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69076312"/>
        <c:crosses val="autoZero"/>
        <c:auto val="1"/>
        <c:lblOffset val="100"/>
        <c:baseTimeUnit val="months"/>
      </c:dateAx>
      <c:valAx>
        <c:axId val="169076312"/>
        <c:scaling>
          <c:orientation val="minMax"/>
          <c:max val="100"/>
          <c:min val="40"/>
        </c:scaling>
        <c:delete val="1"/>
        <c:axPos val="l"/>
        <c:numFmt formatCode="0" sourceLinked="1"/>
        <c:majorTickMark val="out"/>
        <c:minorTickMark val="none"/>
        <c:tickLblPos val="nextTo"/>
        <c:crossAx val="169075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DETALH'!$C$23</c:f>
              <c:strCache>
                <c:ptCount val="1"/>
                <c:pt idx="0">
                  <c:v>V3</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92D4-8449-9C23-F4474406D9DE}"/>
                </c:ext>
              </c:extLst>
            </c:dLbl>
            <c:dLbl>
              <c:idx val="1"/>
              <c:delete val="1"/>
              <c:extLst>
                <c:ext xmlns:c15="http://schemas.microsoft.com/office/drawing/2012/chart" uri="{CE6537A1-D6FC-4f65-9D91-7224C49458BB}"/>
                <c:ext xmlns:c16="http://schemas.microsoft.com/office/drawing/2014/chart" uri="{C3380CC4-5D6E-409C-BE32-E72D297353CC}">
                  <c16:uniqueId val="{00000001-92D4-8449-9C23-F4474406D9DE}"/>
                </c:ext>
              </c:extLst>
            </c:dLbl>
            <c:dLbl>
              <c:idx val="2"/>
              <c:delete val="1"/>
              <c:extLst>
                <c:ext xmlns:c15="http://schemas.microsoft.com/office/drawing/2012/chart" uri="{CE6537A1-D6FC-4f65-9D91-7224C49458BB}"/>
                <c:ext xmlns:c16="http://schemas.microsoft.com/office/drawing/2014/chart" uri="{C3380CC4-5D6E-409C-BE32-E72D297353CC}">
                  <c16:uniqueId val="{00000002-92D4-8449-9C23-F4474406D9DE}"/>
                </c:ext>
              </c:extLst>
            </c:dLbl>
            <c:dLbl>
              <c:idx val="3"/>
              <c:delete val="1"/>
              <c:extLst>
                <c:ext xmlns:c15="http://schemas.microsoft.com/office/drawing/2012/chart" uri="{CE6537A1-D6FC-4f65-9D91-7224C49458BB}"/>
                <c:ext xmlns:c16="http://schemas.microsoft.com/office/drawing/2014/chart" uri="{C3380CC4-5D6E-409C-BE32-E72D297353CC}">
                  <c16:uniqueId val="{00000003-92D4-8449-9C23-F4474406D9DE}"/>
                </c:ext>
              </c:extLst>
            </c:dLbl>
            <c:dLbl>
              <c:idx val="4"/>
              <c:delete val="1"/>
              <c:extLst>
                <c:ext xmlns:c15="http://schemas.microsoft.com/office/drawing/2012/chart" uri="{CE6537A1-D6FC-4f65-9D91-7224C49458BB}"/>
                <c:ext xmlns:c16="http://schemas.microsoft.com/office/drawing/2014/chart" uri="{C3380CC4-5D6E-409C-BE32-E72D297353CC}">
                  <c16:uniqueId val="{00000004-92D4-8449-9C23-F4474406D9DE}"/>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2D4-8449-9C23-F4474406D9D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DETALH'!$C$24:$H$24</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6-92D4-8449-9C23-F4474406D9DE}"/>
            </c:ext>
          </c:extLst>
        </c:ser>
        <c:ser>
          <c:idx val="3"/>
          <c:order val="1"/>
          <c:tx>
            <c:strRef>
              <c:f>'TELA 7 DETALH'!$B$27</c:f>
              <c:strCache>
                <c:ptCount val="1"/>
                <c:pt idx="0">
                  <c:v>V82IM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92D4-8449-9C23-F4474406D9DE}"/>
                </c:ext>
              </c:extLst>
            </c:dLbl>
            <c:dLbl>
              <c:idx val="1"/>
              <c:delete val="1"/>
              <c:extLst>
                <c:ext xmlns:c15="http://schemas.microsoft.com/office/drawing/2012/chart" uri="{CE6537A1-D6FC-4f65-9D91-7224C49458BB}"/>
                <c:ext xmlns:c16="http://schemas.microsoft.com/office/drawing/2014/chart" uri="{C3380CC4-5D6E-409C-BE32-E72D297353CC}">
                  <c16:uniqueId val="{00000008-92D4-8449-9C23-F4474406D9DE}"/>
                </c:ext>
              </c:extLst>
            </c:dLbl>
            <c:dLbl>
              <c:idx val="2"/>
              <c:delete val="1"/>
              <c:extLst>
                <c:ext xmlns:c15="http://schemas.microsoft.com/office/drawing/2012/chart" uri="{CE6537A1-D6FC-4f65-9D91-7224C49458BB}"/>
                <c:ext xmlns:c16="http://schemas.microsoft.com/office/drawing/2014/chart" uri="{C3380CC4-5D6E-409C-BE32-E72D297353CC}">
                  <c16:uniqueId val="{00000009-92D4-8449-9C23-F4474406D9DE}"/>
                </c:ext>
              </c:extLst>
            </c:dLbl>
            <c:dLbl>
              <c:idx val="3"/>
              <c:delete val="1"/>
              <c:extLst>
                <c:ext xmlns:c15="http://schemas.microsoft.com/office/drawing/2012/chart" uri="{CE6537A1-D6FC-4f65-9D91-7224C49458BB}"/>
                <c:ext xmlns:c16="http://schemas.microsoft.com/office/drawing/2014/chart" uri="{C3380CC4-5D6E-409C-BE32-E72D297353CC}">
                  <c16:uniqueId val="{0000000A-92D4-8449-9C23-F4474406D9DE}"/>
                </c:ext>
              </c:extLst>
            </c:dLbl>
            <c:dLbl>
              <c:idx val="4"/>
              <c:delete val="1"/>
              <c:extLst>
                <c:ext xmlns:c15="http://schemas.microsoft.com/office/drawing/2012/chart" uri="{CE6537A1-D6FC-4f65-9D91-7224C49458BB}"/>
                <c:ext xmlns:c16="http://schemas.microsoft.com/office/drawing/2014/chart" uri="{C3380CC4-5D6E-409C-BE32-E72D297353CC}">
                  <c16:uniqueId val="{0000000B-92D4-8449-9C23-F4474406D9DE}"/>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2D4-8449-9C23-F4474406D9D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DETALH'!$C$27:$H$27</c:f>
              <c:numCache>
                <c:formatCode>0</c:formatCode>
                <c:ptCount val="6"/>
                <c:pt idx="0">
                  <c:v>65.354353844448042</c:v>
                </c:pt>
                <c:pt idx="1">
                  <c:v>67.464137091107389</c:v>
                </c:pt>
                <c:pt idx="2">
                  <c:v>67.139199087615268</c:v>
                </c:pt>
                <c:pt idx="3">
                  <c:v>70.081802064156079</c:v>
                </c:pt>
                <c:pt idx="4">
                  <c:v>72.029023654567695</c:v>
                </c:pt>
                <c:pt idx="5">
                  <c:v>71.24469692082711</c:v>
                </c:pt>
              </c:numCache>
            </c:numRef>
          </c:val>
          <c:smooth val="0"/>
          <c:extLst>
            <c:ext xmlns:c16="http://schemas.microsoft.com/office/drawing/2014/chart" uri="{C3380CC4-5D6E-409C-BE32-E72D297353CC}">
              <c16:uniqueId val="{0000000D-92D4-8449-9C23-F4474406D9DE}"/>
            </c:ext>
          </c:extLst>
        </c:ser>
        <c:dLbls>
          <c:showLegendKey val="0"/>
          <c:showVal val="1"/>
          <c:showCatName val="0"/>
          <c:showSerName val="0"/>
          <c:showPercent val="0"/>
          <c:showBubbleSize val="0"/>
        </c:dLbls>
        <c:marker val="1"/>
        <c:smooth val="0"/>
        <c:axId val="169077096"/>
        <c:axId val="169077488"/>
      </c:lineChart>
      <c:dateAx>
        <c:axId val="16907709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077488"/>
        <c:crosses val="autoZero"/>
        <c:auto val="1"/>
        <c:lblOffset val="100"/>
        <c:baseTimeUnit val="months"/>
      </c:dateAx>
      <c:valAx>
        <c:axId val="169077488"/>
        <c:scaling>
          <c:orientation val="minMax"/>
          <c:max val="100"/>
          <c:min val="40"/>
        </c:scaling>
        <c:delete val="1"/>
        <c:axPos val="l"/>
        <c:numFmt formatCode="0" sourceLinked="1"/>
        <c:majorTickMark val="out"/>
        <c:minorTickMark val="none"/>
        <c:tickLblPos val="nextTo"/>
        <c:crossAx val="16907709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DETALH'!$C$23</c:f>
              <c:strCache>
                <c:ptCount val="1"/>
                <c:pt idx="0">
                  <c:v>V3</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FE6C-314D-99FC-9D244F9F732F}"/>
                </c:ext>
              </c:extLst>
            </c:dLbl>
            <c:dLbl>
              <c:idx val="1"/>
              <c:delete val="1"/>
              <c:extLst>
                <c:ext xmlns:c15="http://schemas.microsoft.com/office/drawing/2012/chart" uri="{CE6537A1-D6FC-4f65-9D91-7224C49458BB}"/>
                <c:ext xmlns:c16="http://schemas.microsoft.com/office/drawing/2014/chart" uri="{C3380CC4-5D6E-409C-BE32-E72D297353CC}">
                  <c16:uniqueId val="{00000001-FE6C-314D-99FC-9D244F9F732F}"/>
                </c:ext>
              </c:extLst>
            </c:dLbl>
            <c:dLbl>
              <c:idx val="2"/>
              <c:delete val="1"/>
              <c:extLst>
                <c:ext xmlns:c15="http://schemas.microsoft.com/office/drawing/2012/chart" uri="{CE6537A1-D6FC-4f65-9D91-7224C49458BB}"/>
                <c:ext xmlns:c16="http://schemas.microsoft.com/office/drawing/2014/chart" uri="{C3380CC4-5D6E-409C-BE32-E72D297353CC}">
                  <c16:uniqueId val="{00000002-FE6C-314D-99FC-9D244F9F732F}"/>
                </c:ext>
              </c:extLst>
            </c:dLbl>
            <c:dLbl>
              <c:idx val="3"/>
              <c:delete val="1"/>
              <c:extLst>
                <c:ext xmlns:c15="http://schemas.microsoft.com/office/drawing/2012/chart" uri="{CE6537A1-D6FC-4f65-9D91-7224C49458BB}"/>
                <c:ext xmlns:c16="http://schemas.microsoft.com/office/drawing/2014/chart" uri="{C3380CC4-5D6E-409C-BE32-E72D297353CC}">
                  <c16:uniqueId val="{00000003-FE6C-314D-99FC-9D244F9F732F}"/>
                </c:ext>
              </c:extLst>
            </c:dLbl>
            <c:dLbl>
              <c:idx val="4"/>
              <c:delete val="1"/>
              <c:extLst>
                <c:ext xmlns:c15="http://schemas.microsoft.com/office/drawing/2012/chart" uri="{CE6537A1-D6FC-4f65-9D91-7224C49458BB}"/>
                <c:ext xmlns:c16="http://schemas.microsoft.com/office/drawing/2014/chart" uri="{C3380CC4-5D6E-409C-BE32-E72D297353CC}">
                  <c16:uniqueId val="{00000004-FE6C-314D-99FC-9D244F9F732F}"/>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6C-314D-99FC-9D244F9F732F}"/>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DETALH'!$C$24:$H$24</c:f>
              <c:numCache>
                <c:formatCode>0</c:formatCode>
                <c:ptCount val="6"/>
                <c:pt idx="0">
                  <c:v>67.92891019672831</c:v>
                </c:pt>
                <c:pt idx="1">
                  <c:v>68.839773245009027</c:v>
                </c:pt>
                <c:pt idx="2">
                  <c:v>69.358086405529221</c:v>
                </c:pt>
                <c:pt idx="3">
                  <c:v>69.220867429461592</c:v>
                </c:pt>
                <c:pt idx="4">
                  <c:v>70.724997101803595</c:v>
                </c:pt>
                <c:pt idx="5">
                  <c:v>69.947242358341001</c:v>
                </c:pt>
              </c:numCache>
            </c:numRef>
          </c:val>
          <c:smooth val="0"/>
          <c:extLst>
            <c:ext xmlns:c16="http://schemas.microsoft.com/office/drawing/2014/chart" uri="{C3380CC4-5D6E-409C-BE32-E72D297353CC}">
              <c16:uniqueId val="{00000006-FE6C-314D-99FC-9D244F9F732F}"/>
            </c:ext>
          </c:extLst>
        </c:ser>
        <c:ser>
          <c:idx val="3"/>
          <c:order val="1"/>
          <c:tx>
            <c:strRef>
              <c:f>'TELA 7 DETALH'!$B$28</c:f>
              <c:strCache>
                <c:ptCount val="1"/>
                <c:pt idx="0">
                  <c:v>V86IM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FE6C-314D-99FC-9D244F9F732F}"/>
                </c:ext>
              </c:extLst>
            </c:dLbl>
            <c:dLbl>
              <c:idx val="1"/>
              <c:delete val="1"/>
              <c:extLst>
                <c:ext xmlns:c15="http://schemas.microsoft.com/office/drawing/2012/chart" uri="{CE6537A1-D6FC-4f65-9D91-7224C49458BB}"/>
                <c:ext xmlns:c16="http://schemas.microsoft.com/office/drawing/2014/chart" uri="{C3380CC4-5D6E-409C-BE32-E72D297353CC}">
                  <c16:uniqueId val="{00000008-FE6C-314D-99FC-9D244F9F732F}"/>
                </c:ext>
              </c:extLst>
            </c:dLbl>
            <c:dLbl>
              <c:idx val="2"/>
              <c:delete val="1"/>
              <c:extLst>
                <c:ext xmlns:c15="http://schemas.microsoft.com/office/drawing/2012/chart" uri="{CE6537A1-D6FC-4f65-9D91-7224C49458BB}"/>
                <c:ext xmlns:c16="http://schemas.microsoft.com/office/drawing/2014/chart" uri="{C3380CC4-5D6E-409C-BE32-E72D297353CC}">
                  <c16:uniqueId val="{00000009-FE6C-314D-99FC-9D244F9F732F}"/>
                </c:ext>
              </c:extLst>
            </c:dLbl>
            <c:dLbl>
              <c:idx val="3"/>
              <c:delete val="1"/>
              <c:extLst>
                <c:ext xmlns:c15="http://schemas.microsoft.com/office/drawing/2012/chart" uri="{CE6537A1-D6FC-4f65-9D91-7224C49458BB}"/>
                <c:ext xmlns:c16="http://schemas.microsoft.com/office/drawing/2014/chart" uri="{C3380CC4-5D6E-409C-BE32-E72D297353CC}">
                  <c16:uniqueId val="{0000000A-FE6C-314D-99FC-9D244F9F732F}"/>
                </c:ext>
              </c:extLst>
            </c:dLbl>
            <c:dLbl>
              <c:idx val="4"/>
              <c:delete val="1"/>
              <c:extLst>
                <c:ext xmlns:c15="http://schemas.microsoft.com/office/drawing/2012/chart" uri="{CE6537A1-D6FC-4f65-9D91-7224C49458BB}"/>
                <c:ext xmlns:c16="http://schemas.microsoft.com/office/drawing/2014/chart" uri="{C3380CC4-5D6E-409C-BE32-E72D297353CC}">
                  <c16:uniqueId val="{0000000B-FE6C-314D-99FC-9D244F9F732F}"/>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6C-314D-99FC-9D244F9F732F}"/>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DETALH'!$C$28:$H$28</c:f>
              <c:numCache>
                <c:formatCode>0</c:formatCode>
                <c:ptCount val="6"/>
                <c:pt idx="0">
                  <c:v>63.402398198337764</c:v>
                </c:pt>
                <c:pt idx="1">
                  <c:v>65.54037906060725</c:v>
                </c:pt>
                <c:pt idx="2">
                  <c:v>63.292909861418508</c:v>
                </c:pt>
                <c:pt idx="3">
                  <c:v>68.894325803468263</c:v>
                </c:pt>
                <c:pt idx="4">
                  <c:v>72.004553755797644</c:v>
                </c:pt>
                <c:pt idx="5">
                  <c:v>71.208197135488945</c:v>
                </c:pt>
              </c:numCache>
            </c:numRef>
          </c:val>
          <c:smooth val="0"/>
          <c:extLst>
            <c:ext xmlns:c16="http://schemas.microsoft.com/office/drawing/2014/chart" uri="{C3380CC4-5D6E-409C-BE32-E72D297353CC}">
              <c16:uniqueId val="{0000000D-FE6C-314D-99FC-9D244F9F732F}"/>
            </c:ext>
          </c:extLst>
        </c:ser>
        <c:dLbls>
          <c:showLegendKey val="0"/>
          <c:showVal val="1"/>
          <c:showCatName val="0"/>
          <c:showSerName val="0"/>
          <c:showPercent val="0"/>
          <c:showBubbleSize val="0"/>
        </c:dLbls>
        <c:marker val="1"/>
        <c:smooth val="0"/>
        <c:axId val="169078272"/>
        <c:axId val="169078664"/>
      </c:lineChart>
      <c:dateAx>
        <c:axId val="16907827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078664"/>
        <c:crosses val="autoZero"/>
        <c:auto val="1"/>
        <c:lblOffset val="100"/>
        <c:baseTimeUnit val="months"/>
      </c:dateAx>
      <c:valAx>
        <c:axId val="169078664"/>
        <c:scaling>
          <c:orientation val="minMax"/>
          <c:max val="100"/>
          <c:min val="40"/>
        </c:scaling>
        <c:delete val="1"/>
        <c:axPos val="l"/>
        <c:numFmt formatCode="0" sourceLinked="1"/>
        <c:majorTickMark val="out"/>
        <c:minorTickMark val="none"/>
        <c:tickLblPos val="nextTo"/>
        <c:crossAx val="16907827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DETALHAMENTO'!$C$24</c:f>
              <c:strCache>
                <c:ptCount val="1"/>
                <c:pt idx="0">
                  <c:v>V4</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DETALHAMENTO'!$C$25:$H$25</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0-2673-6647-A0B9-C08349192849}"/>
            </c:ext>
          </c:extLst>
        </c:ser>
        <c:dLbls>
          <c:showLegendKey val="0"/>
          <c:showVal val="0"/>
          <c:showCatName val="0"/>
          <c:showSerName val="0"/>
          <c:showPercent val="0"/>
          <c:showBubbleSize val="0"/>
        </c:dLbls>
        <c:marker val="1"/>
        <c:smooth val="0"/>
        <c:axId val="169079448"/>
        <c:axId val="169079840"/>
      </c:lineChart>
      <c:catAx>
        <c:axId val="16907944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079840"/>
        <c:crosses val="autoZero"/>
        <c:auto val="1"/>
        <c:lblAlgn val="ctr"/>
        <c:lblOffset val="100"/>
        <c:noMultiLvlLbl val="0"/>
      </c:catAx>
      <c:valAx>
        <c:axId val="169079840"/>
        <c:scaling>
          <c:orientation val="minMax"/>
          <c:max val="100"/>
          <c:min val="40"/>
        </c:scaling>
        <c:delete val="1"/>
        <c:axPos val="l"/>
        <c:numFmt formatCode="0" sourceLinked="1"/>
        <c:majorTickMark val="out"/>
        <c:minorTickMark val="none"/>
        <c:tickLblPos val="nextTo"/>
        <c:crossAx val="169079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DETALHAMENTO'!$C$24</c:f>
              <c:strCache>
                <c:ptCount val="1"/>
                <c:pt idx="0">
                  <c:v>V4</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DETALHAMENTO'!$C$26:$H$26</c:f>
              <c:numCache>
                <c:formatCode>0</c:formatCode>
                <c:ptCount val="6"/>
                <c:pt idx="0">
                  <c:v>59.398279778082852</c:v>
                </c:pt>
                <c:pt idx="1">
                  <c:v>59.136688839328109</c:v>
                </c:pt>
                <c:pt idx="2">
                  <c:v>59.704892065784122</c:v>
                </c:pt>
                <c:pt idx="3">
                  <c:v>61.322924403042784</c:v>
                </c:pt>
                <c:pt idx="4">
                  <c:v>63.971603679234427</c:v>
                </c:pt>
                <c:pt idx="5">
                  <c:v>57.308163377515605</c:v>
                </c:pt>
              </c:numCache>
            </c:numRef>
          </c:val>
          <c:smooth val="0"/>
          <c:extLst>
            <c:ext xmlns:c16="http://schemas.microsoft.com/office/drawing/2014/chart" uri="{C3380CC4-5D6E-409C-BE32-E72D297353CC}">
              <c16:uniqueId val="{00000000-6F12-9042-817D-63B83AF34662}"/>
            </c:ext>
          </c:extLst>
        </c:ser>
        <c:dLbls>
          <c:showLegendKey val="0"/>
          <c:showVal val="0"/>
          <c:showCatName val="0"/>
          <c:showSerName val="0"/>
          <c:showPercent val="0"/>
          <c:showBubbleSize val="0"/>
        </c:dLbls>
        <c:marker val="1"/>
        <c:smooth val="0"/>
        <c:axId val="170159280"/>
        <c:axId val="170159672"/>
      </c:lineChart>
      <c:catAx>
        <c:axId val="17015928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59672"/>
        <c:crosses val="autoZero"/>
        <c:auto val="1"/>
        <c:lblAlgn val="ctr"/>
        <c:lblOffset val="100"/>
        <c:noMultiLvlLbl val="0"/>
      </c:catAx>
      <c:valAx>
        <c:axId val="170159672"/>
        <c:scaling>
          <c:orientation val="minMax"/>
          <c:max val="100"/>
          <c:min val="40"/>
        </c:scaling>
        <c:delete val="1"/>
        <c:axPos val="l"/>
        <c:numFmt formatCode="0" sourceLinked="1"/>
        <c:majorTickMark val="out"/>
        <c:minorTickMark val="none"/>
        <c:tickLblPos val="nextTo"/>
        <c:crossAx val="170159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DETALHAMENTO'!$C$24</c:f>
              <c:strCache>
                <c:ptCount val="1"/>
                <c:pt idx="0">
                  <c:v>V4</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DETALHAMENTO'!$C$27:$H$27</c:f>
              <c:numCache>
                <c:formatCode>0</c:formatCode>
                <c:ptCount val="6"/>
                <c:pt idx="0">
                  <c:v>83.28520920045824</c:v>
                </c:pt>
                <c:pt idx="1">
                  <c:v>87.325229550855823</c:v>
                </c:pt>
                <c:pt idx="2">
                  <c:v>90.180741530711799</c:v>
                </c:pt>
                <c:pt idx="3">
                  <c:v>87.870001848668551</c:v>
                </c:pt>
                <c:pt idx="4">
                  <c:v>83.290458783110054</c:v>
                </c:pt>
                <c:pt idx="5">
                  <c:v>85.073390019002176</c:v>
                </c:pt>
              </c:numCache>
            </c:numRef>
          </c:val>
          <c:smooth val="0"/>
          <c:extLst>
            <c:ext xmlns:c16="http://schemas.microsoft.com/office/drawing/2014/chart" uri="{C3380CC4-5D6E-409C-BE32-E72D297353CC}">
              <c16:uniqueId val="{00000000-C0A7-4841-9EEC-51CDFD0F4937}"/>
            </c:ext>
          </c:extLst>
        </c:ser>
        <c:dLbls>
          <c:dLblPos val="t"/>
          <c:showLegendKey val="0"/>
          <c:showVal val="1"/>
          <c:showCatName val="0"/>
          <c:showSerName val="0"/>
          <c:showPercent val="0"/>
          <c:showBubbleSize val="0"/>
        </c:dLbls>
        <c:marker val="1"/>
        <c:smooth val="0"/>
        <c:axId val="170160456"/>
        <c:axId val="170160848"/>
      </c:lineChart>
      <c:catAx>
        <c:axId val="17016045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60848"/>
        <c:crosses val="autoZero"/>
        <c:auto val="1"/>
        <c:lblAlgn val="ctr"/>
        <c:lblOffset val="100"/>
        <c:noMultiLvlLbl val="0"/>
      </c:catAx>
      <c:valAx>
        <c:axId val="170160848"/>
        <c:scaling>
          <c:orientation val="minMax"/>
          <c:max val="100"/>
          <c:min val="40"/>
        </c:scaling>
        <c:delete val="1"/>
        <c:axPos val="l"/>
        <c:numFmt formatCode="0" sourceLinked="1"/>
        <c:majorTickMark val="out"/>
        <c:minorTickMark val="none"/>
        <c:tickLblPos val="nextTo"/>
        <c:crossAx val="170160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DETALH'!$C$24</c:f>
              <c:strCache>
                <c:ptCount val="1"/>
                <c:pt idx="0">
                  <c:v>V4</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layout>
                <c:manualLayout>
                  <c:x val="-3.4296454592754357E-2"/>
                  <c:y val="-7.4379487660033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960-9C45-B68E-4123280C470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DETALH'!$C$26:$H$26</c:f>
              <c:numCache>
                <c:formatCode>0</c:formatCode>
                <c:ptCount val="6"/>
                <c:pt idx="0">
                  <c:v>48.185271050353514</c:v>
                </c:pt>
                <c:pt idx="1">
                  <c:v>49.438739885220485</c:v>
                </c:pt>
                <c:pt idx="2">
                  <c:v>50.232447924858306</c:v>
                </c:pt>
                <c:pt idx="3">
                  <c:v>51.361676415305723</c:v>
                </c:pt>
                <c:pt idx="4">
                  <c:v>52.023510876378204</c:v>
                </c:pt>
                <c:pt idx="5">
                  <c:v>50.639633378948851</c:v>
                </c:pt>
              </c:numCache>
            </c:numRef>
          </c:val>
          <c:smooth val="0"/>
          <c:extLst>
            <c:ext xmlns:c16="http://schemas.microsoft.com/office/drawing/2014/chart" uri="{C3380CC4-5D6E-409C-BE32-E72D297353CC}">
              <c16:uniqueId val="{00000001-B960-9C45-B68E-4123280C4702}"/>
            </c:ext>
          </c:extLst>
        </c:ser>
        <c:dLbls>
          <c:showLegendKey val="0"/>
          <c:showVal val="0"/>
          <c:showCatName val="0"/>
          <c:showSerName val="0"/>
          <c:showPercent val="0"/>
          <c:showBubbleSize val="0"/>
        </c:dLbls>
        <c:marker val="1"/>
        <c:smooth val="0"/>
        <c:axId val="170161632"/>
        <c:axId val="170162024"/>
      </c:lineChart>
      <c:dateAx>
        <c:axId val="1701616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62024"/>
        <c:crosses val="autoZero"/>
        <c:auto val="1"/>
        <c:lblOffset val="100"/>
        <c:baseTimeUnit val="months"/>
      </c:dateAx>
      <c:valAx>
        <c:axId val="170162024"/>
        <c:scaling>
          <c:orientation val="minMax"/>
          <c:max val="100"/>
          <c:min val="40"/>
        </c:scaling>
        <c:delete val="1"/>
        <c:axPos val="l"/>
        <c:numFmt formatCode="0" sourceLinked="1"/>
        <c:majorTickMark val="out"/>
        <c:minorTickMark val="none"/>
        <c:tickLblPos val="nextTo"/>
        <c:crossAx val="170161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DETALH'!$C$24</c:f>
              <c:strCache>
                <c:ptCount val="1"/>
                <c:pt idx="0">
                  <c:v>V4</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layout>
                <c:manualLayout>
                  <c:x val="-2.6675020238808946E-2"/>
                  <c:y val="-7.4379487660033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DAB-0F41-9C95-88510DEAB56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DETALH'!$C$27:$H$27</c:f>
              <c:numCache>
                <c:formatCode>0</c:formatCode>
                <c:ptCount val="6"/>
                <c:pt idx="0">
                  <c:v>46.966076669127851</c:v>
                </c:pt>
                <c:pt idx="1">
                  <c:v>48.236444636154069</c:v>
                </c:pt>
                <c:pt idx="2">
                  <c:v>48.928976324229467</c:v>
                </c:pt>
                <c:pt idx="3">
                  <c:v>49.610115851483656</c:v>
                </c:pt>
                <c:pt idx="4">
                  <c:v>51.844105452774954</c:v>
                </c:pt>
                <c:pt idx="5">
                  <c:v>50.589927979084003</c:v>
                </c:pt>
              </c:numCache>
            </c:numRef>
          </c:val>
          <c:smooth val="0"/>
          <c:extLst>
            <c:ext xmlns:c16="http://schemas.microsoft.com/office/drawing/2014/chart" uri="{C3380CC4-5D6E-409C-BE32-E72D297353CC}">
              <c16:uniqueId val="{00000001-0DAB-0F41-9C95-88510DEAB566}"/>
            </c:ext>
          </c:extLst>
        </c:ser>
        <c:dLbls>
          <c:showLegendKey val="0"/>
          <c:showVal val="0"/>
          <c:showCatName val="0"/>
          <c:showSerName val="0"/>
          <c:showPercent val="0"/>
          <c:showBubbleSize val="0"/>
        </c:dLbls>
        <c:marker val="1"/>
        <c:smooth val="0"/>
        <c:axId val="170162808"/>
        <c:axId val="170163200"/>
      </c:lineChart>
      <c:dateAx>
        <c:axId val="170162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63200"/>
        <c:crosses val="autoZero"/>
        <c:auto val="1"/>
        <c:lblOffset val="100"/>
        <c:baseTimeUnit val="months"/>
      </c:dateAx>
      <c:valAx>
        <c:axId val="170163200"/>
        <c:scaling>
          <c:orientation val="minMax"/>
          <c:max val="100"/>
          <c:min val="40"/>
        </c:scaling>
        <c:delete val="1"/>
        <c:axPos val="l"/>
        <c:numFmt formatCode="0" sourceLinked="1"/>
        <c:majorTickMark val="out"/>
        <c:minorTickMark val="none"/>
        <c:tickLblPos val="nextTo"/>
        <c:crossAx val="170162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70-EB4D-A486-6F4C1F9C0E2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6M'!$C$25:$H$25</c:f>
              <c:numCache>
                <c:formatCode>0.00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1-7770-EB4D-A486-6F4C1F9C0E26}"/>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770-EB4D-A486-6F4C1F9C0E2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6M'!$C$26:$H$26</c:f>
              <c:numCache>
                <c:formatCode>0.00</c:formatCode>
                <c:ptCount val="6"/>
                <c:pt idx="0">
                  <c:v>59.398279778082852</c:v>
                </c:pt>
                <c:pt idx="1">
                  <c:v>59.136688839328109</c:v>
                </c:pt>
                <c:pt idx="2">
                  <c:v>59.704892065784122</c:v>
                </c:pt>
                <c:pt idx="3">
                  <c:v>61.322924403042784</c:v>
                </c:pt>
                <c:pt idx="4">
                  <c:v>63.971603679234427</c:v>
                </c:pt>
                <c:pt idx="5">
                  <c:v>57.308163377515605</c:v>
                </c:pt>
              </c:numCache>
            </c:numRef>
          </c:val>
          <c:smooth val="0"/>
          <c:extLst>
            <c:ext xmlns:c16="http://schemas.microsoft.com/office/drawing/2014/chart" uri="{C3380CC4-5D6E-409C-BE32-E72D297353CC}">
              <c16:uniqueId val="{00000003-7770-EB4D-A486-6F4C1F9C0E26}"/>
            </c:ext>
          </c:extLst>
        </c:ser>
        <c:ser>
          <c:idx val="2"/>
          <c:order val="2"/>
          <c:spPr>
            <a:ln w="38100" cap="rnd">
              <a:solidFill>
                <a:srgbClr val="00DEB1"/>
              </a:solidFill>
              <a:round/>
            </a:ln>
            <a:effectLst/>
          </c:spPr>
          <c:marker>
            <c:symbol val="circle"/>
            <c:size val="8"/>
            <c:spPr>
              <a:solidFill>
                <a:srgbClr val="00DEB1"/>
              </a:solidFill>
              <a:ln w="9525">
                <a:no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4-7770-EB4D-A486-6F4C1F9C0E26}"/>
                </c:ext>
              </c:extLst>
            </c:dLbl>
            <c:dLbl>
              <c:idx val="1"/>
              <c:delete val="1"/>
              <c:extLst>
                <c:ext xmlns:c15="http://schemas.microsoft.com/office/drawing/2012/chart" uri="{CE6537A1-D6FC-4f65-9D91-7224C49458BB}"/>
                <c:ext xmlns:c16="http://schemas.microsoft.com/office/drawing/2014/chart" uri="{C3380CC4-5D6E-409C-BE32-E72D297353CC}">
                  <c16:uniqueId val="{00000005-7770-EB4D-A486-6F4C1F9C0E26}"/>
                </c:ext>
              </c:extLst>
            </c:dLbl>
            <c:dLbl>
              <c:idx val="2"/>
              <c:delete val="1"/>
              <c:extLst>
                <c:ext xmlns:c15="http://schemas.microsoft.com/office/drawing/2012/chart" uri="{CE6537A1-D6FC-4f65-9D91-7224C49458BB}"/>
                <c:ext xmlns:c16="http://schemas.microsoft.com/office/drawing/2014/chart" uri="{C3380CC4-5D6E-409C-BE32-E72D297353CC}">
                  <c16:uniqueId val="{00000006-7770-EB4D-A486-6F4C1F9C0E26}"/>
                </c:ext>
              </c:extLst>
            </c:dLbl>
            <c:dLbl>
              <c:idx val="3"/>
              <c:delete val="1"/>
              <c:extLst>
                <c:ext xmlns:c15="http://schemas.microsoft.com/office/drawing/2012/chart" uri="{CE6537A1-D6FC-4f65-9D91-7224C49458BB}"/>
                <c:ext xmlns:c16="http://schemas.microsoft.com/office/drawing/2014/chart" uri="{C3380CC4-5D6E-409C-BE32-E72D297353CC}">
                  <c16:uniqueId val="{00000007-7770-EB4D-A486-6F4C1F9C0E26}"/>
                </c:ext>
              </c:extLst>
            </c:dLbl>
            <c:dLbl>
              <c:idx val="4"/>
              <c:delete val="1"/>
              <c:extLst>
                <c:ext xmlns:c15="http://schemas.microsoft.com/office/drawing/2012/chart" uri="{CE6537A1-D6FC-4f65-9D91-7224C49458BB}"/>
                <c:ext xmlns:c16="http://schemas.microsoft.com/office/drawing/2014/chart" uri="{C3380CC4-5D6E-409C-BE32-E72D297353CC}">
                  <c16:uniqueId val="{00000008-7770-EB4D-A486-6F4C1F9C0E2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6M'!$C$27:$H$27</c:f>
              <c:numCache>
                <c:formatCode>0.00</c:formatCode>
                <c:ptCount val="6"/>
                <c:pt idx="0">
                  <c:v>83.28520920045824</c:v>
                </c:pt>
                <c:pt idx="1">
                  <c:v>87.325229550855823</c:v>
                </c:pt>
                <c:pt idx="2">
                  <c:v>90.180741530711799</c:v>
                </c:pt>
                <c:pt idx="3">
                  <c:v>87.870001848668551</c:v>
                </c:pt>
                <c:pt idx="4">
                  <c:v>83.290458783110054</c:v>
                </c:pt>
                <c:pt idx="5">
                  <c:v>85.073390019002176</c:v>
                </c:pt>
              </c:numCache>
            </c:numRef>
          </c:val>
          <c:smooth val="0"/>
          <c:extLst>
            <c:ext xmlns:c16="http://schemas.microsoft.com/office/drawing/2014/chart" uri="{C3380CC4-5D6E-409C-BE32-E72D297353CC}">
              <c16:uniqueId val="{00000009-7770-EB4D-A486-6F4C1F9C0E26}"/>
            </c:ext>
          </c:extLst>
        </c:ser>
        <c:dLbls>
          <c:showLegendKey val="0"/>
          <c:showVal val="0"/>
          <c:showCatName val="0"/>
          <c:showSerName val="0"/>
          <c:showPercent val="0"/>
          <c:showBubbleSize val="0"/>
        </c:dLbls>
        <c:marker val="1"/>
        <c:smooth val="0"/>
        <c:axId val="151846704"/>
        <c:axId val="151847096"/>
      </c:lineChart>
      <c:catAx>
        <c:axId val="151846704"/>
        <c:scaling>
          <c:orientation val="minMax"/>
        </c:scaling>
        <c:delete val="1"/>
        <c:axPos val="b"/>
        <c:majorTickMark val="none"/>
        <c:minorTickMark val="none"/>
        <c:tickLblPos val="nextTo"/>
        <c:crossAx val="151847096"/>
        <c:crosses val="autoZero"/>
        <c:auto val="1"/>
        <c:lblAlgn val="ctr"/>
        <c:lblOffset val="100"/>
        <c:noMultiLvlLbl val="0"/>
      </c:catAx>
      <c:valAx>
        <c:axId val="151847096"/>
        <c:scaling>
          <c:orientation val="minMax"/>
          <c:max val="100"/>
          <c:min val="40"/>
        </c:scaling>
        <c:delete val="1"/>
        <c:axPos val="l"/>
        <c:numFmt formatCode="0.00" sourceLinked="1"/>
        <c:majorTickMark val="out"/>
        <c:minorTickMark val="none"/>
        <c:tickLblPos val="nextTo"/>
        <c:crossAx val="151846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DETALH'!$C$24</c:f>
              <c:strCache>
                <c:ptCount val="1"/>
                <c:pt idx="0">
                  <c:v>V4</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D74-EE4F-A3CF-F2AD24D2225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DETALH'!$C$25:$H$25</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1-AD74-EE4F-A3CF-F2AD24D22259}"/>
            </c:ext>
          </c:extLst>
        </c:ser>
        <c:dLbls>
          <c:showLegendKey val="0"/>
          <c:showVal val="0"/>
          <c:showCatName val="0"/>
          <c:showSerName val="0"/>
          <c:showPercent val="0"/>
          <c:showBubbleSize val="0"/>
        </c:dLbls>
        <c:marker val="1"/>
        <c:smooth val="0"/>
        <c:axId val="170163984"/>
        <c:axId val="170164376"/>
      </c:lineChart>
      <c:dateAx>
        <c:axId val="1701639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0164376"/>
        <c:crosses val="autoZero"/>
        <c:auto val="1"/>
        <c:lblOffset val="100"/>
        <c:baseTimeUnit val="months"/>
      </c:dateAx>
      <c:valAx>
        <c:axId val="170164376"/>
        <c:scaling>
          <c:orientation val="minMax"/>
          <c:max val="100"/>
          <c:min val="40"/>
        </c:scaling>
        <c:delete val="1"/>
        <c:axPos val="l"/>
        <c:numFmt formatCode="0" sourceLinked="1"/>
        <c:majorTickMark val="out"/>
        <c:minorTickMark val="none"/>
        <c:tickLblPos val="nextTo"/>
        <c:crossAx val="170163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DETALH'!$C$30</c:f>
              <c:strCache>
                <c:ptCount val="1"/>
                <c:pt idx="0">
                  <c:v>V4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1129-C842-8EE6-7B294F311F58}"/>
                </c:ext>
              </c:extLst>
            </c:dLbl>
            <c:dLbl>
              <c:idx val="1"/>
              <c:delete val="1"/>
              <c:extLst>
                <c:ext xmlns:c15="http://schemas.microsoft.com/office/drawing/2012/chart" uri="{CE6537A1-D6FC-4f65-9D91-7224C49458BB}"/>
                <c:ext xmlns:c16="http://schemas.microsoft.com/office/drawing/2014/chart" uri="{C3380CC4-5D6E-409C-BE32-E72D297353CC}">
                  <c16:uniqueId val="{00000001-1129-C842-8EE6-7B294F311F58}"/>
                </c:ext>
              </c:extLst>
            </c:dLbl>
            <c:dLbl>
              <c:idx val="2"/>
              <c:delete val="1"/>
              <c:extLst>
                <c:ext xmlns:c15="http://schemas.microsoft.com/office/drawing/2012/chart" uri="{CE6537A1-D6FC-4f65-9D91-7224C49458BB}"/>
                <c:ext xmlns:c16="http://schemas.microsoft.com/office/drawing/2014/chart" uri="{C3380CC4-5D6E-409C-BE32-E72D297353CC}">
                  <c16:uniqueId val="{00000002-1129-C842-8EE6-7B294F311F58}"/>
                </c:ext>
              </c:extLst>
            </c:dLbl>
            <c:dLbl>
              <c:idx val="3"/>
              <c:delete val="1"/>
              <c:extLst>
                <c:ext xmlns:c15="http://schemas.microsoft.com/office/drawing/2012/chart" uri="{CE6537A1-D6FC-4f65-9D91-7224C49458BB}"/>
                <c:ext xmlns:c16="http://schemas.microsoft.com/office/drawing/2014/chart" uri="{C3380CC4-5D6E-409C-BE32-E72D297353CC}">
                  <c16:uniqueId val="{00000003-1129-C842-8EE6-7B294F311F58}"/>
                </c:ext>
              </c:extLst>
            </c:dLbl>
            <c:dLbl>
              <c:idx val="4"/>
              <c:delete val="1"/>
              <c:extLst>
                <c:ext xmlns:c15="http://schemas.microsoft.com/office/drawing/2012/chart" uri="{CE6537A1-D6FC-4f65-9D91-7224C49458BB}"/>
                <c:ext xmlns:c16="http://schemas.microsoft.com/office/drawing/2014/chart" uri="{C3380CC4-5D6E-409C-BE32-E72D297353CC}">
                  <c16:uniqueId val="{00000004-1129-C842-8EE6-7B294F311F58}"/>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29-C842-8EE6-7B294F311F58}"/>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DETALH'!$C$31:$H$31</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6-1129-C842-8EE6-7B294F311F58}"/>
            </c:ext>
          </c:extLst>
        </c:ser>
        <c:ser>
          <c:idx val="3"/>
          <c:order val="1"/>
          <c:tx>
            <c:strRef>
              <c:f>'TELA 7 DETALH'!$B$32</c:f>
              <c:strCache>
                <c:ptCount val="1"/>
                <c:pt idx="0">
                  <c:v>V101BIM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1129-C842-8EE6-7B294F311F58}"/>
                </c:ext>
              </c:extLst>
            </c:dLbl>
            <c:dLbl>
              <c:idx val="1"/>
              <c:delete val="1"/>
              <c:extLst>
                <c:ext xmlns:c15="http://schemas.microsoft.com/office/drawing/2012/chart" uri="{CE6537A1-D6FC-4f65-9D91-7224C49458BB}"/>
                <c:ext xmlns:c16="http://schemas.microsoft.com/office/drawing/2014/chart" uri="{C3380CC4-5D6E-409C-BE32-E72D297353CC}">
                  <c16:uniqueId val="{00000008-1129-C842-8EE6-7B294F311F58}"/>
                </c:ext>
              </c:extLst>
            </c:dLbl>
            <c:dLbl>
              <c:idx val="2"/>
              <c:delete val="1"/>
              <c:extLst>
                <c:ext xmlns:c15="http://schemas.microsoft.com/office/drawing/2012/chart" uri="{CE6537A1-D6FC-4f65-9D91-7224C49458BB}"/>
                <c:ext xmlns:c16="http://schemas.microsoft.com/office/drawing/2014/chart" uri="{C3380CC4-5D6E-409C-BE32-E72D297353CC}">
                  <c16:uniqueId val="{00000009-1129-C842-8EE6-7B294F311F58}"/>
                </c:ext>
              </c:extLst>
            </c:dLbl>
            <c:dLbl>
              <c:idx val="3"/>
              <c:delete val="1"/>
              <c:extLst>
                <c:ext xmlns:c15="http://schemas.microsoft.com/office/drawing/2012/chart" uri="{CE6537A1-D6FC-4f65-9D91-7224C49458BB}"/>
                <c:ext xmlns:c16="http://schemas.microsoft.com/office/drawing/2014/chart" uri="{C3380CC4-5D6E-409C-BE32-E72D297353CC}">
                  <c16:uniqueId val="{0000000A-1129-C842-8EE6-7B294F311F58}"/>
                </c:ext>
              </c:extLst>
            </c:dLbl>
            <c:dLbl>
              <c:idx val="4"/>
              <c:delete val="1"/>
              <c:extLst>
                <c:ext xmlns:c15="http://schemas.microsoft.com/office/drawing/2012/chart" uri="{CE6537A1-D6FC-4f65-9D91-7224C49458BB}"/>
                <c:ext xmlns:c16="http://schemas.microsoft.com/office/drawing/2014/chart" uri="{C3380CC4-5D6E-409C-BE32-E72D297353CC}">
                  <c16:uniqueId val="{0000000B-1129-C842-8EE6-7B294F311F58}"/>
                </c:ext>
              </c:extLst>
            </c:dLbl>
            <c:dLbl>
              <c:idx val="5"/>
              <c:layout>
                <c:manualLayout>
                  <c:x val="-1.1415596941339113E-2"/>
                  <c:y val="4.31419291912406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129-C842-8EE6-7B294F311F58}"/>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DETALH'!$C$32:$H$32</c:f>
              <c:numCache>
                <c:formatCode>General</c:formatCode>
                <c:ptCount val="6"/>
                <c:pt idx="3" formatCode="0">
                  <c:v>48.215572048251971</c:v>
                </c:pt>
                <c:pt idx="4" formatCode="0">
                  <c:v>48.429196174390313</c:v>
                </c:pt>
                <c:pt idx="5" formatCode="0">
                  <c:v>47.769140917546238</c:v>
                </c:pt>
              </c:numCache>
            </c:numRef>
          </c:val>
          <c:smooth val="0"/>
          <c:extLst>
            <c:ext xmlns:c16="http://schemas.microsoft.com/office/drawing/2014/chart" uri="{C3380CC4-5D6E-409C-BE32-E72D297353CC}">
              <c16:uniqueId val="{0000000D-1129-C842-8EE6-7B294F311F58}"/>
            </c:ext>
          </c:extLst>
        </c:ser>
        <c:dLbls>
          <c:showLegendKey val="0"/>
          <c:showVal val="1"/>
          <c:showCatName val="0"/>
          <c:showSerName val="0"/>
          <c:showPercent val="0"/>
          <c:showBubbleSize val="0"/>
        </c:dLbls>
        <c:marker val="1"/>
        <c:smooth val="0"/>
        <c:axId val="170165160"/>
        <c:axId val="170165552"/>
      </c:lineChart>
      <c:dateAx>
        <c:axId val="1701651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65552"/>
        <c:crosses val="autoZero"/>
        <c:auto val="1"/>
        <c:lblOffset val="100"/>
        <c:baseTimeUnit val="months"/>
      </c:dateAx>
      <c:valAx>
        <c:axId val="170165552"/>
        <c:scaling>
          <c:orientation val="minMax"/>
          <c:max val="100"/>
          <c:min val="40"/>
        </c:scaling>
        <c:delete val="1"/>
        <c:axPos val="l"/>
        <c:numFmt formatCode="0" sourceLinked="1"/>
        <c:majorTickMark val="out"/>
        <c:minorTickMark val="none"/>
        <c:tickLblPos val="nextTo"/>
        <c:crossAx val="17016516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DETALH'!$C$30</c:f>
              <c:strCache>
                <c:ptCount val="1"/>
                <c:pt idx="0">
                  <c:v>V4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7B62-3048-B8AB-FE6B2CCC0564}"/>
                </c:ext>
              </c:extLst>
            </c:dLbl>
            <c:dLbl>
              <c:idx val="1"/>
              <c:delete val="1"/>
              <c:extLst>
                <c:ext xmlns:c15="http://schemas.microsoft.com/office/drawing/2012/chart" uri="{CE6537A1-D6FC-4f65-9D91-7224C49458BB}"/>
                <c:ext xmlns:c16="http://schemas.microsoft.com/office/drawing/2014/chart" uri="{C3380CC4-5D6E-409C-BE32-E72D297353CC}">
                  <c16:uniqueId val="{00000001-7B62-3048-B8AB-FE6B2CCC0564}"/>
                </c:ext>
              </c:extLst>
            </c:dLbl>
            <c:dLbl>
              <c:idx val="2"/>
              <c:delete val="1"/>
              <c:extLst>
                <c:ext xmlns:c15="http://schemas.microsoft.com/office/drawing/2012/chart" uri="{CE6537A1-D6FC-4f65-9D91-7224C49458BB}"/>
                <c:ext xmlns:c16="http://schemas.microsoft.com/office/drawing/2014/chart" uri="{C3380CC4-5D6E-409C-BE32-E72D297353CC}">
                  <c16:uniqueId val="{00000002-7B62-3048-B8AB-FE6B2CCC0564}"/>
                </c:ext>
              </c:extLst>
            </c:dLbl>
            <c:dLbl>
              <c:idx val="3"/>
              <c:delete val="1"/>
              <c:extLst>
                <c:ext xmlns:c15="http://schemas.microsoft.com/office/drawing/2012/chart" uri="{CE6537A1-D6FC-4f65-9D91-7224C49458BB}"/>
                <c:ext xmlns:c16="http://schemas.microsoft.com/office/drawing/2014/chart" uri="{C3380CC4-5D6E-409C-BE32-E72D297353CC}">
                  <c16:uniqueId val="{00000003-7B62-3048-B8AB-FE6B2CCC0564}"/>
                </c:ext>
              </c:extLst>
            </c:dLbl>
            <c:dLbl>
              <c:idx val="4"/>
              <c:delete val="1"/>
              <c:extLst>
                <c:ext xmlns:c15="http://schemas.microsoft.com/office/drawing/2012/chart" uri="{CE6537A1-D6FC-4f65-9D91-7224C49458BB}"/>
                <c:ext xmlns:c16="http://schemas.microsoft.com/office/drawing/2014/chart" uri="{C3380CC4-5D6E-409C-BE32-E72D297353CC}">
                  <c16:uniqueId val="{00000004-7B62-3048-B8AB-FE6B2CCC0564}"/>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B62-3048-B8AB-FE6B2CCC056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DETALH'!$C$31:$H$31</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6-7B62-3048-B8AB-FE6B2CCC0564}"/>
            </c:ext>
          </c:extLst>
        </c:ser>
        <c:ser>
          <c:idx val="3"/>
          <c:order val="1"/>
          <c:tx>
            <c:strRef>
              <c:f>'TELA 7 DETALH'!$B$33</c:f>
              <c:strCache>
                <c:ptCount val="1"/>
                <c:pt idx="0">
                  <c:v>V102IM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7B62-3048-B8AB-FE6B2CCC0564}"/>
                </c:ext>
              </c:extLst>
            </c:dLbl>
            <c:dLbl>
              <c:idx val="1"/>
              <c:delete val="1"/>
              <c:extLst>
                <c:ext xmlns:c15="http://schemas.microsoft.com/office/drawing/2012/chart" uri="{CE6537A1-D6FC-4f65-9D91-7224C49458BB}"/>
                <c:ext xmlns:c16="http://schemas.microsoft.com/office/drawing/2014/chart" uri="{C3380CC4-5D6E-409C-BE32-E72D297353CC}">
                  <c16:uniqueId val="{00000008-7B62-3048-B8AB-FE6B2CCC0564}"/>
                </c:ext>
              </c:extLst>
            </c:dLbl>
            <c:dLbl>
              <c:idx val="2"/>
              <c:delete val="1"/>
              <c:extLst>
                <c:ext xmlns:c15="http://schemas.microsoft.com/office/drawing/2012/chart" uri="{CE6537A1-D6FC-4f65-9D91-7224C49458BB}"/>
                <c:ext xmlns:c16="http://schemas.microsoft.com/office/drawing/2014/chart" uri="{C3380CC4-5D6E-409C-BE32-E72D297353CC}">
                  <c16:uniqueId val="{00000009-7B62-3048-B8AB-FE6B2CCC0564}"/>
                </c:ext>
              </c:extLst>
            </c:dLbl>
            <c:dLbl>
              <c:idx val="3"/>
              <c:delete val="1"/>
              <c:extLst>
                <c:ext xmlns:c15="http://schemas.microsoft.com/office/drawing/2012/chart" uri="{CE6537A1-D6FC-4f65-9D91-7224C49458BB}"/>
                <c:ext xmlns:c16="http://schemas.microsoft.com/office/drawing/2014/chart" uri="{C3380CC4-5D6E-409C-BE32-E72D297353CC}">
                  <c16:uniqueId val="{0000000A-7B62-3048-B8AB-FE6B2CCC0564}"/>
                </c:ext>
              </c:extLst>
            </c:dLbl>
            <c:dLbl>
              <c:idx val="4"/>
              <c:delete val="1"/>
              <c:extLst>
                <c:ext xmlns:c15="http://schemas.microsoft.com/office/drawing/2012/chart" uri="{CE6537A1-D6FC-4f65-9D91-7224C49458BB}"/>
                <c:ext xmlns:c16="http://schemas.microsoft.com/office/drawing/2014/chart" uri="{C3380CC4-5D6E-409C-BE32-E72D297353CC}">
                  <c16:uniqueId val="{0000000B-7B62-3048-B8AB-FE6B2CCC0564}"/>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B62-3048-B8AB-FE6B2CCC0564}"/>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DETALH'!$C$33:$H$33</c:f>
              <c:numCache>
                <c:formatCode>0</c:formatCode>
                <c:ptCount val="6"/>
                <c:pt idx="0">
                  <c:v>53.860983141797682</c:v>
                </c:pt>
                <c:pt idx="1">
                  <c:v>52.982710027872145</c:v>
                </c:pt>
                <c:pt idx="2">
                  <c:v>54.751928440509218</c:v>
                </c:pt>
                <c:pt idx="3">
                  <c:v>55.769081059182888</c:v>
                </c:pt>
                <c:pt idx="4">
                  <c:v>59.232626110384061</c:v>
                </c:pt>
                <c:pt idx="5">
                  <c:v>56.091591915773343</c:v>
                </c:pt>
              </c:numCache>
            </c:numRef>
          </c:val>
          <c:smooth val="0"/>
          <c:extLst>
            <c:ext xmlns:c16="http://schemas.microsoft.com/office/drawing/2014/chart" uri="{C3380CC4-5D6E-409C-BE32-E72D297353CC}">
              <c16:uniqueId val="{0000000D-7B62-3048-B8AB-FE6B2CCC0564}"/>
            </c:ext>
          </c:extLst>
        </c:ser>
        <c:dLbls>
          <c:showLegendKey val="0"/>
          <c:showVal val="1"/>
          <c:showCatName val="0"/>
          <c:showSerName val="0"/>
          <c:showPercent val="0"/>
          <c:showBubbleSize val="0"/>
        </c:dLbls>
        <c:marker val="1"/>
        <c:smooth val="0"/>
        <c:axId val="170166336"/>
        <c:axId val="170166728"/>
      </c:lineChart>
      <c:dateAx>
        <c:axId val="17016633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166728"/>
        <c:crosses val="autoZero"/>
        <c:auto val="1"/>
        <c:lblOffset val="100"/>
        <c:baseTimeUnit val="months"/>
      </c:dateAx>
      <c:valAx>
        <c:axId val="170166728"/>
        <c:scaling>
          <c:orientation val="minMax"/>
          <c:max val="100"/>
          <c:min val="40"/>
        </c:scaling>
        <c:delete val="1"/>
        <c:axPos val="l"/>
        <c:numFmt formatCode="0" sourceLinked="1"/>
        <c:majorTickMark val="out"/>
        <c:minorTickMark val="none"/>
        <c:tickLblPos val="nextTo"/>
        <c:crossAx val="17016633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DETALH'!$C$30</c:f>
              <c:strCache>
                <c:ptCount val="1"/>
                <c:pt idx="0">
                  <c:v>V4</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31BD-0547-A112-851D68EE91BB}"/>
                </c:ext>
              </c:extLst>
            </c:dLbl>
            <c:dLbl>
              <c:idx val="1"/>
              <c:delete val="1"/>
              <c:extLst>
                <c:ext xmlns:c15="http://schemas.microsoft.com/office/drawing/2012/chart" uri="{CE6537A1-D6FC-4f65-9D91-7224C49458BB}"/>
                <c:ext xmlns:c16="http://schemas.microsoft.com/office/drawing/2014/chart" uri="{C3380CC4-5D6E-409C-BE32-E72D297353CC}">
                  <c16:uniqueId val="{00000001-31BD-0547-A112-851D68EE91BB}"/>
                </c:ext>
              </c:extLst>
            </c:dLbl>
            <c:dLbl>
              <c:idx val="2"/>
              <c:delete val="1"/>
              <c:extLst>
                <c:ext xmlns:c15="http://schemas.microsoft.com/office/drawing/2012/chart" uri="{CE6537A1-D6FC-4f65-9D91-7224C49458BB}"/>
                <c:ext xmlns:c16="http://schemas.microsoft.com/office/drawing/2014/chart" uri="{C3380CC4-5D6E-409C-BE32-E72D297353CC}">
                  <c16:uniqueId val="{00000002-31BD-0547-A112-851D68EE91BB}"/>
                </c:ext>
              </c:extLst>
            </c:dLbl>
            <c:dLbl>
              <c:idx val="3"/>
              <c:delete val="1"/>
              <c:extLst>
                <c:ext xmlns:c15="http://schemas.microsoft.com/office/drawing/2012/chart" uri="{CE6537A1-D6FC-4f65-9D91-7224C49458BB}"/>
                <c:ext xmlns:c16="http://schemas.microsoft.com/office/drawing/2014/chart" uri="{C3380CC4-5D6E-409C-BE32-E72D297353CC}">
                  <c16:uniqueId val="{00000003-31BD-0547-A112-851D68EE91BB}"/>
                </c:ext>
              </c:extLst>
            </c:dLbl>
            <c:dLbl>
              <c:idx val="4"/>
              <c:delete val="1"/>
              <c:extLst>
                <c:ext xmlns:c15="http://schemas.microsoft.com/office/drawing/2012/chart" uri="{CE6537A1-D6FC-4f65-9D91-7224C49458BB}"/>
                <c:ext xmlns:c16="http://schemas.microsoft.com/office/drawing/2014/chart" uri="{C3380CC4-5D6E-409C-BE32-E72D297353CC}">
                  <c16:uniqueId val="{00000004-31BD-0547-A112-851D68EE91BB}"/>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1BD-0547-A112-851D68EE91BB}"/>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DETALH'!$C$31:$H$31</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6-31BD-0547-A112-851D68EE91BB}"/>
            </c:ext>
          </c:extLst>
        </c:ser>
        <c:ser>
          <c:idx val="3"/>
          <c:order val="1"/>
          <c:tx>
            <c:strRef>
              <c:f>'TELA 7 DETALH'!$B$34</c:f>
              <c:strCache>
                <c:ptCount val="1"/>
                <c:pt idx="0">
                  <c:v>V101AIM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31BD-0547-A112-851D68EE91BB}"/>
                </c:ext>
              </c:extLst>
            </c:dLbl>
            <c:dLbl>
              <c:idx val="1"/>
              <c:delete val="1"/>
              <c:extLst>
                <c:ext xmlns:c15="http://schemas.microsoft.com/office/drawing/2012/chart" uri="{CE6537A1-D6FC-4f65-9D91-7224C49458BB}"/>
                <c:ext xmlns:c16="http://schemas.microsoft.com/office/drawing/2014/chart" uri="{C3380CC4-5D6E-409C-BE32-E72D297353CC}">
                  <c16:uniqueId val="{00000008-31BD-0547-A112-851D68EE91BB}"/>
                </c:ext>
              </c:extLst>
            </c:dLbl>
            <c:dLbl>
              <c:idx val="2"/>
              <c:delete val="1"/>
              <c:extLst>
                <c:ext xmlns:c15="http://schemas.microsoft.com/office/drawing/2012/chart" uri="{CE6537A1-D6FC-4f65-9D91-7224C49458BB}"/>
                <c:ext xmlns:c16="http://schemas.microsoft.com/office/drawing/2014/chart" uri="{C3380CC4-5D6E-409C-BE32-E72D297353CC}">
                  <c16:uniqueId val="{00000009-31BD-0547-A112-851D68EE91BB}"/>
                </c:ext>
              </c:extLst>
            </c:dLbl>
            <c:dLbl>
              <c:idx val="3"/>
              <c:delete val="1"/>
              <c:extLst>
                <c:ext xmlns:c15="http://schemas.microsoft.com/office/drawing/2012/chart" uri="{CE6537A1-D6FC-4f65-9D91-7224C49458BB}"/>
                <c:ext xmlns:c16="http://schemas.microsoft.com/office/drawing/2014/chart" uri="{C3380CC4-5D6E-409C-BE32-E72D297353CC}">
                  <c16:uniqueId val="{0000000A-31BD-0547-A112-851D68EE91BB}"/>
                </c:ext>
              </c:extLst>
            </c:dLbl>
            <c:dLbl>
              <c:idx val="4"/>
              <c:delete val="1"/>
              <c:extLst>
                <c:ext xmlns:c15="http://schemas.microsoft.com/office/drawing/2012/chart" uri="{CE6537A1-D6FC-4f65-9D91-7224C49458BB}"/>
                <c:ext xmlns:c16="http://schemas.microsoft.com/office/drawing/2014/chart" uri="{C3380CC4-5D6E-409C-BE32-E72D297353CC}">
                  <c16:uniqueId val="{0000000B-31BD-0547-A112-851D68EE91BB}"/>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1BD-0547-A112-851D68EE91BB}"/>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DETALH'!$C$34:$H$34</c:f>
              <c:numCache>
                <c:formatCode>General</c:formatCode>
                <c:ptCount val="6"/>
                <c:pt idx="3" formatCode="0">
                  <c:v>54.565398354603715</c:v>
                </c:pt>
                <c:pt idx="4" formatCode="0">
                  <c:v>56.254288521954841</c:v>
                </c:pt>
                <c:pt idx="5" formatCode="0">
                  <c:v>54.532094827081458</c:v>
                </c:pt>
              </c:numCache>
            </c:numRef>
          </c:val>
          <c:smooth val="0"/>
          <c:extLst>
            <c:ext xmlns:c16="http://schemas.microsoft.com/office/drawing/2014/chart" uri="{C3380CC4-5D6E-409C-BE32-E72D297353CC}">
              <c16:uniqueId val="{0000000D-31BD-0547-A112-851D68EE91BB}"/>
            </c:ext>
          </c:extLst>
        </c:ser>
        <c:dLbls>
          <c:showLegendKey val="0"/>
          <c:showVal val="1"/>
          <c:showCatName val="0"/>
          <c:showSerName val="0"/>
          <c:showPercent val="0"/>
          <c:showBubbleSize val="0"/>
        </c:dLbls>
        <c:marker val="1"/>
        <c:smooth val="0"/>
        <c:axId val="169410184"/>
        <c:axId val="169410576"/>
      </c:lineChart>
      <c:dateAx>
        <c:axId val="16941018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9410576"/>
        <c:crosses val="autoZero"/>
        <c:auto val="1"/>
        <c:lblOffset val="100"/>
        <c:baseTimeUnit val="months"/>
      </c:dateAx>
      <c:valAx>
        <c:axId val="169410576"/>
        <c:scaling>
          <c:orientation val="minMax"/>
          <c:max val="100"/>
          <c:min val="40"/>
        </c:scaling>
        <c:delete val="1"/>
        <c:axPos val="l"/>
        <c:numFmt formatCode="0" sourceLinked="1"/>
        <c:majorTickMark val="out"/>
        <c:minorTickMark val="none"/>
        <c:tickLblPos val="nextTo"/>
        <c:crossAx val="169410184"/>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DETALH'!$C$24</c:f>
              <c:strCache>
                <c:ptCount val="1"/>
                <c:pt idx="0">
                  <c:v>V4</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C5-8C4E-81FD-F8389B5BDAF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DETALH'!$C$25:$H$25</c:f>
              <c:numCache>
                <c:formatCode>0</c:formatCode>
                <c:ptCount val="6"/>
                <c:pt idx="0">
                  <c:v>48.114906467386007</c:v>
                </c:pt>
                <c:pt idx="1">
                  <c:v>49.221522419815606</c:v>
                </c:pt>
                <c:pt idx="2">
                  <c:v>49.988708228103889</c:v>
                </c:pt>
                <c:pt idx="3">
                  <c:v>51.025275167015977</c:v>
                </c:pt>
                <c:pt idx="4">
                  <c:v>52.017152064381747</c:v>
                </c:pt>
                <c:pt idx="5">
                  <c:v>50.630626184875261</c:v>
                </c:pt>
              </c:numCache>
            </c:numRef>
          </c:val>
          <c:smooth val="0"/>
          <c:extLst>
            <c:ext xmlns:c16="http://schemas.microsoft.com/office/drawing/2014/chart" uri="{C3380CC4-5D6E-409C-BE32-E72D297353CC}">
              <c16:uniqueId val="{00000001-10C5-8C4E-81FD-F8389B5BDAF7}"/>
            </c:ext>
          </c:extLst>
        </c:ser>
        <c:dLbls>
          <c:showLegendKey val="0"/>
          <c:showVal val="0"/>
          <c:showCatName val="0"/>
          <c:showSerName val="0"/>
          <c:showPercent val="0"/>
          <c:showBubbleSize val="0"/>
        </c:dLbls>
        <c:marker val="1"/>
        <c:smooth val="0"/>
        <c:axId val="169411360"/>
        <c:axId val="169411752"/>
      </c:lineChart>
      <c:dateAx>
        <c:axId val="1694113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69411752"/>
        <c:crosses val="autoZero"/>
        <c:auto val="1"/>
        <c:lblOffset val="100"/>
        <c:baseTimeUnit val="months"/>
      </c:dateAx>
      <c:valAx>
        <c:axId val="169411752"/>
        <c:scaling>
          <c:orientation val="minMax"/>
          <c:max val="100"/>
          <c:min val="40"/>
        </c:scaling>
        <c:delete val="1"/>
        <c:axPos val="l"/>
        <c:numFmt formatCode="0" sourceLinked="1"/>
        <c:majorTickMark val="out"/>
        <c:minorTickMark val="none"/>
        <c:tickLblPos val="nextTo"/>
        <c:crossAx val="169411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9404990403071E-2"/>
          <c:y val="1.9242424242424241E-2"/>
          <c:w val="0.85103433567924935"/>
          <c:h val="0.98075757575757561"/>
        </c:manualLayout>
      </c:layout>
      <c:barChart>
        <c:barDir val="bar"/>
        <c:grouping val="stacked"/>
        <c:varyColors val="0"/>
        <c:ser>
          <c:idx val="0"/>
          <c:order val="0"/>
          <c:spPr>
            <a:solidFill>
              <a:srgbClr val="72F576"/>
            </a:solidFill>
          </c:spPr>
          <c:invertIfNegative val="0"/>
          <c:val>
            <c:numRef>
              <c:f>'Bloco x Temas x Pos Neg'!$N$19:$N$27</c:f>
              <c:numCache>
                <c:formatCode>###0.0%</c:formatCode>
                <c:ptCount val="9"/>
                <c:pt idx="0">
                  <c:v>4.1422882130050562E-2</c:v>
                </c:pt>
                <c:pt idx="1">
                  <c:v>5.2385738830272734E-2</c:v>
                </c:pt>
                <c:pt idx="2">
                  <c:v>1.7618252521607782E-2</c:v>
                </c:pt>
                <c:pt idx="3">
                  <c:v>5.583923226495436E-2</c:v>
                </c:pt>
                <c:pt idx="4">
                  <c:v>2.817579265322788E-2</c:v>
                </c:pt>
                <c:pt idx="5">
                  <c:v>0</c:v>
                </c:pt>
                <c:pt idx="6">
                  <c:v>6.1256630001846252E-2</c:v>
                </c:pt>
                <c:pt idx="7">
                  <c:v>0.1949529858486409</c:v>
                </c:pt>
                <c:pt idx="8">
                  <c:v>0.10684634616479988</c:v>
                </c:pt>
              </c:numCache>
            </c:numRef>
          </c:val>
          <c:extLst>
            <c:ext xmlns:c16="http://schemas.microsoft.com/office/drawing/2014/chart" uri="{C3380CC4-5D6E-409C-BE32-E72D297353CC}">
              <c16:uniqueId val="{00000000-3E44-0447-8348-62026AA2058C}"/>
            </c:ext>
          </c:extLst>
        </c:ser>
        <c:ser>
          <c:idx val="1"/>
          <c:order val="1"/>
          <c:spPr>
            <a:solidFill>
              <a:srgbClr val="E7E6E6">
                <a:lumMod val="75000"/>
              </a:srgbClr>
            </a:solidFill>
          </c:spPr>
          <c:invertIfNegative val="0"/>
          <c:val>
            <c:numRef>
              <c:f>'Bloco x Temas x Pos Neg'!$O$19:$O$27</c:f>
              <c:numCache>
                <c:formatCode>###0.0%</c:formatCode>
                <c:ptCount val="9"/>
                <c:pt idx="0">
                  <c:v>1.076364123050223E-3</c:v>
                </c:pt>
                <c:pt idx="1">
                  <c:v>0</c:v>
                </c:pt>
                <c:pt idx="2">
                  <c:v>0</c:v>
                </c:pt>
                <c:pt idx="3">
                  <c:v>0</c:v>
                </c:pt>
                <c:pt idx="4">
                  <c:v>0</c:v>
                </c:pt>
                <c:pt idx="5">
                  <c:v>0</c:v>
                </c:pt>
                <c:pt idx="6">
                  <c:v>0</c:v>
                </c:pt>
                <c:pt idx="7">
                  <c:v>2.1151389770293558E-2</c:v>
                </c:pt>
                <c:pt idx="8">
                  <c:v>0</c:v>
                </c:pt>
              </c:numCache>
            </c:numRef>
          </c:val>
          <c:extLst>
            <c:ext xmlns:c16="http://schemas.microsoft.com/office/drawing/2014/chart" uri="{C3380CC4-5D6E-409C-BE32-E72D297353CC}">
              <c16:uniqueId val="{00000001-3E44-0447-8348-62026AA2058C}"/>
            </c:ext>
          </c:extLst>
        </c:ser>
        <c:ser>
          <c:idx val="2"/>
          <c:order val="2"/>
          <c:spPr>
            <a:solidFill>
              <a:srgbClr val="C00000"/>
            </a:solidFill>
          </c:spPr>
          <c:invertIfNegative val="0"/>
          <c:val>
            <c:numRef>
              <c:f>'Bloco x Temas x Pos Neg'!$P$19:$P$27</c:f>
              <c:numCache>
                <c:formatCode>###0.0%</c:formatCode>
                <c:ptCount val="9"/>
                <c:pt idx="0">
                  <c:v>0.95750075374689925</c:v>
                </c:pt>
                <c:pt idx="1">
                  <c:v>0.94761426116972669</c:v>
                </c:pt>
                <c:pt idx="2">
                  <c:v>0.98238174747839213</c:v>
                </c:pt>
                <c:pt idx="3">
                  <c:v>0.94416076773504587</c:v>
                </c:pt>
                <c:pt idx="4">
                  <c:v>0.97182420734677211</c:v>
                </c:pt>
                <c:pt idx="5">
                  <c:v>1</c:v>
                </c:pt>
                <c:pt idx="6">
                  <c:v>0.93874336999815389</c:v>
                </c:pt>
                <c:pt idx="7">
                  <c:v>0.78389562438106541</c:v>
                </c:pt>
                <c:pt idx="8">
                  <c:v>0.89315365383520007</c:v>
                </c:pt>
              </c:numCache>
            </c:numRef>
          </c:val>
          <c:extLst>
            <c:ext xmlns:c16="http://schemas.microsoft.com/office/drawing/2014/chart" uri="{C3380CC4-5D6E-409C-BE32-E72D297353CC}">
              <c16:uniqueId val="{00000002-3E44-0447-8348-62026AA2058C}"/>
            </c:ext>
          </c:extLst>
        </c:ser>
        <c:dLbls>
          <c:showLegendKey val="0"/>
          <c:showVal val="0"/>
          <c:showCatName val="0"/>
          <c:showSerName val="0"/>
          <c:showPercent val="0"/>
          <c:showBubbleSize val="0"/>
        </c:dLbls>
        <c:gapWidth val="150"/>
        <c:overlap val="100"/>
        <c:axId val="169412536"/>
        <c:axId val="169412928"/>
      </c:barChart>
      <c:catAx>
        <c:axId val="169412536"/>
        <c:scaling>
          <c:orientation val="maxMin"/>
        </c:scaling>
        <c:delete val="1"/>
        <c:axPos val="l"/>
        <c:numFmt formatCode="General" sourceLinked="1"/>
        <c:majorTickMark val="out"/>
        <c:minorTickMark val="none"/>
        <c:tickLblPos val="nextTo"/>
        <c:crossAx val="169412928"/>
        <c:crosses val="autoZero"/>
        <c:auto val="1"/>
        <c:lblAlgn val="ctr"/>
        <c:lblOffset val="100"/>
        <c:noMultiLvlLbl val="0"/>
      </c:catAx>
      <c:valAx>
        <c:axId val="169412928"/>
        <c:scaling>
          <c:orientation val="minMax"/>
          <c:max val="1"/>
        </c:scaling>
        <c:delete val="1"/>
        <c:axPos val="t"/>
        <c:numFmt formatCode="General" sourceLinked="0"/>
        <c:majorTickMark val="out"/>
        <c:minorTickMark val="none"/>
        <c:tickLblPos val="nextTo"/>
        <c:crossAx val="16941253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pt-BR"/>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DETALHAMENTO'!$C$9</c:f>
              <c:strCache>
                <c:ptCount val="1"/>
                <c:pt idx="0">
                  <c:v>V1</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0-0ADB-634F-93D5-A0EFB6007B17}"/>
            </c:ext>
          </c:extLst>
        </c:ser>
        <c:dLbls>
          <c:showLegendKey val="0"/>
          <c:showVal val="0"/>
          <c:showCatName val="0"/>
          <c:showSerName val="0"/>
          <c:showPercent val="0"/>
          <c:showBubbleSize val="0"/>
        </c:dLbls>
        <c:marker val="1"/>
        <c:smooth val="0"/>
        <c:axId val="172211816"/>
        <c:axId val="172212208"/>
      </c:lineChart>
      <c:catAx>
        <c:axId val="17221181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212208"/>
        <c:crosses val="autoZero"/>
        <c:auto val="1"/>
        <c:lblAlgn val="ctr"/>
        <c:lblOffset val="100"/>
        <c:noMultiLvlLbl val="0"/>
      </c:catAx>
      <c:valAx>
        <c:axId val="172212208"/>
        <c:scaling>
          <c:orientation val="minMax"/>
          <c:max val="100"/>
          <c:min val="40"/>
        </c:scaling>
        <c:delete val="1"/>
        <c:axPos val="l"/>
        <c:numFmt formatCode="0" sourceLinked="1"/>
        <c:majorTickMark val="out"/>
        <c:minorTickMark val="none"/>
        <c:tickLblPos val="nextTo"/>
        <c:crossAx val="172211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DETALHAMENTO'!$C$9</c:f>
              <c:strCache>
                <c:ptCount val="1"/>
                <c:pt idx="0">
                  <c:v>V1</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DETALHAMENTO'!$C$11:$H$11</c:f>
              <c:numCache>
                <c:formatCode>0</c:formatCode>
                <c:ptCount val="6"/>
                <c:pt idx="0">
                  <c:v>76.792332106699448</c:v>
                </c:pt>
                <c:pt idx="1">
                  <c:v>79.877319911715787</c:v>
                </c:pt>
                <c:pt idx="2">
                  <c:v>79.244268226848703</c:v>
                </c:pt>
                <c:pt idx="3">
                  <c:v>76.89060392093117</c:v>
                </c:pt>
                <c:pt idx="4">
                  <c:v>78.642756431845427</c:v>
                </c:pt>
                <c:pt idx="5">
                  <c:v>76.094702929695146</c:v>
                </c:pt>
              </c:numCache>
            </c:numRef>
          </c:val>
          <c:smooth val="0"/>
          <c:extLst>
            <c:ext xmlns:c16="http://schemas.microsoft.com/office/drawing/2014/chart" uri="{C3380CC4-5D6E-409C-BE32-E72D297353CC}">
              <c16:uniqueId val="{00000000-5C38-4442-AF63-3E9B8FCE1048}"/>
            </c:ext>
          </c:extLst>
        </c:ser>
        <c:dLbls>
          <c:showLegendKey val="0"/>
          <c:showVal val="0"/>
          <c:showCatName val="0"/>
          <c:showSerName val="0"/>
          <c:showPercent val="0"/>
          <c:showBubbleSize val="0"/>
        </c:dLbls>
        <c:marker val="1"/>
        <c:smooth val="0"/>
        <c:axId val="172212992"/>
        <c:axId val="172213384"/>
      </c:lineChart>
      <c:catAx>
        <c:axId val="17221299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213384"/>
        <c:crosses val="autoZero"/>
        <c:auto val="1"/>
        <c:lblAlgn val="ctr"/>
        <c:lblOffset val="100"/>
        <c:noMultiLvlLbl val="0"/>
      </c:catAx>
      <c:valAx>
        <c:axId val="172213384"/>
        <c:scaling>
          <c:orientation val="minMax"/>
          <c:max val="100"/>
          <c:min val="40"/>
        </c:scaling>
        <c:delete val="1"/>
        <c:axPos val="l"/>
        <c:numFmt formatCode="0" sourceLinked="1"/>
        <c:majorTickMark val="out"/>
        <c:minorTickMark val="none"/>
        <c:tickLblPos val="nextTo"/>
        <c:crossAx val="172212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DETALHAMENTO'!$C$9</c:f>
              <c:strCache>
                <c:ptCount val="1"/>
                <c:pt idx="0">
                  <c:v>V1</c:v>
                </c:pt>
              </c:strCache>
            </c:strRef>
          </c:tx>
          <c:spPr>
            <a:ln w="38100" cap="rnd">
              <a:solidFill>
                <a:srgbClr val="00DEAA"/>
              </a:solidFill>
              <a:round/>
            </a:ln>
            <a:effectLst/>
          </c:spPr>
          <c:marker>
            <c:symbol val="circle"/>
            <c:size val="8"/>
            <c:spPr>
              <a:solidFill>
                <a:srgbClr val="00DEAA"/>
              </a:solidFill>
              <a:ln w="9525">
                <a:noFill/>
              </a:ln>
              <a:effectLst/>
            </c:spPr>
          </c:marker>
          <c:dLbls>
            <c:dLbl>
              <c:idx val="0"/>
              <c:layout>
                <c:manualLayout>
                  <c:x val="-0.12441491528499458"/>
                  <c:y val="-1.01988051621068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144-214F-8373-7CAB0CA396CF}"/>
                </c:ext>
              </c:extLst>
            </c:dLbl>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DETALHAMENTO'!$C$12:$H$12</c:f>
              <c:numCache>
                <c:formatCode>0</c:formatCode>
                <c:ptCount val="6"/>
                <c:pt idx="0">
                  <c:v>97.358398170039024</c:v>
                </c:pt>
                <c:pt idx="1">
                  <c:v>89.50939683780004</c:v>
                </c:pt>
                <c:pt idx="2">
                  <c:v>94.570537957582943</c:v>
                </c:pt>
                <c:pt idx="3">
                  <c:v>91.722007616528572</c:v>
                </c:pt>
                <c:pt idx="4">
                  <c:v>86.837829710332954</c:v>
                </c:pt>
                <c:pt idx="5">
                  <c:v>88.099261531181483</c:v>
                </c:pt>
              </c:numCache>
            </c:numRef>
          </c:val>
          <c:smooth val="0"/>
          <c:extLst>
            <c:ext xmlns:c16="http://schemas.microsoft.com/office/drawing/2014/chart" uri="{C3380CC4-5D6E-409C-BE32-E72D297353CC}">
              <c16:uniqueId val="{00000000-6144-214F-8373-7CAB0CA396CF}"/>
            </c:ext>
          </c:extLst>
        </c:ser>
        <c:dLbls>
          <c:dLblPos val="t"/>
          <c:showLegendKey val="0"/>
          <c:showVal val="1"/>
          <c:showCatName val="0"/>
          <c:showSerName val="0"/>
          <c:showPercent val="0"/>
          <c:showBubbleSize val="0"/>
        </c:dLbls>
        <c:marker val="1"/>
        <c:smooth val="0"/>
        <c:axId val="172214168"/>
        <c:axId val="172214560"/>
      </c:lineChart>
      <c:catAx>
        <c:axId val="1722141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214560"/>
        <c:crosses val="autoZero"/>
        <c:auto val="1"/>
        <c:lblAlgn val="ctr"/>
        <c:lblOffset val="100"/>
        <c:noMultiLvlLbl val="0"/>
      </c:catAx>
      <c:valAx>
        <c:axId val="172214560"/>
        <c:scaling>
          <c:orientation val="minMax"/>
          <c:max val="100"/>
          <c:min val="40"/>
        </c:scaling>
        <c:delete val="1"/>
        <c:axPos val="l"/>
        <c:numFmt formatCode="0" sourceLinked="1"/>
        <c:majorTickMark val="out"/>
        <c:minorTickMark val="none"/>
        <c:tickLblPos val="nextTo"/>
        <c:crossAx val="172214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DETALH'!$C$9</c:f>
              <c:strCache>
                <c:ptCount val="1"/>
                <c:pt idx="0">
                  <c:v>V1</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2EB-2E46-8483-A14785669E7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DETALH'!$C$11:$H$11</c:f>
              <c:numCache>
                <c:formatCode>0</c:formatCode>
                <c:ptCount val="6"/>
                <c:pt idx="0">
                  <c:v>74.088644757229346</c:v>
                </c:pt>
                <c:pt idx="1">
                  <c:v>75.342323637343924</c:v>
                </c:pt>
                <c:pt idx="2">
                  <c:v>76.382834548239046</c:v>
                </c:pt>
                <c:pt idx="3">
                  <c:v>75.02929384967571</c:v>
                </c:pt>
                <c:pt idx="4">
                  <c:v>77.302738591932368</c:v>
                </c:pt>
                <c:pt idx="5">
                  <c:v>75.949034968877797</c:v>
                </c:pt>
              </c:numCache>
            </c:numRef>
          </c:val>
          <c:smooth val="0"/>
          <c:extLst>
            <c:ext xmlns:c16="http://schemas.microsoft.com/office/drawing/2014/chart" uri="{C3380CC4-5D6E-409C-BE32-E72D297353CC}">
              <c16:uniqueId val="{00000001-A2EB-2E46-8483-A14785669E72}"/>
            </c:ext>
          </c:extLst>
        </c:ser>
        <c:dLbls>
          <c:showLegendKey val="0"/>
          <c:showVal val="0"/>
          <c:showCatName val="0"/>
          <c:showSerName val="0"/>
          <c:showPercent val="0"/>
          <c:showBubbleSize val="0"/>
        </c:dLbls>
        <c:marker val="1"/>
        <c:smooth val="0"/>
        <c:axId val="172215344"/>
        <c:axId val="172215736"/>
      </c:lineChart>
      <c:dateAx>
        <c:axId val="17221534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215736"/>
        <c:crosses val="autoZero"/>
        <c:auto val="1"/>
        <c:lblOffset val="100"/>
        <c:baseTimeUnit val="months"/>
      </c:dateAx>
      <c:valAx>
        <c:axId val="172215736"/>
        <c:scaling>
          <c:orientation val="minMax"/>
          <c:max val="100"/>
          <c:min val="40"/>
        </c:scaling>
        <c:delete val="1"/>
        <c:axPos val="l"/>
        <c:numFmt formatCode="0" sourceLinked="1"/>
        <c:majorTickMark val="out"/>
        <c:minorTickMark val="none"/>
        <c:tickLblPos val="nextTo"/>
        <c:crossAx val="172215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noFill/>
              </a:ln>
              <a:effectLst/>
            </c:spPr>
          </c:marker>
          <c:dLbls>
            <c:dLbl>
              <c:idx val="5"/>
              <c:layout>
                <c:manualLayout>
                  <c:x val="-3.8345410628019324E-3"/>
                  <c:y val="4.41919191919191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C38-8845-80B5-7FF8405F5EF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6M'!$C$35:$H$35</c:f>
              <c:numCache>
                <c:formatCode>0.00</c:formatCode>
                <c:ptCount val="6"/>
                <c:pt idx="0">
                  <c:v>70.301975576748831</c:v>
                </c:pt>
                <c:pt idx="1">
                  <c:v>71.257606781339987</c:v>
                </c:pt>
                <c:pt idx="2">
                  <c:v>71.911194211104146</c:v>
                </c:pt>
                <c:pt idx="3">
                  <c:v>72.738051938811665</c:v>
                </c:pt>
                <c:pt idx="4">
                  <c:v>73.589794935653032</c:v>
                </c:pt>
                <c:pt idx="5">
                  <c:v>71.897462700788452</c:v>
                </c:pt>
              </c:numCache>
            </c:numRef>
          </c:val>
          <c:smooth val="0"/>
          <c:extLst>
            <c:ext xmlns:c16="http://schemas.microsoft.com/office/drawing/2014/chart" uri="{C3380CC4-5D6E-409C-BE32-E72D297353CC}">
              <c16:uniqueId val="{00000001-CC38-8845-80B5-7FF8405F5EF4}"/>
            </c:ext>
          </c:extLst>
        </c:ser>
        <c:ser>
          <c:idx val="1"/>
          <c:order val="1"/>
          <c:spPr>
            <a:ln w="38100" cap="rnd">
              <a:solidFill>
                <a:srgbClr val="F17E72"/>
              </a:solidFill>
              <a:round/>
            </a:ln>
            <a:effectLst/>
          </c:spPr>
          <c:marker>
            <c:symbol val="circle"/>
            <c:size val="8"/>
            <c:spPr>
              <a:solidFill>
                <a:srgbClr val="F17E72"/>
              </a:solidFill>
              <a:ln w="9525">
                <a:solidFill>
                  <a:srgbClr val="F17E72"/>
                </a:solidFill>
              </a:ln>
              <a:effectLst/>
            </c:spPr>
          </c:marker>
          <c:dLbls>
            <c:dLbl>
              <c:idx val="5"/>
              <c:layout>
                <c:manualLayout>
                  <c:x val="0"/>
                  <c:y val="-1.8939393939393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C38-8845-80B5-7FF8405F5EF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17E72"/>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'Fat Can Isol - Janela Movel 6M'!$C$36:$H$36</c:f>
              <c:numCache>
                <c:formatCode>0.00</c:formatCode>
                <c:ptCount val="6"/>
                <c:pt idx="0">
                  <c:v>73.767591095843699</c:v>
                </c:pt>
                <c:pt idx="1">
                  <c:v>75.145848252293646</c:v>
                </c:pt>
                <c:pt idx="2">
                  <c:v>75.223793663761654</c:v>
                </c:pt>
                <c:pt idx="3">
                  <c:v>79.303494690397713</c:v>
                </c:pt>
                <c:pt idx="4">
                  <c:v>78.781343120055922</c:v>
                </c:pt>
                <c:pt idx="5">
                  <c:v>72.976135202699595</c:v>
                </c:pt>
              </c:numCache>
            </c:numRef>
          </c:val>
          <c:smooth val="0"/>
          <c:extLst>
            <c:ext xmlns:c16="http://schemas.microsoft.com/office/drawing/2014/chart" uri="{C3380CC4-5D6E-409C-BE32-E72D297353CC}">
              <c16:uniqueId val="{00000003-CC38-8845-80B5-7FF8405F5EF4}"/>
            </c:ext>
          </c:extLst>
        </c:ser>
        <c:ser>
          <c:idx val="2"/>
          <c:order val="2"/>
          <c:spPr>
            <a:ln w="38100" cap="rnd">
              <a:solidFill>
                <a:srgbClr val="00DEB1"/>
              </a:solidFill>
              <a:round/>
            </a:ln>
            <a:effectLst/>
          </c:spPr>
          <c:marker>
            <c:symbol val="circle"/>
            <c:size val="8"/>
            <c:spPr>
              <a:solidFill>
                <a:srgbClr val="00DEB1"/>
              </a:solidFill>
              <a:ln w="9525">
                <a:solidFill>
                  <a:srgbClr val="00DEB1"/>
                </a:solidFill>
              </a:ln>
              <a:effectLst/>
            </c:spPr>
          </c:marker>
          <c:dLbls>
            <c:dLbl>
              <c:idx val="3"/>
              <c:delete val="1"/>
              <c:extLst>
                <c:ext xmlns:c15="http://schemas.microsoft.com/office/drawing/2012/chart" uri="{CE6537A1-D6FC-4f65-9D91-7224C49458BB}"/>
                <c:ext xmlns:c16="http://schemas.microsoft.com/office/drawing/2014/chart" uri="{C3380CC4-5D6E-409C-BE32-E72D297353CC}">
                  <c16:uniqueId val="{00000004-CC38-8845-80B5-7FF8405F5EF4}"/>
                </c:ext>
              </c:extLst>
            </c:dLbl>
            <c:dLbl>
              <c:idx val="4"/>
              <c:delete val="1"/>
              <c:extLst>
                <c:ext xmlns:c15="http://schemas.microsoft.com/office/drawing/2012/chart" uri="{CE6537A1-D6FC-4f65-9D91-7224C49458BB}"/>
                <c:ext xmlns:c16="http://schemas.microsoft.com/office/drawing/2014/chart" uri="{C3380CC4-5D6E-409C-BE32-E72D297353CC}">
                  <c16:uniqueId val="{00000005-CC38-8845-80B5-7FF8405F5EF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C094"/>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'Fat Can Isol - Janela Movel 6M'!$C$37:$H$37</c:f>
              <c:numCache>
                <c:formatCode>General</c:formatCode>
                <c:ptCount val="6"/>
                <c:pt idx="3" formatCode="0.00">
                  <c:v>90.151885163301046</c:v>
                </c:pt>
                <c:pt idx="4" formatCode="0.00">
                  <c:v>87.65081549487202</c:v>
                </c:pt>
                <c:pt idx="5" formatCode="0.00">
                  <c:v>89.857780377154242</c:v>
                </c:pt>
              </c:numCache>
            </c:numRef>
          </c:val>
          <c:smooth val="0"/>
          <c:extLst>
            <c:ext xmlns:c16="http://schemas.microsoft.com/office/drawing/2014/chart" uri="{C3380CC4-5D6E-409C-BE32-E72D297353CC}">
              <c16:uniqueId val="{00000006-CC38-8845-80B5-7FF8405F5EF4}"/>
            </c:ext>
          </c:extLst>
        </c:ser>
        <c:dLbls>
          <c:showLegendKey val="0"/>
          <c:showVal val="0"/>
          <c:showCatName val="0"/>
          <c:showSerName val="0"/>
          <c:showPercent val="0"/>
          <c:showBubbleSize val="0"/>
        </c:dLbls>
        <c:marker val="1"/>
        <c:smooth val="0"/>
        <c:axId val="151847880"/>
        <c:axId val="151848272"/>
      </c:lineChart>
      <c:catAx>
        <c:axId val="151847880"/>
        <c:scaling>
          <c:orientation val="minMax"/>
        </c:scaling>
        <c:delete val="1"/>
        <c:axPos val="b"/>
        <c:majorTickMark val="out"/>
        <c:minorTickMark val="none"/>
        <c:tickLblPos val="nextTo"/>
        <c:crossAx val="151848272"/>
        <c:crosses val="autoZero"/>
        <c:auto val="1"/>
        <c:lblAlgn val="ctr"/>
        <c:lblOffset val="100"/>
        <c:noMultiLvlLbl val="0"/>
      </c:catAx>
      <c:valAx>
        <c:axId val="151848272"/>
        <c:scaling>
          <c:orientation val="minMax"/>
          <c:max val="100"/>
          <c:min val="40"/>
        </c:scaling>
        <c:delete val="1"/>
        <c:axPos val="l"/>
        <c:numFmt formatCode="0.00" sourceLinked="1"/>
        <c:majorTickMark val="out"/>
        <c:minorTickMark val="none"/>
        <c:tickLblPos val="nextTo"/>
        <c:crossAx val="151847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DETALH'!$C$9</c:f>
              <c:strCache>
                <c:ptCount val="1"/>
                <c:pt idx="0">
                  <c:v>V1</c:v>
                </c:pt>
              </c:strCache>
            </c:strRef>
          </c:tx>
          <c:spPr>
            <a:ln w="38100" cap="rnd">
              <a:solidFill>
                <a:srgbClr val="00B0F0"/>
              </a:solidFill>
              <a:round/>
            </a:ln>
            <a:effectLst/>
          </c:spPr>
          <c:marker>
            <c:symbol val="circle"/>
            <c:size val="8"/>
            <c:spPr>
              <a:solidFill>
                <a:srgbClr val="00B0F0"/>
              </a:solidFill>
              <a:ln w="9525">
                <a:solidFill>
                  <a:srgbClr val="00B0F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2-3E4A-B3E9-6A26CE4B654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F0"/>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DETALH'!$C$12:$H$12</c:f>
              <c:numCache>
                <c:formatCode>0</c:formatCode>
                <c:ptCount val="6"/>
                <c:pt idx="0">
                  <c:v>76.753369882453796</c:v>
                </c:pt>
                <c:pt idx="1">
                  <c:v>77.065898631363751</c:v>
                </c:pt>
                <c:pt idx="2">
                  <c:v>77.455832478295832</c:v>
                </c:pt>
                <c:pt idx="3">
                  <c:v>76.355924412075893</c:v>
                </c:pt>
                <c:pt idx="4">
                  <c:v>78.430214894833682</c:v>
                </c:pt>
                <c:pt idx="5">
                  <c:v>77.854663922268628</c:v>
                </c:pt>
              </c:numCache>
            </c:numRef>
          </c:val>
          <c:smooth val="0"/>
          <c:extLst>
            <c:ext xmlns:c16="http://schemas.microsoft.com/office/drawing/2014/chart" uri="{C3380CC4-5D6E-409C-BE32-E72D297353CC}">
              <c16:uniqueId val="{00000001-59C2-3E4A-B3E9-6A26CE4B6549}"/>
            </c:ext>
          </c:extLst>
        </c:ser>
        <c:dLbls>
          <c:showLegendKey val="0"/>
          <c:showVal val="0"/>
          <c:showCatName val="0"/>
          <c:showSerName val="0"/>
          <c:showPercent val="0"/>
          <c:showBubbleSize val="0"/>
        </c:dLbls>
        <c:marker val="1"/>
        <c:smooth val="0"/>
        <c:axId val="172216520"/>
        <c:axId val="172216912"/>
      </c:lineChart>
      <c:dateAx>
        <c:axId val="17221652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216912"/>
        <c:crosses val="autoZero"/>
        <c:auto val="1"/>
        <c:lblOffset val="100"/>
        <c:baseTimeUnit val="months"/>
      </c:dateAx>
      <c:valAx>
        <c:axId val="172216912"/>
        <c:scaling>
          <c:orientation val="minMax"/>
          <c:max val="100"/>
          <c:min val="40"/>
        </c:scaling>
        <c:delete val="1"/>
        <c:axPos val="l"/>
        <c:numFmt formatCode="0" sourceLinked="1"/>
        <c:majorTickMark val="out"/>
        <c:minorTickMark val="none"/>
        <c:tickLblPos val="nextTo"/>
        <c:crossAx val="172216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DETALH'!$C$9</c:f>
              <c:strCache>
                <c:ptCount val="1"/>
                <c:pt idx="0">
                  <c:v>V1</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C5-7A41-84CF-3B575993B6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1-1FC5-7A41-84CF-3B575993B6E4}"/>
            </c:ext>
          </c:extLst>
        </c:ser>
        <c:dLbls>
          <c:showLegendKey val="0"/>
          <c:showVal val="0"/>
          <c:showCatName val="0"/>
          <c:showSerName val="0"/>
          <c:showPercent val="0"/>
          <c:showBubbleSize val="0"/>
        </c:dLbls>
        <c:marker val="1"/>
        <c:smooth val="0"/>
        <c:axId val="172217696"/>
        <c:axId val="172218088"/>
      </c:lineChart>
      <c:dateAx>
        <c:axId val="17221769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2218088"/>
        <c:crosses val="autoZero"/>
        <c:auto val="1"/>
        <c:lblOffset val="100"/>
        <c:baseTimeUnit val="months"/>
      </c:dateAx>
      <c:valAx>
        <c:axId val="172218088"/>
        <c:scaling>
          <c:orientation val="minMax"/>
          <c:max val="100"/>
          <c:min val="40"/>
        </c:scaling>
        <c:delete val="1"/>
        <c:axPos val="l"/>
        <c:numFmt formatCode="0" sourceLinked="1"/>
        <c:majorTickMark val="out"/>
        <c:minorTickMark val="none"/>
        <c:tickLblPos val="nextTo"/>
        <c:crossAx val="17221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DETALH'!$C$9</c:f>
              <c:strCache>
                <c:ptCount val="1"/>
                <c:pt idx="0">
                  <c:v>V1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15B5-8149-9046-112C706BCD67}"/>
                </c:ext>
              </c:extLst>
            </c:dLbl>
            <c:dLbl>
              <c:idx val="1"/>
              <c:delete val="1"/>
              <c:extLst>
                <c:ext xmlns:c15="http://schemas.microsoft.com/office/drawing/2012/chart" uri="{CE6537A1-D6FC-4f65-9D91-7224C49458BB}"/>
                <c:ext xmlns:c16="http://schemas.microsoft.com/office/drawing/2014/chart" uri="{C3380CC4-5D6E-409C-BE32-E72D297353CC}">
                  <c16:uniqueId val="{00000001-15B5-8149-9046-112C706BCD67}"/>
                </c:ext>
              </c:extLst>
            </c:dLbl>
            <c:dLbl>
              <c:idx val="2"/>
              <c:delete val="1"/>
              <c:extLst>
                <c:ext xmlns:c15="http://schemas.microsoft.com/office/drawing/2012/chart" uri="{CE6537A1-D6FC-4f65-9D91-7224C49458BB}"/>
                <c:ext xmlns:c16="http://schemas.microsoft.com/office/drawing/2014/chart" uri="{C3380CC4-5D6E-409C-BE32-E72D297353CC}">
                  <c16:uniqueId val="{00000002-15B5-8149-9046-112C706BCD67}"/>
                </c:ext>
              </c:extLst>
            </c:dLbl>
            <c:dLbl>
              <c:idx val="3"/>
              <c:delete val="1"/>
              <c:extLst>
                <c:ext xmlns:c15="http://schemas.microsoft.com/office/drawing/2012/chart" uri="{CE6537A1-D6FC-4f65-9D91-7224C49458BB}"/>
                <c:ext xmlns:c16="http://schemas.microsoft.com/office/drawing/2014/chart" uri="{C3380CC4-5D6E-409C-BE32-E72D297353CC}">
                  <c16:uniqueId val="{00000003-15B5-8149-9046-112C706BCD67}"/>
                </c:ext>
              </c:extLst>
            </c:dLbl>
            <c:dLbl>
              <c:idx val="4"/>
              <c:delete val="1"/>
              <c:extLst>
                <c:ext xmlns:c15="http://schemas.microsoft.com/office/drawing/2012/chart" uri="{CE6537A1-D6FC-4f65-9D91-7224C49458BB}"/>
                <c:ext xmlns:c16="http://schemas.microsoft.com/office/drawing/2014/chart" uri="{C3380CC4-5D6E-409C-BE32-E72D297353CC}">
                  <c16:uniqueId val="{00000004-15B5-8149-9046-112C706BCD67}"/>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5B5-8149-9046-112C706BCD67}"/>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6-15B5-8149-9046-112C706BCD67}"/>
            </c:ext>
          </c:extLst>
        </c:ser>
        <c:ser>
          <c:idx val="3"/>
          <c:order val="1"/>
          <c:tx>
            <c:strRef>
              <c:f>'TELA 7 DETALH'!$B$11</c:f>
              <c:strCache>
                <c:ptCount val="1"/>
                <c:pt idx="0">
                  <c:v>V42IM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15B5-8149-9046-112C706BCD67}"/>
                </c:ext>
              </c:extLst>
            </c:dLbl>
            <c:dLbl>
              <c:idx val="1"/>
              <c:delete val="1"/>
              <c:extLst>
                <c:ext xmlns:c15="http://schemas.microsoft.com/office/drawing/2012/chart" uri="{CE6537A1-D6FC-4f65-9D91-7224C49458BB}"/>
                <c:ext xmlns:c16="http://schemas.microsoft.com/office/drawing/2014/chart" uri="{C3380CC4-5D6E-409C-BE32-E72D297353CC}">
                  <c16:uniqueId val="{00000008-15B5-8149-9046-112C706BCD67}"/>
                </c:ext>
              </c:extLst>
            </c:dLbl>
            <c:dLbl>
              <c:idx val="2"/>
              <c:delete val="1"/>
              <c:extLst>
                <c:ext xmlns:c15="http://schemas.microsoft.com/office/drawing/2012/chart" uri="{CE6537A1-D6FC-4f65-9D91-7224C49458BB}"/>
                <c:ext xmlns:c16="http://schemas.microsoft.com/office/drawing/2014/chart" uri="{C3380CC4-5D6E-409C-BE32-E72D297353CC}">
                  <c16:uniqueId val="{00000009-15B5-8149-9046-112C706BCD67}"/>
                </c:ext>
              </c:extLst>
            </c:dLbl>
            <c:dLbl>
              <c:idx val="3"/>
              <c:delete val="1"/>
              <c:extLst>
                <c:ext xmlns:c15="http://schemas.microsoft.com/office/drawing/2012/chart" uri="{CE6537A1-D6FC-4f65-9D91-7224C49458BB}"/>
                <c:ext xmlns:c16="http://schemas.microsoft.com/office/drawing/2014/chart" uri="{C3380CC4-5D6E-409C-BE32-E72D297353CC}">
                  <c16:uniqueId val="{0000000A-15B5-8149-9046-112C706BCD67}"/>
                </c:ext>
              </c:extLst>
            </c:dLbl>
            <c:dLbl>
              <c:idx val="4"/>
              <c:delete val="1"/>
              <c:extLst>
                <c:ext xmlns:c15="http://schemas.microsoft.com/office/drawing/2012/chart" uri="{CE6537A1-D6FC-4f65-9D91-7224C49458BB}"/>
                <c:ext xmlns:c16="http://schemas.microsoft.com/office/drawing/2014/chart" uri="{C3380CC4-5D6E-409C-BE32-E72D297353CC}">
                  <c16:uniqueId val="{0000000B-15B5-8149-9046-112C706BCD67}"/>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5B5-8149-9046-112C706BCD67}"/>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DETALH'!$C$11:$H$11</c:f>
              <c:numCache>
                <c:formatCode>0</c:formatCode>
                <c:ptCount val="6"/>
                <c:pt idx="0">
                  <c:v>74.211897694945591</c:v>
                </c:pt>
                <c:pt idx="1">
                  <c:v>75.871287653131645</c:v>
                </c:pt>
                <c:pt idx="2">
                  <c:v>74.658651574929848</c:v>
                </c:pt>
                <c:pt idx="3">
                  <c:v>77.827473245464304</c:v>
                </c:pt>
                <c:pt idx="4">
                  <c:v>79.039339780138604</c:v>
                </c:pt>
                <c:pt idx="5">
                  <c:v>76.500252273947027</c:v>
                </c:pt>
              </c:numCache>
            </c:numRef>
          </c:val>
          <c:smooth val="0"/>
          <c:extLst>
            <c:ext xmlns:c16="http://schemas.microsoft.com/office/drawing/2014/chart" uri="{C3380CC4-5D6E-409C-BE32-E72D297353CC}">
              <c16:uniqueId val="{0000000D-15B5-8149-9046-112C706BCD67}"/>
            </c:ext>
          </c:extLst>
        </c:ser>
        <c:dLbls>
          <c:showLegendKey val="0"/>
          <c:showVal val="1"/>
          <c:showCatName val="0"/>
          <c:showSerName val="0"/>
          <c:showPercent val="0"/>
          <c:showBubbleSize val="0"/>
        </c:dLbls>
        <c:marker val="1"/>
        <c:smooth val="0"/>
        <c:axId val="172218872"/>
        <c:axId val="172784872"/>
      </c:lineChart>
      <c:dateAx>
        <c:axId val="17221887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84872"/>
        <c:crosses val="autoZero"/>
        <c:auto val="1"/>
        <c:lblOffset val="100"/>
        <c:baseTimeUnit val="months"/>
      </c:dateAx>
      <c:valAx>
        <c:axId val="172784872"/>
        <c:scaling>
          <c:orientation val="minMax"/>
          <c:max val="100"/>
          <c:min val="40"/>
        </c:scaling>
        <c:delete val="1"/>
        <c:axPos val="l"/>
        <c:numFmt formatCode="0" sourceLinked="1"/>
        <c:majorTickMark val="out"/>
        <c:minorTickMark val="none"/>
        <c:tickLblPos val="nextTo"/>
        <c:crossAx val="172218872"/>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DETALH'!$C$9</c:f>
              <c:strCache>
                <c:ptCount val="1"/>
                <c:pt idx="0">
                  <c:v>V1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2A93-8545-8948-676B101C547E}"/>
                </c:ext>
              </c:extLst>
            </c:dLbl>
            <c:dLbl>
              <c:idx val="1"/>
              <c:delete val="1"/>
              <c:extLst>
                <c:ext xmlns:c15="http://schemas.microsoft.com/office/drawing/2012/chart" uri="{CE6537A1-D6FC-4f65-9D91-7224C49458BB}"/>
                <c:ext xmlns:c16="http://schemas.microsoft.com/office/drawing/2014/chart" uri="{C3380CC4-5D6E-409C-BE32-E72D297353CC}">
                  <c16:uniqueId val="{00000001-2A93-8545-8948-676B101C547E}"/>
                </c:ext>
              </c:extLst>
            </c:dLbl>
            <c:dLbl>
              <c:idx val="2"/>
              <c:delete val="1"/>
              <c:extLst>
                <c:ext xmlns:c15="http://schemas.microsoft.com/office/drawing/2012/chart" uri="{CE6537A1-D6FC-4f65-9D91-7224C49458BB}"/>
                <c:ext xmlns:c16="http://schemas.microsoft.com/office/drawing/2014/chart" uri="{C3380CC4-5D6E-409C-BE32-E72D297353CC}">
                  <c16:uniqueId val="{00000002-2A93-8545-8948-676B101C547E}"/>
                </c:ext>
              </c:extLst>
            </c:dLbl>
            <c:dLbl>
              <c:idx val="3"/>
              <c:delete val="1"/>
              <c:extLst>
                <c:ext xmlns:c15="http://schemas.microsoft.com/office/drawing/2012/chart" uri="{CE6537A1-D6FC-4f65-9D91-7224C49458BB}"/>
                <c:ext xmlns:c16="http://schemas.microsoft.com/office/drawing/2014/chart" uri="{C3380CC4-5D6E-409C-BE32-E72D297353CC}">
                  <c16:uniqueId val="{00000003-2A93-8545-8948-676B101C547E}"/>
                </c:ext>
              </c:extLst>
            </c:dLbl>
            <c:dLbl>
              <c:idx val="4"/>
              <c:delete val="1"/>
              <c:extLst>
                <c:ext xmlns:c15="http://schemas.microsoft.com/office/drawing/2012/chart" uri="{CE6537A1-D6FC-4f65-9D91-7224C49458BB}"/>
                <c:ext xmlns:c16="http://schemas.microsoft.com/office/drawing/2014/chart" uri="{C3380CC4-5D6E-409C-BE32-E72D297353CC}">
                  <c16:uniqueId val="{00000004-2A93-8545-8948-676B101C547E}"/>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93-8545-8948-676B101C547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6-2A93-8545-8948-676B101C547E}"/>
            </c:ext>
          </c:extLst>
        </c:ser>
        <c:ser>
          <c:idx val="3"/>
          <c:order val="1"/>
          <c:tx>
            <c:strRef>
              <c:f>'TELA 7 DETALH'!$B$12</c:f>
              <c:strCache>
                <c:ptCount val="1"/>
                <c:pt idx="0">
                  <c:v>V41IM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2A93-8545-8948-676B101C547E}"/>
                </c:ext>
              </c:extLst>
            </c:dLbl>
            <c:dLbl>
              <c:idx val="1"/>
              <c:delete val="1"/>
              <c:extLst>
                <c:ext xmlns:c15="http://schemas.microsoft.com/office/drawing/2012/chart" uri="{CE6537A1-D6FC-4f65-9D91-7224C49458BB}"/>
                <c:ext xmlns:c16="http://schemas.microsoft.com/office/drawing/2014/chart" uri="{C3380CC4-5D6E-409C-BE32-E72D297353CC}">
                  <c16:uniqueId val="{00000008-2A93-8545-8948-676B101C547E}"/>
                </c:ext>
              </c:extLst>
            </c:dLbl>
            <c:dLbl>
              <c:idx val="2"/>
              <c:delete val="1"/>
              <c:extLst>
                <c:ext xmlns:c15="http://schemas.microsoft.com/office/drawing/2012/chart" uri="{CE6537A1-D6FC-4f65-9D91-7224C49458BB}"/>
                <c:ext xmlns:c16="http://schemas.microsoft.com/office/drawing/2014/chart" uri="{C3380CC4-5D6E-409C-BE32-E72D297353CC}">
                  <c16:uniqueId val="{00000009-2A93-8545-8948-676B101C547E}"/>
                </c:ext>
              </c:extLst>
            </c:dLbl>
            <c:dLbl>
              <c:idx val="3"/>
              <c:delete val="1"/>
              <c:extLst>
                <c:ext xmlns:c15="http://schemas.microsoft.com/office/drawing/2012/chart" uri="{CE6537A1-D6FC-4f65-9D91-7224C49458BB}"/>
                <c:ext xmlns:c16="http://schemas.microsoft.com/office/drawing/2014/chart" uri="{C3380CC4-5D6E-409C-BE32-E72D297353CC}">
                  <c16:uniqueId val="{0000000A-2A93-8545-8948-676B101C547E}"/>
                </c:ext>
              </c:extLst>
            </c:dLbl>
            <c:dLbl>
              <c:idx val="4"/>
              <c:delete val="1"/>
              <c:extLst>
                <c:ext xmlns:c15="http://schemas.microsoft.com/office/drawing/2012/chart" uri="{CE6537A1-D6FC-4f65-9D91-7224C49458BB}"/>
                <c:ext xmlns:c16="http://schemas.microsoft.com/office/drawing/2014/chart" uri="{C3380CC4-5D6E-409C-BE32-E72D297353CC}">
                  <c16:uniqueId val="{0000000B-2A93-8545-8948-676B101C547E}"/>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A93-8545-8948-676B101C547E}"/>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DETALH'!$C$12:$H$12</c:f>
              <c:numCache>
                <c:formatCode>0</c:formatCode>
                <c:ptCount val="6"/>
                <c:pt idx="0">
                  <c:v>79.255836196702987</c:v>
                </c:pt>
                <c:pt idx="1">
                  <c:v>81.50505329404416</c:v>
                </c:pt>
                <c:pt idx="2">
                  <c:v>80.277480537311703</c:v>
                </c:pt>
                <c:pt idx="3">
                  <c:v>79.040519668440652</c:v>
                </c:pt>
                <c:pt idx="4">
                  <c:v>80.051016495866847</c:v>
                </c:pt>
                <c:pt idx="5">
                  <c:v>78.095301101354863</c:v>
                </c:pt>
              </c:numCache>
            </c:numRef>
          </c:val>
          <c:smooth val="0"/>
          <c:extLst>
            <c:ext xmlns:c16="http://schemas.microsoft.com/office/drawing/2014/chart" uri="{C3380CC4-5D6E-409C-BE32-E72D297353CC}">
              <c16:uniqueId val="{0000000D-2A93-8545-8948-676B101C547E}"/>
            </c:ext>
          </c:extLst>
        </c:ser>
        <c:dLbls>
          <c:showLegendKey val="0"/>
          <c:showVal val="1"/>
          <c:showCatName val="0"/>
          <c:showSerName val="0"/>
          <c:showPercent val="0"/>
          <c:showBubbleSize val="0"/>
        </c:dLbls>
        <c:marker val="1"/>
        <c:smooth val="0"/>
        <c:axId val="172785656"/>
        <c:axId val="172786048"/>
      </c:lineChart>
      <c:dateAx>
        <c:axId val="1727856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86048"/>
        <c:crosses val="autoZero"/>
        <c:auto val="1"/>
        <c:lblOffset val="100"/>
        <c:baseTimeUnit val="months"/>
      </c:dateAx>
      <c:valAx>
        <c:axId val="172786048"/>
        <c:scaling>
          <c:orientation val="minMax"/>
          <c:max val="100"/>
          <c:min val="40"/>
        </c:scaling>
        <c:delete val="1"/>
        <c:axPos val="l"/>
        <c:numFmt formatCode="0" sourceLinked="1"/>
        <c:majorTickMark val="out"/>
        <c:minorTickMark val="none"/>
        <c:tickLblPos val="nextTo"/>
        <c:crossAx val="172785656"/>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6 DETALH'!$C$9</c:f>
              <c:strCache>
                <c:ptCount val="1"/>
                <c:pt idx="0">
                  <c:v>V1</c:v>
                </c:pt>
              </c:strCache>
            </c:strRef>
          </c:tx>
          <c:spPr>
            <a:ln w="38100" cap="rnd">
              <a:solidFill>
                <a:schemeClr val="accent4">
                  <a:lumMod val="60000"/>
                  <a:lumOff val="40000"/>
                </a:schemeClr>
              </a:solidFill>
              <a:round/>
            </a:ln>
            <a:effectLst/>
          </c:spPr>
          <c:marker>
            <c:symbol val="circle"/>
            <c:size val="8"/>
            <c:spPr>
              <a:solidFill>
                <a:schemeClr val="accent4">
                  <a:lumMod val="60000"/>
                  <a:lumOff val="40000"/>
                </a:schemeClr>
              </a:solidFill>
              <a:ln w="9525">
                <a:solidFill>
                  <a:schemeClr val="accent4">
                    <a:lumMod val="60000"/>
                    <a:lumOff val="40000"/>
                  </a:schemeClr>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D82-1447-ABBD-B6C1B44AA5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6 DETALH'!$C$7:$H$7</c:f>
              <c:numCache>
                <c:formatCode>mmm\-yy</c:formatCode>
                <c:ptCount val="6"/>
                <c:pt idx="0">
                  <c:v>43739</c:v>
                </c:pt>
                <c:pt idx="1">
                  <c:v>43770</c:v>
                </c:pt>
                <c:pt idx="2">
                  <c:v>43800</c:v>
                </c:pt>
                <c:pt idx="3">
                  <c:v>43831</c:v>
                </c:pt>
                <c:pt idx="4">
                  <c:v>43862</c:v>
                </c:pt>
                <c:pt idx="5">
                  <c:v>43891</c:v>
                </c:pt>
              </c:numCache>
            </c:numRef>
          </c:cat>
          <c:val>
            <c:numRef>
              <c:f>'TELA 6 DETALH'!$C$10:$H$10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1-9D82-1447-ABBD-B6C1B44AA503}"/>
            </c:ext>
          </c:extLst>
        </c:ser>
        <c:dLbls>
          <c:showLegendKey val="0"/>
          <c:showVal val="0"/>
          <c:showCatName val="0"/>
          <c:showSerName val="0"/>
          <c:showPercent val="0"/>
          <c:showBubbleSize val="0"/>
        </c:dLbls>
        <c:marker val="1"/>
        <c:smooth val="0"/>
        <c:axId val="172786832"/>
        <c:axId val="172787224"/>
      </c:lineChart>
      <c:dateAx>
        <c:axId val="1727868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pt-BR"/>
          </a:p>
        </c:txPr>
        <c:crossAx val="172787224"/>
        <c:crosses val="autoZero"/>
        <c:auto val="1"/>
        <c:lblOffset val="100"/>
        <c:baseTimeUnit val="months"/>
      </c:dateAx>
      <c:valAx>
        <c:axId val="172787224"/>
        <c:scaling>
          <c:orientation val="minMax"/>
          <c:max val="100"/>
          <c:min val="40"/>
        </c:scaling>
        <c:delete val="1"/>
        <c:axPos val="l"/>
        <c:numFmt formatCode="0" sourceLinked="1"/>
        <c:majorTickMark val="out"/>
        <c:minorTickMark val="none"/>
        <c:tickLblPos val="nextTo"/>
        <c:crossAx val="172786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7 DETALH'!$C$9</c:f>
              <c:strCache>
                <c:ptCount val="1"/>
                <c:pt idx="0">
                  <c:v>V1</c:v>
                </c:pt>
              </c:strCache>
            </c:strRef>
          </c:tx>
          <c:spPr>
            <a:ln w="38100" cap="rnd">
              <a:solidFill>
                <a:schemeClr val="bg1">
                  <a:lumMod val="65000"/>
                </a:schemeClr>
              </a:solidFill>
              <a:round/>
            </a:ln>
            <a:effectLst/>
          </c:spPr>
          <c:marker>
            <c:symbol val="circle"/>
            <c:size val="8"/>
            <c:spPr>
              <a:solidFill>
                <a:schemeClr val="bg1">
                  <a:lumMod val="65000"/>
                </a:schemeClr>
              </a:solidFill>
              <a:ln w="9525">
                <a:solidFill>
                  <a:schemeClr val="bg1">
                    <a:lumMod val="65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0E3B-3246-8901-94518072304C}"/>
                </c:ext>
              </c:extLst>
            </c:dLbl>
            <c:dLbl>
              <c:idx val="1"/>
              <c:delete val="1"/>
              <c:extLst>
                <c:ext xmlns:c15="http://schemas.microsoft.com/office/drawing/2012/chart" uri="{CE6537A1-D6FC-4f65-9D91-7224C49458BB}"/>
                <c:ext xmlns:c16="http://schemas.microsoft.com/office/drawing/2014/chart" uri="{C3380CC4-5D6E-409C-BE32-E72D297353CC}">
                  <c16:uniqueId val="{00000001-0E3B-3246-8901-94518072304C}"/>
                </c:ext>
              </c:extLst>
            </c:dLbl>
            <c:dLbl>
              <c:idx val="2"/>
              <c:delete val="1"/>
              <c:extLst>
                <c:ext xmlns:c15="http://schemas.microsoft.com/office/drawing/2012/chart" uri="{CE6537A1-D6FC-4f65-9D91-7224C49458BB}"/>
                <c:ext xmlns:c16="http://schemas.microsoft.com/office/drawing/2014/chart" uri="{C3380CC4-5D6E-409C-BE32-E72D297353CC}">
                  <c16:uniqueId val="{00000002-0E3B-3246-8901-94518072304C}"/>
                </c:ext>
              </c:extLst>
            </c:dLbl>
            <c:dLbl>
              <c:idx val="3"/>
              <c:delete val="1"/>
              <c:extLst>
                <c:ext xmlns:c15="http://schemas.microsoft.com/office/drawing/2012/chart" uri="{CE6537A1-D6FC-4f65-9D91-7224C49458BB}"/>
                <c:ext xmlns:c16="http://schemas.microsoft.com/office/drawing/2014/chart" uri="{C3380CC4-5D6E-409C-BE32-E72D297353CC}">
                  <c16:uniqueId val="{00000003-0E3B-3246-8901-94518072304C}"/>
                </c:ext>
              </c:extLst>
            </c:dLbl>
            <c:dLbl>
              <c:idx val="4"/>
              <c:delete val="1"/>
              <c:extLst>
                <c:ext xmlns:c15="http://schemas.microsoft.com/office/drawing/2012/chart" uri="{CE6537A1-D6FC-4f65-9D91-7224C49458BB}"/>
                <c:ext xmlns:c16="http://schemas.microsoft.com/office/drawing/2014/chart" uri="{C3380CC4-5D6E-409C-BE32-E72D297353CC}">
                  <c16:uniqueId val="{00000004-0E3B-3246-8901-94518072304C}"/>
                </c:ext>
              </c:extLst>
            </c:dLbl>
            <c:dLbl>
              <c:idx val="5"/>
              <c:layout>
                <c:manualLayout>
                  <c:x val="-1.1415596941339113E-2"/>
                  <c:y val="1.1779689220592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3B-3246-8901-94518072304C}"/>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bg2">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DETALH'!$C$10:$H$10</c:f>
              <c:numCache>
                <c:formatCode>0</c:formatCode>
                <c:ptCount val="6"/>
                <c:pt idx="0">
                  <c:v>74.624323176055483</c:v>
                </c:pt>
                <c:pt idx="1">
                  <c:v>75.598961913409909</c:v>
                </c:pt>
                <c:pt idx="2">
                  <c:v>76.527576912834931</c:v>
                </c:pt>
                <c:pt idx="3">
                  <c:v>75.276531547851704</c:v>
                </c:pt>
                <c:pt idx="4">
                  <c:v>77.525709266307359</c:v>
                </c:pt>
                <c:pt idx="5">
                  <c:v>76.298787017704328</c:v>
                </c:pt>
              </c:numCache>
            </c:numRef>
          </c:val>
          <c:smooth val="0"/>
          <c:extLst>
            <c:ext xmlns:c16="http://schemas.microsoft.com/office/drawing/2014/chart" uri="{C3380CC4-5D6E-409C-BE32-E72D297353CC}">
              <c16:uniqueId val="{00000006-0E3B-3246-8901-94518072304C}"/>
            </c:ext>
          </c:extLst>
        </c:ser>
        <c:ser>
          <c:idx val="3"/>
          <c:order val="1"/>
          <c:tx>
            <c:strRef>
              <c:f>'TELA 7 DETALH'!$B$13</c:f>
              <c:strCache>
                <c:ptCount val="1"/>
                <c:pt idx="0">
                  <c:v>V41AIM</c:v>
                </c:pt>
              </c:strCache>
            </c:strRef>
          </c:tx>
          <c:spPr>
            <a:ln w="38100" cap="rnd">
              <a:solidFill>
                <a:srgbClr val="FFC000"/>
              </a:solidFill>
              <a:round/>
            </a:ln>
            <a:effectLst/>
          </c:spPr>
          <c:marker>
            <c:symbol val="circle"/>
            <c:size val="8"/>
            <c:spPr>
              <a:solidFill>
                <a:schemeClr val="accent4"/>
              </a:solidFill>
              <a:ln w="9525">
                <a:solidFill>
                  <a:schemeClr val="accent4"/>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7-0E3B-3246-8901-94518072304C}"/>
                </c:ext>
              </c:extLst>
            </c:dLbl>
            <c:dLbl>
              <c:idx val="1"/>
              <c:delete val="1"/>
              <c:extLst>
                <c:ext xmlns:c15="http://schemas.microsoft.com/office/drawing/2012/chart" uri="{CE6537A1-D6FC-4f65-9D91-7224C49458BB}"/>
                <c:ext xmlns:c16="http://schemas.microsoft.com/office/drawing/2014/chart" uri="{C3380CC4-5D6E-409C-BE32-E72D297353CC}">
                  <c16:uniqueId val="{00000008-0E3B-3246-8901-94518072304C}"/>
                </c:ext>
              </c:extLst>
            </c:dLbl>
            <c:dLbl>
              <c:idx val="2"/>
              <c:delete val="1"/>
              <c:extLst>
                <c:ext xmlns:c15="http://schemas.microsoft.com/office/drawing/2012/chart" uri="{CE6537A1-D6FC-4f65-9D91-7224C49458BB}"/>
                <c:ext xmlns:c16="http://schemas.microsoft.com/office/drawing/2014/chart" uri="{C3380CC4-5D6E-409C-BE32-E72D297353CC}">
                  <c16:uniqueId val="{00000009-0E3B-3246-8901-94518072304C}"/>
                </c:ext>
              </c:extLst>
            </c:dLbl>
            <c:dLbl>
              <c:idx val="3"/>
              <c:delete val="1"/>
              <c:extLst>
                <c:ext xmlns:c15="http://schemas.microsoft.com/office/drawing/2012/chart" uri="{CE6537A1-D6FC-4f65-9D91-7224C49458BB}"/>
                <c:ext xmlns:c16="http://schemas.microsoft.com/office/drawing/2014/chart" uri="{C3380CC4-5D6E-409C-BE32-E72D297353CC}">
                  <c16:uniqueId val="{0000000A-0E3B-3246-8901-94518072304C}"/>
                </c:ext>
              </c:extLst>
            </c:dLbl>
            <c:dLbl>
              <c:idx val="4"/>
              <c:delete val="1"/>
              <c:extLst>
                <c:ext xmlns:c15="http://schemas.microsoft.com/office/drawing/2012/chart" uri="{CE6537A1-D6FC-4f65-9D91-7224C49458BB}"/>
                <c:ext xmlns:c16="http://schemas.microsoft.com/office/drawing/2014/chart" uri="{C3380CC4-5D6E-409C-BE32-E72D297353CC}">
                  <c16:uniqueId val="{0000000B-0E3B-3246-8901-94518072304C}"/>
                </c:ext>
              </c:extLst>
            </c:dLbl>
            <c:dLbl>
              <c:idx val="5"/>
              <c:layout>
                <c:manualLayout>
                  <c:x val="-7.6103979608927418E-3"/>
                  <c:y val="-3.61449023273639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E3B-3246-8901-94518072304C}"/>
                </c:ext>
              </c:extLst>
            </c:dLbl>
            <c:spPr>
              <a:noFill/>
              <a:ln>
                <a:noFill/>
              </a:ln>
              <a:effectLst/>
            </c:spPr>
            <c:txPr>
              <a:bodyPr rot="0" spcFirstLastPara="1" vertOverflow="ellipsis" vert="horz" wrap="square" lIns="38100" tIns="19050" rIns="38100" bIns="19050" anchor="ctr" anchorCtr="0">
                <a:spAutoFit/>
              </a:bodyPr>
              <a:lstStyle/>
              <a:p>
                <a:pPr algn="ctr">
                  <a:defRPr lang="en-US"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'TELA 7 DETALH'!$C$7:$H$7</c:f>
              <c:numCache>
                <c:formatCode>mmm\-yy</c:formatCode>
                <c:ptCount val="6"/>
                <c:pt idx="0">
                  <c:v>43739</c:v>
                </c:pt>
                <c:pt idx="1">
                  <c:v>43770</c:v>
                </c:pt>
                <c:pt idx="2">
                  <c:v>43800</c:v>
                </c:pt>
                <c:pt idx="3">
                  <c:v>43831</c:v>
                </c:pt>
                <c:pt idx="4">
                  <c:v>43862</c:v>
                </c:pt>
                <c:pt idx="5">
                  <c:v>43891</c:v>
                </c:pt>
              </c:numCache>
            </c:numRef>
          </c:cat>
          <c:val>
            <c:numRef>
              <c:f>'TELA 7 DETALH'!$C$13:$H$13</c:f>
              <c:numCache>
                <c:formatCode>0</c:formatCode>
                <c:ptCount val="6"/>
                <c:pt idx="0">
                  <c:v>74.326108781578938</c:v>
                </c:pt>
                <c:pt idx="1">
                  <c:v>76.351807334314714</c:v>
                </c:pt>
                <c:pt idx="2">
                  <c:v>74.923115354526914</c:v>
                </c:pt>
                <c:pt idx="3">
                  <c:v>78.87662678999331</c:v>
                </c:pt>
                <c:pt idx="4">
                  <c:v>80.342023389090201</c:v>
                </c:pt>
                <c:pt idx="5">
                  <c:v>78.325889899748248</c:v>
                </c:pt>
              </c:numCache>
            </c:numRef>
          </c:val>
          <c:smooth val="0"/>
          <c:extLst>
            <c:ext xmlns:c16="http://schemas.microsoft.com/office/drawing/2014/chart" uri="{C3380CC4-5D6E-409C-BE32-E72D297353CC}">
              <c16:uniqueId val="{0000000D-0E3B-3246-8901-94518072304C}"/>
            </c:ext>
          </c:extLst>
        </c:ser>
        <c:dLbls>
          <c:showLegendKey val="0"/>
          <c:showVal val="1"/>
          <c:showCatName val="0"/>
          <c:showSerName val="0"/>
          <c:showPercent val="0"/>
          <c:showBubbleSize val="0"/>
        </c:dLbls>
        <c:marker val="1"/>
        <c:smooth val="0"/>
        <c:axId val="172788008"/>
        <c:axId val="172788400"/>
      </c:lineChart>
      <c:dateAx>
        <c:axId val="1727880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88400"/>
        <c:crosses val="autoZero"/>
        <c:auto val="1"/>
        <c:lblOffset val="100"/>
        <c:baseTimeUnit val="months"/>
      </c:dateAx>
      <c:valAx>
        <c:axId val="172788400"/>
        <c:scaling>
          <c:orientation val="minMax"/>
          <c:max val="100"/>
          <c:min val="40"/>
        </c:scaling>
        <c:delete val="1"/>
        <c:axPos val="l"/>
        <c:numFmt formatCode="0" sourceLinked="1"/>
        <c:majorTickMark val="out"/>
        <c:minorTickMark val="none"/>
        <c:tickLblPos val="nextTo"/>
        <c:crossAx val="172788008"/>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1 DETALHAMENTO'!$C$39</c:f>
              <c:strCache>
                <c:ptCount val="1"/>
                <c:pt idx="0">
                  <c:v>V24</c:v>
                </c:pt>
              </c:strCache>
            </c:strRef>
          </c:tx>
          <c:spPr>
            <a:ln w="38100" cap="rnd">
              <a:solidFill>
                <a:srgbClr val="FFC000"/>
              </a:solidFill>
              <a:round/>
            </a:ln>
            <a:effectLst/>
          </c:spPr>
          <c:marker>
            <c:symbol val="circle"/>
            <c:size val="8"/>
            <c:spPr>
              <a:solidFill>
                <a:srgbClr val="FFC000"/>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chemeClr val="accent4">
                        <a:lumMod val="60000"/>
                        <a:lumOff val="40000"/>
                      </a:schemeClr>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DETALHAMENTO'!$C$40:$H$40</c:f>
              <c:numCache>
                <c:formatCode>0</c:formatCode>
                <c:ptCount val="6"/>
                <c:pt idx="0">
                  <c:v>82.992729349651569</c:v>
                </c:pt>
                <c:pt idx="1">
                  <c:v>83.812602913101259</c:v>
                </c:pt>
                <c:pt idx="2">
                  <c:v>84.256692836147081</c:v>
                </c:pt>
                <c:pt idx="3">
                  <c:v>84.396950527575129</c:v>
                </c:pt>
                <c:pt idx="4">
                  <c:v>85.95463704134842</c:v>
                </c:pt>
                <c:pt idx="5">
                  <c:v>84.38302577575881</c:v>
                </c:pt>
              </c:numCache>
            </c:numRef>
          </c:val>
          <c:smooth val="0"/>
          <c:extLst>
            <c:ext xmlns:c16="http://schemas.microsoft.com/office/drawing/2014/chart" uri="{C3380CC4-5D6E-409C-BE32-E72D297353CC}">
              <c16:uniqueId val="{00000000-CFA2-C340-BA0E-649A363D5ECD}"/>
            </c:ext>
          </c:extLst>
        </c:ser>
        <c:dLbls>
          <c:showLegendKey val="0"/>
          <c:showVal val="0"/>
          <c:showCatName val="0"/>
          <c:showSerName val="0"/>
          <c:showPercent val="0"/>
          <c:showBubbleSize val="0"/>
        </c:dLbls>
        <c:marker val="1"/>
        <c:smooth val="0"/>
        <c:axId val="172789184"/>
        <c:axId val="172789576"/>
      </c:lineChart>
      <c:catAx>
        <c:axId val="17278918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89576"/>
        <c:crosses val="autoZero"/>
        <c:auto val="1"/>
        <c:lblAlgn val="ctr"/>
        <c:lblOffset val="100"/>
        <c:noMultiLvlLbl val="0"/>
      </c:catAx>
      <c:valAx>
        <c:axId val="172789576"/>
        <c:scaling>
          <c:orientation val="minMax"/>
          <c:max val="100"/>
          <c:min val="40"/>
        </c:scaling>
        <c:delete val="1"/>
        <c:axPos val="l"/>
        <c:numFmt formatCode="0" sourceLinked="1"/>
        <c:majorTickMark val="out"/>
        <c:minorTickMark val="none"/>
        <c:tickLblPos val="nextTo"/>
        <c:crossAx val="17278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'TELA 1 DETALHAMENTO'!$C$39</c:f>
              <c:strCache>
                <c:ptCount val="1"/>
                <c:pt idx="0">
                  <c:v>V24</c:v>
                </c:pt>
              </c:strCache>
            </c:strRef>
          </c:tx>
          <c:spPr>
            <a:ln w="38100" cap="rnd">
              <a:solidFill>
                <a:srgbClr val="F17E72"/>
              </a:solidFill>
              <a:round/>
            </a:ln>
            <a:effectLst/>
          </c:spPr>
          <c:marker>
            <c:symbol val="circle"/>
            <c:size val="8"/>
            <c:spPr>
              <a:solidFill>
                <a:srgbClr val="F17E72"/>
              </a:solidFill>
              <a:ln w="9525">
                <a:solidFill>
                  <a:srgbClr val="F17E72"/>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F17E72"/>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DETALHAMENTO'!$C$41:$H$41</c:f>
              <c:numCache>
                <c:formatCode>0</c:formatCode>
                <c:ptCount val="6"/>
                <c:pt idx="0">
                  <c:v>80.276628612668219</c:v>
                </c:pt>
                <c:pt idx="1">
                  <c:v>83.315564452995275</c:v>
                </c:pt>
                <c:pt idx="2">
                  <c:v>84.660592228704829</c:v>
                </c:pt>
                <c:pt idx="3">
                  <c:v>83.251453407280763</c:v>
                </c:pt>
                <c:pt idx="4">
                  <c:v>83.87668347249118</c:v>
                </c:pt>
                <c:pt idx="5">
                  <c:v>80.408065085562157</c:v>
                </c:pt>
              </c:numCache>
            </c:numRef>
          </c:val>
          <c:smooth val="0"/>
          <c:extLst>
            <c:ext xmlns:c16="http://schemas.microsoft.com/office/drawing/2014/chart" uri="{C3380CC4-5D6E-409C-BE32-E72D297353CC}">
              <c16:uniqueId val="{00000000-5570-404F-A657-BF658E561B37}"/>
            </c:ext>
          </c:extLst>
        </c:ser>
        <c:dLbls>
          <c:showLegendKey val="0"/>
          <c:showVal val="0"/>
          <c:showCatName val="0"/>
          <c:showSerName val="0"/>
          <c:showPercent val="0"/>
          <c:showBubbleSize val="0"/>
        </c:dLbls>
        <c:marker val="1"/>
        <c:smooth val="0"/>
        <c:axId val="172790360"/>
        <c:axId val="172790752"/>
      </c:lineChart>
      <c:catAx>
        <c:axId val="17279036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0752"/>
        <c:crosses val="autoZero"/>
        <c:auto val="1"/>
        <c:lblAlgn val="ctr"/>
        <c:lblOffset val="100"/>
        <c:noMultiLvlLbl val="0"/>
      </c:catAx>
      <c:valAx>
        <c:axId val="172790752"/>
        <c:scaling>
          <c:orientation val="minMax"/>
          <c:max val="100"/>
          <c:min val="40"/>
        </c:scaling>
        <c:delete val="1"/>
        <c:axPos val="l"/>
        <c:numFmt formatCode="0" sourceLinked="1"/>
        <c:majorTickMark val="out"/>
        <c:minorTickMark val="none"/>
        <c:tickLblPos val="nextTo"/>
        <c:crossAx val="172790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'TELA 1 DETALHAMENTO'!$C$39</c:f>
              <c:strCache>
                <c:ptCount val="1"/>
                <c:pt idx="0">
                  <c:v>V24</c:v>
                </c:pt>
              </c:strCache>
            </c:strRef>
          </c:tx>
          <c:spPr>
            <a:ln w="38100" cap="rnd">
              <a:solidFill>
                <a:srgbClr val="00DEAA"/>
              </a:solidFill>
              <a:round/>
            </a:ln>
            <a:effectLst/>
          </c:spPr>
          <c:marker>
            <c:symbol val="circle"/>
            <c:size val="8"/>
            <c:spPr>
              <a:solidFill>
                <a:srgbClr val="00DEAA"/>
              </a:solidFill>
              <a:ln w="9525">
                <a:no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sz="1400" b="0" i="0" u="none" strike="noStrike" kern="1200" baseline="0">
                    <a:solidFill>
                      <a:srgbClr val="00DEAA"/>
                    </a:solidFill>
                    <a:latin typeface="+mn-lt"/>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'TELA 1 DETALHAMENTO'!$C$42:$H$42</c:f>
              <c:numCache>
                <c:formatCode>0</c:formatCode>
                <c:ptCount val="6"/>
                <c:pt idx="0">
                  <c:v>94.840945085941755</c:v>
                </c:pt>
                <c:pt idx="1">
                  <c:v>90.000405009472587</c:v>
                </c:pt>
                <c:pt idx="2">
                  <c:v>96.595213530413318</c:v>
                </c:pt>
                <c:pt idx="3">
                  <c:v>92.606900628084503</c:v>
                </c:pt>
                <c:pt idx="4">
                  <c:v>90.781978085192947</c:v>
                </c:pt>
                <c:pt idx="5">
                  <c:v>92.088958394176871</c:v>
                </c:pt>
              </c:numCache>
            </c:numRef>
          </c:val>
          <c:smooth val="0"/>
          <c:extLst>
            <c:ext xmlns:c16="http://schemas.microsoft.com/office/drawing/2014/chart" uri="{C3380CC4-5D6E-409C-BE32-E72D297353CC}">
              <c16:uniqueId val="{00000000-33FA-544D-997A-075421B9DD49}"/>
            </c:ext>
          </c:extLst>
        </c:ser>
        <c:dLbls>
          <c:dLblPos val="t"/>
          <c:showLegendKey val="0"/>
          <c:showVal val="1"/>
          <c:showCatName val="0"/>
          <c:showSerName val="0"/>
          <c:showPercent val="0"/>
          <c:showBubbleSize val="0"/>
        </c:dLbls>
        <c:marker val="1"/>
        <c:smooth val="0"/>
        <c:axId val="172791536"/>
        <c:axId val="172791928"/>
      </c:lineChart>
      <c:catAx>
        <c:axId val="1727915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1928"/>
        <c:crosses val="autoZero"/>
        <c:auto val="1"/>
        <c:lblAlgn val="ctr"/>
        <c:lblOffset val="100"/>
        <c:noMultiLvlLbl val="0"/>
      </c:catAx>
      <c:valAx>
        <c:axId val="172791928"/>
        <c:scaling>
          <c:orientation val="minMax"/>
          <c:max val="100"/>
          <c:min val="40"/>
        </c:scaling>
        <c:delete val="1"/>
        <c:axPos val="l"/>
        <c:numFmt formatCode="0" sourceLinked="1"/>
        <c:majorTickMark val="out"/>
        <c:minorTickMark val="none"/>
        <c:tickLblPos val="nextTo"/>
        <c:crossAx val="172791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'TELA 5 DETALH'!$C$39</c:f>
              <c:strCache>
                <c:ptCount val="1"/>
                <c:pt idx="0">
                  <c:v>V24</c:v>
                </c:pt>
              </c:strCache>
            </c:strRef>
          </c:tx>
          <c:spPr>
            <a:ln w="38100" cap="rnd">
              <a:solidFill>
                <a:srgbClr val="FFC000"/>
              </a:solidFill>
              <a:round/>
            </a:ln>
            <a:effectLst/>
          </c:spPr>
          <c:marker>
            <c:symbol val="circle"/>
            <c:size val="8"/>
            <c:spPr>
              <a:solidFill>
                <a:srgbClr val="FFC000"/>
              </a:solidFill>
              <a:ln w="9525">
                <a:solidFill>
                  <a:srgbClr val="FFC000"/>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D5D-4F41-B2A9-55372D13CD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lumMod val="75000"/>
                      </a:schemeClr>
                    </a:solidFill>
                    <a:latin typeface="Segoe UI Symbol" panose="020B0502040204020203" pitchFamily="34" charset="0"/>
                    <a:ea typeface="Segoe UI Symbol" panose="020B0502040204020203" pitchFamily="34" charset="0"/>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'TELA 5 DETALH'!$C$7:$H$7</c:f>
              <c:numCache>
                <c:formatCode>mmm\-yy</c:formatCode>
                <c:ptCount val="6"/>
                <c:pt idx="0">
                  <c:v>43739</c:v>
                </c:pt>
                <c:pt idx="1">
                  <c:v>43770</c:v>
                </c:pt>
                <c:pt idx="2">
                  <c:v>43800</c:v>
                </c:pt>
                <c:pt idx="3">
                  <c:v>43831</c:v>
                </c:pt>
                <c:pt idx="4">
                  <c:v>43862</c:v>
                </c:pt>
                <c:pt idx="5">
                  <c:v>43891</c:v>
                </c:pt>
              </c:numCache>
            </c:numRef>
          </c:cat>
          <c:val>
            <c:numRef>
              <c:f>'TELA 5 DETALH'!$C$41:$H$41</c:f>
              <c:numCache>
                <c:formatCode>0</c:formatCode>
                <c:ptCount val="6"/>
                <c:pt idx="0">
                  <c:v>82.485446690893056</c:v>
                </c:pt>
                <c:pt idx="1">
                  <c:v>83.47503270608631</c:v>
                </c:pt>
                <c:pt idx="2">
                  <c:v>83.965794191877819</c:v>
                </c:pt>
                <c:pt idx="3">
                  <c:v>84.36225878766237</c:v>
                </c:pt>
                <c:pt idx="4">
                  <c:v>85.961035307155583</c:v>
                </c:pt>
                <c:pt idx="5">
                  <c:v>84.132828225068792</c:v>
                </c:pt>
              </c:numCache>
            </c:numRef>
          </c:val>
          <c:smooth val="0"/>
          <c:extLst>
            <c:ext xmlns:c16="http://schemas.microsoft.com/office/drawing/2014/chart" uri="{C3380CC4-5D6E-409C-BE32-E72D297353CC}">
              <c16:uniqueId val="{00000001-DD5D-4F41-B2A9-55372D13CDCE}"/>
            </c:ext>
          </c:extLst>
        </c:ser>
        <c:dLbls>
          <c:showLegendKey val="0"/>
          <c:showVal val="0"/>
          <c:showCatName val="0"/>
          <c:showSerName val="0"/>
          <c:showPercent val="0"/>
          <c:showBubbleSize val="0"/>
        </c:dLbls>
        <c:marker val="1"/>
        <c:smooth val="0"/>
        <c:axId val="172792712"/>
        <c:axId val="172793104"/>
      </c:lineChart>
      <c:dateAx>
        <c:axId val="17279271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2793104"/>
        <c:crosses val="autoZero"/>
        <c:auto val="1"/>
        <c:lblOffset val="100"/>
        <c:baseTimeUnit val="months"/>
      </c:dateAx>
      <c:valAx>
        <c:axId val="172793104"/>
        <c:scaling>
          <c:orientation val="minMax"/>
          <c:max val="100"/>
          <c:min val="40"/>
        </c:scaling>
        <c:delete val="1"/>
        <c:axPos val="l"/>
        <c:numFmt formatCode="0" sourceLinked="1"/>
        <c:majorTickMark val="out"/>
        <c:minorTickMark val="none"/>
        <c:tickLblPos val="nextTo"/>
        <c:crossAx val="172792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pt-B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size">
        <cx:f>'Bloco x UAV URV x Pos Neg'!$C$5:$C$8</cx:f>
        <cx:lvl ptCount="4" formatCode="###0,0%">
          <cx:pt idx="0">0.31709154399340289</cx:pt>
          <cx:pt idx="1">0.41269515021011183</cx:pt>
          <cx:pt idx="2">0.21269689884093718</cx:pt>
          <cx:pt idx="3">0.057516406955564703</cx:pt>
        </cx:lvl>
      </cx:numDim>
    </cx:data>
  </cx:chartData>
  <cx:chart>
    <cx:plotArea>
      <cx:plotAreaRegion>
        <cx:series layoutId="treemap" uniqueId="{F3E1C85B-953C-B14B-8003-DC45446EEAC5}">
          <cx:dataPt idx="0">
            <cx:spPr>
              <a:solidFill>
                <a:srgbClr val="1C273A"/>
              </a:solidFill>
            </cx:spPr>
          </cx:dataPt>
          <cx:dataPt idx="1">
            <cx:spPr>
              <a:solidFill>
                <a:srgbClr val="44546A">
                  <a:lumMod val="75000"/>
                </a:srgbClr>
              </a:solidFill>
            </cx:spPr>
          </cx:dataPt>
          <cx:dataPt idx="2">
            <cx:spPr>
              <a:solidFill>
                <a:srgbClr val="6A798F"/>
              </a:solidFill>
            </cx:spPr>
          </cx:dataPt>
          <cx:dataPt idx="3">
            <cx:spPr>
              <a:solidFill>
                <a:srgbClr val="FFC000"/>
              </a:solidFill>
            </cx:spPr>
          </cx:dataPt>
          <cx:dataId val="0"/>
          <cx:layoutPr/>
        </cx:series>
      </cx:plotAreaRegion>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drawing1.xml><?xml version="1.0" encoding="utf-8"?>
<c:userShapes xmlns:c="http://schemas.openxmlformats.org/drawingml/2006/chart">
  <cdr:relSizeAnchor xmlns:cdr="http://schemas.openxmlformats.org/drawingml/2006/chartDrawing">
    <cdr:from>
      <cdr:x>0.11603</cdr:x>
      <cdr:y>0.06606</cdr:y>
    </cdr:from>
    <cdr:to>
      <cdr:x>0.14959</cdr:x>
      <cdr:y>0.41432</cdr:y>
    </cdr:to>
    <cdr:sp macro="" textlink="">
      <cdr:nvSpPr>
        <cdr:cNvPr id="6" name="CaixaDeTexto 1"/>
        <cdr:cNvSpPr txBox="1"/>
      </cdr:nvSpPr>
      <cdr:spPr>
        <a:xfrm xmlns:a="http://schemas.openxmlformats.org/drawingml/2006/main" rot="16200000">
          <a:off x="262337" y="934560"/>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MANTER</a:t>
          </a:r>
        </a:p>
      </cdr:txBody>
    </cdr:sp>
  </cdr:relSizeAnchor>
  <cdr:relSizeAnchor xmlns:cdr="http://schemas.openxmlformats.org/drawingml/2006/chartDrawing">
    <cdr:from>
      <cdr:x>0.90947</cdr:x>
      <cdr:y>0.50588</cdr:y>
    </cdr:from>
    <cdr:to>
      <cdr:x>0.94304</cdr:x>
      <cdr:y>0.85414</cdr:y>
    </cdr:to>
    <cdr:sp macro="" textlink="">
      <cdr:nvSpPr>
        <cdr:cNvPr id="2" name="CaixaDeTexto 1"/>
        <cdr:cNvSpPr txBox="1"/>
      </cdr:nvSpPr>
      <cdr:spPr>
        <a:xfrm xmlns:a="http://schemas.openxmlformats.org/drawingml/2006/main" rot="16200000">
          <a:off x="6443595" y="2885238"/>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PRIORIZAR</a:t>
          </a:r>
        </a:p>
      </cdr:txBody>
    </cdr:sp>
  </cdr:relSizeAnchor>
  <cdr:relSizeAnchor xmlns:cdr="http://schemas.openxmlformats.org/drawingml/2006/chartDrawing">
    <cdr:from>
      <cdr:x>0.11603</cdr:x>
      <cdr:y>0.50588</cdr:y>
    </cdr:from>
    <cdr:to>
      <cdr:x>0.14959</cdr:x>
      <cdr:y>0.85414</cdr:y>
    </cdr:to>
    <cdr:sp macro="" textlink="">
      <cdr:nvSpPr>
        <cdr:cNvPr id="4" name="CaixaDeTexto 1"/>
        <cdr:cNvSpPr txBox="1"/>
      </cdr:nvSpPr>
      <cdr:spPr>
        <a:xfrm xmlns:a="http://schemas.openxmlformats.org/drawingml/2006/main" rot="16200000">
          <a:off x="262337" y="2885238"/>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MELHORAR</a:t>
          </a:r>
        </a:p>
      </cdr:txBody>
    </cdr:sp>
  </cdr:relSizeAnchor>
  <cdr:relSizeAnchor xmlns:cdr="http://schemas.openxmlformats.org/drawingml/2006/chartDrawing">
    <cdr:from>
      <cdr:x>0.90947</cdr:x>
      <cdr:y>0.06606</cdr:y>
    </cdr:from>
    <cdr:to>
      <cdr:x>0.94304</cdr:x>
      <cdr:y>0.41432</cdr:y>
    </cdr:to>
    <cdr:sp macro="" textlink="">
      <cdr:nvSpPr>
        <cdr:cNvPr id="5" name="CaixaDeTexto 1"/>
        <cdr:cNvSpPr txBox="1"/>
      </cdr:nvSpPr>
      <cdr:spPr>
        <a:xfrm xmlns:a="http://schemas.openxmlformats.org/drawingml/2006/main" rot="16200000">
          <a:off x="6443595" y="934560"/>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ALAVANCAR</a:t>
          </a:r>
        </a:p>
      </cdr:txBody>
    </cdr:sp>
  </cdr:relSizeAnchor>
</c:userShapes>
</file>

<file path=ppt/drawings/drawing10.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FD9D1079-EBAF-BA49-AB89-0DFA472AB910}" type="TxLink">
            <a:rPr lang="en-US" sz="2800" b="0" i="0" u="none" strike="noStrike" dirty="0">
              <a:solidFill>
                <a:srgbClr val="00DEAA"/>
              </a:solidFill>
              <a:latin typeface="Segoe UI" panose="020B0502040204020203" pitchFamily="34" charset="0"/>
              <a:ea typeface="Segoe UI Symbol"/>
              <a:cs typeface="Segoe UI" panose="020B0502040204020203" pitchFamily="34" charset="0"/>
            </a:rPr>
            <a:pPr algn="ctr"/>
            <a:t>89</a:t>
          </a:fld>
          <a:endParaRPr lang="pt-BR" sz="2800" b="0" dirty="0">
            <a:solidFill>
              <a:srgbClr val="00DEAA"/>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F3FB8CCF-08D7-CB4D-A61A-326A8F0B0B4C}" type="TxLink">
            <a:rPr lang="en-US" sz="2800" b="0" i="0" u="none" strike="noStrike" dirty="0">
              <a:solidFill>
                <a:srgbClr val="00DEAA"/>
              </a:solidFill>
              <a:latin typeface="Segoe UI" panose="020B0502040204020203" pitchFamily="34" charset="0"/>
              <a:ea typeface="Segoe UI Symbol"/>
              <a:cs typeface="Segoe UI" panose="020B0502040204020203" pitchFamily="34" charset="0"/>
            </a:rPr>
            <a:pPr algn="ctr"/>
            <a:t>73</a:t>
          </a:fld>
          <a:endParaRPr lang="pt-BR" sz="2800" b="0" dirty="0">
            <a:solidFill>
              <a:srgbClr val="00DEAA"/>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60B19-75E0-554E-80A1-F91F320BDC35}"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67</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3.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33D825-A725-8542-BA07-5AC2CD65B05B}"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71</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4.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8443E-DBE1-B44B-9450-ED1D92420BEC}"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34</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5.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148321B3-FA34-3F4A-B811-E29D87435BB5}"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74</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6.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0F7C083C-E8D2-084B-9EB4-7F50AF4D7F1E}"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76</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7.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56626EDF-E2DE-A745-BED0-78DA53601EE9}"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36</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8.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60B19-75E0-554E-80A1-F91F320BDC35}"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67</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19.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33D825-A725-8542-BA07-5AC2CD65B05B}"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71</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0.11603</cdr:x>
      <cdr:y>0.06606</cdr:y>
    </cdr:from>
    <cdr:to>
      <cdr:x>0.14959</cdr:x>
      <cdr:y>0.41432</cdr:y>
    </cdr:to>
    <cdr:sp macro="" textlink="">
      <cdr:nvSpPr>
        <cdr:cNvPr id="6" name="CaixaDeTexto 1"/>
        <cdr:cNvSpPr txBox="1"/>
      </cdr:nvSpPr>
      <cdr:spPr>
        <a:xfrm xmlns:a="http://schemas.openxmlformats.org/drawingml/2006/main" rot="16200000">
          <a:off x="262337" y="934560"/>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MANTER</a:t>
          </a:r>
        </a:p>
      </cdr:txBody>
    </cdr:sp>
  </cdr:relSizeAnchor>
  <cdr:relSizeAnchor xmlns:cdr="http://schemas.openxmlformats.org/drawingml/2006/chartDrawing">
    <cdr:from>
      <cdr:x>0.90947</cdr:x>
      <cdr:y>0.50588</cdr:y>
    </cdr:from>
    <cdr:to>
      <cdr:x>0.94304</cdr:x>
      <cdr:y>0.85414</cdr:y>
    </cdr:to>
    <cdr:sp macro="" textlink="">
      <cdr:nvSpPr>
        <cdr:cNvPr id="2" name="CaixaDeTexto 1"/>
        <cdr:cNvSpPr txBox="1"/>
      </cdr:nvSpPr>
      <cdr:spPr>
        <a:xfrm xmlns:a="http://schemas.openxmlformats.org/drawingml/2006/main" rot="16200000">
          <a:off x="6443595" y="2885238"/>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PRIORIZAR</a:t>
          </a:r>
        </a:p>
      </cdr:txBody>
    </cdr:sp>
  </cdr:relSizeAnchor>
  <cdr:relSizeAnchor xmlns:cdr="http://schemas.openxmlformats.org/drawingml/2006/chartDrawing">
    <cdr:from>
      <cdr:x>0.11603</cdr:x>
      <cdr:y>0.50588</cdr:y>
    </cdr:from>
    <cdr:to>
      <cdr:x>0.14959</cdr:x>
      <cdr:y>0.85414</cdr:y>
    </cdr:to>
    <cdr:sp macro="" textlink="">
      <cdr:nvSpPr>
        <cdr:cNvPr id="4" name="CaixaDeTexto 1"/>
        <cdr:cNvSpPr txBox="1"/>
      </cdr:nvSpPr>
      <cdr:spPr>
        <a:xfrm xmlns:a="http://schemas.openxmlformats.org/drawingml/2006/main" rot="16200000">
          <a:off x="262337" y="2885238"/>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MELHORAR</a:t>
          </a:r>
        </a:p>
      </cdr:txBody>
    </cdr:sp>
  </cdr:relSizeAnchor>
  <cdr:relSizeAnchor xmlns:cdr="http://schemas.openxmlformats.org/drawingml/2006/chartDrawing">
    <cdr:from>
      <cdr:x>0.90947</cdr:x>
      <cdr:y>0.06606</cdr:y>
    </cdr:from>
    <cdr:to>
      <cdr:x>0.94304</cdr:x>
      <cdr:y>0.41432</cdr:y>
    </cdr:to>
    <cdr:sp macro="" textlink="">
      <cdr:nvSpPr>
        <cdr:cNvPr id="5" name="CaixaDeTexto 1"/>
        <cdr:cNvSpPr txBox="1"/>
      </cdr:nvSpPr>
      <cdr:spPr>
        <a:xfrm xmlns:a="http://schemas.openxmlformats.org/drawingml/2006/main" rot="16200000">
          <a:off x="6443595" y="934560"/>
          <a:ext cx="1544602" cy="2614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ALAVANCAR</a:t>
          </a:r>
        </a:p>
      </cdr:txBody>
    </cdr:sp>
  </cdr:relSizeAnchor>
</c:userShapes>
</file>

<file path=ppt/drawings/drawing20.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8443E-DBE1-B44B-9450-ED1D92420BEC}"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34</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21.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21E77021-2220-D64F-8996-9F6A209ECF06}" type="TxLink">
            <a:rPr lang="en-US" sz="2800" b="0" i="0" u="none" strike="noStrike" dirty="0">
              <a:solidFill>
                <a:srgbClr val="00DEAA"/>
              </a:solidFill>
              <a:latin typeface="Segoe UI Symbol"/>
              <a:ea typeface="Segoe UI Symbol"/>
              <a:cs typeface="Segoe UI Historic" panose="020B0502040204020203" pitchFamily="34" charset="0"/>
            </a:rPr>
            <a:pPr algn="ctr"/>
            <a:t>89</a:t>
          </a:fld>
          <a:endParaRPr lang="pt-BR" sz="2800" b="0" dirty="0">
            <a:solidFill>
              <a:srgbClr val="00DEAA"/>
            </a:solidFill>
            <a:latin typeface="Segoe UI Historic" panose="020B0502040204020203" pitchFamily="34" charset="0"/>
            <a:ea typeface="Segoe UI Historic" panose="020B0502040204020203" pitchFamily="34" charset="0"/>
            <a:cs typeface="Segoe UI Historic" panose="020B0502040204020203" pitchFamily="34" charset="0"/>
          </a:endParaRPr>
        </a:p>
      </cdr:txBody>
    </cdr:sp>
  </cdr:relSizeAnchor>
</c:userShapes>
</file>

<file path=ppt/drawings/drawing22.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FD9D1079-EBAF-BA49-AB89-0DFA472AB910}" type="TxLink">
            <a:rPr lang="en-US" sz="2800" b="0" i="0" u="none" strike="noStrike" dirty="0">
              <a:solidFill>
                <a:srgbClr val="00DEAA"/>
              </a:solidFill>
              <a:latin typeface="Segoe UI" panose="020B0502040204020203" pitchFamily="34" charset="0"/>
              <a:ea typeface="Segoe UI Symbol"/>
              <a:cs typeface="Segoe UI" panose="020B0502040204020203" pitchFamily="34" charset="0"/>
            </a:rPr>
            <a:pPr algn="ctr"/>
            <a:t>89</a:t>
          </a:fld>
          <a:endParaRPr lang="pt-BR" sz="2800" b="0" dirty="0">
            <a:solidFill>
              <a:srgbClr val="00DEAA"/>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23.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F3FB8CCF-08D7-CB4D-A61A-326A8F0B0B4C}" type="TxLink">
            <a:rPr lang="en-US" sz="2800" b="0" i="0" u="none" strike="noStrike" dirty="0">
              <a:solidFill>
                <a:srgbClr val="00DEAA"/>
              </a:solidFill>
              <a:latin typeface="Segoe UI" panose="020B0502040204020203" pitchFamily="34" charset="0"/>
              <a:ea typeface="Segoe UI Symbol"/>
              <a:cs typeface="Segoe UI" panose="020B0502040204020203" pitchFamily="34" charset="0"/>
            </a:rPr>
            <a:pPr algn="ctr"/>
            <a:t>73</a:t>
          </a:fld>
          <a:endParaRPr lang="pt-BR" sz="2800" b="0" dirty="0">
            <a:solidFill>
              <a:srgbClr val="00DEAA"/>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24.xml><?xml version="1.0" encoding="utf-8"?>
<c:userShapes xmlns:c="http://schemas.openxmlformats.org/drawingml/2006/chart">
  <cdr:relSizeAnchor xmlns:cdr="http://schemas.openxmlformats.org/drawingml/2006/chartDrawing">
    <cdr:from>
      <cdr:x>0.33037</cdr:x>
      <cdr:y>0.53771</cdr:y>
    </cdr:from>
    <cdr:to>
      <cdr:x>0.60815</cdr:x>
      <cdr:y>0.72974</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1555765" y="1529142"/>
          <a:ext cx="1308111" cy="5460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BE007168-661A-2B40-A8D0-359482168522}" type="TxLink">
            <a:rPr lang="en-US" sz="2800" b="0" i="0" u="none" strike="noStrike" smtClean="0">
              <a:solidFill>
                <a:schemeClr val="bg1"/>
              </a:solidFill>
              <a:latin typeface="Segoe UI"/>
              <a:ea typeface="Segoe UI Symbol"/>
              <a:cs typeface="Calibri"/>
            </a:rPr>
            <a:pPr algn="ctr"/>
            <a:t>33,6</a:t>
          </a:fld>
          <a:r>
            <a:rPr lang="en-US" sz="2800" b="0" i="0" u="none" strike="noStrike" dirty="0">
              <a:solidFill>
                <a:schemeClr val="bg1"/>
              </a:solidFill>
              <a:latin typeface="Segoe UI"/>
              <a:ea typeface="Segoe UI Symbol"/>
              <a:cs typeface="Calibri"/>
            </a:rPr>
            <a:t>4</a:t>
          </a:r>
          <a:endParaRPr lang="pt-BR" sz="2800" b="0"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0.53992</cdr:x>
      <cdr:y>0.5913</cdr:y>
    </cdr:from>
    <cdr:to>
      <cdr:x>0.61813</cdr:x>
      <cdr:y>0.68509</cdr:y>
    </cdr:to>
    <cdr:sp macro="" textlink="">
      <cdr:nvSpPr>
        <cdr:cNvPr id="3" name="CaixaDeTexto 2">
          <a:extLst xmlns:a="http://schemas.openxmlformats.org/drawingml/2006/main">
            <a:ext uri="{FF2B5EF4-FFF2-40B4-BE49-F238E27FC236}">
              <a16:creationId xmlns:a16="http://schemas.microsoft.com/office/drawing/2014/main" id="{15A1D85F-609F-A947-BD4D-7CFF1E616AFB}"/>
            </a:ext>
          </a:extLst>
        </cdr:cNvPr>
        <cdr:cNvSpPr txBox="1"/>
      </cdr:nvSpPr>
      <cdr:spPr>
        <a:xfrm xmlns:a="http://schemas.openxmlformats.org/drawingml/2006/main">
          <a:off x="2542547" y="1681541"/>
          <a:ext cx="368303" cy="2667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905B4A66-C654-0045-9213-791B28189E5F}" type="TxLink">
            <a:rPr lang="en-US" sz="1300" b="0" i="0" u="none" strike="noStrike">
              <a:solidFill>
                <a:srgbClr val="00B0F0"/>
              </a:solidFill>
              <a:latin typeface="Wingdings 3" pitchFamily="2" charset="2"/>
              <a:cs typeface="Calibri"/>
            </a:rPr>
            <a:pPr/>
            <a:t>p</a:t>
          </a:fld>
          <a:endParaRPr lang="pt-BR" sz="1100" dirty="0">
            <a:solidFill>
              <a:srgbClr val="00B0F0"/>
            </a:solidFill>
            <a:latin typeface="Wingdings 3" pitchFamily="2" charset="2"/>
          </a:endParaRPr>
        </a:p>
      </cdr:txBody>
    </cdr:sp>
  </cdr:relSizeAnchor>
</c:userShapes>
</file>

<file path=ppt/drawings/drawing25.xml><?xml version="1.0" encoding="utf-8"?>
<c:userShapes xmlns:c="http://schemas.openxmlformats.org/drawingml/2006/chart">
  <cdr:relSizeAnchor xmlns:cdr="http://schemas.openxmlformats.org/drawingml/2006/chartDrawing">
    <cdr:from>
      <cdr:x>0.7631</cdr:x>
      <cdr:y>0.05254</cdr:y>
    </cdr:from>
    <cdr:to>
      <cdr:x>0.91148</cdr:x>
      <cdr:y>0.1331</cdr:y>
    </cdr:to>
    <cdr:sp macro="" textlink="">
      <cdr:nvSpPr>
        <cdr:cNvPr id="3" name="CaixaDeTexto 2">
          <a:extLst xmlns:a="http://schemas.openxmlformats.org/drawingml/2006/main">
            <a:ext uri="{FF2B5EF4-FFF2-40B4-BE49-F238E27FC236}">
              <a16:creationId xmlns:a16="http://schemas.microsoft.com/office/drawing/2014/main" id="{B3C3FE2C-DDFD-3642-8456-C0F2F7648166}"/>
            </a:ext>
          </a:extLst>
        </cdr:cNvPr>
        <cdr:cNvSpPr txBox="1"/>
      </cdr:nvSpPr>
      <cdr:spPr>
        <a:xfrm xmlns:a="http://schemas.openxmlformats.org/drawingml/2006/main">
          <a:off x="3657600" y="190500"/>
          <a:ext cx="711200" cy="2921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pt-BR" sz="1100"/>
        </a:p>
      </cdr:txBody>
    </cdr:sp>
  </cdr:relSizeAnchor>
  <cdr:relSizeAnchor xmlns:cdr="http://schemas.openxmlformats.org/drawingml/2006/chartDrawing">
    <cdr:from>
      <cdr:x>0.7099</cdr:x>
      <cdr:y>0.06695</cdr:y>
    </cdr:from>
    <cdr:to>
      <cdr:x>0.86358</cdr:x>
      <cdr:y>0.16502</cdr:y>
    </cdr:to>
    <cdr:sp macro="" textlink="">
      <cdr:nvSpPr>
        <cdr:cNvPr id="4" name="CaixaDeTexto 3">
          <a:extLst xmlns:a="http://schemas.openxmlformats.org/drawingml/2006/main">
            <a:ext uri="{FF2B5EF4-FFF2-40B4-BE49-F238E27FC236}">
              <a16:creationId xmlns:a16="http://schemas.microsoft.com/office/drawing/2014/main" id="{3107C7DB-703E-A54A-AD7D-07E43CE8C3EA}"/>
            </a:ext>
          </a:extLst>
        </cdr:cNvPr>
        <cdr:cNvSpPr txBox="1"/>
      </cdr:nvSpPr>
      <cdr:spPr>
        <a:xfrm xmlns:a="http://schemas.openxmlformats.org/drawingml/2006/main">
          <a:off x="3401557" y="274268"/>
          <a:ext cx="736373" cy="40177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500" b="1" dirty="0">
              <a:solidFill>
                <a:schemeClr val="bg1"/>
              </a:solidFill>
              <a:latin typeface="Segoe UI Symbol" panose="020B0502040204020203" pitchFamily="34" charset="0"/>
              <a:ea typeface="Segoe UI Symbol" panose="020B0502040204020203" pitchFamily="34" charset="0"/>
            </a:rPr>
            <a:t>43,55</a:t>
          </a:r>
        </a:p>
      </cdr:txBody>
    </cdr:sp>
  </cdr:relSizeAnchor>
  <cdr:relSizeAnchor xmlns:cdr="http://schemas.openxmlformats.org/drawingml/2006/chartDrawing">
    <cdr:from>
      <cdr:x>0.81531</cdr:x>
      <cdr:y>0.07218</cdr:y>
    </cdr:from>
    <cdr:to>
      <cdr:x>0.90275</cdr:x>
      <cdr:y>0.16325</cdr:y>
    </cdr:to>
    <cdr:sp macro="" textlink="">
      <cdr:nvSpPr>
        <cdr:cNvPr id="5" name="CaixaDeTexto 4">
          <a:extLst xmlns:a="http://schemas.openxmlformats.org/drawingml/2006/main">
            <a:ext uri="{FF2B5EF4-FFF2-40B4-BE49-F238E27FC236}">
              <a16:creationId xmlns:a16="http://schemas.microsoft.com/office/drawing/2014/main" id="{56EC6EC4-35A0-5645-A2F7-FA4FA4099DC3}"/>
            </a:ext>
          </a:extLst>
        </cdr:cNvPr>
        <cdr:cNvSpPr txBox="1"/>
      </cdr:nvSpPr>
      <cdr:spPr>
        <a:xfrm xmlns:a="http://schemas.openxmlformats.org/drawingml/2006/main">
          <a:off x="3906648" y="295696"/>
          <a:ext cx="418977" cy="373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F2D5F732-0E80-304D-8F3C-7D5DFD8B4402}" type="TxLink">
            <a:rPr lang="en-US" sz="1300" b="0" i="0" u="none" strike="noStrike">
              <a:solidFill>
                <a:srgbClr val="A6A6A6"/>
              </a:solidFill>
              <a:latin typeface="Wingdings" pitchFamily="2" charset="2"/>
              <a:cs typeface="Calibri"/>
            </a:rPr>
            <a:pPr/>
            <a:t>l</a:t>
          </a:fld>
          <a:endParaRPr lang="pt-BR" sz="1100" dirty="0">
            <a:solidFill>
              <a:srgbClr val="A6A6A6"/>
            </a:solidFill>
            <a:latin typeface="Wingdings" pitchFamily="2" charset="2"/>
          </a:endParaRPr>
        </a:p>
      </cdr:txBody>
    </cdr:sp>
  </cdr:relSizeAnchor>
  <cdr:relSizeAnchor xmlns:cdr="http://schemas.openxmlformats.org/drawingml/2006/chartDrawing">
    <cdr:from>
      <cdr:x>0.68043</cdr:x>
      <cdr:y>0.16462</cdr:y>
    </cdr:from>
    <cdr:to>
      <cdr:x>0.83411</cdr:x>
      <cdr:y>0.2627</cdr:y>
    </cdr:to>
    <cdr:sp macro="" textlink="">
      <cdr:nvSpPr>
        <cdr:cNvPr id="6" name="CaixaDeTexto 5">
          <a:extLst xmlns:a="http://schemas.openxmlformats.org/drawingml/2006/main">
            <a:ext uri="{FF2B5EF4-FFF2-40B4-BE49-F238E27FC236}">
              <a16:creationId xmlns:a16="http://schemas.microsoft.com/office/drawing/2014/main" id="{61666158-40A7-4E43-AAFF-EFD3752EA026}"/>
            </a:ext>
          </a:extLst>
        </cdr:cNvPr>
        <cdr:cNvSpPr txBox="1"/>
      </cdr:nvSpPr>
      <cdr:spPr>
        <a:xfrm xmlns:a="http://schemas.openxmlformats.org/drawingml/2006/main">
          <a:off x="3260342" y="674415"/>
          <a:ext cx="736373" cy="401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500" b="1" dirty="0">
              <a:solidFill>
                <a:schemeClr val="bg1"/>
              </a:solidFill>
              <a:latin typeface="Segoe UI Symbol" panose="020B0502040204020203" pitchFamily="34" charset="0"/>
              <a:ea typeface="Segoe UI Symbol" panose="020B0502040204020203" pitchFamily="34" charset="0"/>
            </a:rPr>
            <a:t>40,98</a:t>
          </a:r>
        </a:p>
      </cdr:txBody>
    </cdr:sp>
  </cdr:relSizeAnchor>
  <cdr:relSizeAnchor xmlns:cdr="http://schemas.openxmlformats.org/drawingml/2006/chartDrawing">
    <cdr:from>
      <cdr:x>0.78851</cdr:x>
      <cdr:y>0.16199</cdr:y>
    </cdr:from>
    <cdr:to>
      <cdr:x>0.87595</cdr:x>
      <cdr:y>0.24956</cdr:y>
    </cdr:to>
    <cdr:sp macro="" textlink="">
      <cdr:nvSpPr>
        <cdr:cNvPr id="7" name="CaixaDeTexto 6">
          <a:extLst xmlns:a="http://schemas.openxmlformats.org/drawingml/2006/main">
            <a:ext uri="{FF2B5EF4-FFF2-40B4-BE49-F238E27FC236}">
              <a16:creationId xmlns:a16="http://schemas.microsoft.com/office/drawing/2014/main" id="{AB6B65BF-E68D-0B48-8AB0-43976DABFAE3}"/>
            </a:ext>
          </a:extLst>
        </cdr:cNvPr>
        <cdr:cNvSpPr txBox="1"/>
      </cdr:nvSpPr>
      <cdr:spPr>
        <a:xfrm xmlns:a="http://schemas.openxmlformats.org/drawingml/2006/main">
          <a:off x="3778227" y="663644"/>
          <a:ext cx="418977" cy="35875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49A120AB-79E6-F942-A61A-0D0572AA35F9}" type="TxLink">
            <a:rPr lang="en-US" sz="1300" b="0" i="0" u="none" strike="noStrike">
              <a:solidFill>
                <a:srgbClr val="00B0F0"/>
              </a:solidFill>
              <a:latin typeface="Wingdings 3" pitchFamily="2" charset="2"/>
              <a:cs typeface="Calibri"/>
            </a:rPr>
            <a:pPr/>
            <a:t>p</a:t>
          </a:fld>
          <a:endParaRPr lang="pt-BR" sz="1100" dirty="0">
            <a:solidFill>
              <a:srgbClr val="00B0F0"/>
            </a:solidFill>
            <a:latin typeface="Wingdings 3" pitchFamily="2" charset="2"/>
          </a:endParaRPr>
        </a:p>
      </cdr:txBody>
    </cdr:sp>
  </cdr:relSizeAnchor>
  <cdr:relSizeAnchor xmlns:cdr="http://schemas.openxmlformats.org/drawingml/2006/chartDrawing">
    <cdr:from>
      <cdr:x>0.5374</cdr:x>
      <cdr:y>0.26783</cdr:y>
    </cdr:from>
    <cdr:to>
      <cdr:x>0.68606</cdr:x>
      <cdr:y>0.36591</cdr:y>
    </cdr:to>
    <cdr:sp macro="" textlink="">
      <cdr:nvSpPr>
        <cdr:cNvPr id="8" name="CaixaDeTexto 7">
          <a:extLst xmlns:a="http://schemas.openxmlformats.org/drawingml/2006/main">
            <a:ext uri="{FF2B5EF4-FFF2-40B4-BE49-F238E27FC236}">
              <a16:creationId xmlns:a16="http://schemas.microsoft.com/office/drawing/2014/main" id="{8589AD03-AB10-CD47-BB5D-706961628A06}"/>
            </a:ext>
          </a:extLst>
        </cdr:cNvPr>
        <cdr:cNvSpPr txBox="1"/>
      </cdr:nvSpPr>
      <cdr:spPr>
        <a:xfrm xmlns:a="http://schemas.openxmlformats.org/drawingml/2006/main">
          <a:off x="2575005" y="1097246"/>
          <a:ext cx="712317" cy="401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500" b="1" i="0" u="none" strike="noStrike" dirty="0">
              <a:solidFill>
                <a:schemeClr val="bg1"/>
              </a:solidFill>
              <a:latin typeface="Segoe UI Symbol" panose="020B0502040204020203" pitchFamily="34" charset="0"/>
              <a:ea typeface="Segoe UI Symbol" panose="020B0502040204020203" pitchFamily="34" charset="0"/>
              <a:cs typeface="Calibri"/>
            </a:rPr>
            <a:t>32,38</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0.64529</cdr:x>
      <cdr:y>0.27051</cdr:y>
    </cdr:from>
    <cdr:to>
      <cdr:x>0.73272</cdr:x>
      <cdr:y>0.35454</cdr:y>
    </cdr:to>
    <cdr:sp macro="" textlink="">
      <cdr:nvSpPr>
        <cdr:cNvPr id="9" name="CaixaDeTexto 8">
          <a:extLst xmlns:a="http://schemas.openxmlformats.org/drawingml/2006/main">
            <a:ext uri="{FF2B5EF4-FFF2-40B4-BE49-F238E27FC236}">
              <a16:creationId xmlns:a16="http://schemas.microsoft.com/office/drawing/2014/main" id="{5AE42ED9-B123-8D48-98F9-DF23B4FF65AE}"/>
            </a:ext>
          </a:extLst>
        </cdr:cNvPr>
        <cdr:cNvSpPr txBox="1"/>
      </cdr:nvSpPr>
      <cdr:spPr>
        <a:xfrm xmlns:a="http://schemas.openxmlformats.org/drawingml/2006/main">
          <a:off x="3091954" y="1108226"/>
          <a:ext cx="418930" cy="34425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3B1A26A3-D792-7648-992B-E78629EDFD92}" type="TxLink">
            <a:rPr lang="en-US" sz="1300" b="0" i="0" u="none" strike="noStrike">
              <a:solidFill>
                <a:srgbClr val="00B0F0"/>
              </a:solidFill>
              <a:latin typeface="Wingdings 3" pitchFamily="2" charset="2"/>
              <a:ea typeface="Wingdings" charset="2"/>
              <a:cs typeface="Calibri"/>
            </a:rPr>
            <a:pPr/>
            <a:t>p</a:t>
          </a:fld>
          <a:endParaRPr lang="pt-BR" sz="1100" dirty="0">
            <a:solidFill>
              <a:srgbClr val="00B0F0"/>
            </a:solidFill>
            <a:latin typeface="Wingdings 3" pitchFamily="2" charset="2"/>
            <a:ea typeface="Wingdings" charset="2"/>
            <a:cs typeface="Wingdings" charset="2"/>
          </a:endParaRPr>
        </a:p>
      </cdr:txBody>
    </cdr:sp>
  </cdr:relSizeAnchor>
  <cdr:relSizeAnchor xmlns:cdr="http://schemas.openxmlformats.org/drawingml/2006/chartDrawing">
    <cdr:from>
      <cdr:x>0.33605</cdr:x>
      <cdr:y>0.37249</cdr:y>
    </cdr:from>
    <cdr:to>
      <cdr:x>0.48973</cdr:x>
      <cdr:y>0.47057</cdr:y>
    </cdr:to>
    <cdr:sp macro="" textlink="">
      <cdr:nvSpPr>
        <cdr:cNvPr id="10" name="CaixaDeTexto 9">
          <a:extLst xmlns:a="http://schemas.openxmlformats.org/drawingml/2006/main">
            <a:ext uri="{FF2B5EF4-FFF2-40B4-BE49-F238E27FC236}">
              <a16:creationId xmlns:a16="http://schemas.microsoft.com/office/drawing/2014/main" id="{CD06EEB0-C863-A04A-9873-48FD8830C01E}"/>
            </a:ext>
          </a:extLst>
        </cdr:cNvPr>
        <cdr:cNvSpPr txBox="1"/>
      </cdr:nvSpPr>
      <cdr:spPr>
        <a:xfrm xmlns:a="http://schemas.openxmlformats.org/drawingml/2006/main">
          <a:off x="1610226" y="1526019"/>
          <a:ext cx="736374" cy="4018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500" b="1" dirty="0">
              <a:solidFill>
                <a:schemeClr val="bg1"/>
              </a:solidFill>
              <a:latin typeface="Segoe UI Symbol" panose="020B0502040204020203" pitchFamily="34" charset="0"/>
              <a:ea typeface="Segoe UI Symbol" panose="020B0502040204020203" pitchFamily="34" charset="0"/>
            </a:rPr>
            <a:t>19,08</a:t>
          </a:r>
        </a:p>
      </cdr:txBody>
    </cdr:sp>
  </cdr:relSizeAnchor>
  <cdr:relSizeAnchor xmlns:cdr="http://schemas.openxmlformats.org/drawingml/2006/chartDrawing">
    <cdr:from>
      <cdr:x>0.4479</cdr:x>
      <cdr:y>0.37749</cdr:y>
    </cdr:from>
    <cdr:to>
      <cdr:x>0.53534</cdr:x>
      <cdr:y>0.46856</cdr:y>
    </cdr:to>
    <cdr:sp macro="" textlink="">
      <cdr:nvSpPr>
        <cdr:cNvPr id="11" name="CaixaDeTexto 10">
          <a:extLst xmlns:a="http://schemas.openxmlformats.org/drawingml/2006/main">
            <a:ext uri="{FF2B5EF4-FFF2-40B4-BE49-F238E27FC236}">
              <a16:creationId xmlns:a16="http://schemas.microsoft.com/office/drawing/2014/main" id="{791E7FCF-5E1C-064F-9DC2-0D96D3F0F85B}"/>
            </a:ext>
          </a:extLst>
        </cdr:cNvPr>
        <cdr:cNvSpPr txBox="1"/>
      </cdr:nvSpPr>
      <cdr:spPr>
        <a:xfrm xmlns:a="http://schemas.openxmlformats.org/drawingml/2006/main">
          <a:off x="2146134" y="1546483"/>
          <a:ext cx="418978" cy="373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1036D485-DC81-0A41-81D5-CA360AB18A4C}" type="TxLink">
            <a:rPr lang="en-US" sz="1300" b="0" i="0" u="none" strike="noStrike">
              <a:solidFill>
                <a:srgbClr val="FF0000"/>
              </a:solidFill>
              <a:latin typeface="Wingdings 3" pitchFamily="2" charset="2"/>
              <a:cs typeface="Calibri"/>
            </a:rPr>
            <a:pPr/>
            <a:t>q</a:t>
          </a:fld>
          <a:endParaRPr lang="pt-BR" sz="1100" dirty="0">
            <a:solidFill>
              <a:srgbClr val="FF0000"/>
            </a:solidFill>
            <a:latin typeface="Wingdings 3" pitchFamily="2" charset="2"/>
          </a:endParaRPr>
        </a:p>
      </cdr:txBody>
    </cdr:sp>
  </cdr:relSizeAnchor>
  <cdr:relSizeAnchor xmlns:cdr="http://schemas.openxmlformats.org/drawingml/2006/chartDrawing">
    <cdr:from>
      <cdr:x>0.65765</cdr:x>
      <cdr:y>0.57842</cdr:y>
    </cdr:from>
    <cdr:to>
      <cdr:x>0.81133</cdr:x>
      <cdr:y>0.6765</cdr:y>
    </cdr:to>
    <cdr:sp macro="" textlink="">
      <cdr:nvSpPr>
        <cdr:cNvPr id="12" name="CaixaDeTexto 11">
          <a:extLst xmlns:a="http://schemas.openxmlformats.org/drawingml/2006/main">
            <a:ext uri="{FF2B5EF4-FFF2-40B4-BE49-F238E27FC236}">
              <a16:creationId xmlns:a16="http://schemas.microsoft.com/office/drawing/2014/main" id="{50F9A646-75FF-4346-BC16-EC1FA742DE08}"/>
            </a:ext>
          </a:extLst>
        </cdr:cNvPr>
        <cdr:cNvSpPr txBox="1"/>
      </cdr:nvSpPr>
      <cdr:spPr>
        <a:xfrm xmlns:a="http://schemas.openxmlformats.org/drawingml/2006/main">
          <a:off x="3151209" y="2369677"/>
          <a:ext cx="736373" cy="4018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2738B247-0867-2B46-881C-5B7033BD95FC}" type="TxLink">
            <a:rPr lang="en-US" sz="1500" b="1" i="0" u="none" strike="noStrike" smtClean="0">
              <a:solidFill>
                <a:schemeClr val="bg1"/>
              </a:solidFill>
              <a:latin typeface="Segoe UI Symbol" panose="020B0502040204020203" pitchFamily="34" charset="0"/>
              <a:ea typeface="Segoe UI Symbol" panose="020B0502040204020203" pitchFamily="34" charset="0"/>
              <a:cs typeface="Calibri"/>
            </a:rPr>
            <a:pPr/>
            <a:t>39,2</a:t>
          </a:fld>
          <a:r>
            <a:rPr lang="en-US" sz="1500" b="1" i="0" u="none" strike="noStrike" dirty="0">
              <a:solidFill>
                <a:schemeClr val="bg1"/>
              </a:solidFill>
              <a:latin typeface="Segoe UI Symbol" panose="020B0502040204020203" pitchFamily="34" charset="0"/>
              <a:ea typeface="Segoe UI Symbol" panose="020B0502040204020203" pitchFamily="34" charset="0"/>
              <a:cs typeface="Calibri"/>
            </a:rPr>
            <a:t>2</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0.76765</cdr:x>
      <cdr:y>0.58501</cdr:y>
    </cdr:from>
    <cdr:to>
      <cdr:x>0.85509</cdr:x>
      <cdr:y>0.67654</cdr:y>
    </cdr:to>
    <cdr:sp macro="" textlink="">
      <cdr:nvSpPr>
        <cdr:cNvPr id="13" name="CaixaDeTexto 12">
          <a:extLst xmlns:a="http://schemas.openxmlformats.org/drawingml/2006/main">
            <a:ext uri="{FF2B5EF4-FFF2-40B4-BE49-F238E27FC236}">
              <a16:creationId xmlns:a16="http://schemas.microsoft.com/office/drawing/2014/main" id="{E1BDB820-79E0-9C40-B409-96755A0F2C2E}"/>
            </a:ext>
          </a:extLst>
        </cdr:cNvPr>
        <cdr:cNvSpPr txBox="1"/>
      </cdr:nvSpPr>
      <cdr:spPr>
        <a:xfrm xmlns:a="http://schemas.openxmlformats.org/drawingml/2006/main">
          <a:off x="3678295" y="2396686"/>
          <a:ext cx="418977" cy="3749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indent="0"/>
          <a:fld id="{024FF65B-9B40-5947-9656-DFA2CFD6BF2D}" type="TxLink">
            <a:rPr lang="en-US" sz="1300" b="0" i="0" u="none" strike="noStrike">
              <a:solidFill>
                <a:srgbClr val="00B0F0"/>
              </a:solidFill>
              <a:latin typeface="Wingdings 3" pitchFamily="2" charset="2"/>
              <a:ea typeface="Wingdings" charset="2"/>
              <a:cs typeface="Calibri"/>
            </a:rPr>
            <a:pPr marL="0" indent="0"/>
            <a:t>p</a:t>
          </a:fld>
          <a:endParaRPr lang="pt-BR" sz="1300" b="0" i="0" u="none" strike="noStrike" dirty="0">
            <a:solidFill>
              <a:srgbClr val="00B0F0"/>
            </a:solidFill>
            <a:latin typeface="Wingdings 3" pitchFamily="2" charset="2"/>
            <a:ea typeface="Wingdings" charset="2"/>
            <a:cs typeface="Wingdings" charset="2"/>
          </a:endParaRPr>
        </a:p>
      </cdr:txBody>
    </cdr:sp>
  </cdr:relSizeAnchor>
  <cdr:relSizeAnchor xmlns:cdr="http://schemas.openxmlformats.org/drawingml/2006/chartDrawing">
    <cdr:from>
      <cdr:x>0.42407</cdr:x>
      <cdr:y>0.67754</cdr:y>
    </cdr:from>
    <cdr:to>
      <cdr:x>0.57775</cdr:x>
      <cdr:y>0.77562</cdr:y>
    </cdr:to>
    <cdr:sp macro="" textlink="">
      <cdr:nvSpPr>
        <cdr:cNvPr id="14" name="CaixaDeTexto 13">
          <a:extLst xmlns:a="http://schemas.openxmlformats.org/drawingml/2006/main">
            <a:ext uri="{FF2B5EF4-FFF2-40B4-BE49-F238E27FC236}">
              <a16:creationId xmlns:a16="http://schemas.microsoft.com/office/drawing/2014/main" id="{86A37376-4B9E-BD42-947B-03BE9E80AF1D}"/>
            </a:ext>
          </a:extLst>
        </cdr:cNvPr>
        <cdr:cNvSpPr txBox="1"/>
      </cdr:nvSpPr>
      <cdr:spPr>
        <a:xfrm xmlns:a="http://schemas.openxmlformats.org/drawingml/2006/main">
          <a:off x="2031951" y="2775732"/>
          <a:ext cx="736373" cy="401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500" b="1" i="0" u="none" strike="noStrike" dirty="0">
              <a:solidFill>
                <a:schemeClr val="bg1"/>
              </a:solidFill>
              <a:latin typeface="Segoe UI Symbol" panose="020B0502040204020203" pitchFamily="34" charset="0"/>
              <a:ea typeface="Segoe UI Symbol" panose="020B0502040204020203" pitchFamily="34" charset="0"/>
              <a:cs typeface="Calibri"/>
            </a:rPr>
            <a:t>25,20</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0.53478</cdr:x>
      <cdr:y>0.68572</cdr:y>
    </cdr:from>
    <cdr:to>
      <cdr:x>0.62222</cdr:x>
      <cdr:y>0.77679</cdr:y>
    </cdr:to>
    <cdr:sp macro="" textlink="">
      <cdr:nvSpPr>
        <cdr:cNvPr id="15" name="CaixaDeTexto 14">
          <a:extLst xmlns:a="http://schemas.openxmlformats.org/drawingml/2006/main">
            <a:ext uri="{FF2B5EF4-FFF2-40B4-BE49-F238E27FC236}">
              <a16:creationId xmlns:a16="http://schemas.microsoft.com/office/drawing/2014/main" id="{21488951-0FA0-7049-B9C1-29965B02147C}"/>
            </a:ext>
          </a:extLst>
        </cdr:cNvPr>
        <cdr:cNvSpPr txBox="1"/>
      </cdr:nvSpPr>
      <cdr:spPr>
        <a:xfrm xmlns:a="http://schemas.openxmlformats.org/drawingml/2006/main">
          <a:off x="2562474" y="2809250"/>
          <a:ext cx="418978" cy="373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indent="0"/>
          <a:fld id="{168E9BB3-90FC-8640-8305-EA1D4C179FDD}" type="TxLink">
            <a:rPr lang="en-US" sz="1300" b="0" i="0" u="none" strike="noStrike">
              <a:solidFill>
                <a:srgbClr val="00B0F0"/>
              </a:solidFill>
              <a:latin typeface="Wingdings 3" pitchFamily="2" charset="2"/>
              <a:ea typeface="Wingdings" charset="2"/>
              <a:cs typeface="Calibri"/>
            </a:rPr>
            <a:pPr marL="0" indent="0"/>
            <a:t>p</a:t>
          </a:fld>
          <a:endParaRPr lang="pt-BR" sz="1300" b="0" i="0" u="none" strike="noStrike" dirty="0">
            <a:solidFill>
              <a:srgbClr val="00B0F0"/>
            </a:solidFill>
            <a:latin typeface="Wingdings 3" pitchFamily="2" charset="2"/>
            <a:ea typeface="Wingdings" charset="2"/>
            <a:cs typeface="Wingdings" charset="2"/>
          </a:endParaRPr>
        </a:p>
      </cdr:txBody>
    </cdr:sp>
  </cdr:relSizeAnchor>
  <cdr:relSizeAnchor xmlns:cdr="http://schemas.openxmlformats.org/drawingml/2006/chartDrawing">
    <cdr:from>
      <cdr:x>0.36454</cdr:x>
      <cdr:y>0.78065</cdr:y>
    </cdr:from>
    <cdr:to>
      <cdr:x>0.51822</cdr:x>
      <cdr:y>0.87874</cdr:y>
    </cdr:to>
    <cdr:sp macro="" textlink="">
      <cdr:nvSpPr>
        <cdr:cNvPr id="16" name="CaixaDeTexto 15">
          <a:extLst xmlns:a="http://schemas.openxmlformats.org/drawingml/2006/main">
            <a:ext uri="{FF2B5EF4-FFF2-40B4-BE49-F238E27FC236}">
              <a16:creationId xmlns:a16="http://schemas.microsoft.com/office/drawing/2014/main" id="{57F50AF8-B7DC-8C40-8F65-71253459339A}"/>
            </a:ext>
          </a:extLst>
        </cdr:cNvPr>
        <cdr:cNvSpPr txBox="1"/>
      </cdr:nvSpPr>
      <cdr:spPr>
        <a:xfrm xmlns:a="http://schemas.openxmlformats.org/drawingml/2006/main">
          <a:off x="1746742" y="3198181"/>
          <a:ext cx="736373" cy="4018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500" b="1" i="0" u="none" strike="noStrike" dirty="0">
              <a:solidFill>
                <a:schemeClr val="bg1"/>
              </a:solidFill>
              <a:latin typeface="Segoe UI Symbol" panose="020B0502040204020203" pitchFamily="34" charset="0"/>
              <a:ea typeface="Segoe UI Symbol" panose="020B0502040204020203" pitchFamily="34" charset="0"/>
              <a:cs typeface="Calibri"/>
            </a:rPr>
            <a:t>21,23</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0.47255</cdr:x>
      <cdr:y>0.78537</cdr:y>
    </cdr:from>
    <cdr:to>
      <cdr:x>0.56</cdr:x>
      <cdr:y>0.87644</cdr:y>
    </cdr:to>
    <cdr:sp macro="" textlink="">
      <cdr:nvSpPr>
        <cdr:cNvPr id="17" name="CaixaDeTexto 16">
          <a:extLst xmlns:a="http://schemas.openxmlformats.org/drawingml/2006/main">
            <a:ext uri="{FF2B5EF4-FFF2-40B4-BE49-F238E27FC236}">
              <a16:creationId xmlns:a16="http://schemas.microsoft.com/office/drawing/2014/main" id="{396A3A5D-0B60-114D-B5DE-1F5DEE02F139}"/>
            </a:ext>
          </a:extLst>
        </cdr:cNvPr>
        <cdr:cNvSpPr txBox="1"/>
      </cdr:nvSpPr>
      <cdr:spPr>
        <a:xfrm xmlns:a="http://schemas.openxmlformats.org/drawingml/2006/main">
          <a:off x="2264279" y="3217523"/>
          <a:ext cx="419025" cy="373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6DE9F845-322E-5A4D-9C24-5227F3E88FC9}" type="TxLink">
            <a:rPr lang="en-US" sz="1300" b="0" i="0" u="none" strike="noStrike">
              <a:solidFill>
                <a:srgbClr val="FF0000"/>
              </a:solidFill>
              <a:latin typeface="Wingdings 3" pitchFamily="2" charset="2"/>
              <a:ea typeface="Wingdings" charset="2"/>
              <a:cs typeface="Calibri"/>
            </a:rPr>
            <a:pPr/>
            <a:t>q</a:t>
          </a:fld>
          <a:endParaRPr lang="pt-BR" sz="1100" dirty="0">
            <a:solidFill>
              <a:srgbClr val="FF0000"/>
            </a:solidFill>
            <a:latin typeface="Wingdings 3" pitchFamily="2" charset="2"/>
            <a:ea typeface="Wingdings" charset="2"/>
            <a:cs typeface="Wingdings" charset="2"/>
          </a:endParaRPr>
        </a:p>
      </cdr:txBody>
    </cdr:sp>
  </cdr:relSizeAnchor>
  <cdr:relSizeAnchor xmlns:cdr="http://schemas.openxmlformats.org/drawingml/2006/chartDrawing">
    <cdr:from>
      <cdr:x>0.54728</cdr:x>
      <cdr:y>0.88631</cdr:y>
    </cdr:from>
    <cdr:to>
      <cdr:x>0.68146</cdr:x>
      <cdr:y>0.98439</cdr:y>
    </cdr:to>
    <cdr:sp macro="" textlink="">
      <cdr:nvSpPr>
        <cdr:cNvPr id="18" name="CaixaDeTexto 17">
          <a:extLst xmlns:a="http://schemas.openxmlformats.org/drawingml/2006/main">
            <a:ext uri="{FF2B5EF4-FFF2-40B4-BE49-F238E27FC236}">
              <a16:creationId xmlns:a16="http://schemas.microsoft.com/office/drawing/2014/main" id="{56A9E68C-04A5-D148-9F4F-F79B10D85673}"/>
            </a:ext>
          </a:extLst>
        </cdr:cNvPr>
        <cdr:cNvSpPr txBox="1"/>
      </cdr:nvSpPr>
      <cdr:spPr>
        <a:xfrm xmlns:a="http://schemas.openxmlformats.org/drawingml/2006/main">
          <a:off x="2622343" y="3631016"/>
          <a:ext cx="642942" cy="401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27039798-9FBD-CB4B-B5EA-F49BFE127E90}" type="TxLink">
            <a:rPr lang="en-US" sz="1500" b="1" i="0" u="none" strike="noStrike" smtClean="0">
              <a:solidFill>
                <a:schemeClr val="bg1"/>
              </a:solidFill>
              <a:latin typeface="Segoe UI Symbol" panose="020B0502040204020203" pitchFamily="34" charset="0"/>
              <a:ea typeface="Segoe UI Symbol" panose="020B0502040204020203" pitchFamily="34" charset="0"/>
              <a:cs typeface="Calibri"/>
            </a:rPr>
            <a:pPr/>
            <a:t>32,9</a:t>
          </a:fld>
          <a:r>
            <a:rPr lang="en-US" sz="1500" b="1" i="0" u="none" strike="noStrike" dirty="0">
              <a:solidFill>
                <a:schemeClr val="bg1"/>
              </a:solidFill>
              <a:latin typeface="Segoe UI Symbol" panose="020B0502040204020203" pitchFamily="34" charset="0"/>
              <a:ea typeface="Segoe UI Symbol" panose="020B0502040204020203" pitchFamily="34" charset="0"/>
              <a:cs typeface="Calibri"/>
            </a:rPr>
            <a:t>3</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0.65193</cdr:x>
      <cdr:y>0.88981</cdr:y>
    </cdr:from>
    <cdr:to>
      <cdr:x>0.73937</cdr:x>
      <cdr:y>0.98088</cdr:y>
    </cdr:to>
    <cdr:sp macro="" textlink="">
      <cdr:nvSpPr>
        <cdr:cNvPr id="19" name="CaixaDeTexto 18">
          <a:extLst xmlns:a="http://schemas.openxmlformats.org/drawingml/2006/main">
            <a:ext uri="{FF2B5EF4-FFF2-40B4-BE49-F238E27FC236}">
              <a16:creationId xmlns:a16="http://schemas.microsoft.com/office/drawing/2014/main" id="{F014B11B-8599-974B-BB9D-F32C29F49DB7}"/>
            </a:ext>
          </a:extLst>
        </cdr:cNvPr>
        <cdr:cNvSpPr txBox="1"/>
      </cdr:nvSpPr>
      <cdr:spPr>
        <a:xfrm xmlns:a="http://schemas.openxmlformats.org/drawingml/2006/main">
          <a:off x="3123779" y="3645375"/>
          <a:ext cx="418977" cy="373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fld id="{F15FB5D5-3473-844F-8423-13864D23F49F}" type="TxLink">
            <a:rPr lang="en-US" sz="1300" b="0" i="0" u="none" strike="noStrike">
              <a:solidFill>
                <a:srgbClr val="00B0F0"/>
              </a:solidFill>
              <a:latin typeface="Wingdings 3" pitchFamily="2" charset="2"/>
              <a:cs typeface="Calibri"/>
            </a:rPr>
            <a:pPr/>
            <a:t>p</a:t>
          </a:fld>
          <a:endParaRPr lang="pt-BR" sz="1100" dirty="0">
            <a:solidFill>
              <a:srgbClr val="00B0F0"/>
            </a:solidFill>
            <a:latin typeface="Wingdings 3" pitchFamily="2" charset="2"/>
          </a:endParaRPr>
        </a:p>
      </cdr:txBody>
    </cdr:sp>
  </cdr:relSizeAnchor>
  <cdr:relSizeAnchor xmlns:cdr="http://schemas.openxmlformats.org/drawingml/2006/chartDrawing">
    <cdr:from>
      <cdr:x>0.6787</cdr:x>
      <cdr:y>0.4754</cdr:y>
    </cdr:from>
    <cdr:to>
      <cdr:x>0.81913</cdr:x>
      <cdr:y>0.57348</cdr:y>
    </cdr:to>
    <cdr:sp macro="" textlink="">
      <cdr:nvSpPr>
        <cdr:cNvPr id="20" name="CaixaDeTexto 1">
          <a:extLst xmlns:a="http://schemas.openxmlformats.org/drawingml/2006/main">
            <a:ext uri="{FF2B5EF4-FFF2-40B4-BE49-F238E27FC236}">
              <a16:creationId xmlns:a16="http://schemas.microsoft.com/office/drawing/2014/main" id="{4EAC2A09-9061-8D4A-A55E-394AF7AE0B82}"/>
            </a:ext>
          </a:extLst>
        </cdr:cNvPr>
        <cdr:cNvSpPr txBox="1"/>
      </cdr:nvSpPr>
      <cdr:spPr>
        <a:xfrm xmlns:a="http://schemas.openxmlformats.org/drawingml/2006/main">
          <a:off x="3252060" y="1947629"/>
          <a:ext cx="672884" cy="4018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500" b="1" i="0" u="none" strike="noStrike" dirty="0">
              <a:solidFill>
                <a:schemeClr val="bg1"/>
              </a:solidFill>
              <a:latin typeface="Segoe UI Symbol"/>
              <a:ea typeface="Segoe UI Symbol"/>
              <a:cs typeface="Calibri"/>
            </a:rPr>
            <a:t>41,25</a:t>
          </a:r>
          <a:endParaRPr lang="pt-BR" sz="1500" b="1" dirty="0">
            <a:solidFill>
              <a:schemeClr val="bg1"/>
            </a:solidFill>
            <a:latin typeface="Segoe UI Symbol" panose="020B0502040204020203" pitchFamily="34" charset="0"/>
            <a:ea typeface="Segoe UI Symbol" panose="020B0502040204020203" pitchFamily="34" charset="0"/>
          </a:endParaRPr>
        </a:p>
      </cdr:txBody>
    </cdr:sp>
  </cdr:relSizeAnchor>
  <cdr:relSizeAnchor xmlns:cdr="http://schemas.openxmlformats.org/drawingml/2006/chartDrawing">
    <cdr:from>
      <cdr:x>0.77972</cdr:x>
      <cdr:y>0.48089</cdr:y>
    </cdr:from>
    <cdr:to>
      <cdr:x>0.86716</cdr:x>
      <cdr:y>0.57195</cdr:y>
    </cdr:to>
    <cdr:sp macro="" textlink="">
      <cdr:nvSpPr>
        <cdr:cNvPr id="21" name="CaixaDeTexto 2">
          <a:extLst xmlns:a="http://schemas.openxmlformats.org/drawingml/2006/main">
            <a:ext uri="{FF2B5EF4-FFF2-40B4-BE49-F238E27FC236}">
              <a16:creationId xmlns:a16="http://schemas.microsoft.com/office/drawing/2014/main" id="{60FFA2C3-4C95-CD42-B480-82C8E3CC3593}"/>
            </a:ext>
          </a:extLst>
        </cdr:cNvPr>
        <cdr:cNvSpPr txBox="1"/>
      </cdr:nvSpPr>
      <cdr:spPr>
        <a:xfrm xmlns:a="http://schemas.openxmlformats.org/drawingml/2006/main">
          <a:off x="3736122" y="1970090"/>
          <a:ext cx="418977" cy="3730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fld id="{D63755E1-2529-5C46-8277-20259F3D304B}" type="TxLink">
            <a:rPr lang="en-US" sz="1300" b="0" i="0" u="none" strike="noStrike">
              <a:solidFill>
                <a:srgbClr val="00B0F0"/>
              </a:solidFill>
              <a:latin typeface="Wingdings 3" pitchFamily="2" charset="2"/>
            </a:rPr>
            <a:pPr/>
            <a:t>p</a:t>
          </a:fld>
          <a:endParaRPr lang="pt-BR" sz="1100" dirty="0">
            <a:solidFill>
              <a:srgbClr val="00B0F0"/>
            </a:solidFill>
            <a:latin typeface="Wingdings 3" pitchFamily="2" charset="2"/>
          </a:endParaRPr>
        </a:p>
      </cdr:txBody>
    </cdr:sp>
  </cdr:relSizeAnchor>
</c:userShapes>
</file>

<file path=ppt/drawings/drawing26.xml><?xml version="1.0" encoding="utf-8"?>
<c:userShapes xmlns:c="http://schemas.openxmlformats.org/drawingml/2006/chart">
  <cdr:relSizeAnchor xmlns:cdr="http://schemas.openxmlformats.org/drawingml/2006/chartDrawing">
    <cdr:from>
      <cdr:x>0.12141</cdr:x>
      <cdr:y>0.05562</cdr:y>
    </cdr:from>
    <cdr:to>
      <cdr:x>0.15463</cdr:x>
      <cdr:y>0.40755</cdr:y>
    </cdr:to>
    <cdr:sp macro="" textlink="">
      <cdr:nvSpPr>
        <cdr:cNvPr id="6" name="CaixaDeTexto 1"/>
        <cdr:cNvSpPr txBox="1"/>
      </cdr:nvSpPr>
      <cdr:spPr>
        <a:xfrm xmlns:a="http://schemas.openxmlformats.org/drawingml/2006/main" rot="16200000">
          <a:off x="302939" y="887094"/>
          <a:ext cx="1544660" cy="25873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MANTER</a:t>
          </a:r>
        </a:p>
      </cdr:txBody>
    </cdr:sp>
  </cdr:relSizeAnchor>
  <cdr:relSizeAnchor xmlns:cdr="http://schemas.openxmlformats.org/drawingml/2006/chartDrawing">
    <cdr:from>
      <cdr:x>0.91286</cdr:x>
      <cdr:y>0.50746</cdr:y>
    </cdr:from>
    <cdr:to>
      <cdr:x>0.94607</cdr:x>
      <cdr:y>0.85939</cdr:y>
    </cdr:to>
    <cdr:sp macro="" textlink="">
      <cdr:nvSpPr>
        <cdr:cNvPr id="2" name="CaixaDeTexto 1"/>
        <cdr:cNvSpPr txBox="1"/>
      </cdr:nvSpPr>
      <cdr:spPr>
        <a:xfrm xmlns:a="http://schemas.openxmlformats.org/drawingml/2006/main" rot="16200000">
          <a:off x="5503497" y="2737636"/>
          <a:ext cx="1467126" cy="22285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PRIORIZAR</a:t>
          </a:r>
        </a:p>
      </cdr:txBody>
    </cdr:sp>
  </cdr:relSizeAnchor>
  <cdr:relSizeAnchor xmlns:cdr="http://schemas.openxmlformats.org/drawingml/2006/chartDrawing">
    <cdr:from>
      <cdr:x>0.12141</cdr:x>
      <cdr:y>0.50746</cdr:y>
    </cdr:from>
    <cdr:to>
      <cdr:x>0.15463</cdr:x>
      <cdr:y>0.85939</cdr:y>
    </cdr:to>
    <cdr:sp macro="" textlink="">
      <cdr:nvSpPr>
        <cdr:cNvPr id="4" name="CaixaDeTexto 1"/>
        <cdr:cNvSpPr txBox="1"/>
      </cdr:nvSpPr>
      <cdr:spPr>
        <a:xfrm xmlns:a="http://schemas.openxmlformats.org/drawingml/2006/main" rot="16200000">
          <a:off x="302939" y="2870272"/>
          <a:ext cx="1544660" cy="25873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MELHORAR</a:t>
          </a:r>
        </a:p>
      </cdr:txBody>
    </cdr:sp>
  </cdr:relSizeAnchor>
  <cdr:relSizeAnchor xmlns:cdr="http://schemas.openxmlformats.org/drawingml/2006/chartDrawing">
    <cdr:from>
      <cdr:x>0.91286</cdr:x>
      <cdr:y>0.05562</cdr:y>
    </cdr:from>
    <cdr:to>
      <cdr:x>0.94607</cdr:x>
      <cdr:y>0.40755</cdr:y>
    </cdr:to>
    <cdr:sp macro="" textlink="">
      <cdr:nvSpPr>
        <cdr:cNvPr id="5" name="CaixaDeTexto 1"/>
        <cdr:cNvSpPr txBox="1"/>
      </cdr:nvSpPr>
      <cdr:spPr>
        <a:xfrm xmlns:a="http://schemas.openxmlformats.org/drawingml/2006/main" rot="16200000">
          <a:off x="5503497" y="854006"/>
          <a:ext cx="1467125" cy="22285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pt-BR" sz="1400" b="1" i="0" dirty="0">
              <a:solidFill>
                <a:schemeClr val="accent1"/>
              </a:solidFill>
            </a:rPr>
            <a:t>ALAVANCAR</a:t>
          </a:r>
        </a:p>
      </cdr:txBody>
    </cdr:sp>
  </cdr:relSizeAnchor>
</c:userShapes>
</file>

<file path=ppt/drawings/drawing3.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60B19-75E0-554E-80A1-F91F320BDC35}"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67</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33D825-A725-8542-BA07-5AC2CD65B05B}"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71</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7D88443E-DBE1-B44B-9450-ED1D92420BEC}" type="TxLink">
            <a:rPr lang="en-US" sz="2800" b="0" i="0" u="none" strike="noStrike" dirty="0">
              <a:solidFill>
                <a:schemeClr val="tx1">
                  <a:lumMod val="50000"/>
                  <a:lumOff val="50000"/>
                </a:schemeClr>
              </a:solidFill>
              <a:latin typeface="Segoe UI" panose="020B0502040204020203" pitchFamily="34" charset="0"/>
              <a:ea typeface="Segoe UI Symbol"/>
              <a:cs typeface="Segoe UI" panose="020B0502040204020203" pitchFamily="34" charset="0"/>
            </a:rPr>
            <a:pPr algn="ctr"/>
            <a:t>34</a:t>
          </a:fld>
          <a:endParaRPr lang="pt-BR" sz="2800" b="0" dirty="0">
            <a:solidFill>
              <a:schemeClr val="tx1">
                <a:lumMod val="50000"/>
                <a:lumOff val="50000"/>
              </a:schemeClr>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148321B3-FA34-3F4A-B811-E29D87435BB5}"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74</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0.3353</cdr:x>
      <cdr:y>0.27701</cdr:y>
    </cdr:from>
    <cdr:to>
      <cdr:x>0.6647</cdr:x>
      <cdr:y>0.72299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9110"/>
          <a:ext cx="626081" cy="51377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0F7C083C-E8D2-084B-9EB4-7F50AF4D7F1E}"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76</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0.3353</cdr:x>
      <cdr:y>0.27457</cdr:y>
    </cdr:from>
    <cdr:to>
      <cdr:x>0.6647</cdr:x>
      <cdr:y>0.72542</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6309"/>
          <a:ext cx="626080" cy="51937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56626EDF-E2DE-A745-BED0-78DA53601EE9}" type="TxLink">
            <a:rPr lang="en-US" sz="2800" b="0" i="0" u="none" strike="noStrike" dirty="0">
              <a:solidFill>
                <a:srgbClr val="F17E72"/>
              </a:solidFill>
              <a:latin typeface="Segoe UI" panose="020B0502040204020203" pitchFamily="34" charset="0"/>
              <a:ea typeface="Segoe UI Symbol"/>
              <a:cs typeface="Segoe UI" panose="020B0502040204020203" pitchFamily="34" charset="0"/>
            </a:rPr>
            <a:pPr algn="ctr"/>
            <a:t>36</a:t>
          </a:fld>
          <a:endParaRPr lang="pt-BR" sz="2800" b="0" dirty="0">
            <a:solidFill>
              <a:srgbClr val="F17E72"/>
            </a:solidFill>
            <a:latin typeface="Segoe UI" panose="020B0502040204020203" pitchFamily="34" charset="0"/>
            <a:ea typeface="Segoe UI Historic" panose="020B0502040204020203" pitchFamily="34" charset="0"/>
            <a:cs typeface="Segoe UI" panose="020B0502040204020203" pitchFamily="34"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0.3353</cdr:x>
      <cdr:y>0.274</cdr:y>
    </cdr:from>
    <cdr:to>
      <cdr:x>0.6647</cdr:x>
      <cdr:y>0.72599</cdr:y>
    </cdr:to>
    <cdr:sp macro="" textlink="">
      <cdr:nvSpPr>
        <cdr:cNvPr id="2" name="CaixaDeTexto 1">
          <a:extLst xmlns:a="http://schemas.openxmlformats.org/drawingml/2006/main">
            <a:ext uri="{FF2B5EF4-FFF2-40B4-BE49-F238E27FC236}">
              <a16:creationId xmlns:a16="http://schemas.microsoft.com/office/drawing/2014/main" id="{4BE51437-2378-9C41-ACC3-298AB8BAA0B8}"/>
            </a:ext>
          </a:extLst>
        </cdr:cNvPr>
        <cdr:cNvSpPr txBox="1"/>
      </cdr:nvSpPr>
      <cdr:spPr>
        <a:xfrm xmlns:a="http://schemas.openxmlformats.org/drawingml/2006/main">
          <a:off x="637294" y="315648"/>
          <a:ext cx="626081" cy="52069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fld id="{21E77021-2220-D64F-8996-9F6A209ECF06}" type="TxLink">
            <a:rPr lang="en-US" sz="2800" b="0" i="0" u="none" strike="noStrike" dirty="0">
              <a:solidFill>
                <a:srgbClr val="00DEAA"/>
              </a:solidFill>
              <a:latin typeface="Segoe UI Symbol"/>
              <a:ea typeface="Segoe UI Symbol"/>
              <a:cs typeface="Segoe UI Historic" panose="020B0502040204020203" pitchFamily="34" charset="0"/>
            </a:rPr>
            <a:pPr algn="ctr"/>
            <a:t>89</a:t>
          </a:fld>
          <a:endParaRPr lang="pt-BR" sz="2800" b="0" dirty="0">
            <a:solidFill>
              <a:srgbClr val="00DEAA"/>
            </a:solidFill>
            <a:latin typeface="Segoe UI Historic" panose="020B0502040204020203" pitchFamily="34" charset="0"/>
            <a:ea typeface="Segoe UI Historic" panose="020B0502040204020203" pitchFamily="34" charset="0"/>
            <a:cs typeface="Segoe UI Historic" panose="020B0502040204020203"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03059E5-6A6C-7142-AFF8-41BD030E5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170D19D4-E5E6-B24C-9204-55E8A9BEAF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AA7473-0A2E-C342-9F71-EB5161B67928}" type="datetimeFigureOut">
              <a:rPr lang="pt-BR" smtClean="0"/>
              <a:t>06/08/2020</a:t>
            </a:fld>
            <a:endParaRPr lang="pt-BR"/>
          </a:p>
        </p:txBody>
      </p:sp>
      <p:sp>
        <p:nvSpPr>
          <p:cNvPr id="4" name="Espaço Reservado para Rodapé 3">
            <a:extLst>
              <a:ext uri="{FF2B5EF4-FFF2-40B4-BE49-F238E27FC236}">
                <a16:creationId xmlns:a16="http://schemas.microsoft.com/office/drawing/2014/main" id="{6CC84936-3C02-4947-960C-C24CAB63E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E6AF33C-5411-184C-B4E3-09367C00C0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A9190E-13AB-CA4B-96C1-20E5E5E1312F}" type="slidenum">
              <a:rPr lang="pt-BR" smtClean="0"/>
              <a:t>‹nº›</a:t>
            </a:fld>
            <a:endParaRPr lang="pt-BR"/>
          </a:p>
        </p:txBody>
      </p:sp>
    </p:spTree>
    <p:extLst>
      <p:ext uri="{BB962C8B-B14F-4D97-AF65-F5344CB8AC3E}">
        <p14:creationId xmlns:p14="http://schemas.microsoft.com/office/powerpoint/2010/main" val="725696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0DD22-D88C-E446-B9C4-26E72FE50448}" type="datetimeFigureOut">
              <a:rPr lang="pt-BR" smtClean="0"/>
              <a:t>06/08/2020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F6947-91D6-484C-81FF-004325C349EC}" type="slidenum">
              <a:rPr lang="pt-BR" smtClean="0"/>
              <a:t>‹nº›</a:t>
            </a:fld>
            <a:endParaRPr lang="pt-BR"/>
          </a:p>
        </p:txBody>
      </p:sp>
    </p:spTree>
    <p:extLst>
      <p:ext uri="{BB962C8B-B14F-4D97-AF65-F5344CB8AC3E}">
        <p14:creationId xmlns:p14="http://schemas.microsoft.com/office/powerpoint/2010/main" val="11281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a:t>
            </a:fld>
            <a:endParaRPr lang="pt-BR"/>
          </a:p>
        </p:txBody>
      </p:sp>
    </p:spTree>
    <p:extLst>
      <p:ext uri="{BB962C8B-B14F-4D97-AF65-F5344CB8AC3E}">
        <p14:creationId xmlns:p14="http://schemas.microsoft.com/office/powerpoint/2010/main" val="577335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19</a:t>
            </a:fld>
            <a:endParaRPr lang="pt-BR"/>
          </a:p>
        </p:txBody>
      </p:sp>
    </p:spTree>
    <p:extLst>
      <p:ext uri="{BB962C8B-B14F-4D97-AF65-F5344CB8AC3E}">
        <p14:creationId xmlns:p14="http://schemas.microsoft.com/office/powerpoint/2010/main" val="2528179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22</a:t>
            </a:fld>
            <a:endParaRPr lang="pt-BR"/>
          </a:p>
        </p:txBody>
      </p:sp>
    </p:spTree>
    <p:extLst>
      <p:ext uri="{BB962C8B-B14F-4D97-AF65-F5344CB8AC3E}">
        <p14:creationId xmlns:p14="http://schemas.microsoft.com/office/powerpoint/2010/main" val="158356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24</a:t>
            </a:fld>
            <a:endParaRPr lang="pt-BR"/>
          </a:p>
        </p:txBody>
      </p:sp>
    </p:spTree>
    <p:extLst>
      <p:ext uri="{BB962C8B-B14F-4D97-AF65-F5344CB8AC3E}">
        <p14:creationId xmlns:p14="http://schemas.microsoft.com/office/powerpoint/2010/main" val="30544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25</a:t>
            </a:fld>
            <a:endParaRPr lang="pt-BR"/>
          </a:p>
        </p:txBody>
      </p:sp>
    </p:spTree>
    <p:extLst>
      <p:ext uri="{BB962C8B-B14F-4D97-AF65-F5344CB8AC3E}">
        <p14:creationId xmlns:p14="http://schemas.microsoft.com/office/powerpoint/2010/main" val="80464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26</a:t>
            </a:fld>
            <a:endParaRPr lang="pt-BR"/>
          </a:p>
        </p:txBody>
      </p:sp>
    </p:spTree>
    <p:extLst>
      <p:ext uri="{BB962C8B-B14F-4D97-AF65-F5344CB8AC3E}">
        <p14:creationId xmlns:p14="http://schemas.microsoft.com/office/powerpoint/2010/main" val="380736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27</a:t>
            </a:fld>
            <a:endParaRPr lang="pt-BR"/>
          </a:p>
        </p:txBody>
      </p:sp>
    </p:spTree>
    <p:extLst>
      <p:ext uri="{BB962C8B-B14F-4D97-AF65-F5344CB8AC3E}">
        <p14:creationId xmlns:p14="http://schemas.microsoft.com/office/powerpoint/2010/main" val="24392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31</a:t>
            </a:fld>
            <a:endParaRPr lang="pt-BR"/>
          </a:p>
        </p:txBody>
      </p:sp>
    </p:spTree>
    <p:extLst>
      <p:ext uri="{BB962C8B-B14F-4D97-AF65-F5344CB8AC3E}">
        <p14:creationId xmlns:p14="http://schemas.microsoft.com/office/powerpoint/2010/main" val="188679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32</a:t>
            </a:fld>
            <a:endParaRPr lang="pt-BR"/>
          </a:p>
        </p:txBody>
      </p:sp>
    </p:spTree>
    <p:extLst>
      <p:ext uri="{BB962C8B-B14F-4D97-AF65-F5344CB8AC3E}">
        <p14:creationId xmlns:p14="http://schemas.microsoft.com/office/powerpoint/2010/main" val="280844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33</a:t>
            </a:fld>
            <a:endParaRPr lang="pt-BR"/>
          </a:p>
        </p:txBody>
      </p:sp>
    </p:spTree>
    <p:extLst>
      <p:ext uri="{BB962C8B-B14F-4D97-AF65-F5344CB8AC3E}">
        <p14:creationId xmlns:p14="http://schemas.microsoft.com/office/powerpoint/2010/main" val="292519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37</a:t>
            </a:fld>
            <a:endParaRPr lang="pt-BR"/>
          </a:p>
        </p:txBody>
      </p:sp>
    </p:spTree>
    <p:extLst>
      <p:ext uri="{BB962C8B-B14F-4D97-AF65-F5344CB8AC3E}">
        <p14:creationId xmlns:p14="http://schemas.microsoft.com/office/powerpoint/2010/main" val="209720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2</a:t>
            </a:fld>
            <a:endParaRPr lang="pt-BR"/>
          </a:p>
        </p:txBody>
      </p:sp>
    </p:spTree>
    <p:extLst>
      <p:ext uri="{BB962C8B-B14F-4D97-AF65-F5344CB8AC3E}">
        <p14:creationId xmlns:p14="http://schemas.microsoft.com/office/powerpoint/2010/main" val="299870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87764A9B-8F49-4C48-A6DD-347484FDEAC2}" type="slidenum">
              <a:rPr lang="pt-BR" smtClean="0"/>
              <a:pPr/>
              <a:t>40</a:t>
            </a:fld>
            <a:endParaRPr lang="pt-BR"/>
          </a:p>
        </p:txBody>
      </p:sp>
    </p:spTree>
    <p:extLst>
      <p:ext uri="{BB962C8B-B14F-4D97-AF65-F5344CB8AC3E}">
        <p14:creationId xmlns:p14="http://schemas.microsoft.com/office/powerpoint/2010/main" val="849965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7764A9B-8F49-4C48-A6DD-347484FDEAC2}" type="slidenum">
              <a:rPr lang="pt-BR" smtClean="0"/>
              <a:pPr/>
              <a:t>41</a:t>
            </a:fld>
            <a:endParaRPr lang="pt-BR"/>
          </a:p>
        </p:txBody>
      </p:sp>
    </p:spTree>
    <p:extLst>
      <p:ext uri="{BB962C8B-B14F-4D97-AF65-F5344CB8AC3E}">
        <p14:creationId xmlns:p14="http://schemas.microsoft.com/office/powerpoint/2010/main" val="235101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4F6947-91D6-484C-81FF-004325C349EC}"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71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4F6947-91D6-484C-81FF-004325C349EC}"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95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46</a:t>
            </a:fld>
            <a:endParaRPr lang="pt-BR"/>
          </a:p>
        </p:txBody>
      </p:sp>
    </p:spTree>
    <p:extLst>
      <p:ext uri="{BB962C8B-B14F-4D97-AF65-F5344CB8AC3E}">
        <p14:creationId xmlns:p14="http://schemas.microsoft.com/office/powerpoint/2010/main" val="412093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4F6947-91D6-484C-81FF-004325C349EC}"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338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49</a:t>
            </a:fld>
            <a:endParaRPr lang="pt-BR"/>
          </a:p>
        </p:txBody>
      </p:sp>
    </p:spTree>
    <p:extLst>
      <p:ext uri="{BB962C8B-B14F-4D97-AF65-F5344CB8AC3E}">
        <p14:creationId xmlns:p14="http://schemas.microsoft.com/office/powerpoint/2010/main" val="3787792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52</a:t>
            </a:fld>
            <a:endParaRPr lang="pt-BR"/>
          </a:p>
        </p:txBody>
      </p:sp>
    </p:spTree>
    <p:extLst>
      <p:ext uri="{BB962C8B-B14F-4D97-AF65-F5344CB8AC3E}">
        <p14:creationId xmlns:p14="http://schemas.microsoft.com/office/powerpoint/2010/main" val="1174292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53</a:t>
            </a:fld>
            <a:endParaRPr lang="pt-BR"/>
          </a:p>
        </p:txBody>
      </p:sp>
    </p:spTree>
    <p:extLst>
      <p:ext uri="{BB962C8B-B14F-4D97-AF65-F5344CB8AC3E}">
        <p14:creationId xmlns:p14="http://schemas.microsoft.com/office/powerpoint/2010/main" val="3550050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54</a:t>
            </a:fld>
            <a:endParaRPr lang="pt-BR"/>
          </a:p>
        </p:txBody>
      </p:sp>
    </p:spTree>
    <p:extLst>
      <p:ext uri="{BB962C8B-B14F-4D97-AF65-F5344CB8AC3E}">
        <p14:creationId xmlns:p14="http://schemas.microsoft.com/office/powerpoint/2010/main" val="156404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3</a:t>
            </a:fld>
            <a:endParaRPr lang="pt-BR"/>
          </a:p>
        </p:txBody>
      </p:sp>
    </p:spTree>
    <p:extLst>
      <p:ext uri="{BB962C8B-B14F-4D97-AF65-F5344CB8AC3E}">
        <p14:creationId xmlns:p14="http://schemas.microsoft.com/office/powerpoint/2010/main" val="357447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56</a:t>
            </a:fld>
            <a:endParaRPr lang="pt-BR"/>
          </a:p>
        </p:txBody>
      </p:sp>
    </p:spTree>
    <p:extLst>
      <p:ext uri="{BB962C8B-B14F-4D97-AF65-F5344CB8AC3E}">
        <p14:creationId xmlns:p14="http://schemas.microsoft.com/office/powerpoint/2010/main" val="922423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59</a:t>
            </a:fld>
            <a:endParaRPr lang="pt-BR"/>
          </a:p>
        </p:txBody>
      </p:sp>
    </p:spTree>
    <p:extLst>
      <p:ext uri="{BB962C8B-B14F-4D97-AF65-F5344CB8AC3E}">
        <p14:creationId xmlns:p14="http://schemas.microsoft.com/office/powerpoint/2010/main" val="2172334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61</a:t>
            </a:fld>
            <a:endParaRPr lang="pt-BR"/>
          </a:p>
        </p:txBody>
      </p:sp>
    </p:spTree>
    <p:extLst>
      <p:ext uri="{BB962C8B-B14F-4D97-AF65-F5344CB8AC3E}">
        <p14:creationId xmlns:p14="http://schemas.microsoft.com/office/powerpoint/2010/main" val="272863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62</a:t>
            </a:fld>
            <a:endParaRPr lang="pt-BR"/>
          </a:p>
        </p:txBody>
      </p:sp>
    </p:spTree>
    <p:extLst>
      <p:ext uri="{BB962C8B-B14F-4D97-AF65-F5344CB8AC3E}">
        <p14:creationId xmlns:p14="http://schemas.microsoft.com/office/powerpoint/2010/main" val="3471578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4F6947-91D6-484C-81FF-004325C349EC}"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112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spc="40" baseline="0" dirty="0">
              <a:solidFill>
                <a:srgbClr val="262626"/>
              </a:solidFill>
              <a:effectLst/>
              <a:latin typeface="Segoe UI" panose="020B0502040204020203" pitchFamily="34" charset="0"/>
              <a:cs typeface="Segoe UI" panose="020B0502040204020203" pitchFamily="34" charset="0"/>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66</a:t>
            </a:fld>
            <a:endParaRPr lang="pt-BR"/>
          </a:p>
        </p:txBody>
      </p:sp>
    </p:spTree>
    <p:extLst>
      <p:ext uri="{BB962C8B-B14F-4D97-AF65-F5344CB8AC3E}">
        <p14:creationId xmlns:p14="http://schemas.microsoft.com/office/powerpoint/2010/main" val="337612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67</a:t>
            </a:fld>
            <a:endParaRPr lang="pt-BR"/>
          </a:p>
        </p:txBody>
      </p:sp>
    </p:spTree>
    <p:extLst>
      <p:ext uri="{BB962C8B-B14F-4D97-AF65-F5344CB8AC3E}">
        <p14:creationId xmlns:p14="http://schemas.microsoft.com/office/powerpoint/2010/main" val="3844924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68</a:t>
            </a:fld>
            <a:endParaRPr lang="pt-BR"/>
          </a:p>
        </p:txBody>
      </p:sp>
    </p:spTree>
    <p:extLst>
      <p:ext uri="{BB962C8B-B14F-4D97-AF65-F5344CB8AC3E}">
        <p14:creationId xmlns:p14="http://schemas.microsoft.com/office/powerpoint/2010/main" val="1318680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ok</a:t>
            </a: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69</a:t>
            </a:fld>
            <a:endParaRPr lang="pt-BR"/>
          </a:p>
        </p:txBody>
      </p:sp>
    </p:spTree>
    <p:extLst>
      <p:ext uri="{BB962C8B-B14F-4D97-AF65-F5344CB8AC3E}">
        <p14:creationId xmlns:p14="http://schemas.microsoft.com/office/powerpoint/2010/main" val="1522685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70</a:t>
            </a:fld>
            <a:endParaRPr lang="pt-BR"/>
          </a:p>
        </p:txBody>
      </p:sp>
    </p:spTree>
    <p:extLst>
      <p:ext uri="{BB962C8B-B14F-4D97-AF65-F5344CB8AC3E}">
        <p14:creationId xmlns:p14="http://schemas.microsoft.com/office/powerpoint/2010/main" val="419023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4</a:t>
            </a:fld>
            <a:endParaRPr lang="pt-BR"/>
          </a:p>
        </p:txBody>
      </p:sp>
    </p:spTree>
    <p:extLst>
      <p:ext uri="{BB962C8B-B14F-4D97-AF65-F5344CB8AC3E}">
        <p14:creationId xmlns:p14="http://schemas.microsoft.com/office/powerpoint/2010/main" val="3829180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71</a:t>
            </a:fld>
            <a:endParaRPr lang="pt-BR"/>
          </a:p>
        </p:txBody>
      </p:sp>
    </p:spTree>
    <p:extLst>
      <p:ext uri="{BB962C8B-B14F-4D97-AF65-F5344CB8AC3E}">
        <p14:creationId xmlns:p14="http://schemas.microsoft.com/office/powerpoint/2010/main" val="1327123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73</a:t>
            </a:fld>
            <a:endParaRPr lang="pt-BR"/>
          </a:p>
        </p:txBody>
      </p:sp>
    </p:spTree>
    <p:extLst>
      <p:ext uri="{BB962C8B-B14F-4D97-AF65-F5344CB8AC3E}">
        <p14:creationId xmlns:p14="http://schemas.microsoft.com/office/powerpoint/2010/main" val="2961221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74</a:t>
            </a:fld>
            <a:endParaRPr lang="pt-BR"/>
          </a:p>
        </p:txBody>
      </p:sp>
    </p:spTree>
    <p:extLst>
      <p:ext uri="{BB962C8B-B14F-4D97-AF65-F5344CB8AC3E}">
        <p14:creationId xmlns:p14="http://schemas.microsoft.com/office/powerpoint/2010/main" val="667382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75</a:t>
            </a:fld>
            <a:endParaRPr lang="pt-BR"/>
          </a:p>
        </p:txBody>
      </p:sp>
    </p:spTree>
    <p:extLst>
      <p:ext uri="{BB962C8B-B14F-4D97-AF65-F5344CB8AC3E}">
        <p14:creationId xmlns:p14="http://schemas.microsoft.com/office/powerpoint/2010/main" val="4155059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76</a:t>
            </a:fld>
            <a:endParaRPr lang="pt-BR"/>
          </a:p>
        </p:txBody>
      </p:sp>
    </p:spTree>
    <p:extLst>
      <p:ext uri="{BB962C8B-B14F-4D97-AF65-F5344CB8AC3E}">
        <p14:creationId xmlns:p14="http://schemas.microsoft.com/office/powerpoint/2010/main" val="3331877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77</a:t>
            </a:fld>
            <a:endParaRPr lang="pt-BR"/>
          </a:p>
        </p:txBody>
      </p:sp>
    </p:spTree>
    <p:extLst>
      <p:ext uri="{BB962C8B-B14F-4D97-AF65-F5344CB8AC3E}">
        <p14:creationId xmlns:p14="http://schemas.microsoft.com/office/powerpoint/2010/main" val="624386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78</a:t>
            </a:fld>
            <a:endParaRPr lang="pt-BR"/>
          </a:p>
        </p:txBody>
      </p:sp>
    </p:spTree>
    <p:extLst>
      <p:ext uri="{BB962C8B-B14F-4D97-AF65-F5344CB8AC3E}">
        <p14:creationId xmlns:p14="http://schemas.microsoft.com/office/powerpoint/2010/main" val="1186412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79</a:t>
            </a:fld>
            <a:endParaRPr lang="pt-BR"/>
          </a:p>
        </p:txBody>
      </p:sp>
    </p:spTree>
    <p:extLst>
      <p:ext uri="{BB962C8B-B14F-4D97-AF65-F5344CB8AC3E}">
        <p14:creationId xmlns:p14="http://schemas.microsoft.com/office/powerpoint/2010/main" val="1851401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81</a:t>
            </a:fld>
            <a:endParaRPr lang="pt-BR"/>
          </a:p>
        </p:txBody>
      </p:sp>
    </p:spTree>
    <p:extLst>
      <p:ext uri="{BB962C8B-B14F-4D97-AF65-F5344CB8AC3E}">
        <p14:creationId xmlns:p14="http://schemas.microsoft.com/office/powerpoint/2010/main" val="824061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82</a:t>
            </a:fld>
            <a:endParaRPr lang="pt-BR"/>
          </a:p>
        </p:txBody>
      </p:sp>
    </p:spTree>
    <p:extLst>
      <p:ext uri="{BB962C8B-B14F-4D97-AF65-F5344CB8AC3E}">
        <p14:creationId xmlns:p14="http://schemas.microsoft.com/office/powerpoint/2010/main" val="246158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ok</a:t>
            </a: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a:t>
            </a:fld>
            <a:endParaRPr lang="pt-BR"/>
          </a:p>
        </p:txBody>
      </p:sp>
    </p:spTree>
    <p:extLst>
      <p:ext uri="{BB962C8B-B14F-4D97-AF65-F5344CB8AC3E}">
        <p14:creationId xmlns:p14="http://schemas.microsoft.com/office/powerpoint/2010/main" val="1321666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83</a:t>
            </a:fld>
            <a:endParaRPr lang="pt-BR"/>
          </a:p>
        </p:txBody>
      </p:sp>
    </p:spTree>
    <p:extLst>
      <p:ext uri="{BB962C8B-B14F-4D97-AF65-F5344CB8AC3E}">
        <p14:creationId xmlns:p14="http://schemas.microsoft.com/office/powerpoint/2010/main" val="3661770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u="none" strike="noStrike" kern="1200" dirty="0">
              <a:solidFill>
                <a:srgbClr val="262626"/>
              </a:solidFill>
              <a:effectLst/>
              <a:latin typeface="Segoe UI" panose="020B0502040204020203" pitchFamily="34" charset="0"/>
              <a:ea typeface="+mn-ea"/>
              <a:cs typeface="+mn-cs"/>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84</a:t>
            </a:fld>
            <a:endParaRPr lang="pt-BR"/>
          </a:p>
        </p:txBody>
      </p:sp>
    </p:spTree>
    <p:extLst>
      <p:ext uri="{BB962C8B-B14F-4D97-AF65-F5344CB8AC3E}">
        <p14:creationId xmlns:p14="http://schemas.microsoft.com/office/powerpoint/2010/main" val="2257912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85</a:t>
            </a:fld>
            <a:endParaRPr lang="pt-BR"/>
          </a:p>
        </p:txBody>
      </p:sp>
    </p:spTree>
    <p:extLst>
      <p:ext uri="{BB962C8B-B14F-4D97-AF65-F5344CB8AC3E}">
        <p14:creationId xmlns:p14="http://schemas.microsoft.com/office/powerpoint/2010/main" val="2801700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86</a:t>
            </a:fld>
            <a:endParaRPr lang="pt-BR"/>
          </a:p>
        </p:txBody>
      </p:sp>
    </p:spTree>
    <p:extLst>
      <p:ext uri="{BB962C8B-B14F-4D97-AF65-F5344CB8AC3E}">
        <p14:creationId xmlns:p14="http://schemas.microsoft.com/office/powerpoint/2010/main" val="743741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87</a:t>
            </a:fld>
            <a:endParaRPr lang="pt-BR"/>
          </a:p>
        </p:txBody>
      </p:sp>
    </p:spTree>
    <p:extLst>
      <p:ext uri="{BB962C8B-B14F-4D97-AF65-F5344CB8AC3E}">
        <p14:creationId xmlns:p14="http://schemas.microsoft.com/office/powerpoint/2010/main" val="4237717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89</a:t>
            </a:fld>
            <a:endParaRPr lang="pt-BR"/>
          </a:p>
        </p:txBody>
      </p:sp>
    </p:spTree>
    <p:extLst>
      <p:ext uri="{BB962C8B-B14F-4D97-AF65-F5344CB8AC3E}">
        <p14:creationId xmlns:p14="http://schemas.microsoft.com/office/powerpoint/2010/main" val="202599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90</a:t>
            </a:fld>
            <a:endParaRPr lang="pt-BR"/>
          </a:p>
        </p:txBody>
      </p:sp>
    </p:spTree>
    <p:extLst>
      <p:ext uri="{BB962C8B-B14F-4D97-AF65-F5344CB8AC3E}">
        <p14:creationId xmlns:p14="http://schemas.microsoft.com/office/powerpoint/2010/main" val="1162387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baseline="0" dirty="0">
              <a:solidFill>
                <a:srgbClr val="262626"/>
              </a:solidFill>
              <a:effectLst/>
              <a:latin typeface="Segoe UI" panose="020B0502040204020203" pitchFamily="34" charset="0"/>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91</a:t>
            </a:fld>
            <a:endParaRPr lang="pt-BR"/>
          </a:p>
        </p:txBody>
      </p:sp>
    </p:spTree>
    <p:extLst>
      <p:ext uri="{BB962C8B-B14F-4D97-AF65-F5344CB8AC3E}">
        <p14:creationId xmlns:p14="http://schemas.microsoft.com/office/powerpoint/2010/main" val="993429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92</a:t>
            </a:fld>
            <a:endParaRPr lang="pt-BR"/>
          </a:p>
        </p:txBody>
      </p:sp>
    </p:spTree>
    <p:extLst>
      <p:ext uri="{BB962C8B-B14F-4D97-AF65-F5344CB8AC3E}">
        <p14:creationId xmlns:p14="http://schemas.microsoft.com/office/powerpoint/2010/main" val="714838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ok</a:t>
            </a: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93</a:t>
            </a:fld>
            <a:endParaRPr lang="pt-BR"/>
          </a:p>
        </p:txBody>
      </p:sp>
    </p:spTree>
    <p:extLst>
      <p:ext uri="{BB962C8B-B14F-4D97-AF65-F5344CB8AC3E}">
        <p14:creationId xmlns:p14="http://schemas.microsoft.com/office/powerpoint/2010/main" val="78585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14</a:t>
            </a:fld>
            <a:endParaRPr lang="pt-BR"/>
          </a:p>
        </p:txBody>
      </p:sp>
    </p:spTree>
    <p:extLst>
      <p:ext uri="{BB962C8B-B14F-4D97-AF65-F5344CB8AC3E}">
        <p14:creationId xmlns:p14="http://schemas.microsoft.com/office/powerpoint/2010/main" val="35684750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94</a:t>
            </a:fld>
            <a:endParaRPr lang="pt-BR"/>
          </a:p>
        </p:txBody>
      </p:sp>
    </p:spTree>
    <p:extLst>
      <p:ext uri="{BB962C8B-B14F-4D97-AF65-F5344CB8AC3E}">
        <p14:creationId xmlns:p14="http://schemas.microsoft.com/office/powerpoint/2010/main" val="14672011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95</a:t>
            </a:fld>
            <a:endParaRPr lang="pt-BR"/>
          </a:p>
        </p:txBody>
      </p:sp>
    </p:spTree>
    <p:extLst>
      <p:ext uri="{BB962C8B-B14F-4D97-AF65-F5344CB8AC3E}">
        <p14:creationId xmlns:p14="http://schemas.microsoft.com/office/powerpoint/2010/main" val="1015073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98</a:t>
            </a:fld>
            <a:endParaRPr lang="pt-BR"/>
          </a:p>
        </p:txBody>
      </p:sp>
    </p:spTree>
    <p:extLst>
      <p:ext uri="{BB962C8B-B14F-4D97-AF65-F5344CB8AC3E}">
        <p14:creationId xmlns:p14="http://schemas.microsoft.com/office/powerpoint/2010/main" val="2941267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99</a:t>
            </a:fld>
            <a:endParaRPr lang="pt-BR"/>
          </a:p>
        </p:txBody>
      </p:sp>
    </p:spTree>
    <p:extLst>
      <p:ext uri="{BB962C8B-B14F-4D97-AF65-F5344CB8AC3E}">
        <p14:creationId xmlns:p14="http://schemas.microsoft.com/office/powerpoint/2010/main" val="348842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100</a:t>
            </a:fld>
            <a:endParaRPr lang="pt-BR"/>
          </a:p>
        </p:txBody>
      </p:sp>
    </p:spTree>
    <p:extLst>
      <p:ext uri="{BB962C8B-B14F-4D97-AF65-F5344CB8AC3E}">
        <p14:creationId xmlns:p14="http://schemas.microsoft.com/office/powerpoint/2010/main" val="1878035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101</a:t>
            </a:fld>
            <a:endParaRPr lang="pt-BR"/>
          </a:p>
        </p:txBody>
      </p:sp>
    </p:spTree>
    <p:extLst>
      <p:ext uri="{BB962C8B-B14F-4D97-AF65-F5344CB8AC3E}">
        <p14:creationId xmlns:p14="http://schemas.microsoft.com/office/powerpoint/2010/main" val="11320864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102</a:t>
            </a:fld>
            <a:endParaRPr lang="pt-BR"/>
          </a:p>
        </p:txBody>
      </p:sp>
    </p:spTree>
    <p:extLst>
      <p:ext uri="{BB962C8B-B14F-4D97-AF65-F5344CB8AC3E}">
        <p14:creationId xmlns:p14="http://schemas.microsoft.com/office/powerpoint/2010/main" val="3382059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103</a:t>
            </a:fld>
            <a:endParaRPr lang="pt-BR"/>
          </a:p>
        </p:txBody>
      </p:sp>
    </p:spTree>
    <p:extLst>
      <p:ext uri="{BB962C8B-B14F-4D97-AF65-F5344CB8AC3E}">
        <p14:creationId xmlns:p14="http://schemas.microsoft.com/office/powerpoint/2010/main" val="4156553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104</a:t>
            </a:fld>
            <a:endParaRPr lang="pt-BR"/>
          </a:p>
        </p:txBody>
      </p:sp>
    </p:spTree>
    <p:extLst>
      <p:ext uri="{BB962C8B-B14F-4D97-AF65-F5344CB8AC3E}">
        <p14:creationId xmlns:p14="http://schemas.microsoft.com/office/powerpoint/2010/main" val="3694231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106</a:t>
            </a:fld>
            <a:endParaRPr lang="pt-BR"/>
          </a:p>
        </p:txBody>
      </p:sp>
    </p:spTree>
    <p:extLst>
      <p:ext uri="{BB962C8B-B14F-4D97-AF65-F5344CB8AC3E}">
        <p14:creationId xmlns:p14="http://schemas.microsoft.com/office/powerpoint/2010/main" val="154822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15</a:t>
            </a:fld>
            <a:endParaRPr lang="pt-BR"/>
          </a:p>
        </p:txBody>
      </p:sp>
    </p:spTree>
    <p:extLst>
      <p:ext uri="{BB962C8B-B14F-4D97-AF65-F5344CB8AC3E}">
        <p14:creationId xmlns:p14="http://schemas.microsoft.com/office/powerpoint/2010/main" val="2440728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u="none" strike="noStrike" dirty="0">
              <a:solidFill>
                <a:srgbClr val="262626"/>
              </a:solidFill>
              <a:effectLst/>
              <a:latin typeface="Segoe UI" panose="020B0502040204020203" pitchFamily="34" charset="0"/>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107</a:t>
            </a:fld>
            <a:endParaRPr lang="pt-BR"/>
          </a:p>
        </p:txBody>
      </p:sp>
    </p:spTree>
    <p:extLst>
      <p:ext uri="{BB962C8B-B14F-4D97-AF65-F5344CB8AC3E}">
        <p14:creationId xmlns:p14="http://schemas.microsoft.com/office/powerpoint/2010/main" val="21159375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dirty="0">
              <a:solidFill>
                <a:srgbClr val="262626"/>
              </a:solidFill>
              <a:effectLst/>
              <a:latin typeface="Segoe UI" panose="020B0502040204020203" pitchFamily="34" charset="0"/>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108</a:t>
            </a:fld>
            <a:endParaRPr lang="pt-BR"/>
          </a:p>
        </p:txBody>
      </p:sp>
    </p:spTree>
    <p:extLst>
      <p:ext uri="{BB962C8B-B14F-4D97-AF65-F5344CB8AC3E}">
        <p14:creationId xmlns:p14="http://schemas.microsoft.com/office/powerpoint/2010/main" val="22926797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u="none" strike="noStrike" dirty="0">
              <a:solidFill>
                <a:srgbClr val="262626"/>
              </a:solidFill>
              <a:effectLst/>
              <a:latin typeface="Segoe UI" panose="020B0502040204020203" pitchFamily="34" charset="0"/>
            </a:endParaRPr>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109</a:t>
            </a:fld>
            <a:endParaRPr lang="pt-BR"/>
          </a:p>
        </p:txBody>
      </p:sp>
    </p:spTree>
    <p:extLst>
      <p:ext uri="{BB962C8B-B14F-4D97-AF65-F5344CB8AC3E}">
        <p14:creationId xmlns:p14="http://schemas.microsoft.com/office/powerpoint/2010/main" val="2119743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110</a:t>
            </a:fld>
            <a:endParaRPr lang="pt-BR"/>
          </a:p>
        </p:txBody>
      </p:sp>
    </p:spTree>
    <p:extLst>
      <p:ext uri="{BB962C8B-B14F-4D97-AF65-F5344CB8AC3E}">
        <p14:creationId xmlns:p14="http://schemas.microsoft.com/office/powerpoint/2010/main" val="1723475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111</a:t>
            </a:fld>
            <a:endParaRPr lang="pt-BR"/>
          </a:p>
        </p:txBody>
      </p:sp>
    </p:spTree>
    <p:extLst>
      <p:ext uri="{BB962C8B-B14F-4D97-AF65-F5344CB8AC3E}">
        <p14:creationId xmlns:p14="http://schemas.microsoft.com/office/powerpoint/2010/main" val="4067522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112</a:t>
            </a:fld>
            <a:endParaRPr lang="pt-BR"/>
          </a:p>
        </p:txBody>
      </p:sp>
    </p:spTree>
    <p:extLst>
      <p:ext uri="{BB962C8B-B14F-4D97-AF65-F5344CB8AC3E}">
        <p14:creationId xmlns:p14="http://schemas.microsoft.com/office/powerpoint/2010/main" val="32383407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114</a:t>
            </a:fld>
            <a:endParaRPr lang="pt-BR"/>
          </a:p>
        </p:txBody>
      </p:sp>
    </p:spTree>
    <p:extLst>
      <p:ext uri="{BB962C8B-B14F-4D97-AF65-F5344CB8AC3E}">
        <p14:creationId xmlns:p14="http://schemas.microsoft.com/office/powerpoint/2010/main" val="32677678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115</a:t>
            </a:fld>
            <a:endParaRPr lang="pt-BR"/>
          </a:p>
        </p:txBody>
      </p:sp>
    </p:spTree>
    <p:extLst>
      <p:ext uri="{BB962C8B-B14F-4D97-AF65-F5344CB8AC3E}">
        <p14:creationId xmlns:p14="http://schemas.microsoft.com/office/powerpoint/2010/main" val="23926467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116</a:t>
            </a:fld>
            <a:endParaRPr lang="pt-BR"/>
          </a:p>
        </p:txBody>
      </p:sp>
    </p:spTree>
    <p:extLst>
      <p:ext uri="{BB962C8B-B14F-4D97-AF65-F5344CB8AC3E}">
        <p14:creationId xmlns:p14="http://schemas.microsoft.com/office/powerpoint/2010/main" val="23042626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117</a:t>
            </a:fld>
            <a:endParaRPr lang="pt-BR"/>
          </a:p>
        </p:txBody>
      </p:sp>
    </p:spTree>
    <p:extLst>
      <p:ext uri="{BB962C8B-B14F-4D97-AF65-F5344CB8AC3E}">
        <p14:creationId xmlns:p14="http://schemas.microsoft.com/office/powerpoint/2010/main" val="167468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17</a:t>
            </a:fld>
            <a:endParaRPr lang="pt-BR"/>
          </a:p>
        </p:txBody>
      </p:sp>
    </p:spTree>
    <p:extLst>
      <p:ext uri="{BB962C8B-B14F-4D97-AF65-F5344CB8AC3E}">
        <p14:creationId xmlns:p14="http://schemas.microsoft.com/office/powerpoint/2010/main" val="10248094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118</a:t>
            </a:fld>
            <a:endParaRPr lang="pt-BR"/>
          </a:p>
        </p:txBody>
      </p:sp>
    </p:spTree>
    <p:extLst>
      <p:ext uri="{BB962C8B-B14F-4D97-AF65-F5344CB8AC3E}">
        <p14:creationId xmlns:p14="http://schemas.microsoft.com/office/powerpoint/2010/main" val="2193180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D4F6947-91D6-484C-81FF-004325C349EC}" type="slidenum">
              <a:rPr lang="pt-BR" smtClean="0"/>
              <a:t>119</a:t>
            </a:fld>
            <a:endParaRPr lang="pt-BR"/>
          </a:p>
        </p:txBody>
      </p:sp>
    </p:spTree>
    <p:extLst>
      <p:ext uri="{BB962C8B-B14F-4D97-AF65-F5344CB8AC3E}">
        <p14:creationId xmlns:p14="http://schemas.microsoft.com/office/powerpoint/2010/main" val="17403747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120</a:t>
            </a:fld>
            <a:endParaRPr lang="pt-BR"/>
          </a:p>
        </p:txBody>
      </p:sp>
    </p:spTree>
    <p:extLst>
      <p:ext uri="{BB962C8B-B14F-4D97-AF65-F5344CB8AC3E}">
        <p14:creationId xmlns:p14="http://schemas.microsoft.com/office/powerpoint/2010/main" val="188530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D4F6947-91D6-484C-81FF-004325C349EC}" type="slidenum">
              <a:rPr lang="pt-BR" smtClean="0"/>
              <a:t>18</a:t>
            </a:fld>
            <a:endParaRPr lang="pt-BR"/>
          </a:p>
        </p:txBody>
      </p:sp>
    </p:spTree>
    <p:extLst>
      <p:ext uri="{BB962C8B-B14F-4D97-AF65-F5344CB8AC3E}">
        <p14:creationId xmlns:p14="http://schemas.microsoft.com/office/powerpoint/2010/main" val="1339716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lide de Títul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634267EA-8BDD-FC45-8C10-872B8D34E3E6}"/>
              </a:ext>
            </a:extLst>
          </p:cNvPr>
          <p:cNvSpPr>
            <a:spLocks noGrp="1"/>
          </p:cNvSpPr>
          <p:nvPr>
            <p:ph type="sldNum" sz="quarter" idx="12"/>
          </p:nvPr>
        </p:nvSpPr>
        <p:spPr/>
        <p:txBody>
          <a:bodyPr/>
          <a:lstStyle/>
          <a:p>
            <a:fld id="{7ADF791D-5E0C-AD46-BA4D-A082B555A634}" type="slidenum">
              <a:rPr lang="pt-BR" smtClean="0"/>
              <a:t>‹nº›</a:t>
            </a:fld>
            <a:endParaRPr lang="pt-BR"/>
          </a:p>
        </p:txBody>
      </p:sp>
      <p:sp>
        <p:nvSpPr>
          <p:cNvPr id="9" name="Retângulo 8">
            <a:extLst>
              <a:ext uri="{FF2B5EF4-FFF2-40B4-BE49-F238E27FC236}">
                <a16:creationId xmlns:a16="http://schemas.microsoft.com/office/drawing/2014/main" id="{D92E20BB-9F40-504B-B452-9504BD105724}"/>
              </a:ext>
            </a:extLst>
          </p:cNvPr>
          <p:cNvSpPr/>
          <p:nvPr userDrawn="1"/>
        </p:nvSpPr>
        <p:spPr>
          <a:xfrm>
            <a:off x="8763000" y="6311900"/>
            <a:ext cx="3429000"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066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35CFC0-9A5B-5446-8DCF-5A7528305E1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322DFC5-B25E-D24C-8E54-C9363210C7F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A8D9A37-5E95-6842-A340-34C41A220EF2}"/>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5" name="Espaço Reservado para Rodapé 4">
            <a:extLst>
              <a:ext uri="{FF2B5EF4-FFF2-40B4-BE49-F238E27FC236}">
                <a16:creationId xmlns:a16="http://schemas.microsoft.com/office/drawing/2014/main" id="{BEC68613-3A00-F34F-B2FD-371AF6C41E40}"/>
              </a:ext>
            </a:extLst>
          </p:cNvPr>
          <p:cNvSpPr>
            <a:spLocks noGrp="1"/>
          </p:cNvSpPr>
          <p:nvPr>
            <p:ph type="ftr" sz="quarter" idx="11"/>
          </p:nvPr>
        </p:nvSpPr>
        <p:spPr/>
        <p:txBody>
          <a:body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F124D930-80EA-5042-8077-91E92BA3DF08}"/>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269980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F520A-A209-0E4A-997F-303D75E319D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BA65D02-0157-8B48-B068-98A8A6D23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1DAD4D6-A1F7-CE41-B582-F46B70503283}"/>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5" name="Espaço Reservado para Rodapé 4">
            <a:extLst>
              <a:ext uri="{FF2B5EF4-FFF2-40B4-BE49-F238E27FC236}">
                <a16:creationId xmlns:a16="http://schemas.microsoft.com/office/drawing/2014/main" id="{06E0EF59-0C8A-104B-9363-7817EDCD6254}"/>
              </a:ext>
            </a:extLst>
          </p:cNvPr>
          <p:cNvSpPr>
            <a:spLocks noGrp="1"/>
          </p:cNvSpPr>
          <p:nvPr>
            <p:ph type="ftr" sz="quarter" idx="11"/>
          </p:nvPr>
        </p:nvSpPr>
        <p:spPr/>
        <p:txBody>
          <a:body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39672AD0-FB6D-0D48-A179-98A3F7934405}"/>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4037316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107C1-CB60-E84B-903E-194B48721F5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273DEE5-9062-954D-A799-9FE9351A6ED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E472E24-A038-6E4E-8B8C-BA82279B64D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D96150F-04CB-9048-A06B-1B76CC7AE954}"/>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6" name="Espaço Reservado para Rodapé 5">
            <a:extLst>
              <a:ext uri="{FF2B5EF4-FFF2-40B4-BE49-F238E27FC236}">
                <a16:creationId xmlns:a16="http://schemas.microsoft.com/office/drawing/2014/main" id="{1080FF9F-3DE3-E143-81F0-9C561F7BF0F2}"/>
              </a:ext>
            </a:extLst>
          </p:cNvPr>
          <p:cNvSpPr>
            <a:spLocks noGrp="1"/>
          </p:cNvSpPr>
          <p:nvPr>
            <p:ph type="ftr" sz="quarter" idx="11"/>
          </p:nvPr>
        </p:nvSpPr>
        <p:spPr/>
        <p:txBody>
          <a:bodyPr/>
          <a:lstStyle/>
          <a:p>
            <a:r>
              <a:rPr lang="pt-BR"/>
              <a:t>Insira aqui o subtítulo para seu slide</a:t>
            </a:r>
            <a:endParaRPr lang="pt-BR" dirty="0"/>
          </a:p>
        </p:txBody>
      </p:sp>
      <p:sp>
        <p:nvSpPr>
          <p:cNvPr id="7" name="Espaço Reservado para Número de Slide 6">
            <a:extLst>
              <a:ext uri="{FF2B5EF4-FFF2-40B4-BE49-F238E27FC236}">
                <a16:creationId xmlns:a16="http://schemas.microsoft.com/office/drawing/2014/main" id="{C115CE9D-1896-FF41-AC09-CCD7380E254B}"/>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1946583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41DC5-BE49-0F49-AA39-D64078E7C57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2B4420-7946-064F-B127-359504B16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688DCDF-B295-8146-A569-01DCE9A898F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9B5276A-7D80-5B40-8633-4B34B5B3E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7580ACB-F8F8-0A44-B088-A6126734E57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986C3481-CC90-944C-BA1F-14DB5BBEA2CF}"/>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8" name="Espaço Reservado para Rodapé 7">
            <a:extLst>
              <a:ext uri="{FF2B5EF4-FFF2-40B4-BE49-F238E27FC236}">
                <a16:creationId xmlns:a16="http://schemas.microsoft.com/office/drawing/2014/main" id="{37597E93-D5F5-1948-918B-8A52E85CA6D2}"/>
              </a:ext>
            </a:extLst>
          </p:cNvPr>
          <p:cNvSpPr>
            <a:spLocks noGrp="1"/>
          </p:cNvSpPr>
          <p:nvPr>
            <p:ph type="ftr" sz="quarter" idx="11"/>
          </p:nvPr>
        </p:nvSpPr>
        <p:spPr/>
        <p:txBody>
          <a:bodyPr/>
          <a:lstStyle/>
          <a:p>
            <a:r>
              <a:rPr lang="pt-BR"/>
              <a:t>Insira aqui o subtítulo para seu slide</a:t>
            </a:r>
            <a:endParaRPr lang="pt-BR" dirty="0"/>
          </a:p>
        </p:txBody>
      </p:sp>
      <p:sp>
        <p:nvSpPr>
          <p:cNvPr id="9" name="Espaço Reservado para Número de Slide 8">
            <a:extLst>
              <a:ext uri="{FF2B5EF4-FFF2-40B4-BE49-F238E27FC236}">
                <a16:creationId xmlns:a16="http://schemas.microsoft.com/office/drawing/2014/main" id="{6E66FB83-0992-664C-8244-8DCD1EA47535}"/>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237643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803C1-8C26-C246-A163-8CB61965FEB6}"/>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633A56B-B268-3649-8B76-208C983FE8A9}"/>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4" name="Espaço Reservado para Rodapé 3">
            <a:extLst>
              <a:ext uri="{FF2B5EF4-FFF2-40B4-BE49-F238E27FC236}">
                <a16:creationId xmlns:a16="http://schemas.microsoft.com/office/drawing/2014/main" id="{7A8A4209-3853-2C49-9815-F6B4599099B5}"/>
              </a:ext>
            </a:extLst>
          </p:cNvPr>
          <p:cNvSpPr>
            <a:spLocks noGrp="1"/>
          </p:cNvSpPr>
          <p:nvPr>
            <p:ph type="ftr" sz="quarter" idx="11"/>
          </p:nvPr>
        </p:nvSpPr>
        <p:spPr/>
        <p:txBody>
          <a:bodyPr/>
          <a:lstStyle/>
          <a:p>
            <a:r>
              <a:rPr lang="pt-BR"/>
              <a:t>Insira aqui o subtítulo para seu slide</a:t>
            </a:r>
            <a:endParaRPr lang="pt-BR" dirty="0"/>
          </a:p>
        </p:txBody>
      </p:sp>
      <p:sp>
        <p:nvSpPr>
          <p:cNvPr id="5" name="Espaço Reservado para Número de Slide 4">
            <a:extLst>
              <a:ext uri="{FF2B5EF4-FFF2-40B4-BE49-F238E27FC236}">
                <a16:creationId xmlns:a16="http://schemas.microsoft.com/office/drawing/2014/main" id="{EC453593-7D5A-6D4B-9AB8-F669ED575F93}"/>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474664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FC90249-4775-9040-B028-96D77A1EEDAF}"/>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3" name="Espaço Reservado para Rodapé 2">
            <a:extLst>
              <a:ext uri="{FF2B5EF4-FFF2-40B4-BE49-F238E27FC236}">
                <a16:creationId xmlns:a16="http://schemas.microsoft.com/office/drawing/2014/main" id="{365F741C-D2FA-FB47-B057-3081D6457935}"/>
              </a:ext>
            </a:extLst>
          </p:cNvPr>
          <p:cNvSpPr>
            <a:spLocks noGrp="1"/>
          </p:cNvSpPr>
          <p:nvPr>
            <p:ph type="ftr" sz="quarter" idx="11"/>
          </p:nvPr>
        </p:nvSpPr>
        <p:spPr/>
        <p:txBody>
          <a:bodyPr/>
          <a:lstStyle/>
          <a:p>
            <a:r>
              <a:rPr lang="pt-BR"/>
              <a:t>Insira aqui o subtítulo para seu slide</a:t>
            </a:r>
            <a:endParaRPr lang="pt-BR" dirty="0"/>
          </a:p>
        </p:txBody>
      </p:sp>
      <p:sp>
        <p:nvSpPr>
          <p:cNvPr id="4" name="Espaço Reservado para Número de Slide 3">
            <a:extLst>
              <a:ext uri="{FF2B5EF4-FFF2-40B4-BE49-F238E27FC236}">
                <a16:creationId xmlns:a16="http://schemas.microsoft.com/office/drawing/2014/main" id="{BCFFA3B9-A3C0-B94B-AAEA-B84EF3E8FD0C}"/>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3530448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32C8E-1473-964E-99FE-CEB8363D30A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FF4825C-0132-2F42-8618-1FB996197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465FEC-DB9D-C540-B619-282CBEEF6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052FA43-7571-824C-8026-582A248B250B}"/>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6" name="Espaço Reservado para Rodapé 5">
            <a:extLst>
              <a:ext uri="{FF2B5EF4-FFF2-40B4-BE49-F238E27FC236}">
                <a16:creationId xmlns:a16="http://schemas.microsoft.com/office/drawing/2014/main" id="{642F0BC2-D916-3D4F-ACBF-32ED4EC710C4}"/>
              </a:ext>
            </a:extLst>
          </p:cNvPr>
          <p:cNvSpPr>
            <a:spLocks noGrp="1"/>
          </p:cNvSpPr>
          <p:nvPr>
            <p:ph type="ftr" sz="quarter" idx="11"/>
          </p:nvPr>
        </p:nvSpPr>
        <p:spPr/>
        <p:txBody>
          <a:bodyPr/>
          <a:lstStyle/>
          <a:p>
            <a:r>
              <a:rPr lang="pt-BR"/>
              <a:t>Insira aqui o subtítulo para seu slide</a:t>
            </a:r>
            <a:endParaRPr lang="pt-BR" dirty="0"/>
          </a:p>
        </p:txBody>
      </p:sp>
      <p:sp>
        <p:nvSpPr>
          <p:cNvPr id="7" name="Espaço Reservado para Número de Slide 6">
            <a:extLst>
              <a:ext uri="{FF2B5EF4-FFF2-40B4-BE49-F238E27FC236}">
                <a16:creationId xmlns:a16="http://schemas.microsoft.com/office/drawing/2014/main" id="{CA30777F-8678-F745-BC3F-890134C0BA67}"/>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1327747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6A2C3-D34D-434F-BED2-6D949B19199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D46F7E9-CFFA-EA46-8FCA-C233E483D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666E87C-A7FE-9D45-ADF5-D758B2DA7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B312890-6CBA-FD4C-997B-E49A0CEFEAFB}"/>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6" name="Espaço Reservado para Rodapé 5">
            <a:extLst>
              <a:ext uri="{FF2B5EF4-FFF2-40B4-BE49-F238E27FC236}">
                <a16:creationId xmlns:a16="http://schemas.microsoft.com/office/drawing/2014/main" id="{0BAAD3A5-28F2-FC4D-B046-0524EDAF3442}"/>
              </a:ext>
            </a:extLst>
          </p:cNvPr>
          <p:cNvSpPr>
            <a:spLocks noGrp="1"/>
          </p:cNvSpPr>
          <p:nvPr>
            <p:ph type="ftr" sz="quarter" idx="11"/>
          </p:nvPr>
        </p:nvSpPr>
        <p:spPr/>
        <p:txBody>
          <a:bodyPr/>
          <a:lstStyle/>
          <a:p>
            <a:r>
              <a:rPr lang="pt-BR"/>
              <a:t>Insira aqui o subtítulo para seu slide</a:t>
            </a:r>
            <a:endParaRPr lang="pt-BR" dirty="0"/>
          </a:p>
        </p:txBody>
      </p:sp>
      <p:sp>
        <p:nvSpPr>
          <p:cNvPr id="7" name="Espaço Reservado para Número de Slide 6">
            <a:extLst>
              <a:ext uri="{FF2B5EF4-FFF2-40B4-BE49-F238E27FC236}">
                <a16:creationId xmlns:a16="http://schemas.microsoft.com/office/drawing/2014/main" id="{9883591B-2B22-9944-B6B3-289C34BADB01}"/>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2972990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02155-AE64-0F44-81B1-9992B184F29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9F97C34-9752-1741-A0EB-7AFDB18C8BE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315FCDB-09AE-2549-9D29-6478E02ED2FB}"/>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5" name="Espaço Reservado para Rodapé 4">
            <a:extLst>
              <a:ext uri="{FF2B5EF4-FFF2-40B4-BE49-F238E27FC236}">
                <a16:creationId xmlns:a16="http://schemas.microsoft.com/office/drawing/2014/main" id="{6D19DCD5-5C51-4547-AFDF-8B9F70D5B205}"/>
              </a:ext>
            </a:extLst>
          </p:cNvPr>
          <p:cNvSpPr>
            <a:spLocks noGrp="1"/>
          </p:cNvSpPr>
          <p:nvPr>
            <p:ph type="ftr" sz="quarter" idx="11"/>
          </p:nvPr>
        </p:nvSpPr>
        <p:spPr/>
        <p:txBody>
          <a:body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61916CE1-BCC1-BC44-8BA1-65763153CED8}"/>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34065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8CB7F05-1C10-2A43-9134-ED8A36020F4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637C7A5-3850-A34A-832E-FB0C240067A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525D90F-6BD9-344F-A7D9-F8494923F7E6}"/>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5" name="Espaço Reservado para Rodapé 4">
            <a:extLst>
              <a:ext uri="{FF2B5EF4-FFF2-40B4-BE49-F238E27FC236}">
                <a16:creationId xmlns:a16="http://schemas.microsoft.com/office/drawing/2014/main" id="{307CA1A8-23BE-194B-BB1B-DBFA0AC46AB9}"/>
              </a:ext>
            </a:extLst>
          </p:cNvPr>
          <p:cNvSpPr>
            <a:spLocks noGrp="1"/>
          </p:cNvSpPr>
          <p:nvPr>
            <p:ph type="ftr" sz="quarter" idx="11"/>
          </p:nvPr>
        </p:nvSpPr>
        <p:spPr/>
        <p:txBody>
          <a:body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B738BF5D-211A-E043-9FE8-B775F363070F}"/>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1014484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Título e Conteúd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F4D45C89-3086-2540-BDE0-ED423D46F96B}"/>
              </a:ext>
            </a:extLst>
          </p:cNvPr>
          <p:cNvSpPr>
            <a:spLocks noGrp="1"/>
          </p:cNvSpPr>
          <p:nvPr>
            <p:ph type="sldNum" sz="quarter" idx="12"/>
          </p:nvPr>
        </p:nvSpPr>
        <p:spPr>
          <a:xfrm>
            <a:off x="90104" y="6453144"/>
            <a:ext cx="725557" cy="365125"/>
          </a:xfrm>
        </p:spPr>
        <p:txBody>
          <a:bodyPr rIns="0"/>
          <a:lstStyle>
            <a:lvl1pPr>
              <a:defRPr b="0" i="0" spc="300">
                <a:solidFill>
                  <a:schemeClr val="tx1">
                    <a:lumMod val="50000"/>
                    <a:lumOff val="50000"/>
                  </a:schemeClr>
                </a:solidFill>
                <a:latin typeface="Franklin Gothic Book" panose="020B0503020102020204" pitchFamily="34" charset="0"/>
              </a:defRPr>
            </a:lvl1pPr>
          </a:lstStyle>
          <a:p>
            <a:fld id="{43ABC42C-2EE6-A647-BECA-2B7F4F43FDA2}" type="slidenum">
              <a:rPr lang="pt-BR" smtClean="0"/>
              <a:pPr/>
              <a:t>‹nº›</a:t>
            </a:fld>
            <a:endParaRPr lang="pt-BR" dirty="0"/>
          </a:p>
        </p:txBody>
      </p:sp>
      <p:sp>
        <p:nvSpPr>
          <p:cNvPr id="17" name="Título 16">
            <a:extLst>
              <a:ext uri="{FF2B5EF4-FFF2-40B4-BE49-F238E27FC236}">
                <a16:creationId xmlns:a16="http://schemas.microsoft.com/office/drawing/2014/main" id="{1A60E819-11A2-3547-A0FE-EF4BD515D508}"/>
              </a:ext>
            </a:extLst>
          </p:cNvPr>
          <p:cNvSpPr>
            <a:spLocks noGrp="1"/>
          </p:cNvSpPr>
          <p:nvPr>
            <p:ph type="title" hasCustomPrompt="1"/>
          </p:nvPr>
        </p:nvSpPr>
        <p:spPr>
          <a:xfrm>
            <a:off x="452294" y="353768"/>
            <a:ext cx="11261420" cy="424732"/>
          </a:xfrm>
        </p:spPr>
        <p:txBody>
          <a:bodyPr lIns="0" anchor="t">
            <a:spAutoFit/>
          </a:bodyPr>
          <a:lstStyle>
            <a:lvl1pPr>
              <a:defRPr sz="2400" b="1" i="0" spc="300">
                <a:latin typeface="Segoe UI" panose="020B0502040204020203" pitchFamily="34" charset="0"/>
                <a:cs typeface="Segoe UI" panose="020B0502040204020203" pitchFamily="34" charset="0"/>
              </a:defRPr>
            </a:lvl1pPr>
          </a:lstStyle>
          <a:p>
            <a:r>
              <a:rPr lang="pt-BR" dirty="0"/>
              <a:t>TÍTULO SLIDE PADRÃO 1</a:t>
            </a:r>
          </a:p>
        </p:txBody>
      </p:sp>
      <p:sp>
        <p:nvSpPr>
          <p:cNvPr id="19" name="Espaço Reservado para Texto 18">
            <a:extLst>
              <a:ext uri="{FF2B5EF4-FFF2-40B4-BE49-F238E27FC236}">
                <a16:creationId xmlns:a16="http://schemas.microsoft.com/office/drawing/2014/main" id="{F134C9B0-4AD3-BD4C-9CDF-395BAA82C176}"/>
              </a:ext>
            </a:extLst>
          </p:cNvPr>
          <p:cNvSpPr>
            <a:spLocks noGrp="1"/>
          </p:cNvSpPr>
          <p:nvPr>
            <p:ph type="body" sz="quarter" idx="13" hasCustomPrompt="1"/>
          </p:nvPr>
        </p:nvSpPr>
        <p:spPr>
          <a:xfrm>
            <a:off x="452295" y="797406"/>
            <a:ext cx="11261420" cy="373115"/>
          </a:xfrm>
        </p:spPr>
        <p:txBody>
          <a:bodyPr wrap="square" lIns="0" rIns="0">
            <a:spAutoFit/>
          </a:bodyPr>
          <a:lstStyle>
            <a:lvl1pPr marL="0" indent="0">
              <a:buNone/>
              <a:defRPr sz="1800" b="0" i="1">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pt-BR" dirty="0"/>
              <a:t>Insira aqui um subtítulo para este slide</a:t>
            </a:r>
          </a:p>
        </p:txBody>
      </p:sp>
      <p:sp>
        <p:nvSpPr>
          <p:cNvPr id="3" name="Espaço Reservado para Texto 2">
            <a:extLst>
              <a:ext uri="{FF2B5EF4-FFF2-40B4-BE49-F238E27FC236}">
                <a16:creationId xmlns:a16="http://schemas.microsoft.com/office/drawing/2014/main" id="{A2DBBC69-8A28-AC42-A60D-FEEB25F381E8}"/>
              </a:ext>
            </a:extLst>
          </p:cNvPr>
          <p:cNvSpPr>
            <a:spLocks noGrp="1"/>
          </p:cNvSpPr>
          <p:nvPr>
            <p:ph type="body" sz="quarter" idx="14" hasCustomPrompt="1"/>
          </p:nvPr>
        </p:nvSpPr>
        <p:spPr>
          <a:xfrm>
            <a:off x="458788" y="1416795"/>
            <a:ext cx="11261725" cy="310726"/>
          </a:xfrm>
        </p:spPr>
        <p:txBody>
          <a:bodyPr>
            <a:spAutoFit/>
          </a:bodyPr>
          <a:lstStyle>
            <a:lvl1pPr>
              <a:defRPr sz="140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marL="914400" indent="0">
              <a:buNone/>
              <a:defRPr>
                <a:latin typeface="Segoe UI" panose="020B0502040204020203" pitchFamily="34" charset="0"/>
                <a:cs typeface="Segoe UI" panose="020B0502040204020203" pitchFamily="34" charset="0"/>
              </a:defRPr>
            </a:lvl3pPr>
            <a:lvl4pPr marL="1371600" indent="0">
              <a:buNone/>
              <a:defRPr>
                <a:latin typeface="Segoe UI" panose="020B0502040204020203" pitchFamily="34" charset="0"/>
                <a:cs typeface="Segoe UI" panose="020B0502040204020203" pitchFamily="34" charset="0"/>
              </a:defRPr>
            </a:lvl4pPr>
            <a:lvl5pPr marL="1828800" indent="0">
              <a:buNone/>
              <a:defRPr>
                <a:latin typeface="Segoe UI" panose="020B0502040204020203" pitchFamily="34" charset="0"/>
                <a:cs typeface="Segoe UI" panose="020B0502040204020203" pitchFamily="34" charset="0"/>
              </a:defRPr>
            </a:lvl5pPr>
          </a:lstStyle>
          <a:p>
            <a:pPr lvl="0"/>
            <a:r>
              <a:rPr lang="pt-BR" dirty="0"/>
              <a:t>Corpo de texto  - teste 2435</a:t>
            </a:r>
          </a:p>
        </p:txBody>
      </p:sp>
    </p:spTree>
    <p:extLst>
      <p:ext uri="{BB962C8B-B14F-4D97-AF65-F5344CB8AC3E}">
        <p14:creationId xmlns:p14="http://schemas.microsoft.com/office/powerpoint/2010/main" val="3485398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Slide de Títul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634267EA-8BDD-FC45-8C10-872B8D34E3E6}"/>
              </a:ext>
            </a:extLst>
          </p:cNvPr>
          <p:cNvSpPr>
            <a:spLocks noGrp="1"/>
          </p:cNvSpPr>
          <p:nvPr>
            <p:ph type="sldNum" sz="quarter" idx="12"/>
          </p:nvPr>
        </p:nvSpPr>
        <p:spPr/>
        <p:txBody>
          <a:bodyPr/>
          <a:lstStyle/>
          <a:p>
            <a:fld id="{7ADF791D-5E0C-AD46-BA4D-A082B555A634}" type="slidenum">
              <a:rPr lang="pt-BR" smtClean="0"/>
              <a:t>‹nº›</a:t>
            </a:fld>
            <a:endParaRPr lang="pt-BR"/>
          </a:p>
        </p:txBody>
      </p:sp>
      <p:sp>
        <p:nvSpPr>
          <p:cNvPr id="9" name="Retângulo 8">
            <a:extLst>
              <a:ext uri="{FF2B5EF4-FFF2-40B4-BE49-F238E27FC236}">
                <a16:creationId xmlns:a16="http://schemas.microsoft.com/office/drawing/2014/main" id="{D92E20BB-9F40-504B-B452-9504BD105724}"/>
              </a:ext>
            </a:extLst>
          </p:cNvPr>
          <p:cNvSpPr/>
          <p:nvPr userDrawn="1"/>
        </p:nvSpPr>
        <p:spPr>
          <a:xfrm>
            <a:off x="8763000" y="6311900"/>
            <a:ext cx="3429000"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70465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ão usa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84BB6-7885-CF43-A19F-BF65EB0F0366}"/>
              </a:ext>
            </a:extLst>
          </p:cNvPr>
          <p:cNvSpPr>
            <a:spLocks noGrp="1"/>
          </p:cNvSpPr>
          <p:nvPr>
            <p:ph type="ctrTitle" hasCustomPrompt="1"/>
          </p:nvPr>
        </p:nvSpPr>
        <p:spPr>
          <a:xfrm>
            <a:off x="451260" y="373063"/>
            <a:ext cx="11273638" cy="365125"/>
          </a:xfrm>
        </p:spPr>
        <p:txBody>
          <a:bodyPr anchor="t" anchorCtr="0">
            <a:noAutofit/>
          </a:bodyPr>
          <a:lstStyle>
            <a:lvl1pPr algn="l">
              <a:defRPr sz="2600" b="1" i="0">
                <a:latin typeface="Segoe UI" panose="020B0502040204020203" pitchFamily="34" charset="0"/>
                <a:ea typeface="Segoe UI Symbol" panose="020B0502040204020203" pitchFamily="34" charset="0"/>
                <a:cs typeface="Segoe UI" panose="020B0502040204020203" pitchFamily="34" charset="0"/>
              </a:defRPr>
            </a:lvl1pPr>
          </a:lstStyle>
          <a:p>
            <a:r>
              <a:rPr lang="pt-BR" dirty="0"/>
              <a:t>TÍTULO DO SLIDE PADRÃO 1</a:t>
            </a:r>
          </a:p>
        </p:txBody>
      </p:sp>
      <p:sp>
        <p:nvSpPr>
          <p:cNvPr id="3" name="Subtítulo 2">
            <a:extLst>
              <a:ext uri="{FF2B5EF4-FFF2-40B4-BE49-F238E27FC236}">
                <a16:creationId xmlns:a16="http://schemas.microsoft.com/office/drawing/2014/main" id="{4F9176C1-81E8-9D43-AD11-FA4E76C629EC}"/>
              </a:ext>
            </a:extLst>
          </p:cNvPr>
          <p:cNvSpPr>
            <a:spLocks noGrp="1"/>
          </p:cNvSpPr>
          <p:nvPr>
            <p:ph type="subTitle" idx="1" hasCustomPrompt="1"/>
          </p:nvPr>
        </p:nvSpPr>
        <p:spPr>
          <a:xfrm>
            <a:off x="459181" y="1595438"/>
            <a:ext cx="11273638" cy="1655762"/>
          </a:xfrm>
        </p:spPr>
        <p:txBody>
          <a:bodyPr>
            <a:noAutofit/>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sz="1500" kern="1200" spc="10" baseline="0">
                <a:latin typeface="Segoe UI Symbol" panose="020B0502040204020203" pitchFamily="34" charset="0"/>
                <a:ea typeface="Segoe UI Symbol"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Corpo de texto em tamanho 15 </a:t>
            </a:r>
            <a:r>
              <a:rPr lang="pt-BR" dirty="0" err="1"/>
              <a:t>pt</a:t>
            </a:r>
            <a:endParaRPr lang="pt-BR" dirty="0"/>
          </a:p>
        </p:txBody>
      </p:sp>
      <p:sp>
        <p:nvSpPr>
          <p:cNvPr id="5" name="Espaço Reservado para Rodapé 4">
            <a:extLst>
              <a:ext uri="{FF2B5EF4-FFF2-40B4-BE49-F238E27FC236}">
                <a16:creationId xmlns:a16="http://schemas.microsoft.com/office/drawing/2014/main" id="{0837FB60-BFAE-884A-9868-CDABAB2BFB0E}"/>
              </a:ext>
            </a:extLst>
          </p:cNvPr>
          <p:cNvSpPr>
            <a:spLocks noGrp="1"/>
          </p:cNvSpPr>
          <p:nvPr>
            <p:ph type="ftr" sz="quarter" idx="11"/>
          </p:nvPr>
        </p:nvSpPr>
        <p:spPr>
          <a:xfrm>
            <a:off x="451260" y="809625"/>
            <a:ext cx="11281559" cy="365125"/>
          </a:xfrm>
        </p:spPr>
        <p:txBody>
          <a:bodyPr>
            <a:noAutofit/>
          </a:bodyPr>
          <a:lstStyle>
            <a:lvl1pPr algn="l">
              <a:defRPr>
                <a:latin typeface="Segoe UI" panose="020B0502040204020203" pitchFamily="34" charset="0"/>
                <a:cs typeface="Segoe UI" panose="020B0502040204020203" pitchFamily="34" charset="0"/>
              </a:defRPr>
            </a:lvl1pPr>
          </a:lstStyle>
          <a:p>
            <a:r>
              <a:rPr lang="pt-BR" dirty="0"/>
              <a:t>Insira aqui o subtítulo do slide</a:t>
            </a:r>
          </a:p>
        </p:txBody>
      </p:sp>
    </p:spTree>
    <p:extLst>
      <p:ext uri="{BB962C8B-B14F-4D97-AF65-F5344CB8AC3E}">
        <p14:creationId xmlns:p14="http://schemas.microsoft.com/office/powerpoint/2010/main" val="644796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Título e Conteúd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F4D45C89-3086-2540-BDE0-ED423D46F96B}"/>
              </a:ext>
            </a:extLst>
          </p:cNvPr>
          <p:cNvSpPr>
            <a:spLocks noGrp="1"/>
          </p:cNvSpPr>
          <p:nvPr>
            <p:ph type="sldNum" sz="quarter" idx="12"/>
          </p:nvPr>
        </p:nvSpPr>
        <p:spPr>
          <a:xfrm>
            <a:off x="90104" y="6453144"/>
            <a:ext cx="725557" cy="365125"/>
          </a:xfrm>
        </p:spPr>
        <p:txBody>
          <a:bodyPr rIns="0"/>
          <a:lstStyle>
            <a:lvl1pPr>
              <a:defRPr b="0" i="0" spc="300">
                <a:solidFill>
                  <a:schemeClr val="tx1">
                    <a:lumMod val="50000"/>
                    <a:lumOff val="50000"/>
                  </a:schemeClr>
                </a:solidFill>
                <a:latin typeface="Franklin Gothic Book" panose="020B0503020102020204" pitchFamily="34" charset="0"/>
              </a:defRPr>
            </a:lvl1pPr>
          </a:lstStyle>
          <a:p>
            <a:fld id="{43ABC42C-2EE6-A647-BECA-2B7F4F43FDA2}" type="slidenum">
              <a:rPr lang="pt-BR" smtClean="0"/>
              <a:pPr/>
              <a:t>‹nº›</a:t>
            </a:fld>
            <a:endParaRPr lang="pt-BR" dirty="0"/>
          </a:p>
        </p:txBody>
      </p:sp>
      <p:sp>
        <p:nvSpPr>
          <p:cNvPr id="17" name="Título 16">
            <a:extLst>
              <a:ext uri="{FF2B5EF4-FFF2-40B4-BE49-F238E27FC236}">
                <a16:creationId xmlns:a16="http://schemas.microsoft.com/office/drawing/2014/main" id="{1A60E819-11A2-3547-A0FE-EF4BD515D508}"/>
              </a:ext>
            </a:extLst>
          </p:cNvPr>
          <p:cNvSpPr>
            <a:spLocks noGrp="1"/>
          </p:cNvSpPr>
          <p:nvPr>
            <p:ph type="title" hasCustomPrompt="1"/>
          </p:nvPr>
        </p:nvSpPr>
        <p:spPr>
          <a:xfrm>
            <a:off x="452294" y="353768"/>
            <a:ext cx="11261420" cy="424732"/>
          </a:xfrm>
        </p:spPr>
        <p:txBody>
          <a:bodyPr lIns="0" anchor="t">
            <a:spAutoFit/>
          </a:bodyPr>
          <a:lstStyle>
            <a:lvl1pPr>
              <a:defRPr sz="2400" b="1" i="0" spc="300">
                <a:latin typeface="Segoe UI" panose="020B0502040204020203" pitchFamily="34" charset="0"/>
                <a:cs typeface="Segoe UI" panose="020B0502040204020203" pitchFamily="34" charset="0"/>
              </a:defRPr>
            </a:lvl1pPr>
          </a:lstStyle>
          <a:p>
            <a:r>
              <a:rPr lang="pt-BR" dirty="0"/>
              <a:t>TÍTULO SLIDE PADRÃO 1</a:t>
            </a:r>
          </a:p>
        </p:txBody>
      </p:sp>
      <p:sp>
        <p:nvSpPr>
          <p:cNvPr id="19" name="Espaço Reservado para Texto 18">
            <a:extLst>
              <a:ext uri="{FF2B5EF4-FFF2-40B4-BE49-F238E27FC236}">
                <a16:creationId xmlns:a16="http://schemas.microsoft.com/office/drawing/2014/main" id="{F134C9B0-4AD3-BD4C-9CDF-395BAA82C176}"/>
              </a:ext>
            </a:extLst>
          </p:cNvPr>
          <p:cNvSpPr>
            <a:spLocks noGrp="1"/>
          </p:cNvSpPr>
          <p:nvPr>
            <p:ph type="body" sz="quarter" idx="13" hasCustomPrompt="1"/>
          </p:nvPr>
        </p:nvSpPr>
        <p:spPr>
          <a:xfrm>
            <a:off x="452295" y="797406"/>
            <a:ext cx="11261420" cy="373115"/>
          </a:xfrm>
        </p:spPr>
        <p:txBody>
          <a:bodyPr wrap="square" lIns="0" rIns="0">
            <a:spAutoFit/>
          </a:bodyPr>
          <a:lstStyle>
            <a:lvl1pPr marL="0" indent="0">
              <a:buNone/>
              <a:defRPr sz="1800" b="0" i="1">
                <a:solidFill>
                  <a:schemeClr val="tx1">
                    <a:lumMod val="50000"/>
                    <a:lumOff val="50000"/>
                  </a:schemeClr>
                </a:solidFill>
                <a:latin typeface="Segoe UI" panose="020B0502040204020203" pitchFamily="34" charset="0"/>
                <a:cs typeface="Segoe UI" panose="020B0502040204020203" pitchFamily="34" charset="0"/>
              </a:defRPr>
            </a:lvl1pPr>
          </a:lstStyle>
          <a:p>
            <a:pPr lvl="0"/>
            <a:r>
              <a:rPr lang="pt-BR" dirty="0"/>
              <a:t>Insira aqui um subtítulo para este slide</a:t>
            </a:r>
          </a:p>
        </p:txBody>
      </p:sp>
      <p:sp>
        <p:nvSpPr>
          <p:cNvPr id="3" name="Espaço Reservado para Texto 2">
            <a:extLst>
              <a:ext uri="{FF2B5EF4-FFF2-40B4-BE49-F238E27FC236}">
                <a16:creationId xmlns:a16="http://schemas.microsoft.com/office/drawing/2014/main" id="{A2DBBC69-8A28-AC42-A60D-FEEB25F381E8}"/>
              </a:ext>
            </a:extLst>
          </p:cNvPr>
          <p:cNvSpPr>
            <a:spLocks noGrp="1"/>
          </p:cNvSpPr>
          <p:nvPr>
            <p:ph type="body" sz="quarter" idx="14" hasCustomPrompt="1"/>
          </p:nvPr>
        </p:nvSpPr>
        <p:spPr>
          <a:xfrm>
            <a:off x="458788" y="1416795"/>
            <a:ext cx="11261725" cy="310726"/>
          </a:xfrm>
        </p:spPr>
        <p:txBody>
          <a:bodyPr>
            <a:spAutoFit/>
          </a:bodyPr>
          <a:lstStyle>
            <a:lvl1pPr>
              <a:defRPr sz="1400">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marL="914400" indent="0">
              <a:buNone/>
              <a:defRPr>
                <a:latin typeface="Segoe UI" panose="020B0502040204020203" pitchFamily="34" charset="0"/>
                <a:cs typeface="Segoe UI" panose="020B0502040204020203" pitchFamily="34" charset="0"/>
              </a:defRPr>
            </a:lvl3pPr>
            <a:lvl4pPr marL="1371600" indent="0">
              <a:buNone/>
              <a:defRPr>
                <a:latin typeface="Segoe UI" panose="020B0502040204020203" pitchFamily="34" charset="0"/>
                <a:cs typeface="Segoe UI" panose="020B0502040204020203" pitchFamily="34" charset="0"/>
              </a:defRPr>
            </a:lvl4pPr>
            <a:lvl5pPr marL="1828800" indent="0">
              <a:buNone/>
              <a:defRPr>
                <a:latin typeface="Segoe UI" panose="020B0502040204020203" pitchFamily="34" charset="0"/>
                <a:cs typeface="Segoe UI" panose="020B0502040204020203" pitchFamily="34" charset="0"/>
              </a:defRPr>
            </a:lvl5pPr>
          </a:lstStyle>
          <a:p>
            <a:pPr lvl="0"/>
            <a:r>
              <a:rPr lang="pt-BR" dirty="0"/>
              <a:t>Corpo de texto  - teste 2435</a:t>
            </a:r>
          </a:p>
        </p:txBody>
      </p:sp>
    </p:spTree>
    <p:extLst>
      <p:ext uri="{BB962C8B-B14F-4D97-AF65-F5344CB8AC3E}">
        <p14:creationId xmlns:p14="http://schemas.microsoft.com/office/powerpoint/2010/main" val="3086231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4EE859-CE17-524A-BC57-67985763738E}"/>
              </a:ext>
            </a:extLst>
          </p:cNvPr>
          <p:cNvSpPr>
            <a:spLocks noGrp="1"/>
          </p:cNvSpPr>
          <p:nvPr>
            <p:ph type="title" hasCustomPrompt="1"/>
          </p:nvPr>
        </p:nvSpPr>
        <p:spPr/>
        <p:txBody>
          <a:bodyPr/>
          <a:lstStyle/>
          <a:p>
            <a:r>
              <a:rPr lang="pt-BR" dirty="0"/>
              <a:t>TÍTULO SLIDE MODELO 1</a:t>
            </a:r>
          </a:p>
        </p:txBody>
      </p:sp>
      <p:sp>
        <p:nvSpPr>
          <p:cNvPr id="6" name="Espaço Reservado para Número de Slide 5">
            <a:extLst>
              <a:ext uri="{FF2B5EF4-FFF2-40B4-BE49-F238E27FC236}">
                <a16:creationId xmlns:a16="http://schemas.microsoft.com/office/drawing/2014/main" id="{F04EB914-DE5B-3E44-AE29-3C0415E2ABEC}"/>
              </a:ext>
            </a:extLst>
          </p:cNvPr>
          <p:cNvSpPr>
            <a:spLocks noGrp="1"/>
          </p:cNvSpPr>
          <p:nvPr>
            <p:ph type="sldNum" sz="quarter" idx="12"/>
          </p:nvPr>
        </p:nvSpPr>
        <p:spPr>
          <a:xfrm>
            <a:off x="73725" y="6419850"/>
            <a:ext cx="508000" cy="365125"/>
          </a:xfrm>
        </p:spPr>
        <p:txBody>
          <a:bodyPr/>
          <a:lstStyle/>
          <a:p>
            <a:fld id="{0A34A745-D583-6F4C-AC3E-0EAB5B7AC762}" type="slidenum">
              <a:rPr lang="pt-BR" smtClean="0"/>
              <a:t>‹nº›</a:t>
            </a:fld>
            <a:endParaRPr lang="pt-BR" dirty="0"/>
          </a:p>
        </p:txBody>
      </p:sp>
    </p:spTree>
    <p:extLst>
      <p:ext uri="{BB962C8B-B14F-4D97-AF65-F5344CB8AC3E}">
        <p14:creationId xmlns:p14="http://schemas.microsoft.com/office/powerpoint/2010/main" val="4174592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3F25049-3582-B740-BBB5-1B301D48F31A}"/>
              </a:ext>
            </a:extLst>
          </p:cNvPr>
          <p:cNvSpPr/>
          <p:nvPr userDrawn="1"/>
        </p:nvSpPr>
        <p:spPr>
          <a:xfrm>
            <a:off x="11576050" y="6775451"/>
            <a:ext cx="615950" cy="825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Número de Slide 3">
            <a:extLst>
              <a:ext uri="{FF2B5EF4-FFF2-40B4-BE49-F238E27FC236}">
                <a16:creationId xmlns:a16="http://schemas.microsoft.com/office/drawing/2014/main" id="{DB7320CC-F200-4C45-BBCF-3FAEAC515352}"/>
              </a:ext>
            </a:extLst>
          </p:cNvPr>
          <p:cNvSpPr>
            <a:spLocks noGrp="1"/>
          </p:cNvSpPr>
          <p:nvPr>
            <p:ph type="sldNum" sz="quarter" idx="12"/>
          </p:nvPr>
        </p:nvSpPr>
        <p:spPr>
          <a:xfrm>
            <a:off x="11508980" y="6452155"/>
            <a:ext cx="800783" cy="365125"/>
          </a:xfrm>
        </p:spPr>
        <p:txBody>
          <a:bodyPr/>
          <a:lstStyle>
            <a:lvl1pPr algn="l">
              <a:defRPr spc="300">
                <a:solidFill>
                  <a:schemeClr val="tx1">
                    <a:lumMod val="50000"/>
                    <a:lumOff val="50000"/>
                  </a:schemeClr>
                </a:solidFill>
                <a:latin typeface="Franklin Gothic Book" panose="020B0503020102020204" pitchFamily="34" charset="0"/>
              </a:defRPr>
            </a:lvl1pPr>
          </a:lstStyle>
          <a:p>
            <a:fld id="{43ABC42C-2EE6-A647-BECA-2B7F4F43FDA2}" type="slidenum">
              <a:rPr lang="pt-BR" smtClean="0"/>
              <a:pPr/>
              <a:t>‹nº›</a:t>
            </a:fld>
            <a:endParaRPr lang="pt-BR" dirty="0"/>
          </a:p>
        </p:txBody>
      </p:sp>
    </p:spTree>
    <p:extLst>
      <p:ext uri="{BB962C8B-B14F-4D97-AF65-F5344CB8AC3E}">
        <p14:creationId xmlns:p14="http://schemas.microsoft.com/office/powerpoint/2010/main" val="262798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3890827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905CE3-A0B5-4EEA-98F0-20D8D254424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110300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ão usa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84BB6-7885-CF43-A19F-BF65EB0F0366}"/>
              </a:ext>
            </a:extLst>
          </p:cNvPr>
          <p:cNvSpPr>
            <a:spLocks noGrp="1"/>
          </p:cNvSpPr>
          <p:nvPr>
            <p:ph type="ctrTitle" hasCustomPrompt="1"/>
          </p:nvPr>
        </p:nvSpPr>
        <p:spPr>
          <a:xfrm>
            <a:off x="451260" y="373063"/>
            <a:ext cx="11273638" cy="365125"/>
          </a:xfrm>
        </p:spPr>
        <p:txBody>
          <a:bodyPr anchor="t" anchorCtr="0">
            <a:noAutofit/>
          </a:bodyPr>
          <a:lstStyle>
            <a:lvl1pPr algn="l">
              <a:defRPr sz="2600" b="1" i="0">
                <a:latin typeface="Segoe UI" panose="020B0502040204020203" pitchFamily="34" charset="0"/>
                <a:ea typeface="Segoe UI Symbol" panose="020B0502040204020203" pitchFamily="34" charset="0"/>
                <a:cs typeface="Segoe UI" panose="020B0502040204020203" pitchFamily="34" charset="0"/>
              </a:defRPr>
            </a:lvl1pPr>
          </a:lstStyle>
          <a:p>
            <a:r>
              <a:rPr lang="pt-BR" dirty="0"/>
              <a:t>TÍTULO DO SLIDE PADRÃO 1</a:t>
            </a:r>
          </a:p>
        </p:txBody>
      </p:sp>
      <p:sp>
        <p:nvSpPr>
          <p:cNvPr id="3" name="Subtítulo 2">
            <a:extLst>
              <a:ext uri="{FF2B5EF4-FFF2-40B4-BE49-F238E27FC236}">
                <a16:creationId xmlns:a16="http://schemas.microsoft.com/office/drawing/2014/main" id="{4F9176C1-81E8-9D43-AD11-FA4E76C629EC}"/>
              </a:ext>
            </a:extLst>
          </p:cNvPr>
          <p:cNvSpPr>
            <a:spLocks noGrp="1"/>
          </p:cNvSpPr>
          <p:nvPr>
            <p:ph type="subTitle" idx="1" hasCustomPrompt="1"/>
          </p:nvPr>
        </p:nvSpPr>
        <p:spPr>
          <a:xfrm>
            <a:off x="459181" y="1595438"/>
            <a:ext cx="11273638" cy="1655762"/>
          </a:xfrm>
        </p:spPr>
        <p:txBody>
          <a:bodyPr>
            <a:noAutofit/>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sz="1500" kern="1200" spc="10" baseline="0">
                <a:latin typeface="Segoe UI Symbol" panose="020B0502040204020203" pitchFamily="34" charset="0"/>
                <a:ea typeface="Segoe UI Symbol"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Corpo de texto em tamanho 15 </a:t>
            </a:r>
            <a:r>
              <a:rPr lang="pt-BR" dirty="0" err="1"/>
              <a:t>pt</a:t>
            </a:r>
            <a:endParaRPr lang="pt-BR" dirty="0"/>
          </a:p>
        </p:txBody>
      </p:sp>
      <p:sp>
        <p:nvSpPr>
          <p:cNvPr id="5" name="Espaço Reservado para Rodapé 4">
            <a:extLst>
              <a:ext uri="{FF2B5EF4-FFF2-40B4-BE49-F238E27FC236}">
                <a16:creationId xmlns:a16="http://schemas.microsoft.com/office/drawing/2014/main" id="{0837FB60-BFAE-884A-9868-CDABAB2BFB0E}"/>
              </a:ext>
            </a:extLst>
          </p:cNvPr>
          <p:cNvSpPr>
            <a:spLocks noGrp="1"/>
          </p:cNvSpPr>
          <p:nvPr>
            <p:ph type="ftr" sz="quarter" idx="11"/>
          </p:nvPr>
        </p:nvSpPr>
        <p:spPr>
          <a:xfrm>
            <a:off x="451260" y="809625"/>
            <a:ext cx="11281559" cy="365125"/>
          </a:xfrm>
        </p:spPr>
        <p:txBody>
          <a:bodyPr>
            <a:noAutofit/>
          </a:bodyPr>
          <a:lstStyle>
            <a:lvl1pPr algn="l">
              <a:defRPr>
                <a:latin typeface="Segoe UI" panose="020B0502040204020203" pitchFamily="34" charset="0"/>
                <a:cs typeface="Segoe UI" panose="020B0502040204020203" pitchFamily="34" charset="0"/>
              </a:defRPr>
            </a:lvl1pPr>
          </a:lstStyle>
          <a:p>
            <a:r>
              <a:rPr lang="pt-BR" dirty="0"/>
              <a:t>Insira aqui o subtítulo do slide</a:t>
            </a:r>
          </a:p>
        </p:txBody>
      </p:sp>
      <p:sp>
        <p:nvSpPr>
          <p:cNvPr id="6" name="Espaço Reservado para Número de Slide 5">
            <a:extLst>
              <a:ext uri="{FF2B5EF4-FFF2-40B4-BE49-F238E27FC236}">
                <a16:creationId xmlns:a16="http://schemas.microsoft.com/office/drawing/2014/main" id="{634267EA-8BDD-FC45-8C10-872B8D34E3E6}"/>
              </a:ext>
            </a:extLst>
          </p:cNvPr>
          <p:cNvSpPr>
            <a:spLocks noGrp="1"/>
          </p:cNvSpPr>
          <p:nvPr>
            <p:ph type="sldNum" sz="quarter" idx="12"/>
          </p:nvPr>
        </p:nvSpPr>
        <p:spPr/>
        <p:txBody>
          <a:bodyPr/>
          <a:lstStyle/>
          <a:p>
            <a:fld id="{7ADF791D-5E0C-AD46-BA4D-A082B555A634}" type="slidenum">
              <a:rPr lang="pt-BR" smtClean="0"/>
              <a:t>‹nº›</a:t>
            </a:fld>
            <a:endParaRPr lang="pt-BR"/>
          </a:p>
        </p:txBody>
      </p:sp>
    </p:spTree>
    <p:extLst>
      <p:ext uri="{BB962C8B-B14F-4D97-AF65-F5344CB8AC3E}">
        <p14:creationId xmlns:p14="http://schemas.microsoft.com/office/powerpoint/2010/main" val="262948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11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4EE859-CE17-524A-BC57-67985763738E}"/>
              </a:ext>
            </a:extLst>
          </p:cNvPr>
          <p:cNvSpPr>
            <a:spLocks noGrp="1"/>
          </p:cNvSpPr>
          <p:nvPr>
            <p:ph type="title" hasCustomPrompt="1"/>
          </p:nvPr>
        </p:nvSpPr>
        <p:spPr/>
        <p:txBody>
          <a:bodyPr/>
          <a:lstStyle/>
          <a:p>
            <a:r>
              <a:rPr lang="pt-BR" dirty="0"/>
              <a:t>TÍTULO SLIDE MODELO 1</a:t>
            </a:r>
          </a:p>
        </p:txBody>
      </p:sp>
      <p:sp>
        <p:nvSpPr>
          <p:cNvPr id="6" name="Espaço Reservado para Número de Slide 5">
            <a:extLst>
              <a:ext uri="{FF2B5EF4-FFF2-40B4-BE49-F238E27FC236}">
                <a16:creationId xmlns:a16="http://schemas.microsoft.com/office/drawing/2014/main" id="{F04EB914-DE5B-3E44-AE29-3C0415E2ABEC}"/>
              </a:ext>
            </a:extLst>
          </p:cNvPr>
          <p:cNvSpPr>
            <a:spLocks noGrp="1"/>
          </p:cNvSpPr>
          <p:nvPr>
            <p:ph type="sldNum" sz="quarter" idx="12"/>
          </p:nvPr>
        </p:nvSpPr>
        <p:spPr>
          <a:xfrm>
            <a:off x="73725" y="6419850"/>
            <a:ext cx="508000" cy="365125"/>
          </a:xfrm>
        </p:spPr>
        <p:txBody>
          <a:bodyPr/>
          <a:lstStyle/>
          <a:p>
            <a:fld id="{0A34A745-D583-6F4C-AC3E-0EAB5B7AC762}" type="slidenum">
              <a:rPr lang="pt-BR" smtClean="0"/>
              <a:t>‹nº›</a:t>
            </a:fld>
            <a:endParaRPr lang="pt-BR" dirty="0"/>
          </a:p>
        </p:txBody>
      </p:sp>
    </p:spTree>
    <p:extLst>
      <p:ext uri="{BB962C8B-B14F-4D97-AF65-F5344CB8AC3E}">
        <p14:creationId xmlns:p14="http://schemas.microsoft.com/office/powerpoint/2010/main" val="20029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3F25049-3582-B740-BBB5-1B301D48F31A}"/>
              </a:ext>
            </a:extLst>
          </p:cNvPr>
          <p:cNvSpPr/>
          <p:nvPr userDrawn="1"/>
        </p:nvSpPr>
        <p:spPr>
          <a:xfrm>
            <a:off x="11576050" y="6775451"/>
            <a:ext cx="615950" cy="825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Número de Slide 3">
            <a:extLst>
              <a:ext uri="{FF2B5EF4-FFF2-40B4-BE49-F238E27FC236}">
                <a16:creationId xmlns:a16="http://schemas.microsoft.com/office/drawing/2014/main" id="{DB7320CC-F200-4C45-BBCF-3FAEAC515352}"/>
              </a:ext>
            </a:extLst>
          </p:cNvPr>
          <p:cNvSpPr>
            <a:spLocks noGrp="1"/>
          </p:cNvSpPr>
          <p:nvPr>
            <p:ph type="sldNum" sz="quarter" idx="12"/>
          </p:nvPr>
        </p:nvSpPr>
        <p:spPr>
          <a:xfrm>
            <a:off x="11508980" y="6452155"/>
            <a:ext cx="800783" cy="365125"/>
          </a:xfrm>
        </p:spPr>
        <p:txBody>
          <a:bodyPr/>
          <a:lstStyle>
            <a:lvl1pPr algn="l">
              <a:defRPr spc="300">
                <a:solidFill>
                  <a:schemeClr val="tx1">
                    <a:lumMod val="50000"/>
                    <a:lumOff val="50000"/>
                  </a:schemeClr>
                </a:solidFill>
                <a:latin typeface="Franklin Gothic Book" panose="020B0503020102020204" pitchFamily="34" charset="0"/>
              </a:defRPr>
            </a:lvl1pPr>
          </a:lstStyle>
          <a:p>
            <a:fld id="{43ABC42C-2EE6-A647-BECA-2B7F4F43FDA2}" type="slidenum">
              <a:rPr lang="pt-BR" smtClean="0"/>
              <a:pPr/>
              <a:t>‹nº›</a:t>
            </a:fld>
            <a:endParaRPr lang="pt-BR" dirty="0"/>
          </a:p>
        </p:txBody>
      </p:sp>
    </p:spTree>
    <p:extLst>
      <p:ext uri="{BB962C8B-B14F-4D97-AF65-F5344CB8AC3E}">
        <p14:creationId xmlns:p14="http://schemas.microsoft.com/office/powerpoint/2010/main" val="2052701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EB0ED-8DD6-6346-85B4-60F141A52D2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80809CA-9808-E444-A5BB-6182A938DA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8092915-5A36-8147-A8C3-6D317FAA5C12}"/>
              </a:ext>
            </a:extLst>
          </p:cNvPr>
          <p:cNvSpPr>
            <a:spLocks noGrp="1"/>
          </p:cNvSpPr>
          <p:nvPr>
            <p:ph type="dt" sz="half" idx="10"/>
          </p:nvPr>
        </p:nvSpPr>
        <p:spPr/>
        <p:txBody>
          <a:bodyPr/>
          <a:lstStyle/>
          <a:p>
            <a:fld id="{C764DE79-268F-4C1A-8933-263129D2AF90}" type="datetimeFigureOut">
              <a:rPr lang="en-US" smtClean="0"/>
              <a:t>8/6/20</a:t>
            </a:fld>
            <a:endParaRPr lang="en-US" dirty="0"/>
          </a:p>
        </p:txBody>
      </p:sp>
      <p:sp>
        <p:nvSpPr>
          <p:cNvPr id="5" name="Espaço Reservado para Rodapé 4">
            <a:extLst>
              <a:ext uri="{FF2B5EF4-FFF2-40B4-BE49-F238E27FC236}">
                <a16:creationId xmlns:a16="http://schemas.microsoft.com/office/drawing/2014/main" id="{245D6CEE-F05A-C542-B940-0CC86BCF5931}"/>
              </a:ext>
            </a:extLst>
          </p:cNvPr>
          <p:cNvSpPr>
            <a:spLocks noGrp="1"/>
          </p:cNvSpPr>
          <p:nvPr>
            <p:ph type="ftr" sz="quarter" idx="11"/>
          </p:nvPr>
        </p:nvSpPr>
        <p:spPr/>
        <p:txBody>
          <a:body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5439E5D0-CB05-2546-8400-620E30618EB4}"/>
              </a:ext>
            </a:extLst>
          </p:cNvPr>
          <p:cNvSpPr>
            <a:spLocks noGrp="1"/>
          </p:cNvSpPr>
          <p:nvPr>
            <p:ph type="sldNum" sz="quarter" idx="12"/>
          </p:nvPr>
        </p:nvSpPr>
        <p:spPr/>
        <p:txBody>
          <a:bodyPr/>
          <a:lstStyle/>
          <a:p>
            <a:fld id="{7ADF791D-5E0C-AD46-BA4D-A082B555A634}" type="slidenum">
              <a:rPr lang="pt-BR" smtClean="0"/>
              <a:pPr/>
              <a:t>‹nº›</a:t>
            </a:fld>
            <a:endParaRPr lang="pt-BR" dirty="0"/>
          </a:p>
        </p:txBody>
      </p:sp>
    </p:spTree>
    <p:extLst>
      <p:ext uri="{BB962C8B-B14F-4D97-AF65-F5344CB8AC3E}">
        <p14:creationId xmlns:p14="http://schemas.microsoft.com/office/powerpoint/2010/main" val="278052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AB5D2F6-38B1-5E4C-8849-54CACC442DF7}"/>
              </a:ext>
            </a:extLst>
          </p:cNvPr>
          <p:cNvSpPr>
            <a:spLocks noGrp="1"/>
          </p:cNvSpPr>
          <p:nvPr>
            <p:ph type="title"/>
          </p:nvPr>
        </p:nvSpPr>
        <p:spPr>
          <a:xfrm>
            <a:off x="451261" y="365125"/>
            <a:ext cx="11281559" cy="460375"/>
          </a:xfrm>
          <a:prstGeom prst="rect">
            <a:avLst/>
          </a:prstGeom>
        </p:spPr>
        <p:txBody>
          <a:bodyPr vert="horz" lIns="0" tIns="45720" rIns="0" bIns="45720" rtlCol="0" anchor="t" anchorCtr="0">
            <a:spAutoFit/>
          </a:bodyPr>
          <a:lstStyle/>
          <a:p>
            <a:r>
              <a:rPr lang="pt-BR" dirty="0"/>
              <a:t>TÍTULO DO SLIDE</a:t>
            </a:r>
          </a:p>
        </p:txBody>
      </p:sp>
      <p:sp>
        <p:nvSpPr>
          <p:cNvPr id="3" name="Espaço Reservado para Texto 2">
            <a:extLst>
              <a:ext uri="{FF2B5EF4-FFF2-40B4-BE49-F238E27FC236}">
                <a16:creationId xmlns:a16="http://schemas.microsoft.com/office/drawing/2014/main" id="{F4D60FAF-7DBB-144F-B2D6-777AC68A35F2}"/>
              </a:ext>
            </a:extLst>
          </p:cNvPr>
          <p:cNvSpPr>
            <a:spLocks noGrp="1"/>
          </p:cNvSpPr>
          <p:nvPr>
            <p:ph type="body" idx="1"/>
          </p:nvPr>
        </p:nvSpPr>
        <p:spPr>
          <a:xfrm>
            <a:off x="451261" y="1485901"/>
            <a:ext cx="11281559" cy="1625600"/>
          </a:xfrm>
          <a:prstGeom prst="rect">
            <a:avLst/>
          </a:prstGeom>
        </p:spPr>
        <p:txBody>
          <a:bodyPr vert="horz" lIns="0" tIns="45720" rIns="0" bIns="45720" rtlCol="0">
            <a:normAutofit/>
          </a:bodyPr>
          <a:lstStyle/>
          <a:p>
            <a:pPr lvl="0"/>
            <a:r>
              <a:rPr lang="pt-BR" dirty="0"/>
              <a:t>Corpo de texto em tamanho 14 </a:t>
            </a:r>
            <a:r>
              <a:rPr lang="pt-BR" dirty="0" err="1"/>
              <a:t>pt</a:t>
            </a:r>
            <a:endParaRPr lang="pt-BR" dirty="0"/>
          </a:p>
        </p:txBody>
      </p:sp>
      <p:sp>
        <p:nvSpPr>
          <p:cNvPr id="5" name="Espaço Reservado para Rodapé 4">
            <a:extLst>
              <a:ext uri="{FF2B5EF4-FFF2-40B4-BE49-F238E27FC236}">
                <a16:creationId xmlns:a16="http://schemas.microsoft.com/office/drawing/2014/main" id="{28B13F73-60C9-154B-905F-83CC141F0976}"/>
              </a:ext>
            </a:extLst>
          </p:cNvPr>
          <p:cNvSpPr>
            <a:spLocks noGrp="1"/>
          </p:cNvSpPr>
          <p:nvPr>
            <p:ph type="ftr" sz="quarter" idx="3"/>
          </p:nvPr>
        </p:nvSpPr>
        <p:spPr>
          <a:xfrm>
            <a:off x="451260" y="860425"/>
            <a:ext cx="11281559" cy="365125"/>
          </a:xfrm>
          <a:prstGeom prst="rect">
            <a:avLst/>
          </a:prstGeom>
        </p:spPr>
        <p:txBody>
          <a:bodyPr vert="horz" lIns="0" tIns="45720" rIns="0" bIns="45720" rtlCol="0" anchor="ctr"/>
          <a:lstStyle>
            <a:lvl1pPr algn="l">
              <a:defRPr sz="2000" b="0" i="1">
                <a:solidFill>
                  <a:schemeClr val="tx1">
                    <a:tint val="75000"/>
                  </a:schemeClr>
                </a:solidFill>
                <a:latin typeface="Segoe UI" panose="020B0502040204020203" pitchFamily="34" charset="0"/>
                <a:cs typeface="Segoe UI" panose="020B0502040204020203" pitchFamily="34" charset="0"/>
              </a:defRPr>
            </a:lvl1pPr>
          </a:lstStyle>
          <a:p>
            <a:r>
              <a:rPr lang="pt-BR" dirty="0"/>
              <a:t>Insira aqui o subtítulo para seu slide</a:t>
            </a:r>
          </a:p>
        </p:txBody>
      </p:sp>
      <p:sp>
        <p:nvSpPr>
          <p:cNvPr id="6" name="Espaço Reservado para Número de Slide 5">
            <a:extLst>
              <a:ext uri="{FF2B5EF4-FFF2-40B4-BE49-F238E27FC236}">
                <a16:creationId xmlns:a16="http://schemas.microsoft.com/office/drawing/2014/main" id="{2C4CD4B2-B093-1943-A775-992936196D16}"/>
              </a:ext>
            </a:extLst>
          </p:cNvPr>
          <p:cNvSpPr>
            <a:spLocks noGrp="1"/>
          </p:cNvSpPr>
          <p:nvPr>
            <p:ph type="sldNum" sz="quarter" idx="4"/>
          </p:nvPr>
        </p:nvSpPr>
        <p:spPr>
          <a:xfrm>
            <a:off x="102010" y="6427787"/>
            <a:ext cx="546100" cy="365125"/>
          </a:xfrm>
          <a:prstGeom prst="rect">
            <a:avLst/>
          </a:prstGeom>
        </p:spPr>
        <p:txBody>
          <a:bodyPr vert="horz" lIns="91440" tIns="45720" rIns="91440" bIns="45720" rtlCol="0" anchor="ctr"/>
          <a:lstStyle>
            <a:lvl1pPr algn="l">
              <a:defRPr sz="1200">
                <a:solidFill>
                  <a:schemeClr val="tx1">
                    <a:tint val="75000"/>
                  </a:schemeClr>
                </a:solidFill>
                <a:latin typeface="Segoe UI Symbol" panose="020B0502040204020203" pitchFamily="34" charset="0"/>
                <a:ea typeface="Segoe UI Symbol" panose="020B0502040204020203" pitchFamily="34" charset="0"/>
              </a:defRPr>
            </a:lvl1pPr>
          </a:lstStyle>
          <a:p>
            <a:fld id="{7ADF791D-5E0C-AD46-BA4D-A082B555A634}" type="slidenum">
              <a:rPr lang="pt-BR" smtClean="0"/>
              <a:pPr/>
              <a:t>‹nº›</a:t>
            </a:fld>
            <a:endParaRPr lang="pt-BR" dirty="0"/>
          </a:p>
        </p:txBody>
      </p:sp>
      <p:sp>
        <p:nvSpPr>
          <p:cNvPr id="7" name="Retângulo 6">
            <a:extLst>
              <a:ext uri="{FF2B5EF4-FFF2-40B4-BE49-F238E27FC236}">
                <a16:creationId xmlns:a16="http://schemas.microsoft.com/office/drawing/2014/main" id="{B25D4992-2A96-2547-9701-1D98E1E607BD}"/>
              </a:ext>
            </a:extLst>
          </p:cNvPr>
          <p:cNvSpPr/>
          <p:nvPr userDrawn="1"/>
        </p:nvSpPr>
        <p:spPr>
          <a:xfrm>
            <a:off x="0" y="6438900"/>
            <a:ext cx="63500" cy="4206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319547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80" r:id="rId3"/>
    <p:sldLayoutId id="2147483681" r:id="rId4"/>
    <p:sldLayoutId id="2147483683" r:id="rId5"/>
    <p:sldLayoutId id="2147483672" r:id="rId6"/>
    <p:sldLayoutId id="2147483685" r:id="rId7"/>
    <p:sldLayoutId id="2147483686" r:id="rId8"/>
  </p:sldLayoutIdLst>
  <p:txStyles>
    <p:titleStyle>
      <a:lvl1pPr marL="11113" indent="0" algn="l" defTabSz="914400" rtl="0" eaLnBrk="1" latinLnBrk="0" hangingPunct="1">
        <a:lnSpc>
          <a:spcPct val="90000"/>
        </a:lnSpc>
        <a:spcBef>
          <a:spcPct val="0"/>
        </a:spcBef>
        <a:buNone/>
        <a:tabLst/>
        <a:defRPr sz="2600" b="1" i="0" kern="1200" spc="30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p:titleStyle>
    <p:body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Symbol"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4604C6D-23B2-6C46-B9F4-7CF592511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A5A65295-9A2F-5E4D-97EA-BB9732A20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55D7BA0-34A0-4043-927B-449303D52E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D406C-4404-9D40-9F59-08F1A843D566}" type="datetimeFigureOut">
              <a:rPr lang="pt-BR" smtClean="0"/>
              <a:t>06/08/2020</a:t>
            </a:fld>
            <a:endParaRPr lang="pt-BR"/>
          </a:p>
        </p:txBody>
      </p:sp>
      <p:sp>
        <p:nvSpPr>
          <p:cNvPr id="5" name="Espaço Reservado para Rodapé 4">
            <a:extLst>
              <a:ext uri="{FF2B5EF4-FFF2-40B4-BE49-F238E27FC236}">
                <a16:creationId xmlns:a16="http://schemas.microsoft.com/office/drawing/2014/main" id="{FB3727D9-15D1-7C4B-865F-74191D4FE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Insira aqui o subtítulo para seu slide</a:t>
            </a:r>
            <a:endParaRPr lang="pt-BR" dirty="0"/>
          </a:p>
        </p:txBody>
      </p:sp>
      <p:sp>
        <p:nvSpPr>
          <p:cNvPr id="6" name="Espaço Reservado para Número de Slide 5">
            <a:extLst>
              <a:ext uri="{FF2B5EF4-FFF2-40B4-BE49-F238E27FC236}">
                <a16:creationId xmlns:a16="http://schemas.microsoft.com/office/drawing/2014/main" id="{925B9522-9BD7-8241-B48A-E4C8C65F8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F791D-5E0C-AD46-BA4D-A082B555A634}" type="slidenum">
              <a:rPr lang="pt-BR" smtClean="0"/>
              <a:pPr/>
              <a:t>‹nº›</a:t>
            </a:fld>
            <a:endParaRPr lang="pt-BR" dirty="0"/>
          </a:p>
        </p:txBody>
      </p:sp>
      <p:sp>
        <p:nvSpPr>
          <p:cNvPr id="7" name="Retângulo 6">
            <a:extLst>
              <a:ext uri="{FF2B5EF4-FFF2-40B4-BE49-F238E27FC236}">
                <a16:creationId xmlns:a16="http://schemas.microsoft.com/office/drawing/2014/main" id="{707E392A-0ECE-EB44-97D7-5189E89C32C9}"/>
              </a:ext>
            </a:extLst>
          </p:cNvPr>
          <p:cNvSpPr/>
          <p:nvPr userDrawn="1"/>
        </p:nvSpPr>
        <p:spPr>
          <a:xfrm>
            <a:off x="0" y="6438900"/>
            <a:ext cx="63500" cy="4206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630151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5" Type="http://schemas.openxmlformats.org/officeDocument/2006/relationships/image" Target="../media/image2.emf"/><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5.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02.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chart" Target="../charts/chart135.xml"/><Relationship Id="rId2" Type="http://schemas.openxmlformats.org/officeDocument/2006/relationships/notesSlide" Target="../notesSlides/notesSlide66.xml"/><Relationship Id="rId1" Type="http://schemas.openxmlformats.org/officeDocument/2006/relationships/slideLayout" Target="../slideLayouts/slideLayout22.xml"/><Relationship Id="rId6" Type="http://schemas.openxmlformats.org/officeDocument/2006/relationships/chart" Target="../charts/chart134.xml"/><Relationship Id="rId5" Type="http://schemas.openxmlformats.org/officeDocument/2006/relationships/chart" Target="../charts/chart133.xml"/><Relationship Id="rId4" Type="http://schemas.openxmlformats.org/officeDocument/2006/relationships/image" Target="../media/image57.jpeg"/></Relationships>
</file>

<file path=ppt/slides/_rels/slide103.xml.rels><?xml version="1.0" encoding="UTF-8" standalone="yes"?>
<Relationships xmlns="http://schemas.openxmlformats.org/package/2006/relationships"><Relationship Id="rId8" Type="http://schemas.openxmlformats.org/officeDocument/2006/relationships/chart" Target="../charts/chart139.xml"/><Relationship Id="rId3" Type="http://schemas.openxmlformats.org/officeDocument/2006/relationships/image" Target="../media/image81.jpeg"/><Relationship Id="rId7" Type="http://schemas.openxmlformats.org/officeDocument/2006/relationships/chart" Target="../charts/chart138.xml"/><Relationship Id="rId2" Type="http://schemas.openxmlformats.org/officeDocument/2006/relationships/notesSlide" Target="../notesSlides/notesSlide67.xml"/><Relationship Id="rId1" Type="http://schemas.openxmlformats.org/officeDocument/2006/relationships/slideLayout" Target="../slideLayouts/slideLayout22.xml"/><Relationship Id="rId6" Type="http://schemas.openxmlformats.org/officeDocument/2006/relationships/chart" Target="../charts/chart137.xml"/><Relationship Id="rId5" Type="http://schemas.openxmlformats.org/officeDocument/2006/relationships/chart" Target="../charts/chart136.xml"/><Relationship Id="rId4" Type="http://schemas.openxmlformats.org/officeDocument/2006/relationships/image" Target="../media/image57.jpeg"/><Relationship Id="rId9" Type="http://schemas.openxmlformats.org/officeDocument/2006/relationships/chart" Target="../charts/chart140.xml"/></Relationships>
</file>

<file path=ppt/slides/_rels/slide10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58.emf"/><Relationship Id="rId4" Type="http://schemas.openxmlformats.org/officeDocument/2006/relationships/image" Target="../media/image52.emf"/></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141.xml"/><Relationship Id="rId7" Type="http://schemas.microsoft.com/office/2007/relationships/hdphoto" Target="../media/hdphoto2.wdp"/><Relationship Id="rId2" Type="http://schemas.openxmlformats.org/officeDocument/2006/relationships/notesSlide" Target="../notesSlides/notesSlide69.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143.xml"/><Relationship Id="rId4" Type="http://schemas.openxmlformats.org/officeDocument/2006/relationships/chart" Target="../charts/chart142.xml"/></Relationships>
</file>

<file path=ppt/slides/_rels/slide1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0.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2.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chart" Target="../charts/char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jpg"/><Relationship Id="rId7" Type="http://schemas.openxmlformats.org/officeDocument/2006/relationships/chart" Target="../charts/chart146.xml"/><Relationship Id="rId2" Type="http://schemas.openxmlformats.org/officeDocument/2006/relationships/notesSlide" Target="../notesSlides/notesSlide73.xml"/><Relationship Id="rId1" Type="http://schemas.openxmlformats.org/officeDocument/2006/relationships/slideLayout" Target="../slideLayouts/slideLayout22.xml"/><Relationship Id="rId6" Type="http://schemas.openxmlformats.org/officeDocument/2006/relationships/chart" Target="../charts/chart145.xml"/><Relationship Id="rId5" Type="http://schemas.openxmlformats.org/officeDocument/2006/relationships/chart" Target="../charts/chart144.xml"/><Relationship Id="rId4" Type="http://schemas.openxmlformats.org/officeDocument/2006/relationships/image" Target="../media/image57.jpeg"/></Relationships>
</file>

<file path=ppt/slides/_rels/slide111.xml.rels><?xml version="1.0" encoding="UTF-8" standalone="yes"?>
<Relationships xmlns="http://schemas.openxmlformats.org/package/2006/relationships"><Relationship Id="rId8" Type="http://schemas.openxmlformats.org/officeDocument/2006/relationships/chart" Target="../charts/chart150.xml"/><Relationship Id="rId3" Type="http://schemas.openxmlformats.org/officeDocument/2006/relationships/image" Target="../media/image84.jpg"/><Relationship Id="rId7" Type="http://schemas.openxmlformats.org/officeDocument/2006/relationships/chart" Target="../charts/chart149.xml"/><Relationship Id="rId2" Type="http://schemas.openxmlformats.org/officeDocument/2006/relationships/notesSlide" Target="../notesSlides/notesSlide74.xml"/><Relationship Id="rId1" Type="http://schemas.openxmlformats.org/officeDocument/2006/relationships/slideLayout" Target="../slideLayouts/slideLayout22.xml"/><Relationship Id="rId6" Type="http://schemas.openxmlformats.org/officeDocument/2006/relationships/chart" Target="../charts/chart148.xml"/><Relationship Id="rId5" Type="http://schemas.openxmlformats.org/officeDocument/2006/relationships/chart" Target="../charts/chart147.xml"/><Relationship Id="rId4" Type="http://schemas.openxmlformats.org/officeDocument/2006/relationships/image" Target="../media/image57.jpeg"/><Relationship Id="rId9" Type="http://schemas.openxmlformats.org/officeDocument/2006/relationships/chart" Target="../charts/chart151.xml"/></Relationships>
</file>

<file path=ppt/slides/_rels/slide11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5.xml"/><Relationship Id="rId1" Type="http://schemas.openxmlformats.org/officeDocument/2006/relationships/slideLayout" Target="../slideLayouts/slideLayout20.xml"/><Relationship Id="rId6" Type="http://schemas.openxmlformats.org/officeDocument/2006/relationships/image" Target="../media/image85.png"/><Relationship Id="rId5" Type="http://schemas.openxmlformats.org/officeDocument/2006/relationships/image" Target="../media/image58.emf"/><Relationship Id="rId4" Type="http://schemas.openxmlformats.org/officeDocument/2006/relationships/image" Target="../media/image52.emf"/></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chart" Target="../charts/chart152.xml"/><Relationship Id="rId7"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chart" Target="../charts/chart154.xml"/><Relationship Id="rId4" Type="http://schemas.openxmlformats.org/officeDocument/2006/relationships/chart" Target="../charts/chart153.xml"/></Relationships>
</file>

<file path=ppt/slides/_rels/slide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7.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8.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chart" Target="../charts/chart157.xml"/><Relationship Id="rId2" Type="http://schemas.openxmlformats.org/officeDocument/2006/relationships/notesSlide" Target="../notesSlides/notesSlide80.xml"/><Relationship Id="rId1" Type="http://schemas.openxmlformats.org/officeDocument/2006/relationships/slideLayout" Target="../slideLayouts/slideLayout22.xml"/><Relationship Id="rId6" Type="http://schemas.openxmlformats.org/officeDocument/2006/relationships/chart" Target="../charts/chart156.xml"/><Relationship Id="rId5" Type="http://schemas.openxmlformats.org/officeDocument/2006/relationships/chart" Target="../charts/chart155.xml"/><Relationship Id="rId4" Type="http://schemas.openxmlformats.org/officeDocument/2006/relationships/image" Target="../media/image57.jpeg"/></Relationships>
</file>

<file path=ppt/slides/_rels/slide119.xml.rels><?xml version="1.0" encoding="UTF-8" standalone="yes"?>
<Relationships xmlns="http://schemas.openxmlformats.org/package/2006/relationships"><Relationship Id="rId8" Type="http://schemas.openxmlformats.org/officeDocument/2006/relationships/chart" Target="../charts/chart161.xml"/><Relationship Id="rId3" Type="http://schemas.openxmlformats.org/officeDocument/2006/relationships/image" Target="../media/image88.jpg"/><Relationship Id="rId7" Type="http://schemas.openxmlformats.org/officeDocument/2006/relationships/chart" Target="../charts/chart160.xml"/><Relationship Id="rId2" Type="http://schemas.openxmlformats.org/officeDocument/2006/relationships/notesSlide" Target="../notesSlides/notesSlide81.xml"/><Relationship Id="rId1" Type="http://schemas.openxmlformats.org/officeDocument/2006/relationships/slideLayout" Target="../slideLayouts/slideLayout22.xml"/><Relationship Id="rId6" Type="http://schemas.openxmlformats.org/officeDocument/2006/relationships/chart" Target="../charts/chart159.xml"/><Relationship Id="rId5" Type="http://schemas.openxmlformats.org/officeDocument/2006/relationships/chart" Target="../charts/chart158.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image" Target="../media/image2.emf"/><Relationship Id="rId7" Type="http://schemas.openxmlformats.org/officeDocument/2006/relationships/slide" Target="slide28.xml"/><Relationship Id="rId2" Type="http://schemas.openxmlformats.org/officeDocument/2006/relationships/image" Target="../media/image9.jpg"/><Relationship Id="rId1" Type="http://schemas.openxmlformats.org/officeDocument/2006/relationships/slideLayout" Target="../slideLayouts/slideLayout21.xml"/><Relationship Id="rId6" Type="http://schemas.openxmlformats.org/officeDocument/2006/relationships/slide" Target="slide23.xml"/><Relationship Id="rId5" Type="http://schemas.openxmlformats.org/officeDocument/2006/relationships/slide" Target="slide13.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2.xml"/><Relationship Id="rId1" Type="http://schemas.openxmlformats.org/officeDocument/2006/relationships/slideLayout" Target="../slideLayouts/slideLayout20.xml"/><Relationship Id="rId6" Type="http://schemas.openxmlformats.org/officeDocument/2006/relationships/image" Target="../media/image89.png"/><Relationship Id="rId5" Type="http://schemas.openxmlformats.org/officeDocument/2006/relationships/image" Target="../media/image58.emf"/><Relationship Id="rId4" Type="http://schemas.openxmlformats.org/officeDocument/2006/relationships/image" Target="../media/image52.emf"/></Relationships>
</file>

<file path=ppt/slides/_rels/slide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 Id="rId4" Type="http://schemas.openxmlformats.org/officeDocument/2006/relationships/chart" Target="../charts/chart162.xml"/></Relationships>
</file>

<file path=ppt/slides/_rels/slide12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chart" Target="../charts/chart3.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Planilha_do_Microsoft_Excel.xlsx"/><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2.xml"/><Relationship Id="rId5" Type="http://schemas.openxmlformats.org/officeDocument/2006/relationships/chart" Target="../charts/chart8.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2.em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chart" Target="../charts/chart15.xml"/><Relationship Id="rId1" Type="http://schemas.openxmlformats.org/officeDocument/2006/relationships/slideLayout" Target="../slideLayouts/slideLayout2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2.png"/><Relationship Id="rId3" Type="http://schemas.openxmlformats.org/officeDocument/2006/relationships/chart" Target="../charts/chart17.xml"/><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chart" Target="../charts/chart16.xml"/><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25.png"/><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16.png"/><Relationship Id="rId1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0.png"/><Relationship Id="rId3" Type="http://schemas.openxmlformats.org/officeDocument/2006/relationships/image" Target="../media/image30.tiff"/><Relationship Id="rId7" Type="http://schemas.openxmlformats.org/officeDocument/2006/relationships/image" Target="../media/image34.png"/><Relationship Id="rId12"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3.png"/><Relationship Id="rId11" Type="http://schemas.microsoft.com/office/2007/relationships/hdphoto" Target="../media/hdphoto3.wdp"/><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chart" Target="../charts/chart23.xml"/><Relationship Id="rId13" Type="http://schemas.openxmlformats.org/officeDocument/2006/relationships/chart" Target="../charts/chart28.xml"/><Relationship Id="rId3" Type="http://schemas.openxmlformats.org/officeDocument/2006/relationships/chart" Target="../charts/chart18.xml"/><Relationship Id="rId7" Type="http://schemas.openxmlformats.org/officeDocument/2006/relationships/chart" Target="../charts/chart22.xml"/><Relationship Id="rId12" Type="http://schemas.openxmlformats.org/officeDocument/2006/relationships/chart" Target="../charts/chart27.xm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chart" Target="../charts/chart21.xml"/><Relationship Id="rId11" Type="http://schemas.openxmlformats.org/officeDocument/2006/relationships/chart" Target="../charts/chart26.xml"/><Relationship Id="rId5" Type="http://schemas.openxmlformats.org/officeDocument/2006/relationships/chart" Target="../charts/chart20.xml"/><Relationship Id="rId10" Type="http://schemas.openxmlformats.org/officeDocument/2006/relationships/chart" Target="../charts/chart25.xml"/><Relationship Id="rId4" Type="http://schemas.openxmlformats.org/officeDocument/2006/relationships/chart" Target="../charts/chart19.xml"/><Relationship Id="rId9" Type="http://schemas.openxmlformats.org/officeDocument/2006/relationships/chart" Target="../charts/chart24.xml"/><Relationship Id="rId14" Type="http://schemas.openxmlformats.org/officeDocument/2006/relationships/chart" Target="../charts/chart29.xml"/></Relationships>
</file>

<file path=ppt/slides/_rels/slide26.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chart" Target="../charts/chart33.xml"/><Relationship Id="rId5" Type="http://schemas.openxmlformats.org/officeDocument/2006/relationships/chart" Target="../charts/chart32.xml"/><Relationship Id="rId10" Type="http://schemas.openxmlformats.org/officeDocument/2006/relationships/chart" Target="../charts/chart37.xml"/><Relationship Id="rId4" Type="http://schemas.openxmlformats.org/officeDocument/2006/relationships/chart" Target="../charts/chart31.xml"/><Relationship Id="rId9" Type="http://schemas.openxmlformats.org/officeDocument/2006/relationships/chart" Target="../charts/chart36.xml"/></Relationships>
</file>

<file path=ppt/slides/_rels/slide27.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38.xml"/><Relationship Id="rId7" Type="http://schemas.openxmlformats.org/officeDocument/2006/relationships/chart" Target="../charts/chart42.xml"/><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chart" Target="../charts/chart41.xml"/><Relationship Id="rId5" Type="http://schemas.openxmlformats.org/officeDocument/2006/relationships/chart" Target="../charts/chart40.xml"/><Relationship Id="rId10" Type="http://schemas.openxmlformats.org/officeDocument/2006/relationships/chart" Target="../charts/chart45.xml"/><Relationship Id="rId4" Type="http://schemas.openxmlformats.org/officeDocument/2006/relationships/chart" Target="../charts/chart39.xml"/><Relationship Id="rId9" Type="http://schemas.openxmlformats.org/officeDocument/2006/relationships/chart" Target="../charts/chart44.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jpg"/><Relationship Id="rId1" Type="http://schemas.openxmlformats.org/officeDocument/2006/relationships/slideLayout" Target="../slideLayouts/slideLayout22.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chart" Target="../charts/chart50.xml"/><Relationship Id="rId4" Type="http://schemas.openxmlformats.org/officeDocument/2006/relationships/chart" Target="../charts/chart49.xml"/></Relationships>
</file>

<file path=ppt/slides/_rels/slide32.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chart" Target="../charts/chart52.xml"/></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chart" Target="../charts/chart53.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 Id="rId4" Type="http://schemas.openxmlformats.org/officeDocument/2006/relationships/chart" Target="../charts/chart54.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64.xml"/><Relationship Id="rId18" Type="http://schemas.openxmlformats.org/officeDocument/2006/relationships/slide" Target="slide97.xml"/><Relationship Id="rId3" Type="http://schemas.openxmlformats.org/officeDocument/2006/relationships/image" Target="../media/image2.emf"/><Relationship Id="rId21" Type="http://schemas.openxmlformats.org/officeDocument/2006/relationships/slide" Target="slide120.xml"/><Relationship Id="rId7" Type="http://schemas.openxmlformats.org/officeDocument/2006/relationships/image" Target="../media/image44.png"/><Relationship Id="rId12" Type="http://schemas.openxmlformats.org/officeDocument/2006/relationships/slide" Target="slide62.xml"/><Relationship Id="rId17" Type="http://schemas.openxmlformats.org/officeDocument/2006/relationships/slide" Target="slide95.xml"/><Relationship Id="rId2" Type="http://schemas.openxmlformats.org/officeDocument/2006/relationships/image" Target="../media/image9.jpg"/><Relationship Id="rId16" Type="http://schemas.openxmlformats.org/officeDocument/2006/relationships/slide" Target="slide88.xml"/><Relationship Id="rId20" Type="http://schemas.openxmlformats.org/officeDocument/2006/relationships/slide" Target="slide113.xml"/><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slide" Target="slide55.xml"/><Relationship Id="rId5" Type="http://schemas.openxmlformats.org/officeDocument/2006/relationships/image" Target="../media/image42.png"/><Relationship Id="rId15" Type="http://schemas.openxmlformats.org/officeDocument/2006/relationships/slide" Target="slide80.xml"/><Relationship Id="rId10" Type="http://schemas.openxmlformats.org/officeDocument/2006/relationships/slide" Target="slide47.xml"/><Relationship Id="rId19" Type="http://schemas.openxmlformats.org/officeDocument/2006/relationships/slide" Target="slide105.xml"/><Relationship Id="rId4" Type="http://schemas.openxmlformats.org/officeDocument/2006/relationships/image" Target="../media/image10.png"/><Relationship Id="rId9" Type="http://schemas.openxmlformats.org/officeDocument/2006/relationships/slide" Target="slide43.xml"/><Relationship Id="rId14" Type="http://schemas.openxmlformats.org/officeDocument/2006/relationships/slide" Target="slide7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chart" Target="../charts/chart59.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chart" Target="../charts/chart58.xml"/><Relationship Id="rId5" Type="http://schemas.openxmlformats.org/officeDocument/2006/relationships/chart" Target="../charts/chart57.xml"/><Relationship Id="rId4" Type="http://schemas.openxmlformats.org/officeDocument/2006/relationships/chart" Target="../charts/char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2.emf"/><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image" Target="../media/image2.emf"/></Relationships>
</file>

<file path=ppt/slides/_rels/slide4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49.png"/><Relationship Id="rId2" Type="http://schemas.microsoft.com/office/2014/relationships/chartEx" Target="../charts/chartEx1.xml"/><Relationship Id="rId1" Type="http://schemas.openxmlformats.org/officeDocument/2006/relationships/slideLayout" Target="../slideLayouts/slideLayout22.xml"/><Relationship Id="rId6" Type="http://schemas.openxmlformats.org/officeDocument/2006/relationships/chart" Target="../charts/chart62.xml"/><Relationship Id="rId11" Type="http://schemas.openxmlformats.org/officeDocument/2006/relationships/chart" Target="../charts/chart63.xml"/><Relationship Id="rId5" Type="http://schemas.openxmlformats.org/officeDocument/2006/relationships/chart" Target="../charts/chart61.xml"/><Relationship Id="rId10" Type="http://schemas.microsoft.com/office/2007/relationships/hdphoto" Target="../media/hdphoto5.wdp"/><Relationship Id="rId4" Type="http://schemas.openxmlformats.org/officeDocument/2006/relationships/chart" Target="../charts/chart60.xml"/><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64.xml"/><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66.xml"/><Relationship Id="rId4" Type="http://schemas.openxmlformats.org/officeDocument/2006/relationships/chart" Target="../charts/chart65.xm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chart" Target="../charts/chart69.xm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57.jpeg"/><Relationship Id="rId5" Type="http://schemas.openxmlformats.org/officeDocument/2006/relationships/chart" Target="../charts/chart68.xml"/><Relationship Id="rId4" Type="http://schemas.openxmlformats.org/officeDocument/2006/relationships/chart" Target="../charts/chart67.xml"/></Relationships>
</file>

<file path=ppt/slides/_rels/slide53.xml.rels><?xml version="1.0" encoding="UTF-8" standalone="yes"?>
<Relationships xmlns="http://schemas.openxmlformats.org/package/2006/relationships"><Relationship Id="rId8" Type="http://schemas.openxmlformats.org/officeDocument/2006/relationships/chart" Target="../charts/chart73.xml"/><Relationship Id="rId3" Type="http://schemas.openxmlformats.org/officeDocument/2006/relationships/image" Target="../media/image56.jpeg"/><Relationship Id="rId7" Type="http://schemas.openxmlformats.org/officeDocument/2006/relationships/chart" Target="../charts/chart72.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chart" Target="../charts/chart71.xml"/><Relationship Id="rId5" Type="http://schemas.openxmlformats.org/officeDocument/2006/relationships/chart" Target="../charts/chart70.xml"/><Relationship Id="rId4" Type="http://schemas.openxmlformats.org/officeDocument/2006/relationships/image" Target="../media/image57.jpeg"/><Relationship Id="rId9" Type="http://schemas.openxmlformats.org/officeDocument/2006/relationships/chart" Target="../charts/chart7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58.emf"/><Relationship Id="rId5" Type="http://schemas.openxmlformats.org/officeDocument/2006/relationships/image" Target="../media/image52.emf"/><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hart" Target="../charts/chart75.xml"/><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77.xml"/><Relationship Id="rId4" Type="http://schemas.openxmlformats.org/officeDocument/2006/relationships/chart" Target="../charts/chart76.xml"/><Relationship Id="rId9"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3.jpg"/><Relationship Id="rId1" Type="http://schemas.openxmlformats.org/officeDocument/2006/relationships/slideLayout" Target="../slideLayouts/slideLayout22.xml"/><Relationship Id="rId6" Type="http://schemas.openxmlformats.org/officeDocument/2006/relationships/chart" Target="../charts/chart80.xml"/><Relationship Id="rId5" Type="http://schemas.openxmlformats.org/officeDocument/2006/relationships/chart" Target="../charts/chart79.xml"/><Relationship Id="rId4" Type="http://schemas.openxmlformats.org/officeDocument/2006/relationships/chart" Target="../charts/chart78.xml"/></Relationships>
</file>

<file path=ppt/slides/_rels/slide61.xml.rels><?xml version="1.0" encoding="UTF-8" standalone="yes"?>
<Relationships xmlns="http://schemas.openxmlformats.org/package/2006/relationships"><Relationship Id="rId8" Type="http://schemas.openxmlformats.org/officeDocument/2006/relationships/chart" Target="../charts/chart84.xml"/><Relationship Id="rId3" Type="http://schemas.openxmlformats.org/officeDocument/2006/relationships/image" Target="../media/image63.jpg"/><Relationship Id="rId7" Type="http://schemas.openxmlformats.org/officeDocument/2006/relationships/chart" Target="../charts/chart83.xm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chart" Target="../charts/chart82.xml"/><Relationship Id="rId5" Type="http://schemas.openxmlformats.org/officeDocument/2006/relationships/chart" Target="../charts/chart81.xml"/><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58.emf"/><Relationship Id="rId4" Type="http://schemas.openxmlformats.org/officeDocument/2006/relationships/image" Target="../media/image52.emf"/></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 Id="rId4" Type="http://schemas.openxmlformats.org/officeDocument/2006/relationships/chart" Target="../charts/chart85.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86.xml"/><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88.xml"/><Relationship Id="rId4" Type="http://schemas.openxmlformats.org/officeDocument/2006/relationships/chart" Target="../charts/chart87.xml"/></Relationships>
</file>

<file path=ppt/slides/_rels/slide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chart" Target="../charts/chart91.xm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chart" Target="../charts/chart90.xml"/><Relationship Id="rId5" Type="http://schemas.openxmlformats.org/officeDocument/2006/relationships/chart" Target="../charts/chart89.xml"/><Relationship Id="rId4" Type="http://schemas.openxmlformats.org/officeDocument/2006/relationships/image" Target="../media/image5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8" Type="http://schemas.openxmlformats.org/officeDocument/2006/relationships/chart" Target="../charts/chart95.xml"/><Relationship Id="rId3" Type="http://schemas.openxmlformats.org/officeDocument/2006/relationships/image" Target="../media/image66.jpeg"/><Relationship Id="rId7" Type="http://schemas.openxmlformats.org/officeDocument/2006/relationships/chart" Target="../charts/chart94.xml"/><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chart" Target="../charts/chart93.xml"/><Relationship Id="rId5" Type="http://schemas.openxmlformats.org/officeDocument/2006/relationships/chart" Target="../charts/chart92.xml"/><Relationship Id="rId4" Type="http://schemas.openxmlformats.org/officeDocument/2006/relationships/image" Target="../media/image57.jpeg"/></Relationships>
</file>

<file path=ppt/slides/_rels/slide7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58.emf"/><Relationship Id="rId4" Type="http://schemas.openxmlformats.org/officeDocument/2006/relationships/image" Target="../media/image52.emf"/></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96.xml"/><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98.xml"/><Relationship Id="rId4" Type="http://schemas.openxmlformats.org/officeDocument/2006/relationships/chart" Target="../charts/chart97.xml"/></Relationships>
</file>

<file path=ppt/slides/_rels/slide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chart" Target="../charts/chart101.xml"/><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chart" Target="../charts/chart100.xml"/><Relationship Id="rId5" Type="http://schemas.openxmlformats.org/officeDocument/2006/relationships/chart" Target="../charts/chart99.xml"/><Relationship Id="rId4" Type="http://schemas.openxmlformats.org/officeDocument/2006/relationships/image" Target="../media/image57.jpeg"/></Relationships>
</file>

<file path=ppt/slides/_rels/slide78.xml.rels><?xml version="1.0" encoding="UTF-8" standalone="yes"?>
<Relationships xmlns="http://schemas.openxmlformats.org/package/2006/relationships"><Relationship Id="rId8" Type="http://schemas.openxmlformats.org/officeDocument/2006/relationships/chart" Target="../charts/chart105.xml"/><Relationship Id="rId3" Type="http://schemas.openxmlformats.org/officeDocument/2006/relationships/image" Target="../media/image69.jpg"/><Relationship Id="rId7" Type="http://schemas.openxmlformats.org/officeDocument/2006/relationships/chart" Target="../charts/chart104.xml"/><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chart" Target="../charts/chart103.xml"/><Relationship Id="rId5" Type="http://schemas.openxmlformats.org/officeDocument/2006/relationships/chart" Target="../charts/chart102.xml"/><Relationship Id="rId4" Type="http://schemas.openxmlformats.org/officeDocument/2006/relationships/image" Target="../media/image57.jpeg"/><Relationship Id="rId9" Type="http://schemas.openxmlformats.org/officeDocument/2006/relationships/chart" Target="../charts/chart106.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58.emf"/><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chart" Target="../charts/chart107.xml"/><Relationship Id="rId7"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chart" Target="../charts/chart109.xml"/><Relationship Id="rId4" Type="http://schemas.openxmlformats.org/officeDocument/2006/relationships/chart" Target="../charts/chart108.xml"/></Relationships>
</file>

<file path=ppt/slides/_rels/slide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chart" Target="../charts/chart112.xml"/><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openxmlformats.org/officeDocument/2006/relationships/image" Target="../media/image57.jpeg"/><Relationship Id="rId5" Type="http://schemas.openxmlformats.org/officeDocument/2006/relationships/chart" Target="../charts/chart111.xml"/><Relationship Id="rId4" Type="http://schemas.openxmlformats.org/officeDocument/2006/relationships/chart" Target="../charts/chart110.xml"/></Relationships>
</file>

<file path=ppt/slides/_rels/slide86.xml.rels><?xml version="1.0" encoding="UTF-8" standalone="yes"?>
<Relationships xmlns="http://schemas.openxmlformats.org/package/2006/relationships"><Relationship Id="rId8" Type="http://schemas.openxmlformats.org/officeDocument/2006/relationships/chart" Target="../charts/chart116.xml"/><Relationship Id="rId3" Type="http://schemas.openxmlformats.org/officeDocument/2006/relationships/image" Target="../media/image73.jpg"/><Relationship Id="rId7" Type="http://schemas.openxmlformats.org/officeDocument/2006/relationships/chart" Target="../charts/chart115.xml"/><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chart" Target="../charts/chart114.xml"/><Relationship Id="rId5" Type="http://schemas.openxmlformats.org/officeDocument/2006/relationships/chart" Target="../charts/chart113.xml"/><Relationship Id="rId4" Type="http://schemas.openxmlformats.org/officeDocument/2006/relationships/image" Target="../media/image57.jpeg"/><Relationship Id="rId9" Type="http://schemas.openxmlformats.org/officeDocument/2006/relationships/chart" Target="../charts/chart117.xml"/></Relationships>
</file>

<file path=ppt/slides/_rels/slide8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74.png"/><Relationship Id="rId5" Type="http://schemas.openxmlformats.org/officeDocument/2006/relationships/image" Target="../media/image58.emf"/><Relationship Id="rId4" Type="http://schemas.openxmlformats.org/officeDocument/2006/relationships/image" Target="../media/image52.emf"/></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chart" Target="../charts/chart118.xml"/><Relationship Id="rId7"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chart" Target="../charts/chart120.xml"/><Relationship Id="rId4" Type="http://schemas.openxmlformats.org/officeDocument/2006/relationships/chart" Target="../charts/char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chart" Target="../charts/chart123.xml"/><Relationship Id="rId2" Type="http://schemas.openxmlformats.org/officeDocument/2006/relationships/notesSlide" Target="../notesSlides/notesSlide59.xml"/><Relationship Id="rId1" Type="http://schemas.openxmlformats.org/officeDocument/2006/relationships/slideLayout" Target="../slideLayouts/slideLayout22.xml"/><Relationship Id="rId6" Type="http://schemas.openxmlformats.org/officeDocument/2006/relationships/chart" Target="../charts/chart122.xml"/><Relationship Id="rId5" Type="http://schemas.openxmlformats.org/officeDocument/2006/relationships/chart" Target="../charts/chart121.xml"/><Relationship Id="rId4" Type="http://schemas.openxmlformats.org/officeDocument/2006/relationships/image" Target="../media/image57.jpeg"/></Relationships>
</file>

<file path=ppt/slides/_rels/slide94.xml.rels><?xml version="1.0" encoding="UTF-8" standalone="yes"?>
<Relationships xmlns="http://schemas.openxmlformats.org/package/2006/relationships"><Relationship Id="rId8" Type="http://schemas.openxmlformats.org/officeDocument/2006/relationships/chart" Target="../charts/chart127.xml"/><Relationship Id="rId3" Type="http://schemas.openxmlformats.org/officeDocument/2006/relationships/image" Target="../media/image77.jpg"/><Relationship Id="rId7" Type="http://schemas.openxmlformats.org/officeDocument/2006/relationships/chart" Target="../charts/chart126.xml"/><Relationship Id="rId2" Type="http://schemas.openxmlformats.org/officeDocument/2006/relationships/notesSlide" Target="../notesSlides/notesSlide60.xml"/><Relationship Id="rId1" Type="http://schemas.openxmlformats.org/officeDocument/2006/relationships/slideLayout" Target="../slideLayouts/slideLayout22.xml"/><Relationship Id="rId6" Type="http://schemas.openxmlformats.org/officeDocument/2006/relationships/chart" Target="../charts/chart125.xml"/><Relationship Id="rId5" Type="http://schemas.openxmlformats.org/officeDocument/2006/relationships/chart" Target="../charts/chart124.xml"/><Relationship Id="rId4" Type="http://schemas.openxmlformats.org/officeDocument/2006/relationships/image" Target="../media/image57.jpeg"/><Relationship Id="rId9" Type="http://schemas.openxmlformats.org/officeDocument/2006/relationships/chart" Target="../charts/chart128.xml"/></Relationships>
</file>

<file path=ppt/slides/_rels/slide9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1.xml"/><Relationship Id="rId1" Type="http://schemas.openxmlformats.org/officeDocument/2006/relationships/slideLayout" Target="../slideLayouts/slideLayout20.xml"/><Relationship Id="rId6" Type="http://schemas.openxmlformats.org/officeDocument/2006/relationships/image" Target="../media/image78.png"/><Relationship Id="rId5" Type="http://schemas.openxmlformats.org/officeDocument/2006/relationships/image" Target="../media/image58.emf"/><Relationship Id="rId4" Type="http://schemas.openxmlformats.org/officeDocument/2006/relationships/image" Target="../media/image52.emf"/></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22.xml"/><Relationship Id="rId4" Type="http://schemas.openxmlformats.org/officeDocument/2006/relationships/chart" Target="../charts/chart129.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130.xml"/><Relationship Id="rId7" Type="http://schemas.microsoft.com/office/2007/relationships/hdphoto" Target="../media/hdphoto2.wdp"/><Relationship Id="rId2" Type="http://schemas.openxmlformats.org/officeDocument/2006/relationships/notesSlide" Target="../notesSlides/notesSlide62.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chart" Target="../charts/chart132.xml"/><Relationship Id="rId4" Type="http://schemas.openxmlformats.org/officeDocument/2006/relationships/chart" Target="../charts/chart131.xml"/></Relationships>
</file>

<file path=ppt/slides/_rels/slide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E8CA696-0E20-634F-A2B4-256FCFF7325C}"/>
              </a:ext>
            </a:extLst>
          </p:cNvPr>
          <p:cNvSpPr txBox="1"/>
          <p:nvPr/>
        </p:nvSpPr>
        <p:spPr>
          <a:xfrm>
            <a:off x="6118167" y="4752498"/>
            <a:ext cx="1902765" cy="261610"/>
          </a:xfrm>
          <a:prstGeom prst="rect">
            <a:avLst/>
          </a:prstGeom>
          <a:noFill/>
        </p:spPr>
        <p:txBody>
          <a:bodyPr wrap="none" rtlCol="0">
            <a:spAutoFit/>
          </a:bodyPr>
          <a:lstStyle/>
          <a:p>
            <a:r>
              <a:rPr lang="pt-BR" sz="1100" spc="530" dirty="0">
                <a:solidFill>
                  <a:schemeClr val="bg1"/>
                </a:solidFill>
                <a:latin typeface="Segoe UI Symbol" panose="020B0502040204020203" pitchFamily="34" charset="0"/>
                <a:ea typeface="Segoe UI Symbol" panose="020B0502040204020203" pitchFamily="34" charset="0"/>
              </a:rPr>
              <a:t>JANEIRO/2020</a:t>
            </a:r>
          </a:p>
        </p:txBody>
      </p:sp>
      <p:pic>
        <p:nvPicPr>
          <p:cNvPr id="5" name="Imagem 4" descr="Uma imagem contendo pessoa, homem, mulher, jovem&#10;&#10;Descrição gerada automaticamente">
            <a:extLst>
              <a:ext uri="{FF2B5EF4-FFF2-40B4-BE49-F238E27FC236}">
                <a16:creationId xmlns:a16="http://schemas.microsoft.com/office/drawing/2014/main" id="{A165CE01-8D22-5C46-8C68-F6289D95AB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1" name="Retângulo 20">
            <a:extLst>
              <a:ext uri="{FF2B5EF4-FFF2-40B4-BE49-F238E27FC236}">
                <a16:creationId xmlns:a16="http://schemas.microsoft.com/office/drawing/2014/main" id="{CF72C70B-3AE1-AF4E-AD97-7CE53016419F}"/>
              </a:ext>
            </a:extLst>
          </p:cNvPr>
          <p:cNvSpPr/>
          <p:nvPr/>
        </p:nvSpPr>
        <p:spPr>
          <a:xfrm>
            <a:off x="0" y="0"/>
            <a:ext cx="12192000" cy="6858000"/>
          </a:xfrm>
          <a:prstGeom prst="rect">
            <a:avLst/>
          </a:prstGeom>
          <a:solidFill>
            <a:srgbClr val="1C273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b="1" i="1" dirty="0"/>
          </a:p>
        </p:txBody>
      </p:sp>
      <p:sp>
        <p:nvSpPr>
          <p:cNvPr id="10" name="Espaço Reservado para Texto 3">
            <a:extLst>
              <a:ext uri="{FF2B5EF4-FFF2-40B4-BE49-F238E27FC236}">
                <a16:creationId xmlns:a16="http://schemas.microsoft.com/office/drawing/2014/main" id="{7B34006C-5504-9C44-A8D8-FE0571C95EC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3" name="TextBox 46">
            <a:extLst>
              <a:ext uri="{FF2B5EF4-FFF2-40B4-BE49-F238E27FC236}">
                <a16:creationId xmlns:a16="http://schemas.microsoft.com/office/drawing/2014/main" id="{426ECC53-DCD7-404C-84BC-740DD0A728DF}"/>
              </a:ext>
            </a:extLst>
          </p:cNvPr>
          <p:cNvSpPr txBox="1"/>
          <p:nvPr/>
        </p:nvSpPr>
        <p:spPr>
          <a:xfrm>
            <a:off x="2341546" y="1073990"/>
            <a:ext cx="7508907" cy="1323439"/>
          </a:xfrm>
          <a:prstGeom prst="rect">
            <a:avLst/>
          </a:prstGeom>
          <a:noFill/>
        </p:spPr>
        <p:txBody>
          <a:bodyPr wrap="square" rtlCol="0">
            <a:spAutoFit/>
          </a:bodyPr>
          <a:lstStyle/>
          <a:p>
            <a:pPr algn="ctr"/>
            <a:r>
              <a:rPr lang="pt-BR" sz="4000" b="1" i="1" dirty="0">
                <a:solidFill>
                  <a:schemeClr val="bg1"/>
                </a:solidFill>
              </a:rPr>
              <a:t>Análise da Utilização da Plataforma BB no ano de 2020</a:t>
            </a:r>
          </a:p>
        </p:txBody>
      </p:sp>
    </p:spTree>
    <p:extLst>
      <p:ext uri="{BB962C8B-B14F-4D97-AF65-F5344CB8AC3E}">
        <p14:creationId xmlns:p14="http://schemas.microsoft.com/office/powerpoint/2010/main" val="112098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tângulo 117">
            <a:extLst>
              <a:ext uri="{FF2B5EF4-FFF2-40B4-BE49-F238E27FC236}">
                <a16:creationId xmlns:a16="http://schemas.microsoft.com/office/drawing/2014/main" id="{9811E08E-414C-7046-BFBA-177CE5822409}"/>
              </a:ext>
            </a:extLst>
          </p:cNvPr>
          <p:cNvSpPr/>
          <p:nvPr/>
        </p:nvSpPr>
        <p:spPr>
          <a:xfrm>
            <a:off x="3146961" y="0"/>
            <a:ext cx="9022178" cy="6858001"/>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Roboto light"/>
              <a:ea typeface=""/>
              <a:cs typeface=""/>
            </a:endParaRPr>
          </a:p>
        </p:txBody>
      </p:sp>
      <p:sp>
        <p:nvSpPr>
          <p:cNvPr id="47" name="TextBox 46">
            <a:extLst>
              <a:ext uri="{FF2B5EF4-FFF2-40B4-BE49-F238E27FC236}">
                <a16:creationId xmlns:a16="http://schemas.microsoft.com/office/drawing/2014/main" id="{BA3D06BA-6415-0246-98BF-62B789ADC24A}"/>
              </a:ext>
            </a:extLst>
          </p:cNvPr>
          <p:cNvSpPr txBox="1"/>
          <p:nvPr/>
        </p:nvSpPr>
        <p:spPr>
          <a:xfrm>
            <a:off x="3394863" y="370099"/>
            <a:ext cx="1020568" cy="221599"/>
          </a:xfrm>
          <a:prstGeom prst="rect">
            <a:avLst/>
          </a:prstGeom>
          <a:noFill/>
        </p:spPr>
        <p:txBody>
          <a:bodyPr wrap="square" lIns="0" tIns="0" rIns="0" bIns="0" rtlCol="0">
            <a:spAutoFit/>
          </a:bodyPr>
          <a:lstStyle/>
          <a:p>
            <a:pPr defTabSz="914340">
              <a:lnSpc>
                <a:spcPct val="90000"/>
              </a:lnSpc>
            </a:pPr>
            <a: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NPS</a:t>
            </a:r>
          </a:p>
        </p:txBody>
      </p:sp>
      <p:sp>
        <p:nvSpPr>
          <p:cNvPr id="49" name="CaixaDeTexto 48">
            <a:extLst>
              <a:ext uri="{FF2B5EF4-FFF2-40B4-BE49-F238E27FC236}">
                <a16:creationId xmlns:a16="http://schemas.microsoft.com/office/drawing/2014/main" id="{AFFA59EC-896D-0E44-A9A3-619105817D6B}"/>
              </a:ext>
            </a:extLst>
          </p:cNvPr>
          <p:cNvSpPr txBox="1"/>
          <p:nvPr/>
        </p:nvSpPr>
        <p:spPr>
          <a:xfrm>
            <a:off x="3390955" y="2355287"/>
            <a:ext cx="2639278" cy="796757"/>
          </a:xfrm>
          <a:prstGeom prst="rect">
            <a:avLst/>
          </a:prstGeom>
          <a:noFill/>
        </p:spPr>
        <p:txBody>
          <a:bodyPr wrap="square" lIns="0" tIns="0" rIns="0" bIns="0"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marL="0" marR="0" lvl="0" indent="0" algn="l" defTabSz="914340" rtl="0" eaLnBrk="1" fontAlgn="auto" latinLnBrk="0" hangingPunct="1">
              <a:lnSpc>
                <a:spcPct val="110000"/>
              </a:lnSpc>
              <a:spcBef>
                <a:spcPts val="0"/>
              </a:spcBef>
              <a:spcAft>
                <a:spcPts val="1000"/>
              </a:spcAft>
              <a:buClrTx/>
              <a:buSzTx/>
              <a:buFontTx/>
              <a:buNone/>
              <a:tabLst/>
              <a:defRPr/>
            </a:pPr>
            <a:r>
              <a:rPr kumimoji="0" lang="pt-BR" sz="1200" i="1"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“Em uma escala de 0 a 10, qual a chance de você recomendar o Banco do Brasil para um amigo ou familiar?”</a:t>
            </a:r>
          </a:p>
        </p:txBody>
      </p:sp>
      <p:sp>
        <p:nvSpPr>
          <p:cNvPr id="113" name="TextBox 46">
            <a:extLst>
              <a:ext uri="{FF2B5EF4-FFF2-40B4-BE49-F238E27FC236}">
                <a16:creationId xmlns:a16="http://schemas.microsoft.com/office/drawing/2014/main" id="{BF1CE871-60F3-CF4E-AEE0-E8999C37A6EB}"/>
              </a:ext>
            </a:extLst>
          </p:cNvPr>
          <p:cNvSpPr txBox="1"/>
          <p:nvPr/>
        </p:nvSpPr>
        <p:spPr>
          <a:xfrm>
            <a:off x="6385074" y="378841"/>
            <a:ext cx="2600721" cy="443198"/>
          </a:xfrm>
          <a:prstGeom prst="rect">
            <a:avLst/>
          </a:prstGeom>
          <a:noFill/>
        </p:spPr>
        <p:txBody>
          <a:bodyPr wrap="square" lIns="0" tIns="0" rIns="0" bIns="0" rtlCol="0">
            <a:spAutoFit/>
          </a:bodyPr>
          <a:lstStyle/>
          <a:p>
            <a:pPr defTabSz="914340">
              <a:lnSpc>
                <a:spcPct val="90000"/>
              </a:lnSpc>
            </a:pPr>
            <a: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TEMAS E QUESTÕES</a:t>
            </a:r>
          </a:p>
          <a:p>
            <a:pPr defTabSz="914340">
              <a:lnSpc>
                <a:spcPct val="90000"/>
              </a:lnSpc>
            </a:pPr>
            <a: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DE QUALIDADE</a:t>
            </a:r>
          </a:p>
        </p:txBody>
      </p:sp>
      <p:sp>
        <p:nvSpPr>
          <p:cNvPr id="114" name="CaixaDeTexto 113">
            <a:extLst>
              <a:ext uri="{FF2B5EF4-FFF2-40B4-BE49-F238E27FC236}">
                <a16:creationId xmlns:a16="http://schemas.microsoft.com/office/drawing/2014/main" id="{CCC581F4-B968-9044-815E-057EC4B977FA}"/>
              </a:ext>
            </a:extLst>
          </p:cNvPr>
          <p:cNvSpPr txBox="1"/>
          <p:nvPr/>
        </p:nvSpPr>
        <p:spPr>
          <a:xfrm>
            <a:off x="6385074" y="891011"/>
            <a:ext cx="2639277" cy="2183803"/>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3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Fatores apontados por clientes bancários como relevantes para sua satisfação no relacionamento com um banco.</a:t>
            </a:r>
          </a:p>
          <a:p>
            <a:r>
              <a:rPr lang="pt-BR" sz="13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Avaliação de 10 fatores de qualidade e canais de contato, e seu detalhamento em atributos específicos, relacionados a cada fator/canal.</a:t>
            </a:r>
          </a:p>
        </p:txBody>
      </p:sp>
      <p:sp>
        <p:nvSpPr>
          <p:cNvPr id="222" name="CaixaDeTexto 221">
            <a:extLst>
              <a:ext uri="{FF2B5EF4-FFF2-40B4-BE49-F238E27FC236}">
                <a16:creationId xmlns:a16="http://schemas.microsoft.com/office/drawing/2014/main" id="{BF2073CA-D6BA-3D40-A5E0-9E38E916C046}"/>
              </a:ext>
            </a:extLst>
          </p:cNvPr>
          <p:cNvSpPr txBox="1"/>
          <p:nvPr/>
        </p:nvSpPr>
        <p:spPr>
          <a:xfrm>
            <a:off x="3347518" y="4265991"/>
            <a:ext cx="2807133" cy="390876"/>
          </a:xfrm>
          <a:prstGeom prst="rect">
            <a:avLst/>
          </a:prstGeom>
          <a:noFill/>
        </p:spPr>
        <p:txBody>
          <a:bodyPr wrap="square" lIns="0" tIns="0" rIns="0" bIns="0"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marL="0" marR="0" lvl="0" indent="0" algn="ctr" defTabSz="180000" rtl="0" eaLnBrk="1" fontAlgn="auto" latinLnBrk="0" hangingPunct="1">
              <a:lnSpc>
                <a:spcPct val="110000"/>
              </a:lnSpc>
              <a:spcBef>
                <a:spcPts val="0"/>
              </a:spcBef>
              <a:spcAft>
                <a:spcPts val="1000"/>
              </a:spcAft>
              <a:buClrTx/>
              <a:buSzTx/>
              <a:buFontTx/>
              <a:buNone/>
              <a:tabLst/>
              <a:defRPr/>
            </a:pP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Consolidação </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do indicador</a:t>
            </a: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a:t>
            </a:r>
            <a:b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b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NPS</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 Promotores	-	% Detratores</a:t>
            </a:r>
            <a:endPar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endParaRPr>
          </a:p>
        </p:txBody>
      </p:sp>
      <p:sp>
        <p:nvSpPr>
          <p:cNvPr id="170" name="TextBox 46">
            <a:extLst>
              <a:ext uri="{FF2B5EF4-FFF2-40B4-BE49-F238E27FC236}">
                <a16:creationId xmlns:a16="http://schemas.microsoft.com/office/drawing/2014/main" id="{3A5D23E1-7FE1-3648-8168-2E0587F09580}"/>
              </a:ext>
            </a:extLst>
          </p:cNvPr>
          <p:cNvSpPr txBox="1"/>
          <p:nvPr/>
        </p:nvSpPr>
        <p:spPr>
          <a:xfrm>
            <a:off x="9305905" y="378841"/>
            <a:ext cx="2610224" cy="443198"/>
          </a:xfrm>
          <a:prstGeom prst="rect">
            <a:avLst/>
          </a:prstGeom>
          <a:noFill/>
        </p:spPr>
        <p:txBody>
          <a:bodyPr wrap="square" lIns="0" tIns="0" rIns="0" bIns="0" rtlCol="0">
            <a:spAutoFit/>
          </a:bodyPr>
          <a:lstStyle/>
          <a:p>
            <a:pPr defTabSz="914340">
              <a:lnSpc>
                <a:spcPct val="90000"/>
              </a:lnSpc>
            </a:pPr>
            <a: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SATISFAÇÃO</a:t>
            </a:r>
            <a:b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6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GERAL - CSAT</a:t>
            </a:r>
          </a:p>
        </p:txBody>
      </p:sp>
      <p:sp>
        <p:nvSpPr>
          <p:cNvPr id="171" name="CaixaDeTexto 170">
            <a:extLst>
              <a:ext uri="{FF2B5EF4-FFF2-40B4-BE49-F238E27FC236}">
                <a16:creationId xmlns:a16="http://schemas.microsoft.com/office/drawing/2014/main" id="{0B0D8271-64BA-254F-B78B-EF3C14FDF3CD}"/>
              </a:ext>
            </a:extLst>
          </p:cNvPr>
          <p:cNvSpPr txBox="1"/>
          <p:nvPr/>
        </p:nvSpPr>
        <p:spPr>
          <a:xfrm>
            <a:off x="9306501" y="883598"/>
            <a:ext cx="2783970" cy="1615442"/>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3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Pergunta de satisfação geral com o banco, feita no final do bloco de avaliação. Tende a refletir a qualidade percebida nos serviços prestados, já que é feita após os estímulos dos fatores, mas tem um componente mais subjetivo.</a:t>
            </a:r>
          </a:p>
        </p:txBody>
      </p:sp>
      <p:sp>
        <p:nvSpPr>
          <p:cNvPr id="266" name="CaixaDeTexto 265">
            <a:extLst>
              <a:ext uri="{FF2B5EF4-FFF2-40B4-BE49-F238E27FC236}">
                <a16:creationId xmlns:a16="http://schemas.microsoft.com/office/drawing/2014/main" id="{053C50B9-943E-3644-A16E-6C072D190D8B}"/>
              </a:ext>
            </a:extLst>
          </p:cNvPr>
          <p:cNvSpPr txBox="1"/>
          <p:nvPr/>
        </p:nvSpPr>
        <p:spPr>
          <a:xfrm>
            <a:off x="9211603" y="2609704"/>
            <a:ext cx="2548750" cy="888898"/>
          </a:xfrm>
          <a:prstGeom prst="rect">
            <a:avLst/>
          </a:prstGeom>
          <a:noFill/>
        </p:spPr>
        <p:txBody>
          <a:bodyPr wrap="square"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defTabSz="914340">
              <a:defRPr/>
            </a:pPr>
            <a:r>
              <a:rPr lang="pt-BR" sz="12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“Qual é o seu nível de satisfação geral com o Banco do Brasil, pensando em todos os itens que você avaliou?”</a:t>
            </a:r>
            <a:endParaRPr kumimoji="0" lang="pt-BR" sz="1200" i="1"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endParaRPr>
          </a:p>
        </p:txBody>
      </p:sp>
      <p:grpSp>
        <p:nvGrpSpPr>
          <p:cNvPr id="6" name="Agrupar 5">
            <a:extLst>
              <a:ext uri="{FF2B5EF4-FFF2-40B4-BE49-F238E27FC236}">
                <a16:creationId xmlns:a16="http://schemas.microsoft.com/office/drawing/2014/main" id="{70D86988-3593-E14C-835B-A2D5885660FA}"/>
              </a:ext>
            </a:extLst>
          </p:cNvPr>
          <p:cNvGrpSpPr/>
          <p:nvPr/>
        </p:nvGrpSpPr>
        <p:grpSpPr>
          <a:xfrm>
            <a:off x="6408629" y="3328887"/>
            <a:ext cx="2577671" cy="2036924"/>
            <a:chOff x="5580456" y="7942737"/>
            <a:chExt cx="2577671" cy="2036924"/>
          </a:xfrm>
        </p:grpSpPr>
        <p:sp>
          <p:nvSpPr>
            <p:cNvPr id="270" name="CaixaDeTexto 269">
              <a:extLst>
                <a:ext uri="{FF2B5EF4-FFF2-40B4-BE49-F238E27FC236}">
                  <a16:creationId xmlns:a16="http://schemas.microsoft.com/office/drawing/2014/main" id="{0E72EE67-BD32-E846-B619-1E09DA397836}"/>
                </a:ext>
              </a:extLst>
            </p:cNvPr>
            <p:cNvSpPr txBox="1"/>
            <p:nvPr/>
          </p:nvSpPr>
          <p:spPr>
            <a:xfrm>
              <a:off x="7212323"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4</a:t>
              </a:r>
            </a:p>
          </p:txBody>
        </p:sp>
        <p:sp>
          <p:nvSpPr>
            <p:cNvPr id="271" name="CaixaDeTexto 270">
              <a:extLst>
                <a:ext uri="{FF2B5EF4-FFF2-40B4-BE49-F238E27FC236}">
                  <a16:creationId xmlns:a16="http://schemas.microsoft.com/office/drawing/2014/main" id="{88AA9A35-4AD2-6A40-B5B3-C8E405519355}"/>
                </a:ext>
              </a:extLst>
            </p:cNvPr>
            <p:cNvSpPr txBox="1"/>
            <p:nvPr/>
          </p:nvSpPr>
          <p:spPr>
            <a:xfrm>
              <a:off x="7677822"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5</a:t>
              </a:r>
            </a:p>
          </p:txBody>
        </p:sp>
        <p:sp>
          <p:nvSpPr>
            <p:cNvPr id="272" name="CaixaDeTexto 271">
              <a:extLst>
                <a:ext uri="{FF2B5EF4-FFF2-40B4-BE49-F238E27FC236}">
                  <a16:creationId xmlns:a16="http://schemas.microsoft.com/office/drawing/2014/main" id="{1C599E97-3A87-DE42-8556-D07467D04EA5}"/>
                </a:ext>
              </a:extLst>
            </p:cNvPr>
            <p:cNvSpPr txBox="1"/>
            <p:nvPr/>
          </p:nvSpPr>
          <p:spPr>
            <a:xfrm>
              <a:off x="6737530"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3</a:t>
              </a:r>
            </a:p>
          </p:txBody>
        </p:sp>
        <p:sp>
          <p:nvSpPr>
            <p:cNvPr id="273" name="CaixaDeTexto 272">
              <a:extLst>
                <a:ext uri="{FF2B5EF4-FFF2-40B4-BE49-F238E27FC236}">
                  <a16:creationId xmlns:a16="http://schemas.microsoft.com/office/drawing/2014/main" id="{D4F2B77B-4D74-2846-880B-13D7F7E6F72F}"/>
                </a:ext>
              </a:extLst>
            </p:cNvPr>
            <p:cNvSpPr txBox="1"/>
            <p:nvPr/>
          </p:nvSpPr>
          <p:spPr>
            <a:xfrm>
              <a:off x="6252899"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2</a:t>
              </a:r>
            </a:p>
          </p:txBody>
        </p:sp>
        <p:sp>
          <p:nvSpPr>
            <p:cNvPr id="274" name="CaixaDeTexto 273">
              <a:extLst>
                <a:ext uri="{FF2B5EF4-FFF2-40B4-BE49-F238E27FC236}">
                  <a16:creationId xmlns:a16="http://schemas.microsoft.com/office/drawing/2014/main" id="{F3F956CE-DFB1-DD42-8DCF-47F33279A708}"/>
                </a:ext>
              </a:extLst>
            </p:cNvPr>
            <p:cNvSpPr txBox="1"/>
            <p:nvPr/>
          </p:nvSpPr>
          <p:spPr>
            <a:xfrm>
              <a:off x="5753159"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1</a:t>
              </a:r>
            </a:p>
          </p:txBody>
        </p:sp>
        <p:sp>
          <p:nvSpPr>
            <p:cNvPr id="288" name="Oval 287">
              <a:extLst>
                <a:ext uri="{FF2B5EF4-FFF2-40B4-BE49-F238E27FC236}">
                  <a16:creationId xmlns:a16="http://schemas.microsoft.com/office/drawing/2014/main" id="{7F4A534A-E5A7-4A4A-87B6-29656ECCE63C}"/>
                </a:ext>
              </a:extLst>
            </p:cNvPr>
            <p:cNvSpPr/>
            <p:nvPr/>
          </p:nvSpPr>
          <p:spPr>
            <a:xfrm>
              <a:off x="5672529" y="8280898"/>
              <a:ext cx="300435" cy="300435"/>
            </a:xfrm>
            <a:prstGeom prst="ellipse">
              <a:avLst/>
            </a:prstGeom>
            <a:solidFill>
              <a:srgbClr val="EE5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289" name="Oval 288">
              <a:extLst>
                <a:ext uri="{FF2B5EF4-FFF2-40B4-BE49-F238E27FC236}">
                  <a16:creationId xmlns:a16="http://schemas.microsoft.com/office/drawing/2014/main" id="{AE76E6EE-BE19-D745-A688-2014405B34CE}"/>
                </a:ext>
              </a:extLst>
            </p:cNvPr>
            <p:cNvSpPr/>
            <p:nvPr/>
          </p:nvSpPr>
          <p:spPr>
            <a:xfrm>
              <a:off x="6156636" y="8280898"/>
              <a:ext cx="300435" cy="300435"/>
            </a:xfrm>
            <a:prstGeom prst="ellipse">
              <a:avLst/>
            </a:prstGeom>
            <a:solidFill>
              <a:srgbClr val="F6A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290" name="Oval 289">
              <a:extLst>
                <a:ext uri="{FF2B5EF4-FFF2-40B4-BE49-F238E27FC236}">
                  <a16:creationId xmlns:a16="http://schemas.microsoft.com/office/drawing/2014/main" id="{7E49937C-860D-7846-89F5-37A8BCDD1EBD}"/>
                </a:ext>
              </a:extLst>
            </p:cNvPr>
            <p:cNvSpPr/>
            <p:nvPr/>
          </p:nvSpPr>
          <p:spPr>
            <a:xfrm>
              <a:off x="6637018" y="8280898"/>
              <a:ext cx="300435" cy="300435"/>
            </a:xfrm>
            <a:prstGeom prst="ellipse">
              <a:avLst/>
            </a:prstGeom>
            <a:solidFill>
              <a:srgbClr val="F8D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291" name="Oval 290">
              <a:extLst>
                <a:ext uri="{FF2B5EF4-FFF2-40B4-BE49-F238E27FC236}">
                  <a16:creationId xmlns:a16="http://schemas.microsoft.com/office/drawing/2014/main" id="{725F7580-E047-D54C-896A-8612589B5A6B}"/>
                </a:ext>
              </a:extLst>
            </p:cNvPr>
            <p:cNvSpPr/>
            <p:nvPr/>
          </p:nvSpPr>
          <p:spPr>
            <a:xfrm>
              <a:off x="7117401" y="8280898"/>
              <a:ext cx="300435" cy="300435"/>
            </a:xfrm>
            <a:prstGeom prst="ellipse">
              <a:avLst/>
            </a:prstGeom>
            <a:solidFill>
              <a:srgbClr val="BBD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292" name="Oval 291">
              <a:extLst>
                <a:ext uri="{FF2B5EF4-FFF2-40B4-BE49-F238E27FC236}">
                  <a16:creationId xmlns:a16="http://schemas.microsoft.com/office/drawing/2014/main" id="{CF8C140A-A292-744A-AA3E-1027EBC03CA0}"/>
                </a:ext>
              </a:extLst>
            </p:cNvPr>
            <p:cNvSpPr/>
            <p:nvPr/>
          </p:nvSpPr>
          <p:spPr>
            <a:xfrm>
              <a:off x="7605209" y="8280898"/>
              <a:ext cx="300435" cy="300435"/>
            </a:xfrm>
            <a:prstGeom prst="ellipse">
              <a:avLst/>
            </a:prstGeom>
            <a:solidFill>
              <a:srgbClr val="75D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pic>
          <p:nvPicPr>
            <p:cNvPr id="277" name="Imagem 276">
              <a:extLst>
                <a:ext uri="{FF2B5EF4-FFF2-40B4-BE49-F238E27FC236}">
                  <a16:creationId xmlns:a16="http://schemas.microsoft.com/office/drawing/2014/main" id="{1B7D605F-5241-9F45-95C3-53B5B5DDDA85}"/>
                </a:ext>
              </a:extLst>
            </p:cNvPr>
            <p:cNvPicPr>
              <a:picLocks noChangeAspect="1"/>
            </p:cNvPicPr>
            <p:nvPr/>
          </p:nvPicPr>
          <p:blipFill>
            <a:blip r:embed="rId2"/>
            <a:stretch>
              <a:fillRect/>
            </a:stretch>
          </p:blipFill>
          <p:spPr>
            <a:xfrm>
              <a:off x="6610191" y="8257561"/>
              <a:ext cx="351785" cy="351785"/>
            </a:xfrm>
            <a:prstGeom prst="rect">
              <a:avLst/>
            </a:prstGeom>
          </p:spPr>
        </p:pic>
        <p:pic>
          <p:nvPicPr>
            <p:cNvPr id="278" name="Imagem 277">
              <a:extLst>
                <a:ext uri="{FF2B5EF4-FFF2-40B4-BE49-F238E27FC236}">
                  <a16:creationId xmlns:a16="http://schemas.microsoft.com/office/drawing/2014/main" id="{881FF23D-D1B2-0E42-A631-DD5071007928}"/>
                </a:ext>
              </a:extLst>
            </p:cNvPr>
            <p:cNvPicPr>
              <a:picLocks noChangeAspect="1"/>
            </p:cNvPicPr>
            <p:nvPr/>
          </p:nvPicPr>
          <p:blipFill>
            <a:blip r:embed="rId3"/>
            <a:stretch>
              <a:fillRect/>
            </a:stretch>
          </p:blipFill>
          <p:spPr>
            <a:xfrm>
              <a:off x="7090511" y="8257561"/>
              <a:ext cx="351785" cy="351785"/>
            </a:xfrm>
            <a:prstGeom prst="rect">
              <a:avLst/>
            </a:prstGeom>
          </p:spPr>
        </p:pic>
        <p:pic>
          <p:nvPicPr>
            <p:cNvPr id="279" name="Imagem 278">
              <a:extLst>
                <a:ext uri="{FF2B5EF4-FFF2-40B4-BE49-F238E27FC236}">
                  <a16:creationId xmlns:a16="http://schemas.microsoft.com/office/drawing/2014/main" id="{EB0A0DDA-BB4D-DE41-A804-63F2FEDDFC33}"/>
                </a:ext>
              </a:extLst>
            </p:cNvPr>
            <p:cNvPicPr>
              <a:picLocks noChangeAspect="1"/>
            </p:cNvPicPr>
            <p:nvPr/>
          </p:nvPicPr>
          <p:blipFill>
            <a:blip r:embed="rId4"/>
            <a:stretch>
              <a:fillRect/>
            </a:stretch>
          </p:blipFill>
          <p:spPr>
            <a:xfrm>
              <a:off x="6129872" y="8257561"/>
              <a:ext cx="351785" cy="351785"/>
            </a:xfrm>
            <a:prstGeom prst="rect">
              <a:avLst/>
            </a:prstGeom>
          </p:spPr>
        </p:pic>
        <p:grpSp>
          <p:nvGrpSpPr>
            <p:cNvPr id="280" name="Agrupar 279">
              <a:extLst>
                <a:ext uri="{FF2B5EF4-FFF2-40B4-BE49-F238E27FC236}">
                  <a16:creationId xmlns:a16="http://schemas.microsoft.com/office/drawing/2014/main" id="{76EA2F60-54BC-CA41-BCBA-D9682A0C4EF4}"/>
                </a:ext>
              </a:extLst>
            </p:cNvPr>
            <p:cNvGrpSpPr/>
            <p:nvPr/>
          </p:nvGrpSpPr>
          <p:grpSpPr>
            <a:xfrm>
              <a:off x="5646577" y="8257561"/>
              <a:ext cx="351785" cy="351785"/>
              <a:chOff x="822047" y="2708984"/>
              <a:chExt cx="452254" cy="452254"/>
            </a:xfrm>
          </p:grpSpPr>
          <p:pic>
            <p:nvPicPr>
              <p:cNvPr id="284" name="Imagem 283">
                <a:extLst>
                  <a:ext uri="{FF2B5EF4-FFF2-40B4-BE49-F238E27FC236}">
                    <a16:creationId xmlns:a16="http://schemas.microsoft.com/office/drawing/2014/main" id="{A6089E1E-BEE4-1E47-8C68-390D2A2CA73E}"/>
                  </a:ext>
                </a:extLst>
              </p:cNvPr>
              <p:cNvPicPr>
                <a:picLocks noChangeAspect="1"/>
              </p:cNvPicPr>
              <p:nvPr/>
            </p:nvPicPr>
            <p:blipFill>
              <a:blip r:embed="rId4"/>
              <a:stretch>
                <a:fillRect/>
              </a:stretch>
            </p:blipFill>
            <p:spPr>
              <a:xfrm>
                <a:off x="822047" y="2708984"/>
                <a:ext cx="452254" cy="452254"/>
              </a:xfrm>
              <a:prstGeom prst="rect">
                <a:avLst/>
              </a:prstGeom>
            </p:spPr>
          </p:pic>
          <p:sp>
            <p:nvSpPr>
              <p:cNvPr id="285" name="Acorde 284">
                <a:extLst>
                  <a:ext uri="{FF2B5EF4-FFF2-40B4-BE49-F238E27FC236}">
                    <a16:creationId xmlns:a16="http://schemas.microsoft.com/office/drawing/2014/main" id="{1530831B-BF52-5247-AD64-AA76973DB3B8}"/>
                  </a:ext>
                </a:extLst>
              </p:cNvPr>
              <p:cNvSpPr/>
              <p:nvPr/>
            </p:nvSpPr>
            <p:spPr>
              <a:xfrm rot="7200000">
                <a:off x="973263" y="2965707"/>
                <a:ext cx="168244" cy="168244"/>
              </a:xfrm>
              <a:prstGeom prst="chord">
                <a:avLst>
                  <a:gd name="adj1" fmla="val 3732807"/>
                  <a:gd name="adj2" fmla="val 143248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286" name="Retângulo Arredondado 285">
                <a:extLst>
                  <a:ext uri="{FF2B5EF4-FFF2-40B4-BE49-F238E27FC236}">
                    <a16:creationId xmlns:a16="http://schemas.microsoft.com/office/drawing/2014/main" id="{C9FA49E8-3E9A-FF41-947F-DCD52439886D}"/>
                  </a:ext>
                </a:extLst>
              </p:cNvPr>
              <p:cNvSpPr/>
              <p:nvPr/>
            </p:nvSpPr>
            <p:spPr>
              <a:xfrm rot="18160174">
                <a:off x="940673" y="2756355"/>
                <a:ext cx="45719" cy="1196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287" name="Retângulo Arredondado 286">
                <a:extLst>
                  <a:ext uri="{FF2B5EF4-FFF2-40B4-BE49-F238E27FC236}">
                    <a16:creationId xmlns:a16="http://schemas.microsoft.com/office/drawing/2014/main" id="{186ACAC4-0933-6043-AFC5-0EBDD6D677A4}"/>
                  </a:ext>
                </a:extLst>
              </p:cNvPr>
              <p:cNvSpPr/>
              <p:nvPr/>
            </p:nvSpPr>
            <p:spPr>
              <a:xfrm rot="3439826" flipH="1">
                <a:off x="1105773" y="2756356"/>
                <a:ext cx="45719" cy="1196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grpSp>
        <p:grpSp>
          <p:nvGrpSpPr>
            <p:cNvPr id="281" name="Agrupar 280">
              <a:extLst>
                <a:ext uri="{FF2B5EF4-FFF2-40B4-BE49-F238E27FC236}">
                  <a16:creationId xmlns:a16="http://schemas.microsoft.com/office/drawing/2014/main" id="{6B63CA59-72DD-A646-BC00-855D4ED94E22}"/>
                </a:ext>
              </a:extLst>
            </p:cNvPr>
            <p:cNvGrpSpPr/>
            <p:nvPr/>
          </p:nvGrpSpPr>
          <p:grpSpPr>
            <a:xfrm>
              <a:off x="7579538" y="8257560"/>
              <a:ext cx="351785" cy="351785"/>
              <a:chOff x="3311418" y="2708983"/>
              <a:chExt cx="452254" cy="452254"/>
            </a:xfrm>
          </p:grpSpPr>
          <p:pic>
            <p:nvPicPr>
              <p:cNvPr id="282" name="Imagem 281">
                <a:extLst>
                  <a:ext uri="{FF2B5EF4-FFF2-40B4-BE49-F238E27FC236}">
                    <a16:creationId xmlns:a16="http://schemas.microsoft.com/office/drawing/2014/main" id="{44281F1D-4ED8-5749-876B-3B4215C21C10}"/>
                  </a:ext>
                </a:extLst>
              </p:cNvPr>
              <p:cNvPicPr>
                <a:picLocks noChangeAspect="1"/>
              </p:cNvPicPr>
              <p:nvPr/>
            </p:nvPicPr>
            <p:blipFill>
              <a:blip r:embed="rId3"/>
              <a:stretch>
                <a:fillRect/>
              </a:stretch>
            </p:blipFill>
            <p:spPr>
              <a:xfrm>
                <a:off x="3311418" y="2708983"/>
                <a:ext cx="452254" cy="452254"/>
              </a:xfrm>
              <a:prstGeom prst="rect">
                <a:avLst/>
              </a:prstGeom>
            </p:spPr>
          </p:pic>
          <p:sp>
            <p:nvSpPr>
              <p:cNvPr id="283" name="Acorde 282">
                <a:extLst>
                  <a:ext uri="{FF2B5EF4-FFF2-40B4-BE49-F238E27FC236}">
                    <a16:creationId xmlns:a16="http://schemas.microsoft.com/office/drawing/2014/main" id="{92942631-849C-2A47-80C5-65D54145A819}"/>
                  </a:ext>
                </a:extLst>
              </p:cNvPr>
              <p:cNvSpPr/>
              <p:nvPr/>
            </p:nvSpPr>
            <p:spPr>
              <a:xfrm rot="18000000">
                <a:off x="3456112" y="2892681"/>
                <a:ext cx="168244" cy="168244"/>
              </a:xfrm>
              <a:prstGeom prst="chord">
                <a:avLst>
                  <a:gd name="adj1" fmla="val 3732807"/>
                  <a:gd name="adj2" fmla="val 143248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grpSp>
        <p:grpSp>
          <p:nvGrpSpPr>
            <p:cNvPr id="293" name="Agrupar 292">
              <a:extLst>
                <a:ext uri="{FF2B5EF4-FFF2-40B4-BE49-F238E27FC236}">
                  <a16:creationId xmlns:a16="http://schemas.microsoft.com/office/drawing/2014/main" id="{0319BE53-823A-1645-A541-9ACB4971E105}"/>
                </a:ext>
              </a:extLst>
            </p:cNvPr>
            <p:cNvGrpSpPr/>
            <p:nvPr/>
          </p:nvGrpSpPr>
          <p:grpSpPr>
            <a:xfrm>
              <a:off x="5729994" y="8860640"/>
              <a:ext cx="2428133" cy="323171"/>
              <a:chOff x="2125795" y="3939363"/>
              <a:chExt cx="2230589" cy="296879"/>
            </a:xfrm>
          </p:grpSpPr>
          <p:sp>
            <p:nvSpPr>
              <p:cNvPr id="294" name="CaixaDeTexto 293">
                <a:extLst>
                  <a:ext uri="{FF2B5EF4-FFF2-40B4-BE49-F238E27FC236}">
                    <a16:creationId xmlns:a16="http://schemas.microsoft.com/office/drawing/2014/main" id="{4EBB7B87-313C-BC49-8ED5-5F6978344095}"/>
                  </a:ext>
                </a:extLst>
              </p:cNvPr>
              <p:cNvSpPr txBox="1"/>
              <p:nvPr/>
            </p:nvSpPr>
            <p:spPr>
              <a:xfrm>
                <a:off x="3346952" y="3939363"/>
                <a:ext cx="402130"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75</a:t>
                </a:r>
              </a:p>
            </p:txBody>
          </p:sp>
          <p:sp>
            <p:nvSpPr>
              <p:cNvPr id="295" name="CaixaDeTexto 294">
                <a:extLst>
                  <a:ext uri="{FF2B5EF4-FFF2-40B4-BE49-F238E27FC236}">
                    <a16:creationId xmlns:a16="http://schemas.microsoft.com/office/drawing/2014/main" id="{2274E697-81C0-1C42-AF7D-3B253150CDA6}"/>
                  </a:ext>
                </a:extLst>
              </p:cNvPr>
              <p:cNvSpPr txBox="1"/>
              <p:nvPr/>
            </p:nvSpPr>
            <p:spPr>
              <a:xfrm>
                <a:off x="3679720" y="3939369"/>
                <a:ext cx="676664"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100</a:t>
                </a:r>
              </a:p>
            </p:txBody>
          </p:sp>
          <p:sp>
            <p:nvSpPr>
              <p:cNvPr id="296" name="CaixaDeTexto 295">
                <a:extLst>
                  <a:ext uri="{FF2B5EF4-FFF2-40B4-BE49-F238E27FC236}">
                    <a16:creationId xmlns:a16="http://schemas.microsoft.com/office/drawing/2014/main" id="{A9CBBABE-68EB-9E40-BEE9-4693FA1D2031}"/>
                  </a:ext>
                </a:extLst>
              </p:cNvPr>
              <p:cNvSpPr txBox="1"/>
              <p:nvPr/>
            </p:nvSpPr>
            <p:spPr>
              <a:xfrm>
                <a:off x="2984068" y="3939369"/>
                <a:ext cx="310827"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50</a:t>
                </a:r>
              </a:p>
            </p:txBody>
          </p:sp>
          <p:sp>
            <p:nvSpPr>
              <p:cNvPr id="297" name="CaixaDeTexto 296">
                <a:extLst>
                  <a:ext uri="{FF2B5EF4-FFF2-40B4-BE49-F238E27FC236}">
                    <a16:creationId xmlns:a16="http://schemas.microsoft.com/office/drawing/2014/main" id="{15562AD4-04D2-574A-A145-09AB07B60A5E}"/>
                  </a:ext>
                </a:extLst>
              </p:cNvPr>
              <p:cNvSpPr txBox="1"/>
              <p:nvPr/>
            </p:nvSpPr>
            <p:spPr>
              <a:xfrm>
                <a:off x="2447190" y="3939369"/>
                <a:ext cx="424328"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25</a:t>
                </a:r>
              </a:p>
            </p:txBody>
          </p:sp>
          <p:sp>
            <p:nvSpPr>
              <p:cNvPr id="298" name="CaixaDeTexto 297">
                <a:extLst>
                  <a:ext uri="{FF2B5EF4-FFF2-40B4-BE49-F238E27FC236}">
                    <a16:creationId xmlns:a16="http://schemas.microsoft.com/office/drawing/2014/main" id="{158D5A8E-712F-9245-A3AB-2DDFE02CD694}"/>
                  </a:ext>
                </a:extLst>
              </p:cNvPr>
              <p:cNvSpPr txBox="1"/>
              <p:nvPr/>
            </p:nvSpPr>
            <p:spPr>
              <a:xfrm>
                <a:off x="2125795" y="3939369"/>
                <a:ext cx="144000" cy="296873"/>
              </a:xfrm>
              <a:prstGeom prst="rect">
                <a:avLst/>
              </a:prstGeom>
            </p:spPr>
            <p:txBody>
              <a:bodyPr wrap="square" l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0</a:t>
                </a:r>
              </a:p>
            </p:txBody>
          </p:sp>
        </p:grpSp>
        <p:sp>
          <p:nvSpPr>
            <p:cNvPr id="299" name="Triângulo 298">
              <a:extLst>
                <a:ext uri="{FF2B5EF4-FFF2-40B4-BE49-F238E27FC236}">
                  <a16:creationId xmlns:a16="http://schemas.microsoft.com/office/drawing/2014/main" id="{611E1195-79E4-7B41-9EAA-6B10B68638CB}"/>
                </a:ext>
              </a:extLst>
            </p:cNvPr>
            <p:cNvSpPr/>
            <p:nvPr/>
          </p:nvSpPr>
          <p:spPr>
            <a:xfrm rot="10800000">
              <a:off x="5701241"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00" name="Triângulo 299">
              <a:extLst>
                <a:ext uri="{FF2B5EF4-FFF2-40B4-BE49-F238E27FC236}">
                  <a16:creationId xmlns:a16="http://schemas.microsoft.com/office/drawing/2014/main" id="{01AA5CFB-C89E-B549-8FF1-C13FE4059365}"/>
                </a:ext>
              </a:extLst>
            </p:cNvPr>
            <p:cNvSpPr/>
            <p:nvPr/>
          </p:nvSpPr>
          <p:spPr>
            <a:xfrm rot="10800000">
              <a:off x="6197645"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01" name="Triângulo 300">
              <a:extLst>
                <a:ext uri="{FF2B5EF4-FFF2-40B4-BE49-F238E27FC236}">
                  <a16:creationId xmlns:a16="http://schemas.microsoft.com/office/drawing/2014/main" id="{9A50A064-B78E-7C4E-A391-6939B13C26F1}"/>
                </a:ext>
              </a:extLst>
            </p:cNvPr>
            <p:cNvSpPr/>
            <p:nvPr/>
          </p:nvSpPr>
          <p:spPr>
            <a:xfrm rot="10800000">
              <a:off x="6686701"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02" name="Triângulo 301">
              <a:extLst>
                <a:ext uri="{FF2B5EF4-FFF2-40B4-BE49-F238E27FC236}">
                  <a16:creationId xmlns:a16="http://schemas.microsoft.com/office/drawing/2014/main" id="{99C4C615-F542-6A44-A6F3-F502668AB09B}"/>
                </a:ext>
              </a:extLst>
            </p:cNvPr>
            <p:cNvSpPr/>
            <p:nvPr/>
          </p:nvSpPr>
          <p:spPr>
            <a:xfrm rot="10800000">
              <a:off x="7161429"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03" name="Triângulo 302">
              <a:extLst>
                <a:ext uri="{FF2B5EF4-FFF2-40B4-BE49-F238E27FC236}">
                  <a16:creationId xmlns:a16="http://schemas.microsoft.com/office/drawing/2014/main" id="{0C86833F-2C38-6F41-B736-9AD7E0B42AEA}"/>
                </a:ext>
              </a:extLst>
            </p:cNvPr>
            <p:cNvSpPr/>
            <p:nvPr/>
          </p:nvSpPr>
          <p:spPr>
            <a:xfrm rot="10800000">
              <a:off x="7651824" y="8702630"/>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04" name="CaixaDeTexto 303">
              <a:extLst>
                <a:ext uri="{FF2B5EF4-FFF2-40B4-BE49-F238E27FC236}">
                  <a16:creationId xmlns:a16="http://schemas.microsoft.com/office/drawing/2014/main" id="{C788E036-AD15-A748-954E-E88126747172}"/>
                </a:ext>
              </a:extLst>
            </p:cNvPr>
            <p:cNvSpPr txBox="1"/>
            <p:nvPr/>
          </p:nvSpPr>
          <p:spPr>
            <a:xfrm>
              <a:off x="5580456" y="9293896"/>
              <a:ext cx="2350864" cy="685765"/>
            </a:xfrm>
            <a:prstGeom prst="rect">
              <a:avLst/>
            </a:prstGeom>
            <a:noFill/>
          </p:spPr>
          <p:txBody>
            <a:bodyPr wrap="square"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marL="0" marR="0" lvl="0" indent="0" algn="ctr" defTabSz="914340" rtl="0" eaLnBrk="1" fontAlgn="auto" latinLnBrk="0" hangingPunct="1">
                <a:lnSpc>
                  <a:spcPct val="110000"/>
                </a:lnSpc>
                <a:spcBef>
                  <a:spcPts val="0"/>
                </a:spcBef>
                <a:spcAft>
                  <a:spcPts val="1000"/>
                </a:spcAft>
                <a:buClrTx/>
                <a:buSzTx/>
                <a:buFontTx/>
                <a:buNone/>
                <a:tabLst/>
                <a:defRPr/>
              </a:pP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Consolidação </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do indicador</a:t>
              </a: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 </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Notas convertidas em escala de 0 a 100</a:t>
              </a:r>
            </a:p>
          </p:txBody>
        </p:sp>
      </p:grpSp>
      <p:sp>
        <p:nvSpPr>
          <p:cNvPr id="189" name="Espaço Reservado para Texto 5">
            <a:extLst>
              <a:ext uri="{FF2B5EF4-FFF2-40B4-BE49-F238E27FC236}">
                <a16:creationId xmlns:a16="http://schemas.microsoft.com/office/drawing/2014/main" id="{A7F22DAD-C9DD-7649-ABFB-E8EBA70B63B5}"/>
              </a:ext>
            </a:extLst>
          </p:cNvPr>
          <p:cNvSpPr txBox="1">
            <a:spLocks/>
          </p:cNvSpPr>
          <p:nvPr/>
        </p:nvSpPr>
        <p:spPr>
          <a:xfrm>
            <a:off x="459181" y="3649573"/>
            <a:ext cx="1505553" cy="742832"/>
          </a:xfrm>
          <a:prstGeom prst="rect">
            <a:avLst/>
          </a:prstGeom>
          <a:noFill/>
        </p:spPr>
        <p:txBody>
          <a:bodyPr vert="horz" wrap="square" lIns="0" tIns="45720" rIns="72000" bIns="45720" rtlCol="0" anchor="t">
            <a:spAutoFit/>
          </a:bodyPr>
          <a:lstStyle>
            <a:lvl1pPr indent="0">
              <a:lnSpc>
                <a:spcPct val="110000"/>
              </a:lnSpc>
              <a:spcBef>
                <a:spcPts val="1000"/>
              </a:spcBef>
              <a:spcAft>
                <a:spcPts val="1000"/>
              </a:spcAft>
              <a:buFont typeface="Arial" panose="020B0604020202020204" pitchFamily="34" charset="0"/>
              <a:buNone/>
              <a:defRPr sz="2000" b="0" i="1" spc="10">
                <a:solidFill>
                  <a:schemeClr val="tx1">
                    <a:lumMod val="50000"/>
                    <a:lumOff val="50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b="0" i="1">
                <a:solidFill>
                  <a:schemeClr val="tx1">
                    <a:lumMod val="50000"/>
                    <a:lumOff val="50000"/>
                  </a:schemeClr>
                </a:solidFill>
                <a:latin typeface="Trebuchet MS" panose="020B0703020202090204"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b="0" i="0">
                <a:latin typeface="Trebuchet MS" panose="020B0703020202090204"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b="0" i="0">
                <a:latin typeface="Trebuchet MS" panose="020B0703020202090204"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latin typeface="Trebuchet MS" panose="020B0703020202090204"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solidFill>
                  <a:schemeClr val="tx1"/>
                </a:solidFill>
                <a:ea typeface="Segoe UI Symbol" panose="020B0502040204020203" pitchFamily="34" charset="0"/>
              </a:rPr>
              <a:t>Principais Indicadores</a:t>
            </a:r>
          </a:p>
        </p:txBody>
      </p:sp>
      <p:grpSp>
        <p:nvGrpSpPr>
          <p:cNvPr id="307" name="Agrupar 306">
            <a:extLst>
              <a:ext uri="{FF2B5EF4-FFF2-40B4-BE49-F238E27FC236}">
                <a16:creationId xmlns:a16="http://schemas.microsoft.com/office/drawing/2014/main" id="{30425482-B4F5-F84B-91F5-897478CF35CC}"/>
              </a:ext>
            </a:extLst>
          </p:cNvPr>
          <p:cNvGrpSpPr/>
          <p:nvPr/>
        </p:nvGrpSpPr>
        <p:grpSpPr>
          <a:xfrm>
            <a:off x="9382174" y="3807738"/>
            <a:ext cx="2577671" cy="2036924"/>
            <a:chOff x="5580456" y="7942737"/>
            <a:chExt cx="2577671" cy="2036924"/>
          </a:xfrm>
        </p:grpSpPr>
        <p:sp>
          <p:nvSpPr>
            <p:cNvPr id="308" name="CaixaDeTexto 307">
              <a:extLst>
                <a:ext uri="{FF2B5EF4-FFF2-40B4-BE49-F238E27FC236}">
                  <a16:creationId xmlns:a16="http://schemas.microsoft.com/office/drawing/2014/main" id="{32525EB1-8220-F244-B2B5-7EFF0AC2C49A}"/>
                </a:ext>
              </a:extLst>
            </p:cNvPr>
            <p:cNvSpPr txBox="1"/>
            <p:nvPr/>
          </p:nvSpPr>
          <p:spPr>
            <a:xfrm>
              <a:off x="7212323"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4</a:t>
              </a:r>
            </a:p>
          </p:txBody>
        </p:sp>
        <p:sp>
          <p:nvSpPr>
            <p:cNvPr id="309" name="CaixaDeTexto 308">
              <a:extLst>
                <a:ext uri="{FF2B5EF4-FFF2-40B4-BE49-F238E27FC236}">
                  <a16:creationId xmlns:a16="http://schemas.microsoft.com/office/drawing/2014/main" id="{11D5BC8B-DF0E-8F49-B4B9-BAFD757996A9}"/>
                </a:ext>
              </a:extLst>
            </p:cNvPr>
            <p:cNvSpPr txBox="1"/>
            <p:nvPr/>
          </p:nvSpPr>
          <p:spPr>
            <a:xfrm>
              <a:off x="7677822"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5</a:t>
              </a:r>
            </a:p>
          </p:txBody>
        </p:sp>
        <p:sp>
          <p:nvSpPr>
            <p:cNvPr id="310" name="CaixaDeTexto 309">
              <a:extLst>
                <a:ext uri="{FF2B5EF4-FFF2-40B4-BE49-F238E27FC236}">
                  <a16:creationId xmlns:a16="http://schemas.microsoft.com/office/drawing/2014/main" id="{880AE825-8918-9940-A782-F407E7422C1B}"/>
                </a:ext>
              </a:extLst>
            </p:cNvPr>
            <p:cNvSpPr txBox="1"/>
            <p:nvPr/>
          </p:nvSpPr>
          <p:spPr>
            <a:xfrm>
              <a:off x="6737530"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3</a:t>
              </a:r>
            </a:p>
          </p:txBody>
        </p:sp>
        <p:sp>
          <p:nvSpPr>
            <p:cNvPr id="311" name="CaixaDeTexto 310">
              <a:extLst>
                <a:ext uri="{FF2B5EF4-FFF2-40B4-BE49-F238E27FC236}">
                  <a16:creationId xmlns:a16="http://schemas.microsoft.com/office/drawing/2014/main" id="{A7FFACDD-1559-274A-BD36-E3DF09DE4F3E}"/>
                </a:ext>
              </a:extLst>
            </p:cNvPr>
            <p:cNvSpPr txBox="1"/>
            <p:nvPr/>
          </p:nvSpPr>
          <p:spPr>
            <a:xfrm>
              <a:off x="6252899"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2</a:t>
              </a:r>
            </a:p>
          </p:txBody>
        </p:sp>
        <p:sp>
          <p:nvSpPr>
            <p:cNvPr id="312" name="CaixaDeTexto 311">
              <a:extLst>
                <a:ext uri="{FF2B5EF4-FFF2-40B4-BE49-F238E27FC236}">
                  <a16:creationId xmlns:a16="http://schemas.microsoft.com/office/drawing/2014/main" id="{333CAA12-6C30-004D-99E6-13C550373BCA}"/>
                </a:ext>
              </a:extLst>
            </p:cNvPr>
            <p:cNvSpPr txBox="1"/>
            <p:nvPr/>
          </p:nvSpPr>
          <p:spPr>
            <a:xfrm>
              <a:off x="5753159" y="7942737"/>
              <a:ext cx="112010" cy="230832"/>
            </a:xfrm>
            <a:prstGeom prst="rect">
              <a:avLst/>
            </a:prstGeom>
          </p:spPr>
          <p:txBody>
            <a:bodyPr wrap="square" lIns="0" tIns="0" rIns="0" b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1</a:t>
              </a:r>
            </a:p>
          </p:txBody>
        </p:sp>
        <p:sp>
          <p:nvSpPr>
            <p:cNvPr id="313" name="Oval 312">
              <a:extLst>
                <a:ext uri="{FF2B5EF4-FFF2-40B4-BE49-F238E27FC236}">
                  <a16:creationId xmlns:a16="http://schemas.microsoft.com/office/drawing/2014/main" id="{4AF98E59-805E-5D45-98E8-C29D3AF34D09}"/>
                </a:ext>
              </a:extLst>
            </p:cNvPr>
            <p:cNvSpPr/>
            <p:nvPr/>
          </p:nvSpPr>
          <p:spPr>
            <a:xfrm>
              <a:off x="5672529" y="8280898"/>
              <a:ext cx="300435" cy="300435"/>
            </a:xfrm>
            <a:prstGeom prst="ellipse">
              <a:avLst/>
            </a:prstGeom>
            <a:solidFill>
              <a:srgbClr val="EE5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14" name="Oval 313">
              <a:extLst>
                <a:ext uri="{FF2B5EF4-FFF2-40B4-BE49-F238E27FC236}">
                  <a16:creationId xmlns:a16="http://schemas.microsoft.com/office/drawing/2014/main" id="{E93884AC-B971-5845-BB56-673D511DFD6A}"/>
                </a:ext>
              </a:extLst>
            </p:cNvPr>
            <p:cNvSpPr/>
            <p:nvPr/>
          </p:nvSpPr>
          <p:spPr>
            <a:xfrm>
              <a:off x="6156636" y="8280898"/>
              <a:ext cx="300435" cy="300435"/>
            </a:xfrm>
            <a:prstGeom prst="ellipse">
              <a:avLst/>
            </a:prstGeom>
            <a:solidFill>
              <a:srgbClr val="F6A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315" name="Oval 314">
              <a:extLst>
                <a:ext uri="{FF2B5EF4-FFF2-40B4-BE49-F238E27FC236}">
                  <a16:creationId xmlns:a16="http://schemas.microsoft.com/office/drawing/2014/main" id="{307C287D-7755-5540-8F77-2F58026EFCEC}"/>
                </a:ext>
              </a:extLst>
            </p:cNvPr>
            <p:cNvSpPr/>
            <p:nvPr/>
          </p:nvSpPr>
          <p:spPr>
            <a:xfrm>
              <a:off x="6637018" y="8280898"/>
              <a:ext cx="300435" cy="300435"/>
            </a:xfrm>
            <a:prstGeom prst="ellipse">
              <a:avLst/>
            </a:prstGeom>
            <a:solidFill>
              <a:srgbClr val="F8D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316" name="Oval 315">
              <a:extLst>
                <a:ext uri="{FF2B5EF4-FFF2-40B4-BE49-F238E27FC236}">
                  <a16:creationId xmlns:a16="http://schemas.microsoft.com/office/drawing/2014/main" id="{A5B3BE96-6DB8-A841-9F58-0272818F92BE}"/>
                </a:ext>
              </a:extLst>
            </p:cNvPr>
            <p:cNvSpPr/>
            <p:nvPr/>
          </p:nvSpPr>
          <p:spPr>
            <a:xfrm>
              <a:off x="7117401" y="8280898"/>
              <a:ext cx="300435" cy="300435"/>
            </a:xfrm>
            <a:prstGeom prst="ellipse">
              <a:avLst/>
            </a:prstGeom>
            <a:solidFill>
              <a:srgbClr val="BBD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sp>
          <p:nvSpPr>
            <p:cNvPr id="317" name="Oval 316">
              <a:extLst>
                <a:ext uri="{FF2B5EF4-FFF2-40B4-BE49-F238E27FC236}">
                  <a16:creationId xmlns:a16="http://schemas.microsoft.com/office/drawing/2014/main" id="{A3D3C8E3-734F-A049-9108-6C7CFDC5712E}"/>
                </a:ext>
              </a:extLst>
            </p:cNvPr>
            <p:cNvSpPr/>
            <p:nvPr/>
          </p:nvSpPr>
          <p:spPr>
            <a:xfrm>
              <a:off x="7605209" y="8280898"/>
              <a:ext cx="300435" cy="300435"/>
            </a:xfrm>
            <a:prstGeom prst="ellipse">
              <a:avLst/>
            </a:prstGeom>
            <a:solidFill>
              <a:srgbClr val="75D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dirty="0">
                <a:solidFill>
                  <a:schemeClr val="bg1"/>
                </a:solidFill>
                <a:latin typeface="Segoe UI" panose="020B0502040204020203" pitchFamily="34" charset="0"/>
                <a:cs typeface="Segoe UI" panose="020B0502040204020203" pitchFamily="34" charset="0"/>
              </a:endParaRPr>
            </a:p>
          </p:txBody>
        </p:sp>
        <p:pic>
          <p:nvPicPr>
            <p:cNvPr id="318" name="Imagem 317">
              <a:extLst>
                <a:ext uri="{FF2B5EF4-FFF2-40B4-BE49-F238E27FC236}">
                  <a16:creationId xmlns:a16="http://schemas.microsoft.com/office/drawing/2014/main" id="{3BFCA874-8EDE-7748-B6D6-B09953E5E3C4}"/>
                </a:ext>
              </a:extLst>
            </p:cNvPr>
            <p:cNvPicPr>
              <a:picLocks noChangeAspect="1"/>
            </p:cNvPicPr>
            <p:nvPr/>
          </p:nvPicPr>
          <p:blipFill>
            <a:blip r:embed="rId2"/>
            <a:stretch>
              <a:fillRect/>
            </a:stretch>
          </p:blipFill>
          <p:spPr>
            <a:xfrm>
              <a:off x="6610191" y="8257561"/>
              <a:ext cx="351785" cy="351785"/>
            </a:xfrm>
            <a:prstGeom prst="rect">
              <a:avLst/>
            </a:prstGeom>
          </p:spPr>
        </p:pic>
        <p:pic>
          <p:nvPicPr>
            <p:cNvPr id="319" name="Imagem 318">
              <a:extLst>
                <a:ext uri="{FF2B5EF4-FFF2-40B4-BE49-F238E27FC236}">
                  <a16:creationId xmlns:a16="http://schemas.microsoft.com/office/drawing/2014/main" id="{F4DFCDDD-38A7-964C-BC84-B7876F6577E7}"/>
                </a:ext>
              </a:extLst>
            </p:cNvPr>
            <p:cNvPicPr>
              <a:picLocks noChangeAspect="1"/>
            </p:cNvPicPr>
            <p:nvPr/>
          </p:nvPicPr>
          <p:blipFill>
            <a:blip r:embed="rId3"/>
            <a:stretch>
              <a:fillRect/>
            </a:stretch>
          </p:blipFill>
          <p:spPr>
            <a:xfrm>
              <a:off x="7090511" y="8257561"/>
              <a:ext cx="351785" cy="351785"/>
            </a:xfrm>
            <a:prstGeom prst="rect">
              <a:avLst/>
            </a:prstGeom>
          </p:spPr>
        </p:pic>
        <p:pic>
          <p:nvPicPr>
            <p:cNvPr id="320" name="Imagem 319">
              <a:extLst>
                <a:ext uri="{FF2B5EF4-FFF2-40B4-BE49-F238E27FC236}">
                  <a16:creationId xmlns:a16="http://schemas.microsoft.com/office/drawing/2014/main" id="{1D12B748-F450-9148-9C16-912A2E918DC9}"/>
                </a:ext>
              </a:extLst>
            </p:cNvPr>
            <p:cNvPicPr>
              <a:picLocks noChangeAspect="1"/>
            </p:cNvPicPr>
            <p:nvPr/>
          </p:nvPicPr>
          <p:blipFill>
            <a:blip r:embed="rId4"/>
            <a:stretch>
              <a:fillRect/>
            </a:stretch>
          </p:blipFill>
          <p:spPr>
            <a:xfrm>
              <a:off x="6129872" y="8257561"/>
              <a:ext cx="351785" cy="351785"/>
            </a:xfrm>
            <a:prstGeom prst="rect">
              <a:avLst/>
            </a:prstGeom>
          </p:spPr>
        </p:pic>
        <p:grpSp>
          <p:nvGrpSpPr>
            <p:cNvPr id="321" name="Agrupar 320">
              <a:extLst>
                <a:ext uri="{FF2B5EF4-FFF2-40B4-BE49-F238E27FC236}">
                  <a16:creationId xmlns:a16="http://schemas.microsoft.com/office/drawing/2014/main" id="{112CD36D-B8CC-4F47-BDA3-A1DF3C7E748C}"/>
                </a:ext>
              </a:extLst>
            </p:cNvPr>
            <p:cNvGrpSpPr/>
            <p:nvPr/>
          </p:nvGrpSpPr>
          <p:grpSpPr>
            <a:xfrm>
              <a:off x="5646577" y="8257561"/>
              <a:ext cx="351785" cy="351785"/>
              <a:chOff x="822047" y="2708984"/>
              <a:chExt cx="452254" cy="452254"/>
            </a:xfrm>
          </p:grpSpPr>
          <p:pic>
            <p:nvPicPr>
              <p:cNvPr id="337" name="Imagem 336">
                <a:extLst>
                  <a:ext uri="{FF2B5EF4-FFF2-40B4-BE49-F238E27FC236}">
                    <a16:creationId xmlns:a16="http://schemas.microsoft.com/office/drawing/2014/main" id="{BFBF2F90-C1A2-9B48-A2EF-49E9B89DC328}"/>
                  </a:ext>
                </a:extLst>
              </p:cNvPr>
              <p:cNvPicPr>
                <a:picLocks noChangeAspect="1"/>
              </p:cNvPicPr>
              <p:nvPr/>
            </p:nvPicPr>
            <p:blipFill>
              <a:blip r:embed="rId4"/>
              <a:stretch>
                <a:fillRect/>
              </a:stretch>
            </p:blipFill>
            <p:spPr>
              <a:xfrm>
                <a:off x="822047" y="2708984"/>
                <a:ext cx="452254" cy="452254"/>
              </a:xfrm>
              <a:prstGeom prst="rect">
                <a:avLst/>
              </a:prstGeom>
            </p:spPr>
          </p:pic>
          <p:sp>
            <p:nvSpPr>
              <p:cNvPr id="338" name="Acorde 337">
                <a:extLst>
                  <a:ext uri="{FF2B5EF4-FFF2-40B4-BE49-F238E27FC236}">
                    <a16:creationId xmlns:a16="http://schemas.microsoft.com/office/drawing/2014/main" id="{2D641BCC-25BE-EE42-A565-1CC7D2E19E9B}"/>
                  </a:ext>
                </a:extLst>
              </p:cNvPr>
              <p:cNvSpPr/>
              <p:nvPr/>
            </p:nvSpPr>
            <p:spPr>
              <a:xfrm rot="7200000">
                <a:off x="973263" y="2965707"/>
                <a:ext cx="168244" cy="168244"/>
              </a:xfrm>
              <a:prstGeom prst="chord">
                <a:avLst>
                  <a:gd name="adj1" fmla="val 3732807"/>
                  <a:gd name="adj2" fmla="val 143248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39" name="Retângulo Arredondado 338">
                <a:extLst>
                  <a:ext uri="{FF2B5EF4-FFF2-40B4-BE49-F238E27FC236}">
                    <a16:creationId xmlns:a16="http://schemas.microsoft.com/office/drawing/2014/main" id="{71C1D630-1ACC-6B48-8374-91A19B532A9F}"/>
                  </a:ext>
                </a:extLst>
              </p:cNvPr>
              <p:cNvSpPr/>
              <p:nvPr/>
            </p:nvSpPr>
            <p:spPr>
              <a:xfrm rot="18160174">
                <a:off x="940673" y="2756355"/>
                <a:ext cx="45719" cy="1196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40" name="Retângulo Arredondado 339">
                <a:extLst>
                  <a:ext uri="{FF2B5EF4-FFF2-40B4-BE49-F238E27FC236}">
                    <a16:creationId xmlns:a16="http://schemas.microsoft.com/office/drawing/2014/main" id="{AD1594F8-C928-3C4E-9D81-E6C08C70EF4B}"/>
                  </a:ext>
                </a:extLst>
              </p:cNvPr>
              <p:cNvSpPr/>
              <p:nvPr/>
            </p:nvSpPr>
            <p:spPr>
              <a:xfrm rot="3439826" flipH="1">
                <a:off x="1105773" y="2756356"/>
                <a:ext cx="45719" cy="11961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grpSp>
        <p:grpSp>
          <p:nvGrpSpPr>
            <p:cNvPr id="322" name="Agrupar 321">
              <a:extLst>
                <a:ext uri="{FF2B5EF4-FFF2-40B4-BE49-F238E27FC236}">
                  <a16:creationId xmlns:a16="http://schemas.microsoft.com/office/drawing/2014/main" id="{7780B3A3-8353-E341-8F48-768D9AFAF4F3}"/>
                </a:ext>
              </a:extLst>
            </p:cNvPr>
            <p:cNvGrpSpPr/>
            <p:nvPr/>
          </p:nvGrpSpPr>
          <p:grpSpPr>
            <a:xfrm>
              <a:off x="7579535" y="8257561"/>
              <a:ext cx="351785" cy="351785"/>
              <a:chOff x="3311413" y="2708984"/>
              <a:chExt cx="452254" cy="452254"/>
            </a:xfrm>
          </p:grpSpPr>
          <p:pic>
            <p:nvPicPr>
              <p:cNvPr id="335" name="Imagem 334">
                <a:extLst>
                  <a:ext uri="{FF2B5EF4-FFF2-40B4-BE49-F238E27FC236}">
                    <a16:creationId xmlns:a16="http://schemas.microsoft.com/office/drawing/2014/main" id="{AA9F7556-3FE6-7043-B7A5-C2110A4464B5}"/>
                  </a:ext>
                </a:extLst>
              </p:cNvPr>
              <p:cNvPicPr>
                <a:picLocks noChangeAspect="1"/>
              </p:cNvPicPr>
              <p:nvPr/>
            </p:nvPicPr>
            <p:blipFill>
              <a:blip r:embed="rId3"/>
              <a:stretch>
                <a:fillRect/>
              </a:stretch>
            </p:blipFill>
            <p:spPr>
              <a:xfrm>
                <a:off x="3311413" y="2708984"/>
                <a:ext cx="452254" cy="452254"/>
              </a:xfrm>
              <a:prstGeom prst="rect">
                <a:avLst/>
              </a:prstGeom>
            </p:spPr>
          </p:pic>
          <p:sp>
            <p:nvSpPr>
              <p:cNvPr id="336" name="Acorde 335">
                <a:extLst>
                  <a:ext uri="{FF2B5EF4-FFF2-40B4-BE49-F238E27FC236}">
                    <a16:creationId xmlns:a16="http://schemas.microsoft.com/office/drawing/2014/main" id="{DB00DBB3-19D2-D249-ADFD-08C9D9D25D15}"/>
                  </a:ext>
                </a:extLst>
              </p:cNvPr>
              <p:cNvSpPr/>
              <p:nvPr/>
            </p:nvSpPr>
            <p:spPr>
              <a:xfrm rot="18000000">
                <a:off x="3456112" y="2892681"/>
                <a:ext cx="168244" cy="168244"/>
              </a:xfrm>
              <a:prstGeom prst="chord">
                <a:avLst>
                  <a:gd name="adj1" fmla="val 3732807"/>
                  <a:gd name="adj2" fmla="val 1432483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grpSp>
        <p:grpSp>
          <p:nvGrpSpPr>
            <p:cNvPr id="323" name="Agrupar 322">
              <a:extLst>
                <a:ext uri="{FF2B5EF4-FFF2-40B4-BE49-F238E27FC236}">
                  <a16:creationId xmlns:a16="http://schemas.microsoft.com/office/drawing/2014/main" id="{B9E853EA-B045-1D4D-9A24-A77D4B390A47}"/>
                </a:ext>
              </a:extLst>
            </p:cNvPr>
            <p:cNvGrpSpPr/>
            <p:nvPr/>
          </p:nvGrpSpPr>
          <p:grpSpPr>
            <a:xfrm>
              <a:off x="5729994" y="8860640"/>
              <a:ext cx="2428133" cy="323171"/>
              <a:chOff x="2125795" y="3939363"/>
              <a:chExt cx="2230589" cy="296879"/>
            </a:xfrm>
          </p:grpSpPr>
          <p:sp>
            <p:nvSpPr>
              <p:cNvPr id="330" name="CaixaDeTexto 329">
                <a:extLst>
                  <a:ext uri="{FF2B5EF4-FFF2-40B4-BE49-F238E27FC236}">
                    <a16:creationId xmlns:a16="http://schemas.microsoft.com/office/drawing/2014/main" id="{A6336E3E-E117-7046-8744-F7F2A9B2FB2F}"/>
                  </a:ext>
                </a:extLst>
              </p:cNvPr>
              <p:cNvSpPr txBox="1"/>
              <p:nvPr/>
            </p:nvSpPr>
            <p:spPr>
              <a:xfrm>
                <a:off x="3346952" y="3939363"/>
                <a:ext cx="402130"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75</a:t>
                </a:r>
              </a:p>
            </p:txBody>
          </p:sp>
          <p:sp>
            <p:nvSpPr>
              <p:cNvPr id="331" name="CaixaDeTexto 330">
                <a:extLst>
                  <a:ext uri="{FF2B5EF4-FFF2-40B4-BE49-F238E27FC236}">
                    <a16:creationId xmlns:a16="http://schemas.microsoft.com/office/drawing/2014/main" id="{23F25F32-BC78-F949-BE68-55BC818D5A8C}"/>
                  </a:ext>
                </a:extLst>
              </p:cNvPr>
              <p:cNvSpPr txBox="1"/>
              <p:nvPr/>
            </p:nvSpPr>
            <p:spPr>
              <a:xfrm>
                <a:off x="3679720" y="3939369"/>
                <a:ext cx="676664"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100</a:t>
                </a:r>
              </a:p>
            </p:txBody>
          </p:sp>
          <p:sp>
            <p:nvSpPr>
              <p:cNvPr id="332" name="CaixaDeTexto 331">
                <a:extLst>
                  <a:ext uri="{FF2B5EF4-FFF2-40B4-BE49-F238E27FC236}">
                    <a16:creationId xmlns:a16="http://schemas.microsoft.com/office/drawing/2014/main" id="{1AE406D7-6076-FF4E-A31B-B41C33F434EF}"/>
                  </a:ext>
                </a:extLst>
              </p:cNvPr>
              <p:cNvSpPr txBox="1"/>
              <p:nvPr/>
            </p:nvSpPr>
            <p:spPr>
              <a:xfrm>
                <a:off x="2984068" y="3939369"/>
                <a:ext cx="310827"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50</a:t>
                </a:r>
              </a:p>
            </p:txBody>
          </p:sp>
          <p:sp>
            <p:nvSpPr>
              <p:cNvPr id="333" name="CaixaDeTexto 332">
                <a:extLst>
                  <a:ext uri="{FF2B5EF4-FFF2-40B4-BE49-F238E27FC236}">
                    <a16:creationId xmlns:a16="http://schemas.microsoft.com/office/drawing/2014/main" id="{DF144383-D875-8F41-80C7-D462B228BECB}"/>
                  </a:ext>
                </a:extLst>
              </p:cNvPr>
              <p:cNvSpPr txBox="1"/>
              <p:nvPr/>
            </p:nvSpPr>
            <p:spPr>
              <a:xfrm>
                <a:off x="2447190" y="3939369"/>
                <a:ext cx="424328" cy="296873"/>
              </a:xfrm>
              <a:prstGeom prst="rect">
                <a:avLst/>
              </a:prstGeom>
            </p:spPr>
            <p:txBody>
              <a:bodyPr wrap="square" lIns="0" rIns="0" rtlCol="0">
                <a:spAutoFit/>
              </a:bodyPr>
              <a:lstStyle/>
              <a:p>
                <a:pPr marL="0" indent="0" algn="ctr">
                  <a:buNone/>
                </a:pPr>
                <a:r>
                  <a:rPr lang="pt-BR" sz="1500" spc="40" dirty="0">
                    <a:solidFill>
                      <a:schemeClr val="bg1"/>
                    </a:solidFill>
                    <a:latin typeface="Segoe UI" panose="020B0502040204020203" pitchFamily="34" charset="0"/>
                    <a:cs typeface="Segoe UI" panose="020B0502040204020203" pitchFamily="34" charset="0"/>
                  </a:rPr>
                  <a:t>25</a:t>
                </a:r>
              </a:p>
            </p:txBody>
          </p:sp>
          <p:sp>
            <p:nvSpPr>
              <p:cNvPr id="334" name="CaixaDeTexto 333">
                <a:extLst>
                  <a:ext uri="{FF2B5EF4-FFF2-40B4-BE49-F238E27FC236}">
                    <a16:creationId xmlns:a16="http://schemas.microsoft.com/office/drawing/2014/main" id="{4C1ED71B-7374-AD43-9213-14D4D504CD1E}"/>
                  </a:ext>
                </a:extLst>
              </p:cNvPr>
              <p:cNvSpPr txBox="1"/>
              <p:nvPr/>
            </p:nvSpPr>
            <p:spPr>
              <a:xfrm>
                <a:off x="2125795" y="3939369"/>
                <a:ext cx="144000" cy="296873"/>
              </a:xfrm>
              <a:prstGeom prst="rect">
                <a:avLst/>
              </a:prstGeom>
            </p:spPr>
            <p:txBody>
              <a:bodyPr wrap="square" lIns="0" rtlCol="0">
                <a:spAutoFit/>
              </a:bodyPr>
              <a:lstStyle/>
              <a:p>
                <a:pPr marL="0" indent="0" algn="l">
                  <a:buNone/>
                </a:pPr>
                <a:r>
                  <a:rPr lang="pt-BR" sz="1500" spc="40" dirty="0">
                    <a:solidFill>
                      <a:schemeClr val="bg1"/>
                    </a:solidFill>
                    <a:latin typeface="Segoe UI" panose="020B0502040204020203" pitchFamily="34" charset="0"/>
                    <a:cs typeface="Segoe UI" panose="020B0502040204020203" pitchFamily="34" charset="0"/>
                  </a:rPr>
                  <a:t>0</a:t>
                </a:r>
              </a:p>
            </p:txBody>
          </p:sp>
        </p:grpSp>
        <p:sp>
          <p:nvSpPr>
            <p:cNvPr id="324" name="Triângulo 323">
              <a:extLst>
                <a:ext uri="{FF2B5EF4-FFF2-40B4-BE49-F238E27FC236}">
                  <a16:creationId xmlns:a16="http://schemas.microsoft.com/office/drawing/2014/main" id="{9EE3E58C-D715-8749-B180-EBB7E8AD0BAA}"/>
                </a:ext>
              </a:extLst>
            </p:cNvPr>
            <p:cNvSpPr/>
            <p:nvPr/>
          </p:nvSpPr>
          <p:spPr>
            <a:xfrm rot="10800000">
              <a:off x="5701241"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25" name="Triângulo 324">
              <a:extLst>
                <a:ext uri="{FF2B5EF4-FFF2-40B4-BE49-F238E27FC236}">
                  <a16:creationId xmlns:a16="http://schemas.microsoft.com/office/drawing/2014/main" id="{3AEE7603-66D2-5442-80D9-DDDFE09DC787}"/>
                </a:ext>
              </a:extLst>
            </p:cNvPr>
            <p:cNvSpPr/>
            <p:nvPr/>
          </p:nvSpPr>
          <p:spPr>
            <a:xfrm rot="10800000">
              <a:off x="6197645"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26" name="Triângulo 325">
              <a:extLst>
                <a:ext uri="{FF2B5EF4-FFF2-40B4-BE49-F238E27FC236}">
                  <a16:creationId xmlns:a16="http://schemas.microsoft.com/office/drawing/2014/main" id="{E2D20C2D-1023-5646-9EEF-5599F01F5A1D}"/>
                </a:ext>
              </a:extLst>
            </p:cNvPr>
            <p:cNvSpPr/>
            <p:nvPr/>
          </p:nvSpPr>
          <p:spPr>
            <a:xfrm rot="10800000">
              <a:off x="6686701"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27" name="Triângulo 326">
              <a:extLst>
                <a:ext uri="{FF2B5EF4-FFF2-40B4-BE49-F238E27FC236}">
                  <a16:creationId xmlns:a16="http://schemas.microsoft.com/office/drawing/2014/main" id="{DEF1A0AF-EBDA-3E47-9347-5DC47CE0C87E}"/>
                </a:ext>
              </a:extLst>
            </p:cNvPr>
            <p:cNvSpPr/>
            <p:nvPr/>
          </p:nvSpPr>
          <p:spPr>
            <a:xfrm rot="10800000">
              <a:off x="7161429" y="8702631"/>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28" name="Triângulo 327">
              <a:extLst>
                <a:ext uri="{FF2B5EF4-FFF2-40B4-BE49-F238E27FC236}">
                  <a16:creationId xmlns:a16="http://schemas.microsoft.com/office/drawing/2014/main" id="{A290A14F-A986-824C-87CC-B91E790D7510}"/>
                </a:ext>
              </a:extLst>
            </p:cNvPr>
            <p:cNvSpPr/>
            <p:nvPr/>
          </p:nvSpPr>
          <p:spPr>
            <a:xfrm rot="10800000">
              <a:off x="7651824" y="8702630"/>
              <a:ext cx="209947" cy="1175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solidFill>
                  <a:schemeClr val="bg1"/>
                </a:solidFill>
                <a:latin typeface="Segoe UI" panose="020B0502040204020203" pitchFamily="34" charset="0"/>
                <a:cs typeface="Segoe UI" panose="020B0502040204020203" pitchFamily="34" charset="0"/>
              </a:endParaRPr>
            </a:p>
          </p:txBody>
        </p:sp>
        <p:sp>
          <p:nvSpPr>
            <p:cNvPr id="329" name="CaixaDeTexto 328">
              <a:extLst>
                <a:ext uri="{FF2B5EF4-FFF2-40B4-BE49-F238E27FC236}">
                  <a16:creationId xmlns:a16="http://schemas.microsoft.com/office/drawing/2014/main" id="{13783FF5-D659-6949-8F77-3D625F5DBAB3}"/>
                </a:ext>
              </a:extLst>
            </p:cNvPr>
            <p:cNvSpPr txBox="1"/>
            <p:nvPr/>
          </p:nvSpPr>
          <p:spPr>
            <a:xfrm>
              <a:off x="5580456" y="9293896"/>
              <a:ext cx="2350864" cy="685765"/>
            </a:xfrm>
            <a:prstGeom prst="rect">
              <a:avLst/>
            </a:prstGeom>
            <a:noFill/>
          </p:spPr>
          <p:txBody>
            <a:bodyPr wrap="square"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marL="0" marR="0" lvl="0" indent="0" algn="ctr" defTabSz="914340" rtl="0" eaLnBrk="1" fontAlgn="auto" latinLnBrk="0" hangingPunct="1">
                <a:lnSpc>
                  <a:spcPct val="110000"/>
                </a:lnSpc>
                <a:spcBef>
                  <a:spcPts val="0"/>
                </a:spcBef>
                <a:spcAft>
                  <a:spcPts val="1000"/>
                </a:spcAft>
                <a:buClrTx/>
                <a:buSzTx/>
                <a:buFontTx/>
                <a:buNone/>
                <a:tabLst/>
                <a:defRPr/>
              </a:pP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Consolidação </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do indicador</a:t>
              </a:r>
              <a:r>
                <a:rPr kumimoji="0" lang="pt-BR" sz="12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 </a:t>
              </a:r>
              <a:r>
                <a:rPr lang="pt-BR" sz="12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Notas convertidas em escala de 0 a 100</a:t>
              </a:r>
            </a:p>
          </p:txBody>
        </p:sp>
      </p:grpSp>
      <p:sp>
        <p:nvSpPr>
          <p:cNvPr id="121" name="CaixaDeTexto 120">
            <a:extLst>
              <a:ext uri="{FF2B5EF4-FFF2-40B4-BE49-F238E27FC236}">
                <a16:creationId xmlns:a16="http://schemas.microsoft.com/office/drawing/2014/main" id="{50E3587C-B47F-724A-9DDD-594AAD7EA75D}"/>
              </a:ext>
            </a:extLst>
          </p:cNvPr>
          <p:cNvSpPr txBox="1"/>
          <p:nvPr/>
        </p:nvSpPr>
        <p:spPr>
          <a:xfrm>
            <a:off x="3406894" y="4897488"/>
            <a:ext cx="2681738" cy="1608582"/>
          </a:xfrm>
          <a:prstGeom prst="rect">
            <a:avLst/>
          </a:prstGeom>
          <a:noFill/>
        </p:spPr>
        <p:txBody>
          <a:bodyPr wrap="square" lIns="0" tIns="0" rIns="0" bIns="0" rtlCol="0">
            <a:spAutoFit/>
          </a:bodyPr>
          <a:lstStyle>
            <a:defPPr>
              <a:defRPr lang="en-US"/>
            </a:defPPr>
            <a:lvl1pPr>
              <a:lnSpc>
                <a:spcPct val="110000"/>
              </a:lnSpc>
              <a:spcAft>
                <a:spcPts val="1000"/>
              </a:spcAft>
              <a:defRPr sz="1400">
                <a:solidFill>
                  <a:schemeClr val="accent5"/>
                </a:solidFill>
                <a:latin typeface="Century Gothic" charset="0"/>
                <a:ea typeface="Century Gothic" charset="0"/>
                <a:cs typeface="Century Gothic" charset="0"/>
              </a:defRPr>
            </a:lvl1pPr>
          </a:lstStyle>
          <a:p>
            <a:pPr marL="0" marR="0" lvl="0" indent="0" defTabSz="180000" rtl="0" eaLnBrk="1" fontAlgn="auto" latinLnBrk="0" hangingPunct="1">
              <a:lnSpc>
                <a:spcPct val="110000"/>
              </a:lnSpc>
              <a:spcBef>
                <a:spcPts val="0"/>
              </a:spcBef>
              <a:spcAft>
                <a:spcPts val="1000"/>
              </a:spcAft>
              <a:buClrTx/>
              <a:buSzTx/>
              <a:buFontTx/>
              <a:buNone/>
              <a:tabLst/>
              <a:defRPr/>
            </a:pPr>
            <a:r>
              <a:rPr kumimoji="0" lang="pt-BR" sz="11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rPr>
              <a:t>NPS Relacional: resultados dos diversos temas entre clientes com interações diversas.</a:t>
            </a:r>
          </a:p>
          <a:p>
            <a:pPr marL="0" marR="0" lvl="0" indent="0" defTabSz="180000" rtl="0" eaLnBrk="1" fontAlgn="auto" latinLnBrk="0" hangingPunct="1">
              <a:lnSpc>
                <a:spcPct val="110000"/>
              </a:lnSpc>
              <a:spcBef>
                <a:spcPts val="0"/>
              </a:spcBef>
              <a:spcAft>
                <a:spcPts val="1000"/>
              </a:spcAft>
              <a:buClrTx/>
              <a:buSzTx/>
              <a:buFontTx/>
              <a:buNone/>
              <a:tabLst/>
              <a:defRPr/>
            </a:pPr>
            <a:r>
              <a:rPr lang="pt-BR" sz="11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NPS Transacional: resultados de clientes com interação com canais no mês anterior, incluindo atendimentos em agências de relacionamento e/ou especializadas </a:t>
            </a:r>
            <a:br>
              <a:rPr lang="pt-BR" sz="11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1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(NPS de agências).</a:t>
            </a:r>
            <a:endParaRPr kumimoji="0" lang="pt-BR" sz="1100" u="none" strike="noStrike" kern="1200" cap="none" spc="4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endParaRPr>
          </a:p>
        </p:txBody>
      </p:sp>
      <p:sp>
        <p:nvSpPr>
          <p:cNvPr id="2" name="Título 1">
            <a:extLst>
              <a:ext uri="{FF2B5EF4-FFF2-40B4-BE49-F238E27FC236}">
                <a16:creationId xmlns:a16="http://schemas.microsoft.com/office/drawing/2014/main" id="{9614DCF0-7CC7-DE44-89BD-0674DDCFE004}"/>
              </a:ext>
            </a:extLst>
          </p:cNvPr>
          <p:cNvSpPr>
            <a:spLocks noGrp="1"/>
          </p:cNvSpPr>
          <p:nvPr>
            <p:ph type="ctrTitle" idx="4294967295"/>
          </p:nvPr>
        </p:nvSpPr>
        <p:spPr>
          <a:xfrm>
            <a:off x="0" y="2371725"/>
            <a:ext cx="3109913" cy="1057275"/>
          </a:xfrm>
        </p:spPr>
        <p:txBody>
          <a:bodyPr>
            <a:noAutofit/>
          </a:bodyPr>
          <a:lstStyle/>
          <a:p>
            <a:r>
              <a:rPr lang="pt-BR" dirty="0"/>
              <a:t>EXPERIÊNCIA </a:t>
            </a:r>
            <a:br>
              <a:rPr lang="pt-BR" dirty="0"/>
            </a:br>
            <a:r>
              <a:rPr lang="pt-BR" dirty="0"/>
              <a:t>DO CLIENTE </a:t>
            </a:r>
            <a:br>
              <a:rPr lang="pt-BR" dirty="0"/>
            </a:br>
            <a:r>
              <a:rPr lang="pt-BR" dirty="0"/>
              <a:t>BB 2020</a:t>
            </a:r>
          </a:p>
        </p:txBody>
      </p:sp>
      <p:sp>
        <p:nvSpPr>
          <p:cNvPr id="3" name="Subtítulo 2">
            <a:extLst>
              <a:ext uri="{FF2B5EF4-FFF2-40B4-BE49-F238E27FC236}">
                <a16:creationId xmlns:a16="http://schemas.microsoft.com/office/drawing/2014/main" id="{0AAE0179-2E99-8A47-AC10-2DD465B35FDC}"/>
              </a:ext>
            </a:extLst>
          </p:cNvPr>
          <p:cNvSpPr>
            <a:spLocks noGrp="1"/>
          </p:cNvSpPr>
          <p:nvPr>
            <p:ph type="subTitle" idx="4294967295"/>
          </p:nvPr>
        </p:nvSpPr>
        <p:spPr>
          <a:xfrm>
            <a:off x="0" y="800100"/>
            <a:ext cx="2540000" cy="1428750"/>
          </a:xfrm>
        </p:spPr>
        <p:txBody>
          <a:bodyPr>
            <a:noAutofit/>
          </a:bodyPr>
          <a:lstStyle/>
          <a:p>
            <a:r>
              <a:rPr lang="pt-BR" sz="1300" spc="40" dirty="0">
                <a:solidFill>
                  <a:schemeClr val="bg1"/>
                </a:solidFill>
                <a:latin typeface="Segoe UI" panose="020B0502040204020203" pitchFamily="34" charset="0"/>
              </a:rPr>
              <a:t>Métrica focada na lealdade de clientes, bastante disseminada por ser aplicada de forma simples e permitir a comparação de indicadores de diferentes mercados.</a:t>
            </a:r>
          </a:p>
        </p:txBody>
      </p:sp>
      <p:grpSp>
        <p:nvGrpSpPr>
          <p:cNvPr id="8" name="Agrupar 7">
            <a:extLst>
              <a:ext uri="{FF2B5EF4-FFF2-40B4-BE49-F238E27FC236}">
                <a16:creationId xmlns:a16="http://schemas.microsoft.com/office/drawing/2014/main" id="{0620337C-BFAB-3B47-8B5A-45645703F0A8}"/>
              </a:ext>
            </a:extLst>
          </p:cNvPr>
          <p:cNvGrpSpPr/>
          <p:nvPr/>
        </p:nvGrpSpPr>
        <p:grpSpPr>
          <a:xfrm>
            <a:off x="472245" y="1604620"/>
            <a:ext cx="1084246" cy="246087"/>
            <a:chOff x="241301" y="6297770"/>
            <a:chExt cx="1412875" cy="320675"/>
          </a:xfrm>
        </p:grpSpPr>
        <p:sp>
          <p:nvSpPr>
            <p:cNvPr id="5" name="Retângulo 4">
              <a:extLst>
                <a:ext uri="{FF2B5EF4-FFF2-40B4-BE49-F238E27FC236}">
                  <a16:creationId xmlns:a16="http://schemas.microsoft.com/office/drawing/2014/main" id="{BBB5BD1E-DC4B-5E4E-B206-C514DA2AAB02}"/>
                </a:ext>
              </a:extLst>
            </p:cNvPr>
            <p:cNvSpPr/>
            <p:nvPr/>
          </p:nvSpPr>
          <p:spPr>
            <a:xfrm>
              <a:off x="1317626" y="6297770"/>
              <a:ext cx="336550" cy="320675"/>
            </a:xfrm>
            <a:prstGeom prst="rect">
              <a:avLst/>
            </a:prstGeom>
            <a:solidFill>
              <a:srgbClr val="FFE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1" name="Imagem 110">
              <a:extLst>
                <a:ext uri="{FF2B5EF4-FFF2-40B4-BE49-F238E27FC236}">
                  <a16:creationId xmlns:a16="http://schemas.microsoft.com/office/drawing/2014/main" id="{D1581914-8880-F347-B875-1B873B64B4DE}"/>
                </a:ext>
              </a:extLst>
            </p:cNvPr>
            <p:cNvPicPr>
              <a:picLocks noChangeAspect="1"/>
            </p:cNvPicPr>
            <p:nvPr/>
          </p:nvPicPr>
          <p:blipFill rotWithShape="1">
            <a:blip r:embed="rId5">
              <a:extLst>
                <a:ext uri="{28A0092B-C50C-407E-A947-70E740481C1C}">
                  <a14:useLocalDpi xmlns:a14="http://schemas.microsoft.com/office/drawing/2010/main"/>
                </a:ext>
              </a:extLst>
            </a:blip>
            <a:srcRect l="-388" r="46886"/>
            <a:stretch/>
          </p:blipFill>
          <p:spPr>
            <a:xfrm>
              <a:off x="241301" y="6333337"/>
              <a:ext cx="1374774" cy="255893"/>
            </a:xfrm>
            <a:prstGeom prst="rect">
              <a:avLst/>
            </a:prstGeom>
          </p:spPr>
        </p:pic>
      </p:grpSp>
      <p:cxnSp>
        <p:nvCxnSpPr>
          <p:cNvPr id="12" name="Conector Reto 11">
            <a:extLst>
              <a:ext uri="{FF2B5EF4-FFF2-40B4-BE49-F238E27FC236}">
                <a16:creationId xmlns:a16="http://schemas.microsoft.com/office/drawing/2014/main" id="{A63A6FED-B78A-4C4E-8C8B-265F3058755C}"/>
              </a:ext>
            </a:extLst>
          </p:cNvPr>
          <p:cNvCxnSpPr/>
          <p:nvPr/>
        </p:nvCxnSpPr>
        <p:spPr>
          <a:xfrm>
            <a:off x="451260" y="2035164"/>
            <a:ext cx="10842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Agrupar 114">
            <a:extLst>
              <a:ext uri="{FF2B5EF4-FFF2-40B4-BE49-F238E27FC236}">
                <a16:creationId xmlns:a16="http://schemas.microsoft.com/office/drawing/2014/main" id="{44118AC1-ABF7-4548-8603-D560953E8C37}"/>
              </a:ext>
            </a:extLst>
          </p:cNvPr>
          <p:cNvGrpSpPr/>
          <p:nvPr/>
        </p:nvGrpSpPr>
        <p:grpSpPr>
          <a:xfrm>
            <a:off x="3403057" y="3428999"/>
            <a:ext cx="2498555" cy="638182"/>
            <a:chOff x="3415169" y="3428999"/>
            <a:chExt cx="2498555" cy="638182"/>
          </a:xfrm>
        </p:grpSpPr>
        <p:grpSp>
          <p:nvGrpSpPr>
            <p:cNvPr id="116" name="Agrupar 115">
              <a:extLst>
                <a:ext uri="{FF2B5EF4-FFF2-40B4-BE49-F238E27FC236}">
                  <a16:creationId xmlns:a16="http://schemas.microsoft.com/office/drawing/2014/main" id="{9844AD00-AE87-9B46-9C1E-02E185175A7D}"/>
                </a:ext>
              </a:extLst>
            </p:cNvPr>
            <p:cNvGrpSpPr/>
            <p:nvPr/>
          </p:nvGrpSpPr>
          <p:grpSpPr>
            <a:xfrm>
              <a:off x="3415169" y="3428999"/>
              <a:ext cx="2448670" cy="199032"/>
              <a:chOff x="-86722" y="-1250599"/>
              <a:chExt cx="3920272" cy="318646"/>
            </a:xfrm>
          </p:grpSpPr>
          <p:sp>
            <p:nvSpPr>
              <p:cNvPr id="134" name="Oval 133">
                <a:extLst>
                  <a:ext uri="{FF2B5EF4-FFF2-40B4-BE49-F238E27FC236}">
                    <a16:creationId xmlns:a16="http://schemas.microsoft.com/office/drawing/2014/main" id="{3C09A5E9-972E-FC46-BAA4-54BCE89EE5DF}"/>
                  </a:ext>
                </a:extLst>
              </p:cNvPr>
              <p:cNvSpPr/>
              <p:nvPr/>
            </p:nvSpPr>
            <p:spPr>
              <a:xfrm>
                <a:off x="277467" y="-1250599"/>
                <a:ext cx="318645" cy="318646"/>
              </a:xfrm>
              <a:prstGeom prst="ellipse">
                <a:avLst/>
              </a:prstGeom>
              <a:solidFill>
                <a:srgbClr val="D200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1</a:t>
                </a:r>
              </a:p>
            </p:txBody>
          </p:sp>
          <p:sp>
            <p:nvSpPr>
              <p:cNvPr id="135" name="Oval 134">
                <a:extLst>
                  <a:ext uri="{FF2B5EF4-FFF2-40B4-BE49-F238E27FC236}">
                    <a16:creationId xmlns:a16="http://schemas.microsoft.com/office/drawing/2014/main" id="{B59D1BA1-749F-AF4E-9BCA-C09D17BC772A}"/>
                  </a:ext>
                </a:extLst>
              </p:cNvPr>
              <p:cNvSpPr/>
              <p:nvPr/>
            </p:nvSpPr>
            <p:spPr>
              <a:xfrm>
                <a:off x="637183" y="-1250599"/>
                <a:ext cx="318646" cy="318646"/>
              </a:xfrm>
              <a:prstGeom prst="ellipse">
                <a:avLst/>
              </a:prstGeom>
              <a:solidFill>
                <a:srgbClr val="EF3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2</a:t>
                </a:r>
              </a:p>
            </p:txBody>
          </p:sp>
          <p:sp>
            <p:nvSpPr>
              <p:cNvPr id="136" name="Oval 135">
                <a:extLst>
                  <a:ext uri="{FF2B5EF4-FFF2-40B4-BE49-F238E27FC236}">
                    <a16:creationId xmlns:a16="http://schemas.microsoft.com/office/drawing/2014/main" id="{DA6FE277-EF79-0340-B9E8-FDB692802A08}"/>
                  </a:ext>
                </a:extLst>
              </p:cNvPr>
              <p:cNvSpPr/>
              <p:nvPr/>
            </p:nvSpPr>
            <p:spPr>
              <a:xfrm>
                <a:off x="996898" y="-1250599"/>
                <a:ext cx="318646" cy="318646"/>
              </a:xfrm>
              <a:prstGeom prst="ellipse">
                <a:avLst/>
              </a:prstGeom>
              <a:solidFill>
                <a:srgbClr val="ED5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3</a:t>
                </a:r>
              </a:p>
            </p:txBody>
          </p:sp>
          <p:sp>
            <p:nvSpPr>
              <p:cNvPr id="137" name="Oval 136">
                <a:extLst>
                  <a:ext uri="{FF2B5EF4-FFF2-40B4-BE49-F238E27FC236}">
                    <a16:creationId xmlns:a16="http://schemas.microsoft.com/office/drawing/2014/main" id="{441EA525-F0A2-B047-A867-C481AD4EE8CF}"/>
                  </a:ext>
                </a:extLst>
              </p:cNvPr>
              <p:cNvSpPr/>
              <p:nvPr/>
            </p:nvSpPr>
            <p:spPr>
              <a:xfrm>
                <a:off x="1356614" y="-1250599"/>
                <a:ext cx="318646" cy="318646"/>
              </a:xfrm>
              <a:prstGeom prst="ellipse">
                <a:avLst/>
              </a:prstGeom>
              <a:solidFill>
                <a:srgbClr val="FA901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4</a:t>
                </a:r>
              </a:p>
            </p:txBody>
          </p:sp>
          <p:sp>
            <p:nvSpPr>
              <p:cNvPr id="138" name="Oval 137">
                <a:extLst>
                  <a:ext uri="{FF2B5EF4-FFF2-40B4-BE49-F238E27FC236}">
                    <a16:creationId xmlns:a16="http://schemas.microsoft.com/office/drawing/2014/main" id="{293FB87D-DDBD-DD4B-A8BF-0229610DC8D5}"/>
                  </a:ext>
                </a:extLst>
              </p:cNvPr>
              <p:cNvSpPr/>
              <p:nvPr/>
            </p:nvSpPr>
            <p:spPr>
              <a:xfrm>
                <a:off x="1716329" y="-1250599"/>
                <a:ext cx="318646" cy="318646"/>
              </a:xfrm>
              <a:prstGeom prst="ellipse">
                <a:avLst/>
              </a:prstGeom>
              <a:solidFill>
                <a:srgbClr val="FF9F0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5</a:t>
                </a:r>
              </a:p>
            </p:txBody>
          </p:sp>
          <p:sp>
            <p:nvSpPr>
              <p:cNvPr id="139" name="Oval 138">
                <a:extLst>
                  <a:ext uri="{FF2B5EF4-FFF2-40B4-BE49-F238E27FC236}">
                    <a16:creationId xmlns:a16="http://schemas.microsoft.com/office/drawing/2014/main" id="{9B383C42-48A7-E740-BE91-9354D525B0D3}"/>
                  </a:ext>
                </a:extLst>
              </p:cNvPr>
              <p:cNvSpPr/>
              <p:nvPr/>
            </p:nvSpPr>
            <p:spPr>
              <a:xfrm>
                <a:off x="2076045" y="-1250599"/>
                <a:ext cx="318646" cy="318646"/>
              </a:xfrm>
              <a:prstGeom prst="ellipse">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6</a:t>
                </a:r>
              </a:p>
            </p:txBody>
          </p:sp>
          <p:sp>
            <p:nvSpPr>
              <p:cNvPr id="140" name="Oval 139">
                <a:extLst>
                  <a:ext uri="{FF2B5EF4-FFF2-40B4-BE49-F238E27FC236}">
                    <a16:creationId xmlns:a16="http://schemas.microsoft.com/office/drawing/2014/main" id="{C07CF2DC-8906-4040-94D9-5D4C5C5BF924}"/>
                  </a:ext>
                </a:extLst>
              </p:cNvPr>
              <p:cNvSpPr/>
              <p:nvPr/>
            </p:nvSpPr>
            <p:spPr>
              <a:xfrm>
                <a:off x="2435760" y="-1250599"/>
                <a:ext cx="318646" cy="318646"/>
              </a:xfrm>
              <a:prstGeom prst="ellipse">
                <a:avLst/>
              </a:prstGeom>
              <a:solidFill>
                <a:srgbClr val="FFD63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7</a:t>
                </a:r>
              </a:p>
            </p:txBody>
          </p:sp>
          <p:sp>
            <p:nvSpPr>
              <p:cNvPr id="141" name="Oval 140">
                <a:extLst>
                  <a:ext uri="{FF2B5EF4-FFF2-40B4-BE49-F238E27FC236}">
                    <a16:creationId xmlns:a16="http://schemas.microsoft.com/office/drawing/2014/main" id="{5B50BF15-A563-024C-A341-FF57738DAEA8}"/>
                  </a:ext>
                </a:extLst>
              </p:cNvPr>
              <p:cNvSpPr/>
              <p:nvPr/>
            </p:nvSpPr>
            <p:spPr>
              <a:xfrm>
                <a:off x="2795476" y="-1250599"/>
                <a:ext cx="318646" cy="318646"/>
              </a:xfrm>
              <a:prstGeom prst="ellipse">
                <a:avLst/>
              </a:prstGeom>
              <a:solidFill>
                <a:srgbClr val="FBE7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8</a:t>
                </a:r>
              </a:p>
            </p:txBody>
          </p:sp>
          <p:sp>
            <p:nvSpPr>
              <p:cNvPr id="142" name="Oval 141">
                <a:extLst>
                  <a:ext uri="{FF2B5EF4-FFF2-40B4-BE49-F238E27FC236}">
                    <a16:creationId xmlns:a16="http://schemas.microsoft.com/office/drawing/2014/main" id="{CB8653F7-C171-3E4E-A8CD-9771AA4DEAAC}"/>
                  </a:ext>
                </a:extLst>
              </p:cNvPr>
              <p:cNvSpPr/>
              <p:nvPr/>
            </p:nvSpPr>
            <p:spPr>
              <a:xfrm>
                <a:off x="3155191" y="-1250599"/>
                <a:ext cx="318647" cy="318646"/>
              </a:xfrm>
              <a:prstGeom prst="ellipse">
                <a:avLst/>
              </a:prstGeom>
              <a:solidFill>
                <a:srgbClr val="C0DA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9</a:t>
                </a:r>
              </a:p>
            </p:txBody>
          </p:sp>
          <p:sp>
            <p:nvSpPr>
              <p:cNvPr id="143" name="Oval 142">
                <a:extLst>
                  <a:ext uri="{FF2B5EF4-FFF2-40B4-BE49-F238E27FC236}">
                    <a16:creationId xmlns:a16="http://schemas.microsoft.com/office/drawing/2014/main" id="{4875E8C5-78A0-954D-B3B1-94D814954DF2}"/>
                  </a:ext>
                </a:extLst>
              </p:cNvPr>
              <p:cNvSpPr/>
              <p:nvPr/>
            </p:nvSpPr>
            <p:spPr>
              <a:xfrm>
                <a:off x="3514905" y="-1250599"/>
                <a:ext cx="318645" cy="318646"/>
              </a:xfrm>
              <a:prstGeom prst="ellipse">
                <a:avLst/>
              </a:prstGeom>
              <a:solidFill>
                <a:srgbClr val="75D8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10</a:t>
                </a:r>
              </a:p>
            </p:txBody>
          </p:sp>
          <p:sp>
            <p:nvSpPr>
              <p:cNvPr id="144" name="Oval 143">
                <a:extLst>
                  <a:ext uri="{FF2B5EF4-FFF2-40B4-BE49-F238E27FC236}">
                    <a16:creationId xmlns:a16="http://schemas.microsoft.com/office/drawing/2014/main" id="{43A690A1-E58D-2944-A7A4-4DE6749CA717}"/>
                  </a:ext>
                </a:extLst>
              </p:cNvPr>
              <p:cNvSpPr/>
              <p:nvPr/>
            </p:nvSpPr>
            <p:spPr>
              <a:xfrm>
                <a:off x="-86722" y="-1250599"/>
                <a:ext cx="318645" cy="3186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900" spc="40" dirty="0">
                    <a:solidFill>
                      <a:schemeClr val="tx1"/>
                    </a:solidFill>
                    <a:latin typeface="Segoe UI" panose="020B0502040204020203" pitchFamily="34" charset="0"/>
                    <a:ea typeface="Segoe UI Symbol" panose="020B0502040204020203" pitchFamily="34" charset="0"/>
                    <a:cs typeface="Segoe UI" panose="020B0502040204020203" pitchFamily="34" charset="0"/>
                  </a:rPr>
                  <a:t>0</a:t>
                </a:r>
              </a:p>
            </p:txBody>
          </p:sp>
        </p:grpSp>
        <p:sp>
          <p:nvSpPr>
            <p:cNvPr id="117" name="Retângulo 116">
              <a:extLst>
                <a:ext uri="{FF2B5EF4-FFF2-40B4-BE49-F238E27FC236}">
                  <a16:creationId xmlns:a16="http://schemas.microsoft.com/office/drawing/2014/main" id="{07BA88CF-E9A3-CC43-9280-E36B88157DF0}"/>
                </a:ext>
              </a:extLst>
            </p:cNvPr>
            <p:cNvSpPr/>
            <p:nvPr/>
          </p:nvSpPr>
          <p:spPr>
            <a:xfrm>
              <a:off x="3963937" y="3826840"/>
              <a:ext cx="580586" cy="110800"/>
            </a:xfrm>
            <a:prstGeom prst="rect">
              <a:avLst/>
            </a:prstGeom>
          </p:spPr>
          <p:txBody>
            <a:bodyPr wrap="square" lIns="0" tIns="0" rIns="0" bIns="0" anchor="t">
              <a:spAutoFit/>
            </a:bodyPr>
            <a:lstStyle/>
            <a:p>
              <a:pPr marL="0" marR="0" lvl="0" indent="0" algn="l" defTabSz="914340" rtl="0" eaLnBrk="1" fontAlgn="auto" latinLnBrk="0" hangingPunct="1">
                <a:lnSpc>
                  <a:spcPct val="80000"/>
                </a:lnSpc>
                <a:spcBef>
                  <a:spcPts val="0"/>
                </a:spcBef>
                <a:spcAft>
                  <a:spcPts val="0"/>
                </a:spcAft>
                <a:buClrTx/>
                <a:buSzTx/>
                <a:buFontTx/>
                <a:buNone/>
                <a:tabLst/>
                <a:defRPr/>
              </a:pPr>
              <a:r>
                <a:rPr kumimoji="0" lang="pt-BR" sz="900" i="1" u="none" strike="noStrike" kern="1200" cap="none" spc="40" normalizeH="0" baseline="0" noProof="0" dirty="0">
                  <a:ln>
                    <a:noFill/>
                  </a:ln>
                  <a:solidFill>
                    <a:srgbClr val="FF0000"/>
                  </a:solidFill>
                  <a:effectLst/>
                  <a:uLnTx/>
                  <a:uFillTx/>
                  <a:latin typeface="Segoe UI" panose="020B0502040204020203" pitchFamily="34" charset="0"/>
                  <a:ea typeface="Century Gothic" charset="0"/>
                  <a:cs typeface="Segoe UI" panose="020B0502040204020203" pitchFamily="34" charset="0"/>
                </a:rPr>
                <a:t>Detratores</a:t>
              </a:r>
            </a:p>
          </p:txBody>
        </p:sp>
        <p:sp>
          <p:nvSpPr>
            <p:cNvPr id="119" name="Retângulo 118">
              <a:extLst>
                <a:ext uri="{FF2B5EF4-FFF2-40B4-BE49-F238E27FC236}">
                  <a16:creationId xmlns:a16="http://schemas.microsoft.com/office/drawing/2014/main" id="{5E7894D6-F6C2-204E-AEF0-4AF7DB64BEAA}"/>
                </a:ext>
              </a:extLst>
            </p:cNvPr>
            <p:cNvSpPr/>
            <p:nvPr/>
          </p:nvSpPr>
          <p:spPr>
            <a:xfrm>
              <a:off x="5021512" y="3826840"/>
              <a:ext cx="434816" cy="110800"/>
            </a:xfrm>
            <a:prstGeom prst="rect">
              <a:avLst/>
            </a:prstGeom>
          </p:spPr>
          <p:txBody>
            <a:bodyPr wrap="square" lIns="0" tIns="0" rIns="0" bIns="0" anchor="t">
              <a:spAutoFit/>
            </a:bodyPr>
            <a:lstStyle/>
            <a:p>
              <a:pPr marL="0" marR="0" lvl="0" indent="0" algn="l" defTabSz="914340" rtl="0" eaLnBrk="1" fontAlgn="auto" latinLnBrk="0" hangingPunct="1">
                <a:lnSpc>
                  <a:spcPct val="80000"/>
                </a:lnSpc>
                <a:spcBef>
                  <a:spcPts val="0"/>
                </a:spcBef>
                <a:spcAft>
                  <a:spcPts val="0"/>
                </a:spcAft>
                <a:buClrTx/>
                <a:buSzTx/>
                <a:buFontTx/>
                <a:buNone/>
                <a:tabLst/>
                <a:defRPr/>
              </a:pPr>
              <a:r>
                <a:rPr kumimoji="0" lang="pt-BR" sz="900" i="1" u="none" strike="noStrike" kern="1200" cap="none" spc="40" normalizeH="0" baseline="0" noProof="0" dirty="0">
                  <a:ln>
                    <a:noFill/>
                  </a:ln>
                  <a:solidFill>
                    <a:srgbClr val="FF9F08"/>
                  </a:solidFill>
                  <a:effectLst/>
                  <a:uLnTx/>
                  <a:uFillTx/>
                  <a:latin typeface="Segoe UI" panose="020B0502040204020203" pitchFamily="34" charset="0"/>
                  <a:ea typeface="Century Gothic" charset="0"/>
                  <a:cs typeface="Segoe UI" panose="020B0502040204020203" pitchFamily="34" charset="0"/>
                </a:rPr>
                <a:t>Neutros</a:t>
              </a:r>
            </a:p>
          </p:txBody>
        </p:sp>
        <p:sp>
          <p:nvSpPr>
            <p:cNvPr id="120" name="Retângulo 119">
              <a:extLst>
                <a:ext uri="{FF2B5EF4-FFF2-40B4-BE49-F238E27FC236}">
                  <a16:creationId xmlns:a16="http://schemas.microsoft.com/office/drawing/2014/main" id="{A454D41E-A6AF-2341-ACF7-726F5ED718A2}"/>
                </a:ext>
              </a:extLst>
            </p:cNvPr>
            <p:cNvSpPr/>
            <p:nvPr/>
          </p:nvSpPr>
          <p:spPr>
            <a:xfrm>
              <a:off x="5464758" y="3845582"/>
              <a:ext cx="448966" cy="221599"/>
            </a:xfrm>
            <a:prstGeom prst="rect">
              <a:avLst/>
            </a:prstGeom>
          </p:spPr>
          <p:txBody>
            <a:bodyPr wrap="square" lIns="0" tIns="0" rIns="0" bIns="0" anchor="t">
              <a:spAutoFit/>
            </a:bodyPr>
            <a:lstStyle/>
            <a:p>
              <a:pPr marL="0" marR="0" lvl="0" indent="0" algn="ctr" defTabSz="914340" rtl="0" eaLnBrk="1" fontAlgn="auto" latinLnBrk="0" hangingPunct="1">
                <a:lnSpc>
                  <a:spcPct val="80000"/>
                </a:lnSpc>
                <a:spcBef>
                  <a:spcPts val="0"/>
                </a:spcBef>
                <a:spcAft>
                  <a:spcPts val="0"/>
                </a:spcAft>
                <a:buClrTx/>
                <a:buSzTx/>
                <a:buFontTx/>
                <a:buNone/>
                <a:tabLst/>
                <a:defRPr/>
              </a:pPr>
              <a:r>
                <a:rPr kumimoji="0" lang="pt-BR" sz="900" i="1" u="none" strike="noStrike" kern="1200" cap="none" spc="40" normalizeH="0" baseline="0" noProof="0" dirty="0" err="1">
                  <a:ln>
                    <a:noFill/>
                  </a:ln>
                  <a:solidFill>
                    <a:srgbClr val="75DA62"/>
                  </a:solidFill>
                  <a:effectLst/>
                  <a:uLnTx/>
                  <a:uFillTx/>
                  <a:latin typeface="Segoe UI" panose="020B0502040204020203" pitchFamily="34" charset="0"/>
                  <a:ea typeface="Century Gothic" charset="0"/>
                  <a:cs typeface="Segoe UI" panose="020B0502040204020203" pitchFamily="34" charset="0"/>
                </a:rPr>
                <a:t>Promo</a:t>
              </a:r>
              <a:r>
                <a:rPr kumimoji="0" lang="pt-BR" sz="900" i="1" u="none" strike="noStrike" kern="1200" cap="none" spc="40" normalizeH="0" baseline="0" noProof="0" dirty="0">
                  <a:ln>
                    <a:noFill/>
                  </a:ln>
                  <a:solidFill>
                    <a:srgbClr val="75DA62"/>
                  </a:solidFill>
                  <a:effectLst/>
                  <a:uLnTx/>
                  <a:uFillTx/>
                  <a:latin typeface="Segoe UI" panose="020B0502040204020203" pitchFamily="34" charset="0"/>
                  <a:ea typeface="Century Gothic" charset="0"/>
                  <a:cs typeface="Segoe UI" panose="020B0502040204020203" pitchFamily="34" charset="0"/>
                </a:rPr>
                <a:t>-</a:t>
              </a:r>
              <a:br>
                <a:rPr kumimoji="0" lang="pt-BR" sz="900" i="1" u="none" strike="noStrike" kern="1200" cap="none" spc="40" normalizeH="0" baseline="0" noProof="0" dirty="0">
                  <a:ln>
                    <a:noFill/>
                  </a:ln>
                  <a:solidFill>
                    <a:srgbClr val="75DA62"/>
                  </a:solidFill>
                  <a:effectLst/>
                  <a:uLnTx/>
                  <a:uFillTx/>
                  <a:latin typeface="Segoe UI" panose="020B0502040204020203" pitchFamily="34" charset="0"/>
                  <a:ea typeface="Century Gothic" charset="0"/>
                  <a:cs typeface="Segoe UI" panose="020B0502040204020203" pitchFamily="34" charset="0"/>
                </a:rPr>
              </a:br>
              <a:r>
                <a:rPr kumimoji="0" lang="pt-BR" sz="900" i="1" u="none" strike="noStrike" kern="1200" cap="none" spc="40" normalizeH="0" baseline="0" noProof="0" dirty="0">
                  <a:ln>
                    <a:noFill/>
                  </a:ln>
                  <a:solidFill>
                    <a:srgbClr val="75DA62"/>
                  </a:solidFill>
                  <a:effectLst/>
                  <a:uLnTx/>
                  <a:uFillTx/>
                  <a:latin typeface="Segoe UI" panose="020B0502040204020203" pitchFamily="34" charset="0"/>
                  <a:ea typeface="Century Gothic" charset="0"/>
                  <a:cs typeface="Segoe UI" panose="020B0502040204020203" pitchFamily="34" charset="0"/>
                </a:rPr>
                <a:t>tores</a:t>
              </a:r>
            </a:p>
          </p:txBody>
        </p:sp>
        <p:grpSp>
          <p:nvGrpSpPr>
            <p:cNvPr id="122" name="Agrupar 121">
              <a:extLst>
                <a:ext uri="{FF2B5EF4-FFF2-40B4-BE49-F238E27FC236}">
                  <a16:creationId xmlns:a16="http://schemas.microsoft.com/office/drawing/2014/main" id="{D15AF0A9-BF91-1340-8F25-E481A264FDE6}"/>
                </a:ext>
              </a:extLst>
            </p:cNvPr>
            <p:cNvGrpSpPr/>
            <p:nvPr/>
          </p:nvGrpSpPr>
          <p:grpSpPr>
            <a:xfrm>
              <a:off x="3415169" y="3683484"/>
              <a:ext cx="1562091" cy="119899"/>
              <a:chOff x="900219" y="3450261"/>
              <a:chExt cx="2681669" cy="248405"/>
            </a:xfrm>
          </p:grpSpPr>
          <p:cxnSp>
            <p:nvCxnSpPr>
              <p:cNvPr id="131" name="Conector Reto 130">
                <a:extLst>
                  <a:ext uri="{FF2B5EF4-FFF2-40B4-BE49-F238E27FC236}">
                    <a16:creationId xmlns:a16="http://schemas.microsoft.com/office/drawing/2014/main" id="{4E5AC267-E835-C947-8E14-10E4B45949FE}"/>
                  </a:ext>
                </a:extLst>
              </p:cNvPr>
              <p:cNvCxnSpPr>
                <a:cxnSpLocks/>
              </p:cNvCxnSpPr>
              <p:nvPr/>
            </p:nvCxnSpPr>
            <p:spPr>
              <a:xfrm>
                <a:off x="902997" y="3626444"/>
                <a:ext cx="26788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Conector Reto 131">
                <a:extLst>
                  <a:ext uri="{FF2B5EF4-FFF2-40B4-BE49-F238E27FC236}">
                    <a16:creationId xmlns:a16="http://schemas.microsoft.com/office/drawing/2014/main" id="{8E46AE02-8942-A942-8519-FE0C0F0CF86A}"/>
                  </a:ext>
                </a:extLst>
              </p:cNvPr>
              <p:cNvCxnSpPr>
                <a:cxnSpLocks/>
              </p:cNvCxnSpPr>
              <p:nvPr/>
            </p:nvCxnSpPr>
            <p:spPr>
              <a:xfrm>
                <a:off x="900219" y="3450261"/>
                <a:ext cx="0" cy="2484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Conector Reto 132">
                <a:extLst>
                  <a:ext uri="{FF2B5EF4-FFF2-40B4-BE49-F238E27FC236}">
                    <a16:creationId xmlns:a16="http://schemas.microsoft.com/office/drawing/2014/main" id="{A8EA7AC2-9A51-F04B-9068-BD48EF918673}"/>
                  </a:ext>
                </a:extLst>
              </p:cNvPr>
              <p:cNvCxnSpPr>
                <a:cxnSpLocks/>
              </p:cNvCxnSpPr>
              <p:nvPr/>
            </p:nvCxnSpPr>
            <p:spPr>
              <a:xfrm>
                <a:off x="3581888" y="3450261"/>
                <a:ext cx="0" cy="2484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3" name="Agrupar 122">
              <a:extLst>
                <a:ext uri="{FF2B5EF4-FFF2-40B4-BE49-F238E27FC236}">
                  <a16:creationId xmlns:a16="http://schemas.microsoft.com/office/drawing/2014/main" id="{004F4EC1-103C-0843-9117-C96E88FCF73F}"/>
                </a:ext>
              </a:extLst>
            </p:cNvPr>
            <p:cNvGrpSpPr/>
            <p:nvPr/>
          </p:nvGrpSpPr>
          <p:grpSpPr>
            <a:xfrm>
              <a:off x="4989282" y="3683484"/>
              <a:ext cx="453652" cy="119899"/>
              <a:chOff x="900219" y="3450261"/>
              <a:chExt cx="2760453" cy="248405"/>
            </a:xfrm>
          </p:grpSpPr>
          <p:cxnSp>
            <p:nvCxnSpPr>
              <p:cNvPr id="128" name="Conector Reto 127">
                <a:extLst>
                  <a:ext uri="{FF2B5EF4-FFF2-40B4-BE49-F238E27FC236}">
                    <a16:creationId xmlns:a16="http://schemas.microsoft.com/office/drawing/2014/main" id="{9CE1C995-A54C-C04A-A2DE-762FD3546205}"/>
                  </a:ext>
                </a:extLst>
              </p:cNvPr>
              <p:cNvCxnSpPr>
                <a:cxnSpLocks/>
              </p:cNvCxnSpPr>
              <p:nvPr/>
            </p:nvCxnSpPr>
            <p:spPr>
              <a:xfrm>
                <a:off x="902996" y="3626445"/>
                <a:ext cx="275627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9" name="Conector Reto 128">
                <a:extLst>
                  <a:ext uri="{FF2B5EF4-FFF2-40B4-BE49-F238E27FC236}">
                    <a16:creationId xmlns:a16="http://schemas.microsoft.com/office/drawing/2014/main" id="{C2CB983D-50D5-1844-B929-99067CEC684F}"/>
                  </a:ext>
                </a:extLst>
              </p:cNvPr>
              <p:cNvCxnSpPr>
                <a:cxnSpLocks/>
              </p:cNvCxnSpPr>
              <p:nvPr/>
            </p:nvCxnSpPr>
            <p:spPr>
              <a:xfrm>
                <a:off x="900219" y="3450261"/>
                <a:ext cx="0" cy="24840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0" name="Conector Reto 129">
                <a:extLst>
                  <a:ext uri="{FF2B5EF4-FFF2-40B4-BE49-F238E27FC236}">
                    <a16:creationId xmlns:a16="http://schemas.microsoft.com/office/drawing/2014/main" id="{153632DE-F088-7C40-B5CD-D11ED2959F8B}"/>
                  </a:ext>
                </a:extLst>
              </p:cNvPr>
              <p:cNvCxnSpPr>
                <a:cxnSpLocks/>
              </p:cNvCxnSpPr>
              <p:nvPr/>
            </p:nvCxnSpPr>
            <p:spPr>
              <a:xfrm>
                <a:off x="3660672" y="3450261"/>
                <a:ext cx="0" cy="24840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4" name="Agrupar 123">
              <a:extLst>
                <a:ext uri="{FF2B5EF4-FFF2-40B4-BE49-F238E27FC236}">
                  <a16:creationId xmlns:a16="http://schemas.microsoft.com/office/drawing/2014/main" id="{43D8771E-EF6C-FB46-9D7E-C7C41D4D44B8}"/>
                </a:ext>
              </a:extLst>
            </p:cNvPr>
            <p:cNvGrpSpPr/>
            <p:nvPr/>
          </p:nvGrpSpPr>
          <p:grpSpPr>
            <a:xfrm>
              <a:off x="5453532" y="3683484"/>
              <a:ext cx="422291" cy="119899"/>
              <a:chOff x="820777" y="3450261"/>
              <a:chExt cx="2839895" cy="248405"/>
            </a:xfrm>
          </p:grpSpPr>
          <p:cxnSp>
            <p:nvCxnSpPr>
              <p:cNvPr id="125" name="Conector Reto 124">
                <a:extLst>
                  <a:ext uri="{FF2B5EF4-FFF2-40B4-BE49-F238E27FC236}">
                    <a16:creationId xmlns:a16="http://schemas.microsoft.com/office/drawing/2014/main" id="{BFB85B91-7FCE-3E4F-8B9E-5F454E3C9096}"/>
                  </a:ext>
                </a:extLst>
              </p:cNvPr>
              <p:cNvCxnSpPr>
                <a:cxnSpLocks/>
              </p:cNvCxnSpPr>
              <p:nvPr/>
            </p:nvCxnSpPr>
            <p:spPr>
              <a:xfrm>
                <a:off x="823551" y="3626445"/>
                <a:ext cx="2756278" cy="0"/>
              </a:xfrm>
              <a:prstGeom prst="line">
                <a:avLst/>
              </a:prstGeom>
              <a:ln>
                <a:solidFill>
                  <a:srgbClr val="75DA62"/>
                </a:solidFill>
              </a:ln>
            </p:spPr>
            <p:style>
              <a:lnRef idx="1">
                <a:schemeClr val="accent1"/>
              </a:lnRef>
              <a:fillRef idx="0">
                <a:schemeClr val="accent1"/>
              </a:fillRef>
              <a:effectRef idx="0">
                <a:schemeClr val="accent1"/>
              </a:effectRef>
              <a:fontRef idx="minor">
                <a:schemeClr val="tx1"/>
              </a:fontRef>
            </p:style>
          </p:cxnSp>
          <p:cxnSp>
            <p:nvCxnSpPr>
              <p:cNvPr id="126" name="Conector Reto 125">
                <a:extLst>
                  <a:ext uri="{FF2B5EF4-FFF2-40B4-BE49-F238E27FC236}">
                    <a16:creationId xmlns:a16="http://schemas.microsoft.com/office/drawing/2014/main" id="{B8D33626-B508-F049-8D5D-4DFAC7A4D7F3}"/>
                  </a:ext>
                </a:extLst>
              </p:cNvPr>
              <p:cNvCxnSpPr>
                <a:cxnSpLocks/>
              </p:cNvCxnSpPr>
              <p:nvPr/>
            </p:nvCxnSpPr>
            <p:spPr>
              <a:xfrm>
                <a:off x="820777" y="3450261"/>
                <a:ext cx="0" cy="248405"/>
              </a:xfrm>
              <a:prstGeom prst="line">
                <a:avLst/>
              </a:prstGeom>
              <a:ln>
                <a:solidFill>
                  <a:srgbClr val="75DA62"/>
                </a:solidFill>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A072E6E3-2EFC-3B48-A521-F773864D0986}"/>
                  </a:ext>
                </a:extLst>
              </p:cNvPr>
              <p:cNvCxnSpPr>
                <a:cxnSpLocks/>
              </p:cNvCxnSpPr>
              <p:nvPr/>
            </p:nvCxnSpPr>
            <p:spPr>
              <a:xfrm>
                <a:off x="3660672" y="3450261"/>
                <a:ext cx="0" cy="248405"/>
              </a:xfrm>
              <a:prstGeom prst="line">
                <a:avLst/>
              </a:prstGeom>
              <a:ln>
                <a:solidFill>
                  <a:srgbClr val="75DA62"/>
                </a:solidFill>
              </a:ln>
            </p:spPr>
            <p:style>
              <a:lnRef idx="1">
                <a:schemeClr val="accent1"/>
              </a:lnRef>
              <a:fillRef idx="0">
                <a:schemeClr val="accent1"/>
              </a:fillRef>
              <a:effectRef idx="0">
                <a:schemeClr val="accent1"/>
              </a:effectRef>
              <a:fontRef idx="minor">
                <a:schemeClr val="tx1"/>
              </a:fontRef>
            </p:style>
          </p:cxnSp>
        </p:grpSp>
      </p:grpSp>
      <p:sp>
        <p:nvSpPr>
          <p:cNvPr id="145" name="Espaço Reservado para Texto 3">
            <a:extLst>
              <a:ext uri="{FF2B5EF4-FFF2-40B4-BE49-F238E27FC236}">
                <a16:creationId xmlns:a16="http://schemas.microsoft.com/office/drawing/2014/main" id="{BBC9AC1F-371B-054F-8884-8B5D121BB9B9}"/>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3745917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RELACIONAMENTO E ATENDIMENTO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3551778572"/>
              </p:ext>
            </p:extLst>
          </p:nvPr>
        </p:nvGraphicFramePr>
        <p:xfrm>
          <a:off x="452294" y="1879600"/>
          <a:ext cx="10996768" cy="3717525"/>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68000">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Facilidade de acesso ao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Cordialidade e interesse dos gerentes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8000">
                <a:tc>
                  <a:txBody>
                    <a:bodyPr/>
                    <a:lstStyle/>
                    <a:p>
                      <a:pPr algn="l" fontAlgn="ctr"/>
                      <a:r>
                        <a:rPr lang="pt-BR" sz="1400" b="0" i="0" u="none" strike="noStrike" spc="40" baseline="0">
                          <a:solidFill>
                            <a:srgbClr val="262626"/>
                          </a:solidFill>
                          <a:effectLst/>
                          <a:latin typeface="Segoe UI" panose="020B0502040204020203" pitchFamily="34" charset="0"/>
                          <a:cs typeface="Segoe UI" panose="020B0502040204020203" pitchFamily="34" charset="0"/>
                        </a:rPr>
                        <a:t>Capacidade de atender 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8000">
                <a:tc>
                  <a:txBody>
                    <a:bodyPr/>
                    <a:lstStyle/>
                    <a:p>
                      <a:pPr algn="l" fontAlgn="ctr"/>
                      <a:r>
                        <a:rPr lang="pt-BR" sz="1400" b="0" i="0" u="none" strike="noStrike" spc="40" baseline="0">
                          <a:solidFill>
                            <a:srgbClr val="262626"/>
                          </a:solidFill>
                          <a:effectLst/>
                          <a:latin typeface="Segoe UI" panose="020B0502040204020203" pitchFamily="34" charset="0"/>
                          <a:cs typeface="Segoe UI" panose="020B0502040204020203" pitchFamily="34" charset="0"/>
                        </a:rPr>
                        <a:t>Iniciativa e proatividade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Agilidade do atendimento prestado por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Eficiência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68000">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Proximidade no relacionamento </a:t>
                      </a:r>
                      <a:br>
                        <a:rPr lang="pt-BR" sz="1400" b="0" i="0" u="none" strike="noStrike" spc="40" baseline="0" dirty="0">
                          <a:solidFill>
                            <a:srgbClr val="262626"/>
                          </a:solidFill>
                          <a:effectLst/>
                          <a:latin typeface="Segoe UI" panose="020B0502040204020203" pitchFamily="34" charset="0"/>
                          <a:cs typeface="Segoe UI" panose="020B0502040204020203" pitchFamily="34" charset="0"/>
                        </a:rPr>
                      </a:b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e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62" name="Espaço Reservado para Texto 3">
            <a:extLst>
              <a:ext uri="{FF2B5EF4-FFF2-40B4-BE49-F238E27FC236}">
                <a16:creationId xmlns:a16="http://schemas.microsoft.com/office/drawing/2014/main" id="{E0124A48-C998-854F-857B-5987FD7BE22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0" name="Tabela 29">
            <a:extLst>
              <a:ext uri="{FF2B5EF4-FFF2-40B4-BE49-F238E27FC236}">
                <a16:creationId xmlns:a16="http://schemas.microsoft.com/office/drawing/2014/main" id="{30121239-6E78-3C48-803A-29FEB7527C69}"/>
              </a:ext>
            </a:extLst>
          </p:cNvPr>
          <p:cNvGraphicFramePr>
            <a:graphicFrameLocks noGrp="1"/>
          </p:cNvGraphicFramePr>
          <p:nvPr>
            <p:extLst>
              <p:ext uri="{D42A27DB-BD31-4B8C-83A1-F6EECF244321}">
                <p14:modId xmlns:p14="http://schemas.microsoft.com/office/powerpoint/2010/main" val="2504824447"/>
              </p:ext>
            </p:extLst>
          </p:nvPr>
        </p:nvGraphicFramePr>
        <p:xfrm>
          <a:off x="448217" y="565487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1,2</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2,3</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2" name="Agrupar 81">
            <a:extLst>
              <a:ext uri="{FF2B5EF4-FFF2-40B4-BE49-F238E27FC236}">
                <a16:creationId xmlns:a16="http://schemas.microsoft.com/office/drawing/2014/main" id="{91227AE0-7336-7747-AF89-841A9A9A9BD8}"/>
              </a:ext>
            </a:extLst>
          </p:cNvPr>
          <p:cNvGrpSpPr/>
          <p:nvPr/>
        </p:nvGrpSpPr>
        <p:grpSpPr>
          <a:xfrm>
            <a:off x="0" y="6064595"/>
            <a:ext cx="12192000" cy="793405"/>
            <a:chOff x="0" y="6064595"/>
            <a:chExt cx="12192000" cy="793405"/>
          </a:xfrm>
        </p:grpSpPr>
        <p:sp>
          <p:nvSpPr>
            <p:cNvPr id="83" name="Retângulo 82">
              <a:extLst>
                <a:ext uri="{FF2B5EF4-FFF2-40B4-BE49-F238E27FC236}">
                  <a16:creationId xmlns:a16="http://schemas.microsoft.com/office/drawing/2014/main" id="{7F487D80-E03B-4A4A-8929-1CF9D3A31171}"/>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xt Placeholder 33">
              <a:extLst>
                <a:ext uri="{FF2B5EF4-FFF2-40B4-BE49-F238E27FC236}">
                  <a16:creationId xmlns:a16="http://schemas.microsoft.com/office/drawing/2014/main" id="{2D2A3D0B-B811-9B4E-8958-B28EAD77E464}"/>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5" name="Agrupar 4">
              <a:extLst>
                <a:ext uri="{FF2B5EF4-FFF2-40B4-BE49-F238E27FC236}">
                  <a16:creationId xmlns:a16="http://schemas.microsoft.com/office/drawing/2014/main" id="{A3A15410-A3D6-3541-B2ED-E5BE9F78F8AD}"/>
                </a:ext>
              </a:extLst>
            </p:cNvPr>
            <p:cNvGrpSpPr/>
            <p:nvPr/>
          </p:nvGrpSpPr>
          <p:grpSpPr>
            <a:xfrm>
              <a:off x="6591092" y="6126614"/>
              <a:ext cx="2021906" cy="307777"/>
              <a:chOff x="632939" y="6000804"/>
              <a:chExt cx="2021906" cy="307777"/>
            </a:xfrm>
          </p:grpSpPr>
          <p:grpSp>
            <p:nvGrpSpPr>
              <p:cNvPr id="90" name="Grupo 43">
                <a:extLst>
                  <a:ext uri="{FF2B5EF4-FFF2-40B4-BE49-F238E27FC236}">
                    <a16:creationId xmlns:a16="http://schemas.microsoft.com/office/drawing/2014/main" id="{5B122B72-5A08-584F-8AA0-63CEB1B32720}"/>
                  </a:ext>
                </a:extLst>
              </p:cNvPr>
              <p:cNvGrpSpPr/>
              <p:nvPr/>
            </p:nvGrpSpPr>
            <p:grpSpPr>
              <a:xfrm>
                <a:off x="632939" y="6000804"/>
                <a:ext cx="779179" cy="307777"/>
                <a:chOff x="2916432" y="6375771"/>
                <a:chExt cx="779179" cy="307777"/>
              </a:xfrm>
            </p:grpSpPr>
            <p:sp>
              <p:nvSpPr>
                <p:cNvPr id="97" name="Title 1">
                  <a:extLst>
                    <a:ext uri="{FF2B5EF4-FFF2-40B4-BE49-F238E27FC236}">
                      <a16:creationId xmlns:a16="http://schemas.microsoft.com/office/drawing/2014/main" id="{7BD6E173-DEFF-144E-B430-75ACE927C25D}"/>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8" name="Rectangle 24">
                  <a:extLst>
                    <a:ext uri="{FF2B5EF4-FFF2-40B4-BE49-F238E27FC236}">
                      <a16:creationId xmlns:a16="http://schemas.microsoft.com/office/drawing/2014/main" id="{067A7C57-7AEE-9745-ABEF-B73CEC892AE7}"/>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1" name="Grupo 47">
                <a:extLst>
                  <a:ext uri="{FF2B5EF4-FFF2-40B4-BE49-F238E27FC236}">
                    <a16:creationId xmlns:a16="http://schemas.microsoft.com/office/drawing/2014/main" id="{4922F484-77A2-3447-98B1-8EB66C5B8947}"/>
                  </a:ext>
                </a:extLst>
              </p:cNvPr>
              <p:cNvGrpSpPr/>
              <p:nvPr/>
            </p:nvGrpSpPr>
            <p:grpSpPr>
              <a:xfrm>
                <a:off x="1306542" y="6000804"/>
                <a:ext cx="739630" cy="307777"/>
                <a:chOff x="3762616" y="6375771"/>
                <a:chExt cx="739630" cy="307777"/>
              </a:xfrm>
            </p:grpSpPr>
            <p:sp>
              <p:nvSpPr>
                <p:cNvPr id="95" name="Rectangle 25">
                  <a:extLst>
                    <a:ext uri="{FF2B5EF4-FFF2-40B4-BE49-F238E27FC236}">
                      <a16:creationId xmlns:a16="http://schemas.microsoft.com/office/drawing/2014/main" id="{FE678586-42DA-E84B-B767-43EF551B25F9}"/>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6" name="Title 1">
                  <a:extLst>
                    <a:ext uri="{FF2B5EF4-FFF2-40B4-BE49-F238E27FC236}">
                      <a16:creationId xmlns:a16="http://schemas.microsoft.com/office/drawing/2014/main" id="{093ED1A3-79ED-9045-8176-4BF3A4B99D6B}"/>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2" name="Grupo 48">
                <a:extLst>
                  <a:ext uri="{FF2B5EF4-FFF2-40B4-BE49-F238E27FC236}">
                    <a16:creationId xmlns:a16="http://schemas.microsoft.com/office/drawing/2014/main" id="{99B6D01C-DB2D-8247-A32A-913E740EBAED}"/>
                  </a:ext>
                </a:extLst>
              </p:cNvPr>
              <p:cNvGrpSpPr/>
              <p:nvPr/>
            </p:nvGrpSpPr>
            <p:grpSpPr>
              <a:xfrm>
                <a:off x="1940566" y="6000804"/>
                <a:ext cx="714279" cy="307777"/>
                <a:chOff x="4590559" y="6375771"/>
                <a:chExt cx="714279" cy="307777"/>
              </a:xfrm>
            </p:grpSpPr>
            <p:sp>
              <p:nvSpPr>
                <p:cNvPr id="93" name="Rectangle 26">
                  <a:extLst>
                    <a:ext uri="{FF2B5EF4-FFF2-40B4-BE49-F238E27FC236}">
                      <a16:creationId xmlns:a16="http://schemas.microsoft.com/office/drawing/2014/main" id="{15D12F29-BADF-4E4D-8E91-CF231DD8611B}"/>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4" name="Title 1">
                  <a:extLst>
                    <a:ext uri="{FF2B5EF4-FFF2-40B4-BE49-F238E27FC236}">
                      <a16:creationId xmlns:a16="http://schemas.microsoft.com/office/drawing/2014/main" id="{26DCB0F1-B952-5B47-A7A4-FDDA51A7C3BE}"/>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6" name="Agrupar 85">
              <a:extLst>
                <a:ext uri="{FF2B5EF4-FFF2-40B4-BE49-F238E27FC236}">
                  <a16:creationId xmlns:a16="http://schemas.microsoft.com/office/drawing/2014/main" id="{E8F7A2A1-FC94-E643-A189-0F427AD88E04}"/>
                </a:ext>
              </a:extLst>
            </p:cNvPr>
            <p:cNvGrpSpPr/>
            <p:nvPr/>
          </p:nvGrpSpPr>
          <p:grpSpPr>
            <a:xfrm>
              <a:off x="8625676" y="6110177"/>
              <a:ext cx="3312093" cy="479054"/>
              <a:chOff x="8487128" y="6110177"/>
              <a:chExt cx="3312093" cy="479054"/>
            </a:xfrm>
          </p:grpSpPr>
          <p:pic>
            <p:nvPicPr>
              <p:cNvPr id="88" name="Imagem 87">
                <a:extLst>
                  <a:ext uri="{FF2B5EF4-FFF2-40B4-BE49-F238E27FC236}">
                    <a16:creationId xmlns:a16="http://schemas.microsoft.com/office/drawing/2014/main" id="{ACF1229F-FBF8-BE4F-AD67-31DEBD6E2B10}"/>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89" name="Imagem 88">
                <a:extLst>
                  <a:ext uri="{FF2B5EF4-FFF2-40B4-BE49-F238E27FC236}">
                    <a16:creationId xmlns:a16="http://schemas.microsoft.com/office/drawing/2014/main" id="{76DD33E9-3AA3-694E-A713-286FAB6C078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7" name="Text Placeholder 33">
              <a:extLst>
                <a:ext uri="{FF2B5EF4-FFF2-40B4-BE49-F238E27FC236}">
                  <a16:creationId xmlns:a16="http://schemas.microsoft.com/office/drawing/2014/main" id="{A6E22FA2-A941-D943-BDC4-CAE15781E1F6}"/>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4253549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RELACIONAMENTO E ATENDIMENTO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8893"/>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3255911818"/>
              </p:ext>
            </p:extLst>
          </p:nvPr>
        </p:nvGraphicFramePr>
        <p:xfrm>
          <a:off x="503975" y="1278521"/>
          <a:ext cx="11277189" cy="425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396619">
                  <a:extLst>
                    <a:ext uri="{9D8B030D-6E8A-4147-A177-3AD203B41FA5}">
                      <a16:colId xmlns:a16="http://schemas.microsoft.com/office/drawing/2014/main" val="20001"/>
                    </a:ext>
                  </a:extLst>
                </a:gridCol>
                <a:gridCol w="180000">
                  <a:extLst>
                    <a:ext uri="{9D8B030D-6E8A-4147-A177-3AD203B41FA5}">
                      <a16:colId xmlns:a16="http://schemas.microsoft.com/office/drawing/2014/main" val="20003"/>
                    </a:ext>
                  </a:extLst>
                </a:gridCol>
                <a:gridCol w="252000">
                  <a:extLst>
                    <a:ext uri="{9D8B030D-6E8A-4147-A177-3AD203B41FA5}">
                      <a16:colId xmlns:a16="http://schemas.microsoft.com/office/drawing/2014/main" val="3726549766"/>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396000">
                  <a:extLst>
                    <a:ext uri="{9D8B030D-6E8A-4147-A177-3AD203B41FA5}">
                      <a16:colId xmlns:a16="http://schemas.microsoft.com/office/drawing/2014/main" val="1473867245"/>
                    </a:ext>
                  </a:extLst>
                </a:gridCol>
                <a:gridCol w="180000">
                  <a:extLst>
                    <a:ext uri="{9D8B030D-6E8A-4147-A177-3AD203B41FA5}">
                      <a16:colId xmlns:a16="http://schemas.microsoft.com/office/drawing/2014/main" val="1603640640"/>
                    </a:ext>
                  </a:extLst>
                </a:gridCol>
                <a:gridCol w="252000">
                  <a:extLst>
                    <a:ext uri="{9D8B030D-6E8A-4147-A177-3AD203B41FA5}">
                      <a16:colId xmlns:a16="http://schemas.microsoft.com/office/drawing/2014/main" val="4002735497"/>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Facilidade de acesso ao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74,6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77,9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65,8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80,6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69,1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Cordialidade e interesse dos gerentes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86,6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72,8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-22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76,1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Capacidade de atender 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78,2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72,2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76,3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77,0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l" fontAlgn="ct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Iniciativa e proatividade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79,9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-24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kumimoji="0" lang="pt-BR" sz="1100" b="0" i="1"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mn-cs"/>
                        </a:rPr>
                        <a:t>N/A</a:t>
                      </a:r>
                      <a:endParaRPr lang="pt-BR" sz="13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kumimoji="0" lang="pt-BR" sz="1100" b="0" i="1"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mn-cs"/>
                        </a:rPr>
                        <a:t>N/A</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chemeClr val="tx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kumimoji="0" lang="pt-BR" sz="1100" b="0" i="1"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mn-cs"/>
                        </a:rPr>
                        <a:t>N/A</a:t>
                      </a:r>
                      <a:endParaRPr lang="pt-BR" sz="1300" b="0" i="0" u="none" strike="noStrike" dirty="0">
                        <a:solidFill>
                          <a:srgbClr val="000000"/>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100" b="0" i="1" u="none" strike="noStrike" dirty="0">
                          <a:solidFill>
                            <a:schemeClr val="bg1">
                              <a:lumMod val="65000"/>
                            </a:schemeClr>
                          </a:solidFill>
                          <a:effectLst/>
                          <a:latin typeface="Segoe UI" panose="020B0502040204020203" pitchFamily="34" charset="0"/>
                        </a:rPr>
                        <a:t>N/A</a:t>
                      </a:r>
                      <a:endParaRPr lang="pt-BR" sz="1300" b="0" i="1" u="none" strike="noStrike" dirty="0">
                        <a:solidFill>
                          <a:schemeClr val="bg1">
                            <a:lumMod val="65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Agilidade do atendimento prestado por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71,4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76,8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66,7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65,0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Eficiência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74,2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77,1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-21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67,4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69,5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73,1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540000">
                <a:tc>
                  <a:txBody>
                    <a:bodyPr/>
                    <a:lstStyle/>
                    <a:p>
                      <a:pPr algn="l" fontAlgn="ct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Proximidade no relacionamento </a:t>
                      </a:r>
                      <a:br>
                        <a:rPr lang="pt-BR" sz="1300" b="0" i="0" u="none" strike="noStrike" spc="40" baseline="0" dirty="0">
                          <a:solidFill>
                            <a:srgbClr val="262626"/>
                          </a:solidFill>
                          <a:effectLst/>
                          <a:latin typeface="Segoe UI" panose="020B0502040204020203" pitchFamily="34" charset="0"/>
                          <a:cs typeface="Segoe UI" panose="020B0502040204020203" pitchFamily="34" charset="0"/>
                        </a:rPr>
                      </a:br>
                      <a:r>
                        <a:rPr lang="pt-BR" sz="1300" b="0" i="0" u="none" strike="noStrike" spc="40" baseline="0" dirty="0">
                          <a:solidFill>
                            <a:srgbClr val="262626"/>
                          </a:solidFill>
                          <a:effectLst/>
                          <a:latin typeface="Segoe UI" panose="020B0502040204020203" pitchFamily="34" charset="0"/>
                          <a:cs typeface="Segoe UI" panose="020B0502040204020203" pitchFamily="34" charset="0"/>
                        </a:rPr>
                        <a:t>e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73,0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67,5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-32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80,4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69,5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Agrupar 67">
            <a:extLst>
              <a:ext uri="{FF2B5EF4-FFF2-40B4-BE49-F238E27FC236}">
                <a16:creationId xmlns:a16="http://schemas.microsoft.com/office/drawing/2014/main" id="{23B5209D-11D5-7D4D-A612-1B2BC96B2448}"/>
              </a:ext>
            </a:extLst>
          </p:cNvPr>
          <p:cNvGrpSpPr/>
          <p:nvPr/>
        </p:nvGrpSpPr>
        <p:grpSpPr>
          <a:xfrm>
            <a:off x="9904716" y="936086"/>
            <a:ext cx="1973433" cy="308294"/>
            <a:chOff x="9157111" y="-514377"/>
            <a:chExt cx="1973433" cy="308294"/>
          </a:xfrm>
        </p:grpSpPr>
        <p:grpSp>
          <p:nvGrpSpPr>
            <p:cNvPr id="69" name="Agrupar 68">
              <a:extLst>
                <a:ext uri="{FF2B5EF4-FFF2-40B4-BE49-F238E27FC236}">
                  <a16:creationId xmlns:a16="http://schemas.microsoft.com/office/drawing/2014/main" id="{90C3956F-E593-FF46-B4CD-07B0B6D65F34}"/>
                </a:ext>
              </a:extLst>
            </p:cNvPr>
            <p:cNvGrpSpPr/>
            <p:nvPr/>
          </p:nvGrpSpPr>
          <p:grpSpPr>
            <a:xfrm>
              <a:off x="9157111" y="-514377"/>
              <a:ext cx="957382" cy="307777"/>
              <a:chOff x="9157111" y="401174"/>
              <a:chExt cx="957382" cy="307777"/>
            </a:xfrm>
          </p:grpSpPr>
          <p:sp>
            <p:nvSpPr>
              <p:cNvPr id="73" name="Retângulo 72">
                <a:extLst>
                  <a:ext uri="{FF2B5EF4-FFF2-40B4-BE49-F238E27FC236}">
                    <a16:creationId xmlns:a16="http://schemas.microsoft.com/office/drawing/2014/main" id="{F51C1E3D-AE13-B34B-BD94-C9ACE26A8BB9}"/>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73">
                <a:extLst>
                  <a:ext uri="{FF2B5EF4-FFF2-40B4-BE49-F238E27FC236}">
                    <a16:creationId xmlns:a16="http://schemas.microsoft.com/office/drawing/2014/main" id="{61DAB067-2322-C344-B47D-03C24BB06CCA}"/>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0" name="Agrupar 69">
              <a:extLst>
                <a:ext uri="{FF2B5EF4-FFF2-40B4-BE49-F238E27FC236}">
                  <a16:creationId xmlns:a16="http://schemas.microsoft.com/office/drawing/2014/main" id="{C12C4F00-1D51-1B46-998C-85E97B8BF857}"/>
                </a:ext>
              </a:extLst>
            </p:cNvPr>
            <p:cNvGrpSpPr/>
            <p:nvPr/>
          </p:nvGrpSpPr>
          <p:grpSpPr>
            <a:xfrm>
              <a:off x="10173162" y="-513860"/>
              <a:ext cx="957382" cy="307777"/>
              <a:chOff x="9157111" y="705974"/>
              <a:chExt cx="957382" cy="307777"/>
            </a:xfrm>
          </p:grpSpPr>
          <p:sp>
            <p:nvSpPr>
              <p:cNvPr id="71" name="Retângulo 70">
                <a:extLst>
                  <a:ext uri="{FF2B5EF4-FFF2-40B4-BE49-F238E27FC236}">
                    <a16:creationId xmlns:a16="http://schemas.microsoft.com/office/drawing/2014/main" id="{11E3FFCA-E699-DC4F-9D69-4D1C2424786A}"/>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71">
                <a:extLst>
                  <a:ext uri="{FF2B5EF4-FFF2-40B4-BE49-F238E27FC236}">
                    <a16:creationId xmlns:a16="http://schemas.microsoft.com/office/drawing/2014/main" id="{2FD38D89-5ADE-FB4A-8263-EEAE25F37DE3}"/>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5" name="Espaço Reservado para Texto 3">
            <a:extLst>
              <a:ext uri="{FF2B5EF4-FFF2-40B4-BE49-F238E27FC236}">
                <a16:creationId xmlns:a16="http://schemas.microsoft.com/office/drawing/2014/main" id="{3FEE3389-3863-574D-AB17-603588061779}"/>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4" name="Tabela 33">
            <a:extLst>
              <a:ext uri="{FF2B5EF4-FFF2-40B4-BE49-F238E27FC236}">
                <a16:creationId xmlns:a16="http://schemas.microsoft.com/office/drawing/2014/main" id="{AE9E911D-7ED1-D547-8D4E-DF0B0A73902A}"/>
              </a:ext>
            </a:extLst>
          </p:cNvPr>
          <p:cNvGraphicFramePr>
            <a:graphicFrameLocks noGrp="1"/>
          </p:cNvGraphicFramePr>
          <p:nvPr/>
        </p:nvGraphicFramePr>
        <p:xfrm>
          <a:off x="505832" y="5604362"/>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3,7</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10,0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6,0</a:t>
                      </a:r>
                    </a:p>
                  </a:txBody>
                  <a:tcPr marL="4965" marR="4965" marT="4965" marB="0" anchor="ctr">
                    <a:noFill/>
                  </a:tcPr>
                </a:tc>
                <a:tc>
                  <a:txBody>
                    <a:bodyPr/>
                    <a:lstStyle/>
                    <a:p>
                      <a:pPr algn="ctr" fontAlgn="ctr"/>
                      <a:r>
                        <a:rPr lang="pt-BR" sz="1100" b="0" i="1" u="none" strike="noStrike" kern="1200" dirty="0">
                          <a:solidFill>
                            <a:schemeClr val="tx1">
                              <a:lumMod val="50000"/>
                              <a:lumOff val="50000"/>
                            </a:schemeClr>
                          </a:solidFill>
                          <a:effectLst/>
                          <a:latin typeface="Segoe UI" panose="020B0502040204020203" pitchFamily="34" charset="0"/>
                          <a:ea typeface="+mn-ea"/>
                          <a:cs typeface="Segoe UI" panose="020B0502040204020203" pitchFamily="34" charset="0"/>
                        </a:rPr>
                        <a:t>3,9</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97" name="Agrupar 96">
            <a:extLst>
              <a:ext uri="{FF2B5EF4-FFF2-40B4-BE49-F238E27FC236}">
                <a16:creationId xmlns:a16="http://schemas.microsoft.com/office/drawing/2014/main" id="{9E5AD6E4-A3B8-2D4E-A7C7-E2AF743FB898}"/>
              </a:ext>
            </a:extLst>
          </p:cNvPr>
          <p:cNvGrpSpPr/>
          <p:nvPr/>
        </p:nvGrpSpPr>
        <p:grpSpPr>
          <a:xfrm>
            <a:off x="0" y="6064595"/>
            <a:ext cx="12192000" cy="793405"/>
            <a:chOff x="0" y="6064595"/>
            <a:chExt cx="12192000" cy="793405"/>
          </a:xfrm>
        </p:grpSpPr>
        <p:sp>
          <p:nvSpPr>
            <p:cNvPr id="98" name="Retângulo 97">
              <a:extLst>
                <a:ext uri="{FF2B5EF4-FFF2-40B4-BE49-F238E27FC236}">
                  <a16:creationId xmlns:a16="http://schemas.microsoft.com/office/drawing/2014/main" id="{E255F84A-1C51-524E-91A2-D0349EBD3F43}"/>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 Placeholder 33">
              <a:extLst>
                <a:ext uri="{FF2B5EF4-FFF2-40B4-BE49-F238E27FC236}">
                  <a16:creationId xmlns:a16="http://schemas.microsoft.com/office/drawing/2014/main" id="{9B03D4F6-8BA9-D043-AAE6-00EDAA3A99DD}"/>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0" name="Agrupar 4">
              <a:extLst>
                <a:ext uri="{FF2B5EF4-FFF2-40B4-BE49-F238E27FC236}">
                  <a16:creationId xmlns:a16="http://schemas.microsoft.com/office/drawing/2014/main" id="{E1F7B0DF-B5A0-BF43-A323-524CE171C848}"/>
                </a:ext>
              </a:extLst>
            </p:cNvPr>
            <p:cNvGrpSpPr/>
            <p:nvPr/>
          </p:nvGrpSpPr>
          <p:grpSpPr>
            <a:xfrm>
              <a:off x="6591092" y="6126614"/>
              <a:ext cx="2021906" cy="307777"/>
              <a:chOff x="632939" y="6000804"/>
              <a:chExt cx="2021906" cy="307777"/>
            </a:xfrm>
          </p:grpSpPr>
          <p:grpSp>
            <p:nvGrpSpPr>
              <p:cNvPr id="105" name="Grupo 43">
                <a:extLst>
                  <a:ext uri="{FF2B5EF4-FFF2-40B4-BE49-F238E27FC236}">
                    <a16:creationId xmlns:a16="http://schemas.microsoft.com/office/drawing/2014/main" id="{2EC7765B-6C89-9844-B4F5-A7C4ECD3C9AA}"/>
                  </a:ext>
                </a:extLst>
              </p:cNvPr>
              <p:cNvGrpSpPr/>
              <p:nvPr/>
            </p:nvGrpSpPr>
            <p:grpSpPr>
              <a:xfrm>
                <a:off x="632939" y="6000804"/>
                <a:ext cx="779179" cy="307777"/>
                <a:chOff x="2916432" y="6375771"/>
                <a:chExt cx="779179" cy="307777"/>
              </a:xfrm>
            </p:grpSpPr>
            <p:sp>
              <p:nvSpPr>
                <p:cNvPr id="112" name="Title 1">
                  <a:extLst>
                    <a:ext uri="{FF2B5EF4-FFF2-40B4-BE49-F238E27FC236}">
                      <a16:creationId xmlns:a16="http://schemas.microsoft.com/office/drawing/2014/main" id="{D3B42F72-C444-614E-9089-F2D7F809E5B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3" name="Rectangle 24">
                  <a:extLst>
                    <a:ext uri="{FF2B5EF4-FFF2-40B4-BE49-F238E27FC236}">
                      <a16:creationId xmlns:a16="http://schemas.microsoft.com/office/drawing/2014/main" id="{D8D05005-859D-CB44-9D52-937D3605705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6" name="Grupo 47">
                <a:extLst>
                  <a:ext uri="{FF2B5EF4-FFF2-40B4-BE49-F238E27FC236}">
                    <a16:creationId xmlns:a16="http://schemas.microsoft.com/office/drawing/2014/main" id="{A582AED8-C89E-BD48-B38A-52DB7AC496BC}"/>
                  </a:ext>
                </a:extLst>
              </p:cNvPr>
              <p:cNvGrpSpPr/>
              <p:nvPr/>
            </p:nvGrpSpPr>
            <p:grpSpPr>
              <a:xfrm>
                <a:off x="1306542" y="6000804"/>
                <a:ext cx="739630" cy="307777"/>
                <a:chOff x="3762616" y="6375771"/>
                <a:chExt cx="739630" cy="307777"/>
              </a:xfrm>
            </p:grpSpPr>
            <p:sp>
              <p:nvSpPr>
                <p:cNvPr id="110" name="Rectangle 25">
                  <a:extLst>
                    <a:ext uri="{FF2B5EF4-FFF2-40B4-BE49-F238E27FC236}">
                      <a16:creationId xmlns:a16="http://schemas.microsoft.com/office/drawing/2014/main" id="{71FC5E74-E9CE-6146-A385-7F86783F9C86}"/>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1" name="Title 1">
                  <a:extLst>
                    <a:ext uri="{FF2B5EF4-FFF2-40B4-BE49-F238E27FC236}">
                      <a16:creationId xmlns:a16="http://schemas.microsoft.com/office/drawing/2014/main" id="{9E5C5D5B-7C1F-0C42-9F44-6B02C621E69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07" name="Grupo 48">
                <a:extLst>
                  <a:ext uri="{FF2B5EF4-FFF2-40B4-BE49-F238E27FC236}">
                    <a16:creationId xmlns:a16="http://schemas.microsoft.com/office/drawing/2014/main" id="{8FA32C77-76A2-9B41-86E9-8CA9056512B6}"/>
                  </a:ext>
                </a:extLst>
              </p:cNvPr>
              <p:cNvGrpSpPr/>
              <p:nvPr/>
            </p:nvGrpSpPr>
            <p:grpSpPr>
              <a:xfrm>
                <a:off x="1940566" y="6000804"/>
                <a:ext cx="714279" cy="307777"/>
                <a:chOff x="4590559" y="6375771"/>
                <a:chExt cx="714279" cy="307777"/>
              </a:xfrm>
            </p:grpSpPr>
            <p:sp>
              <p:nvSpPr>
                <p:cNvPr id="108" name="Rectangle 26">
                  <a:extLst>
                    <a:ext uri="{FF2B5EF4-FFF2-40B4-BE49-F238E27FC236}">
                      <a16:creationId xmlns:a16="http://schemas.microsoft.com/office/drawing/2014/main" id="{CF88DA8C-1C1C-DD40-A18D-E9A5C4054EF0}"/>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09" name="Title 1">
                  <a:extLst>
                    <a:ext uri="{FF2B5EF4-FFF2-40B4-BE49-F238E27FC236}">
                      <a16:creationId xmlns:a16="http://schemas.microsoft.com/office/drawing/2014/main" id="{B1599253-766E-CE42-B0F5-B5BBB1B89337}"/>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1" name="Agrupar 100">
              <a:extLst>
                <a:ext uri="{FF2B5EF4-FFF2-40B4-BE49-F238E27FC236}">
                  <a16:creationId xmlns:a16="http://schemas.microsoft.com/office/drawing/2014/main" id="{C87D0A80-C5E8-F346-8263-9930C12BD311}"/>
                </a:ext>
              </a:extLst>
            </p:cNvPr>
            <p:cNvGrpSpPr/>
            <p:nvPr/>
          </p:nvGrpSpPr>
          <p:grpSpPr>
            <a:xfrm>
              <a:off x="8625676" y="6110177"/>
              <a:ext cx="3312093" cy="479054"/>
              <a:chOff x="8487128" y="6110177"/>
              <a:chExt cx="3312093" cy="479054"/>
            </a:xfrm>
          </p:grpSpPr>
          <p:pic>
            <p:nvPicPr>
              <p:cNvPr id="103" name="Imagem 102">
                <a:extLst>
                  <a:ext uri="{FF2B5EF4-FFF2-40B4-BE49-F238E27FC236}">
                    <a16:creationId xmlns:a16="http://schemas.microsoft.com/office/drawing/2014/main" id="{F4AE6EF4-71F2-D943-A3BC-E6833C356D9B}"/>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4" name="Imagem 103">
                <a:extLst>
                  <a:ext uri="{FF2B5EF4-FFF2-40B4-BE49-F238E27FC236}">
                    <a16:creationId xmlns:a16="http://schemas.microsoft.com/office/drawing/2014/main" id="{F17F04BA-7A02-814B-B12F-5F2ED3D4D62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2" name="Text Placeholder 33">
              <a:extLst>
                <a:ext uri="{FF2B5EF4-FFF2-40B4-BE49-F238E27FC236}">
                  <a16:creationId xmlns:a16="http://schemas.microsoft.com/office/drawing/2014/main" id="{A55E4BC0-60EB-F449-B92B-E60C2A7B503A}"/>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5" name="Retângulo 4">
            <a:extLst>
              <a:ext uri="{FF2B5EF4-FFF2-40B4-BE49-F238E27FC236}">
                <a16:creationId xmlns:a16="http://schemas.microsoft.com/office/drawing/2014/main" id="{31355D3D-A4FE-7349-9DC6-B8ED0FFAA3AB}"/>
              </a:ext>
            </a:extLst>
          </p:cNvPr>
          <p:cNvSpPr/>
          <p:nvPr/>
        </p:nvSpPr>
        <p:spPr>
          <a:xfrm>
            <a:off x="403637" y="5794653"/>
            <a:ext cx="3919663" cy="261610"/>
          </a:xfrm>
          <a:prstGeom prst="rect">
            <a:avLst/>
          </a:prstGeom>
        </p:spPr>
        <p:txBody>
          <a:bodyPr wrap="none">
            <a:spAutoFit/>
          </a:bodyPr>
          <a:lstStyle/>
          <a:p>
            <a:r>
              <a:rPr lang="pt-BR" sz="1100" i="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*N/A - Atributo aplicado apenas para públicos </a:t>
            </a:r>
            <a:r>
              <a:rPr lang="pt-BR" sz="1100" i="1" dirty="0" err="1">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encarteirados</a:t>
            </a:r>
            <a:endParaRPr lang="pt-BR" sz="1100" dirty="0">
              <a:solidFill>
                <a:schemeClr val="bg1">
                  <a:lumMod val="50000"/>
                </a:schemeClr>
              </a:solidFill>
            </a:endParaRPr>
          </a:p>
        </p:txBody>
      </p:sp>
    </p:spTree>
    <p:extLst>
      <p:ext uri="{BB962C8B-B14F-4D97-AF65-F5344CB8AC3E}">
        <p14:creationId xmlns:p14="http://schemas.microsoft.com/office/powerpoint/2010/main" val="4243656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3" name="Imagem 72" descr="Pessoas em frente a computador&#10;&#10;Descrição gerada automaticamente">
            <a:extLst>
              <a:ext uri="{FF2B5EF4-FFF2-40B4-BE49-F238E27FC236}">
                <a16:creationId xmlns:a16="http://schemas.microsoft.com/office/drawing/2014/main" id="{4CB9EAA4-44A1-A844-B30B-0E313B54B454}"/>
              </a:ext>
            </a:extLst>
          </p:cNvPr>
          <p:cNvPicPr>
            <a:picLocks noChangeAspect="1"/>
          </p:cNvPicPr>
          <p:nvPr/>
        </p:nvPicPr>
        <p:blipFill rotWithShape="1">
          <a:blip r:embed="rId3" cstate="email">
            <a:alphaModFix amt="15000"/>
            <a:extLst>
              <a:ext uri="{28A0092B-C50C-407E-A947-70E740481C1C}">
                <a14:useLocalDpi xmlns:a14="http://schemas.microsoft.com/office/drawing/2010/main"/>
              </a:ext>
            </a:extLst>
          </a:blip>
          <a:srcRect/>
          <a:stretch/>
        </p:blipFill>
        <p:spPr>
          <a:xfrm>
            <a:off x="0" y="11151"/>
            <a:ext cx="3892129"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RELACIONAMENTO E ATENDIMENTO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51272"/>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03" name="Retângulo 102">
            <a:extLst>
              <a:ext uri="{FF2B5EF4-FFF2-40B4-BE49-F238E27FC236}">
                <a16:creationId xmlns:a16="http://schemas.microsoft.com/office/drawing/2014/main" id="{4322C568-D725-BF46-8F5F-844B296D6AEF}"/>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Arredondado 103">
            <a:extLst>
              <a:ext uri="{FF2B5EF4-FFF2-40B4-BE49-F238E27FC236}">
                <a16:creationId xmlns:a16="http://schemas.microsoft.com/office/drawing/2014/main" id="{E3EF364E-88D8-474F-A5C3-225111977CD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olchete Duplo 104">
            <a:extLst>
              <a:ext uri="{FF2B5EF4-FFF2-40B4-BE49-F238E27FC236}">
                <a16:creationId xmlns:a16="http://schemas.microsoft.com/office/drawing/2014/main" id="{D8B35ED2-1A5A-9A47-850E-BB74C3375BA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6" name="CaixaDeTexto 26">
            <a:extLst>
              <a:ext uri="{FF2B5EF4-FFF2-40B4-BE49-F238E27FC236}">
                <a16:creationId xmlns:a16="http://schemas.microsoft.com/office/drawing/2014/main" id="{FE97911E-45D5-0C4D-87A4-64C3FE3E314E}"/>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grpSp>
        <p:nvGrpSpPr>
          <p:cNvPr id="95" name="Agrupar 94">
            <a:extLst>
              <a:ext uri="{FF2B5EF4-FFF2-40B4-BE49-F238E27FC236}">
                <a16:creationId xmlns:a16="http://schemas.microsoft.com/office/drawing/2014/main" id="{F7EA1824-848F-CA47-AFC9-4628C40C8FEC}"/>
              </a:ext>
            </a:extLst>
          </p:cNvPr>
          <p:cNvGrpSpPr/>
          <p:nvPr/>
        </p:nvGrpSpPr>
        <p:grpSpPr>
          <a:xfrm>
            <a:off x="6089521" y="2891985"/>
            <a:ext cx="994707" cy="1527452"/>
            <a:chOff x="2109192" y="2891985"/>
            <a:chExt cx="994707" cy="1434705"/>
          </a:xfrm>
        </p:grpSpPr>
        <p:cxnSp>
          <p:nvCxnSpPr>
            <p:cNvPr id="96" name="Conector Reto 95">
              <a:extLst>
                <a:ext uri="{FF2B5EF4-FFF2-40B4-BE49-F238E27FC236}">
                  <a16:creationId xmlns:a16="http://schemas.microsoft.com/office/drawing/2014/main" id="{146F859F-09D5-5643-B315-35BF29C39AB3}"/>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D9249165-1A19-BB4C-961C-AC68BF18FB2A}"/>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A8C2D3DC-7B96-9042-900D-3A49A3B3464A}"/>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9EFCA67C-BBB5-354C-80DF-05590F983200}"/>
              </a:ext>
            </a:extLst>
          </p:cNvPr>
          <p:cNvGrpSpPr/>
          <p:nvPr/>
        </p:nvGrpSpPr>
        <p:grpSpPr>
          <a:xfrm>
            <a:off x="9975721" y="2891985"/>
            <a:ext cx="1021601" cy="1527452"/>
            <a:chOff x="2082298" y="2891985"/>
            <a:chExt cx="1021601" cy="1434705"/>
          </a:xfrm>
        </p:grpSpPr>
        <p:cxnSp>
          <p:nvCxnSpPr>
            <p:cNvPr id="100" name="Conector Reto 99">
              <a:extLst>
                <a:ext uri="{FF2B5EF4-FFF2-40B4-BE49-F238E27FC236}">
                  <a16:creationId xmlns:a16="http://schemas.microsoft.com/office/drawing/2014/main" id="{15F35425-0ECF-9142-8114-EBC12591016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E6FC252C-3E41-5B4B-BBB5-E7289465FCBD}"/>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B7CE2296-A645-FF48-9FA5-9442E4C55930}"/>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CaixaDeTexto 58">
            <a:extLst>
              <a:ext uri="{FF2B5EF4-FFF2-40B4-BE49-F238E27FC236}">
                <a16:creationId xmlns:a16="http://schemas.microsoft.com/office/drawing/2014/main" id="{39F285B4-E83E-2944-A134-82D40177CE81}"/>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RELACIONAMENTO E ATENDIMENTO</a:t>
            </a:r>
          </a:p>
        </p:txBody>
      </p:sp>
      <p:sp>
        <p:nvSpPr>
          <p:cNvPr id="51" name="CaixaDeTexto 50">
            <a:extLst>
              <a:ext uri="{FF2B5EF4-FFF2-40B4-BE49-F238E27FC236}">
                <a16:creationId xmlns:a16="http://schemas.microsoft.com/office/drawing/2014/main" id="{ECB5FF51-DC9D-6A4A-A2D5-F1BCDC69328C}"/>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RELACIONAMENTO E ATENDIMENTO</a:t>
            </a:r>
          </a:p>
        </p:txBody>
      </p:sp>
      <p:sp>
        <p:nvSpPr>
          <p:cNvPr id="62" name="CaixaDeTexto 61">
            <a:extLst>
              <a:ext uri="{FF2B5EF4-FFF2-40B4-BE49-F238E27FC236}">
                <a16:creationId xmlns:a16="http://schemas.microsoft.com/office/drawing/2014/main" id="{174DC1DF-35CE-4843-ACDA-0E20BF9B3980}"/>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RELACIONAMENTO E ATENDIMENTO</a:t>
            </a:r>
          </a:p>
        </p:txBody>
      </p:sp>
      <p:sp>
        <p:nvSpPr>
          <p:cNvPr id="63" name="Retângulo 62">
            <a:extLst>
              <a:ext uri="{FF2B5EF4-FFF2-40B4-BE49-F238E27FC236}">
                <a16:creationId xmlns:a16="http://schemas.microsoft.com/office/drawing/2014/main" id="{46415DF1-733C-8A47-A71C-EEA36DA9BBB6}"/>
              </a:ext>
            </a:extLst>
          </p:cNvPr>
          <p:cNvSpPr/>
          <p:nvPr/>
        </p:nvSpPr>
        <p:spPr>
          <a:xfrm>
            <a:off x="3631903" y="3338904"/>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75,8</a:t>
            </a:r>
          </a:p>
        </p:txBody>
      </p:sp>
      <p:sp>
        <p:nvSpPr>
          <p:cNvPr id="64" name="Retângulo 63">
            <a:extLst>
              <a:ext uri="{FF2B5EF4-FFF2-40B4-BE49-F238E27FC236}">
                <a16:creationId xmlns:a16="http://schemas.microsoft.com/office/drawing/2014/main" id="{E9D92509-1761-A747-9F11-7BE12F5A51F1}"/>
              </a:ext>
            </a:extLst>
          </p:cNvPr>
          <p:cNvSpPr/>
          <p:nvPr/>
        </p:nvSpPr>
        <p:spPr>
          <a:xfrm>
            <a:off x="7505844" y="3357944"/>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74,9</a:t>
            </a:r>
          </a:p>
        </p:txBody>
      </p:sp>
      <p:sp>
        <p:nvSpPr>
          <p:cNvPr id="66" name="Retângulo 65">
            <a:extLst>
              <a:ext uri="{FF2B5EF4-FFF2-40B4-BE49-F238E27FC236}">
                <a16:creationId xmlns:a16="http://schemas.microsoft.com/office/drawing/2014/main" id="{79340A36-BB18-114E-8A01-2AE73C7ED3E5}"/>
              </a:ext>
            </a:extLst>
          </p:cNvPr>
          <p:cNvSpPr/>
          <p:nvPr/>
        </p:nvSpPr>
        <p:spPr>
          <a:xfrm>
            <a:off x="11415230" y="3217922"/>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80,0</a:t>
            </a:r>
          </a:p>
        </p:txBody>
      </p:sp>
      <p:grpSp>
        <p:nvGrpSpPr>
          <p:cNvPr id="47" name="Agrupar 46">
            <a:extLst>
              <a:ext uri="{FF2B5EF4-FFF2-40B4-BE49-F238E27FC236}">
                <a16:creationId xmlns:a16="http://schemas.microsoft.com/office/drawing/2014/main" id="{433C778E-D095-254E-A432-8F5A40D3298A}"/>
              </a:ext>
            </a:extLst>
          </p:cNvPr>
          <p:cNvGrpSpPr/>
          <p:nvPr/>
        </p:nvGrpSpPr>
        <p:grpSpPr>
          <a:xfrm>
            <a:off x="2095745" y="2891985"/>
            <a:ext cx="1035048" cy="1527452"/>
            <a:chOff x="2068851" y="2891985"/>
            <a:chExt cx="1035048" cy="1434705"/>
          </a:xfrm>
        </p:grpSpPr>
        <p:cxnSp>
          <p:nvCxnSpPr>
            <p:cNvPr id="48" name="Conector Reto 47">
              <a:extLst>
                <a:ext uri="{FF2B5EF4-FFF2-40B4-BE49-F238E27FC236}">
                  <a16:creationId xmlns:a16="http://schemas.microsoft.com/office/drawing/2014/main" id="{C8BFC9B5-8552-D340-A79E-BF6068E08B81}"/>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2760CEC2-163B-154B-ABB5-4D67D0376EFE}"/>
                </a:ext>
              </a:extLst>
            </p:cNvPr>
            <p:cNvCxnSpPr/>
            <p:nvPr/>
          </p:nvCxnSpPr>
          <p:spPr>
            <a:xfrm>
              <a:off x="2594510"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350FCABD-F0C3-F042-8BE3-39F1FB93B753}"/>
                </a:ext>
              </a:extLst>
            </p:cNvPr>
            <p:cNvCxnSpPr/>
            <p:nvPr/>
          </p:nvCxnSpPr>
          <p:spPr>
            <a:xfrm>
              <a:off x="2068851"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CaixaDeTexto 26">
            <a:extLst>
              <a:ext uri="{FF2B5EF4-FFF2-40B4-BE49-F238E27FC236}">
                <a16:creationId xmlns:a16="http://schemas.microsoft.com/office/drawing/2014/main" id="{564E16F9-8A29-8E4F-8E24-E012507EEACA}"/>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3" name="CaixaDeTexto 26">
            <a:extLst>
              <a:ext uri="{FF2B5EF4-FFF2-40B4-BE49-F238E27FC236}">
                <a16:creationId xmlns:a16="http://schemas.microsoft.com/office/drawing/2014/main" id="{41983A52-275E-3844-94FD-C72CB20BB0B1}"/>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4" name="CaixaDeTexto 53">
            <a:extLst>
              <a:ext uri="{FF2B5EF4-FFF2-40B4-BE49-F238E27FC236}">
                <a16:creationId xmlns:a16="http://schemas.microsoft.com/office/drawing/2014/main" id="{13A076D2-11D0-CE4D-AEEB-E5DDA145B63D}"/>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5" name="CaixaDeTexto 54">
            <a:extLst>
              <a:ext uri="{FF2B5EF4-FFF2-40B4-BE49-F238E27FC236}">
                <a16:creationId xmlns:a16="http://schemas.microsoft.com/office/drawing/2014/main" id="{794165EA-138E-C946-A264-FDE00F530868}"/>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57" name="CaixaDeTexto 26">
            <a:extLst>
              <a:ext uri="{FF2B5EF4-FFF2-40B4-BE49-F238E27FC236}">
                <a16:creationId xmlns:a16="http://schemas.microsoft.com/office/drawing/2014/main" id="{E2816968-E692-7A4F-B6EB-E859F40C3BCE}"/>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8" name="CaixaDeTexto 57">
            <a:extLst>
              <a:ext uri="{FF2B5EF4-FFF2-40B4-BE49-F238E27FC236}">
                <a16:creationId xmlns:a16="http://schemas.microsoft.com/office/drawing/2014/main" id="{48A23F8F-C2A5-7444-AEBE-5773AA795829}"/>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60" name="Tabela 59">
            <a:extLst>
              <a:ext uri="{FF2B5EF4-FFF2-40B4-BE49-F238E27FC236}">
                <a16:creationId xmlns:a16="http://schemas.microsoft.com/office/drawing/2014/main" id="{CF41CB04-A9A7-184F-89FE-35D697359138}"/>
              </a:ext>
            </a:extLst>
          </p:cNvPr>
          <p:cNvGraphicFramePr>
            <a:graphicFrameLocks noGrp="1"/>
          </p:cNvGraphicFramePr>
          <p:nvPr>
            <p:extLst>
              <p:ext uri="{D42A27DB-BD31-4B8C-83A1-F6EECF244321}">
                <p14:modId xmlns:p14="http://schemas.microsoft.com/office/powerpoint/2010/main" val="1754587660"/>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1" name="Tabela 60">
            <a:extLst>
              <a:ext uri="{FF2B5EF4-FFF2-40B4-BE49-F238E27FC236}">
                <a16:creationId xmlns:a16="http://schemas.microsoft.com/office/drawing/2014/main" id="{38C937D6-82BC-204D-B37A-1B7629561041}"/>
              </a:ext>
            </a:extLst>
          </p:cNvPr>
          <p:cNvGraphicFramePr>
            <a:graphicFrameLocks noGrp="1"/>
          </p:cNvGraphicFramePr>
          <p:nvPr>
            <p:extLst>
              <p:ext uri="{D42A27DB-BD31-4B8C-83A1-F6EECF244321}">
                <p14:modId xmlns:p14="http://schemas.microsoft.com/office/powerpoint/2010/main" val="3509024705"/>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77" name="Tabela 76">
            <a:extLst>
              <a:ext uri="{FF2B5EF4-FFF2-40B4-BE49-F238E27FC236}">
                <a16:creationId xmlns:a16="http://schemas.microsoft.com/office/drawing/2014/main" id="{C99D4BCD-E4C3-1E4F-9F78-6ABD6C95CCF6}"/>
              </a:ext>
            </a:extLst>
          </p:cNvPr>
          <p:cNvGraphicFramePr>
            <a:graphicFrameLocks noGrp="1"/>
          </p:cNvGraphicFramePr>
          <p:nvPr>
            <p:extLst>
              <p:ext uri="{D42A27DB-BD31-4B8C-83A1-F6EECF244321}">
                <p14:modId xmlns:p14="http://schemas.microsoft.com/office/powerpoint/2010/main" val="155285714"/>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107" name="Espaço Reservado para Texto 3">
            <a:extLst>
              <a:ext uri="{FF2B5EF4-FFF2-40B4-BE49-F238E27FC236}">
                <a16:creationId xmlns:a16="http://schemas.microsoft.com/office/drawing/2014/main" id="{C10BB123-9A1C-8C47-BB46-CB01E534A316}"/>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20" name="Gráfico 119">
            <a:extLst>
              <a:ext uri="{FF2B5EF4-FFF2-40B4-BE49-F238E27FC236}">
                <a16:creationId xmlns:a16="http://schemas.microsoft.com/office/drawing/2014/main" id="{CBAFA4F5-D383-5449-8C99-3C7E8D304BB4}"/>
              </a:ext>
            </a:extLst>
          </p:cNvPr>
          <p:cNvGraphicFramePr>
            <a:graphicFrameLocks/>
          </p:cNvGraphicFramePr>
          <p:nvPr>
            <p:extLst>
              <p:ext uri="{D42A27DB-BD31-4B8C-83A1-F6EECF244321}">
                <p14:modId xmlns:p14="http://schemas.microsoft.com/office/powerpoint/2010/main" val="3618099264"/>
              </p:ext>
            </p:extLst>
          </p:nvPr>
        </p:nvGraphicFramePr>
        <p:xfrm>
          <a:off x="177795" y="2705463"/>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1" name="Gráfico 120">
            <a:extLst>
              <a:ext uri="{FF2B5EF4-FFF2-40B4-BE49-F238E27FC236}">
                <a16:creationId xmlns:a16="http://schemas.microsoft.com/office/drawing/2014/main" id="{E8BEA3E9-0487-ED4C-B605-213B26D126C1}"/>
              </a:ext>
            </a:extLst>
          </p:cNvPr>
          <p:cNvGraphicFramePr>
            <a:graphicFrameLocks/>
          </p:cNvGraphicFramePr>
          <p:nvPr>
            <p:extLst>
              <p:ext uri="{D42A27DB-BD31-4B8C-83A1-F6EECF244321}">
                <p14:modId xmlns:p14="http://schemas.microsoft.com/office/powerpoint/2010/main" val="3057542301"/>
              </p:ext>
            </p:extLst>
          </p:nvPr>
        </p:nvGraphicFramePr>
        <p:xfrm>
          <a:off x="4175001" y="2705463"/>
          <a:ext cx="3332706" cy="20489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2" name="Gráfico 121">
            <a:extLst>
              <a:ext uri="{FF2B5EF4-FFF2-40B4-BE49-F238E27FC236}">
                <a16:creationId xmlns:a16="http://schemas.microsoft.com/office/drawing/2014/main" id="{6AD2B173-7059-344C-A0BD-29D8C995C8BD}"/>
              </a:ext>
            </a:extLst>
          </p:cNvPr>
          <p:cNvGraphicFramePr>
            <a:graphicFrameLocks/>
          </p:cNvGraphicFramePr>
          <p:nvPr>
            <p:extLst>
              <p:ext uri="{D42A27DB-BD31-4B8C-83A1-F6EECF244321}">
                <p14:modId xmlns:p14="http://schemas.microsoft.com/office/powerpoint/2010/main" val="1893106105"/>
              </p:ext>
            </p:extLst>
          </p:nvPr>
        </p:nvGraphicFramePr>
        <p:xfrm>
          <a:off x="8079605" y="2705463"/>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5" name="Text Placeholder 33">
            <a:extLst>
              <a:ext uri="{FF2B5EF4-FFF2-40B4-BE49-F238E27FC236}">
                <a16:creationId xmlns:a16="http://schemas.microsoft.com/office/drawing/2014/main" id="{286CF3E6-3414-6F47-8B77-D541672360EF}"/>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7" name="Agrupar 4">
            <a:extLst>
              <a:ext uri="{FF2B5EF4-FFF2-40B4-BE49-F238E27FC236}">
                <a16:creationId xmlns:a16="http://schemas.microsoft.com/office/drawing/2014/main" id="{4BB15A38-EE4E-1C4D-A353-452CAD0D66D8}"/>
              </a:ext>
            </a:extLst>
          </p:cNvPr>
          <p:cNvGrpSpPr/>
          <p:nvPr/>
        </p:nvGrpSpPr>
        <p:grpSpPr>
          <a:xfrm>
            <a:off x="168535" y="6452541"/>
            <a:ext cx="2033481" cy="307777"/>
            <a:chOff x="632939" y="6000804"/>
            <a:chExt cx="2033481" cy="307777"/>
          </a:xfrm>
        </p:grpSpPr>
        <p:grpSp>
          <p:nvGrpSpPr>
            <p:cNvPr id="68" name="Grupo 43">
              <a:extLst>
                <a:ext uri="{FF2B5EF4-FFF2-40B4-BE49-F238E27FC236}">
                  <a16:creationId xmlns:a16="http://schemas.microsoft.com/office/drawing/2014/main" id="{8396DD70-DBDE-2C4A-A9C7-797C6944BE1C}"/>
                </a:ext>
              </a:extLst>
            </p:cNvPr>
            <p:cNvGrpSpPr/>
            <p:nvPr/>
          </p:nvGrpSpPr>
          <p:grpSpPr>
            <a:xfrm>
              <a:off x="632939" y="6000804"/>
              <a:ext cx="779179" cy="307777"/>
              <a:chOff x="2916432" y="6375771"/>
              <a:chExt cx="779179" cy="307777"/>
            </a:xfrm>
          </p:grpSpPr>
          <p:sp>
            <p:nvSpPr>
              <p:cNvPr id="80" name="Title 1">
                <a:extLst>
                  <a:ext uri="{FF2B5EF4-FFF2-40B4-BE49-F238E27FC236}">
                    <a16:creationId xmlns:a16="http://schemas.microsoft.com/office/drawing/2014/main" id="{40771722-9FC5-0840-BE2B-B0FEB6C0E1D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1" name="Rectangle 24">
                <a:extLst>
                  <a:ext uri="{FF2B5EF4-FFF2-40B4-BE49-F238E27FC236}">
                    <a16:creationId xmlns:a16="http://schemas.microsoft.com/office/drawing/2014/main" id="{132A2B2A-0AF9-7940-8CDC-CC42FBF1A2A1}"/>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71" name="Grupo 47">
              <a:extLst>
                <a:ext uri="{FF2B5EF4-FFF2-40B4-BE49-F238E27FC236}">
                  <a16:creationId xmlns:a16="http://schemas.microsoft.com/office/drawing/2014/main" id="{92EDFB45-C140-4445-A93E-C492E208038C}"/>
                </a:ext>
              </a:extLst>
            </p:cNvPr>
            <p:cNvGrpSpPr/>
            <p:nvPr/>
          </p:nvGrpSpPr>
          <p:grpSpPr>
            <a:xfrm>
              <a:off x="1306542" y="6000804"/>
              <a:ext cx="739630" cy="307777"/>
              <a:chOff x="3762616" y="6375771"/>
              <a:chExt cx="739630" cy="307777"/>
            </a:xfrm>
          </p:grpSpPr>
          <p:sp>
            <p:nvSpPr>
              <p:cNvPr id="78" name="Rectangle 25">
                <a:extLst>
                  <a:ext uri="{FF2B5EF4-FFF2-40B4-BE49-F238E27FC236}">
                    <a16:creationId xmlns:a16="http://schemas.microsoft.com/office/drawing/2014/main" id="{42AE86A9-83EB-DB42-BA06-5600EE4C9556}"/>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9" name="Title 1">
                <a:extLst>
                  <a:ext uri="{FF2B5EF4-FFF2-40B4-BE49-F238E27FC236}">
                    <a16:creationId xmlns:a16="http://schemas.microsoft.com/office/drawing/2014/main" id="{019EDAA6-CF30-1549-8069-D88E03F91B25}"/>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74" name="Grupo 48">
              <a:extLst>
                <a:ext uri="{FF2B5EF4-FFF2-40B4-BE49-F238E27FC236}">
                  <a16:creationId xmlns:a16="http://schemas.microsoft.com/office/drawing/2014/main" id="{34505CB2-7830-D340-B8A4-A337BFE5BCCE}"/>
                </a:ext>
              </a:extLst>
            </p:cNvPr>
            <p:cNvGrpSpPr/>
            <p:nvPr/>
          </p:nvGrpSpPr>
          <p:grpSpPr>
            <a:xfrm>
              <a:off x="1963716" y="6000804"/>
              <a:ext cx="702704" cy="307777"/>
              <a:chOff x="4613709" y="6375771"/>
              <a:chExt cx="702704" cy="307777"/>
            </a:xfrm>
          </p:grpSpPr>
          <p:sp>
            <p:nvSpPr>
              <p:cNvPr id="75" name="Rectangle 26">
                <a:extLst>
                  <a:ext uri="{FF2B5EF4-FFF2-40B4-BE49-F238E27FC236}">
                    <a16:creationId xmlns:a16="http://schemas.microsoft.com/office/drawing/2014/main" id="{FE49C3A5-48D9-224D-A24B-B56E6E790551}"/>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6" name="Title 1">
                <a:extLst>
                  <a:ext uri="{FF2B5EF4-FFF2-40B4-BE49-F238E27FC236}">
                    <a16:creationId xmlns:a16="http://schemas.microsoft.com/office/drawing/2014/main" id="{68CCF0E7-9CC6-9846-8281-FD7649CE0399}"/>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565337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9" name="Agrupar 88">
            <a:extLst>
              <a:ext uri="{FF2B5EF4-FFF2-40B4-BE49-F238E27FC236}">
                <a16:creationId xmlns:a16="http://schemas.microsoft.com/office/drawing/2014/main" id="{A27599A7-0213-6C4A-A1D1-47855D1D8AB0}"/>
              </a:ext>
            </a:extLst>
          </p:cNvPr>
          <p:cNvGrpSpPr/>
          <p:nvPr/>
        </p:nvGrpSpPr>
        <p:grpSpPr>
          <a:xfrm>
            <a:off x="5901771" y="1297747"/>
            <a:ext cx="1525185" cy="2549903"/>
            <a:chOff x="9777453" y="1311603"/>
            <a:chExt cx="1525185" cy="2549903"/>
          </a:xfrm>
        </p:grpSpPr>
        <p:sp>
          <p:nvSpPr>
            <p:cNvPr id="90" name="Colchete Duplo 89">
              <a:extLst>
                <a:ext uri="{FF2B5EF4-FFF2-40B4-BE49-F238E27FC236}">
                  <a16:creationId xmlns:a16="http://schemas.microsoft.com/office/drawing/2014/main" id="{FE4C989F-1980-904A-B54B-D8B8224CB662}"/>
                </a:ext>
              </a:extLst>
            </p:cNvPr>
            <p:cNvSpPr/>
            <p:nvPr/>
          </p:nvSpPr>
          <p:spPr>
            <a:xfrm>
              <a:off x="9777453"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1" name="Conector Reto 90">
              <a:extLst>
                <a:ext uri="{FF2B5EF4-FFF2-40B4-BE49-F238E27FC236}">
                  <a16:creationId xmlns:a16="http://schemas.microsoft.com/office/drawing/2014/main" id="{4707DC61-300D-FD4C-9441-1A45CD39B798}"/>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84B06AEB-CA9C-884D-8E7F-0F73B6F47474}"/>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9930EF5D-86C7-0445-BD6C-7B427FC70075}"/>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Agrupar 95">
            <a:extLst>
              <a:ext uri="{FF2B5EF4-FFF2-40B4-BE49-F238E27FC236}">
                <a16:creationId xmlns:a16="http://schemas.microsoft.com/office/drawing/2014/main" id="{0EC52986-94F4-E34B-BADB-5C912F7A61B8}"/>
              </a:ext>
            </a:extLst>
          </p:cNvPr>
          <p:cNvGrpSpPr/>
          <p:nvPr/>
        </p:nvGrpSpPr>
        <p:grpSpPr>
          <a:xfrm>
            <a:off x="9831241" y="1311603"/>
            <a:ext cx="1525185" cy="2549903"/>
            <a:chOff x="9831241" y="1311603"/>
            <a:chExt cx="1525185" cy="2549903"/>
          </a:xfrm>
        </p:grpSpPr>
        <p:sp>
          <p:nvSpPr>
            <p:cNvPr id="97" name="Colchete Duplo 96">
              <a:extLst>
                <a:ext uri="{FF2B5EF4-FFF2-40B4-BE49-F238E27FC236}">
                  <a16:creationId xmlns:a16="http://schemas.microsoft.com/office/drawing/2014/main" id="{70C30861-BEAC-2C40-86C0-690E2DC5CBAE}"/>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8" name="Conector Reto 97">
              <a:extLst>
                <a:ext uri="{FF2B5EF4-FFF2-40B4-BE49-F238E27FC236}">
                  <a16:creationId xmlns:a16="http://schemas.microsoft.com/office/drawing/2014/main" id="{21FC28B4-6A6E-DF4A-9D0A-E22CD8B241C1}"/>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2C8946CD-3C7F-B842-89A5-EA2B934F6649}"/>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FB1A278B-B6AC-214B-8F9E-E5B0B51DD59A}"/>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Agrupar 100">
            <a:extLst>
              <a:ext uri="{FF2B5EF4-FFF2-40B4-BE49-F238E27FC236}">
                <a16:creationId xmlns:a16="http://schemas.microsoft.com/office/drawing/2014/main" id="{F12D4EA1-1C43-764A-B4CB-3F8BDB757B96}"/>
              </a:ext>
            </a:extLst>
          </p:cNvPr>
          <p:cNvGrpSpPr/>
          <p:nvPr/>
        </p:nvGrpSpPr>
        <p:grpSpPr>
          <a:xfrm>
            <a:off x="5915218" y="3919924"/>
            <a:ext cx="1525185" cy="2549903"/>
            <a:chOff x="9790900" y="1311603"/>
            <a:chExt cx="1525185" cy="2549903"/>
          </a:xfrm>
        </p:grpSpPr>
        <p:sp>
          <p:nvSpPr>
            <p:cNvPr id="102" name="Colchete Duplo 101">
              <a:extLst>
                <a:ext uri="{FF2B5EF4-FFF2-40B4-BE49-F238E27FC236}">
                  <a16:creationId xmlns:a16="http://schemas.microsoft.com/office/drawing/2014/main" id="{A553BF29-1D7A-C240-B8D3-357C9387D8BA}"/>
                </a:ext>
              </a:extLst>
            </p:cNvPr>
            <p:cNvSpPr/>
            <p:nvPr/>
          </p:nvSpPr>
          <p:spPr>
            <a:xfrm>
              <a:off x="9790900"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03" name="Conector Reto 102">
              <a:extLst>
                <a:ext uri="{FF2B5EF4-FFF2-40B4-BE49-F238E27FC236}">
                  <a16:creationId xmlns:a16="http://schemas.microsoft.com/office/drawing/2014/main" id="{4C154D81-C51F-7242-8B53-6D92A043E527}"/>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EC17AC8B-BAC1-4A4B-9C4F-7CD4BE9F9DD4}"/>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719BE5C6-0BFF-FE43-BD26-0421C4628306}"/>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Agrupar 113">
            <a:extLst>
              <a:ext uri="{FF2B5EF4-FFF2-40B4-BE49-F238E27FC236}">
                <a16:creationId xmlns:a16="http://schemas.microsoft.com/office/drawing/2014/main" id="{CCD2C761-DF34-7D4E-A288-974BD0973150}"/>
              </a:ext>
            </a:extLst>
          </p:cNvPr>
          <p:cNvGrpSpPr/>
          <p:nvPr/>
        </p:nvGrpSpPr>
        <p:grpSpPr>
          <a:xfrm>
            <a:off x="9831241" y="3933780"/>
            <a:ext cx="1525185" cy="2549903"/>
            <a:chOff x="9831241" y="1311603"/>
            <a:chExt cx="1525185" cy="2549903"/>
          </a:xfrm>
        </p:grpSpPr>
        <p:sp>
          <p:nvSpPr>
            <p:cNvPr id="115" name="Colchete Duplo 114">
              <a:extLst>
                <a:ext uri="{FF2B5EF4-FFF2-40B4-BE49-F238E27FC236}">
                  <a16:creationId xmlns:a16="http://schemas.microsoft.com/office/drawing/2014/main" id="{42449F7E-D3FA-1E4D-A7C5-FD369AF1A733}"/>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16" name="Conector Reto 115">
              <a:extLst>
                <a:ext uri="{FF2B5EF4-FFF2-40B4-BE49-F238E27FC236}">
                  <a16:creationId xmlns:a16="http://schemas.microsoft.com/office/drawing/2014/main" id="{39E44C63-167D-8540-8E00-FB91C0CAEA48}"/>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Conector Reto 116">
              <a:extLst>
                <a:ext uri="{FF2B5EF4-FFF2-40B4-BE49-F238E27FC236}">
                  <a16:creationId xmlns:a16="http://schemas.microsoft.com/office/drawing/2014/main" id="{B9DB6D20-D09F-934B-A34B-92CC1AD2F820}"/>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onector Reto 117">
              <a:extLst>
                <a:ext uri="{FF2B5EF4-FFF2-40B4-BE49-F238E27FC236}">
                  <a16:creationId xmlns:a16="http://schemas.microsoft.com/office/drawing/2014/main" id="{11FD488E-E5A8-4B46-97B6-F9A34AE33DF8}"/>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RELACIONAMENTO E ATENDIMENTO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134" name="Imagem 133" descr="Pessoas em frente a computador&#10;&#10;Descrição gerada automaticamente">
            <a:extLst>
              <a:ext uri="{FF2B5EF4-FFF2-40B4-BE49-F238E27FC236}">
                <a16:creationId xmlns:a16="http://schemas.microsoft.com/office/drawing/2014/main" id="{668A66DC-CF8F-584F-A9B4-A7F1AE61EA52}"/>
              </a:ext>
            </a:extLst>
          </p:cNvPr>
          <p:cNvPicPr>
            <a:picLocks noChangeAspect="1"/>
          </p:cNvPicPr>
          <p:nvPr/>
        </p:nvPicPr>
        <p:blipFill rotWithShape="1">
          <a:blip r:embed="rId3" cstate="email">
            <a:alphaModFix amt="15000"/>
            <a:extLst>
              <a:ext uri="{28A0092B-C50C-407E-A947-70E740481C1C}">
                <a14:useLocalDpi xmlns:a14="http://schemas.microsoft.com/office/drawing/2010/main"/>
              </a:ext>
            </a:extLst>
          </a:blip>
          <a:srcRect/>
          <a:stretch/>
        </p:blipFill>
        <p:spPr>
          <a:xfrm>
            <a:off x="0" y="11151"/>
            <a:ext cx="3892129" cy="6858000"/>
          </a:xfrm>
          <a:prstGeom prst="rect">
            <a:avLst/>
          </a:prstGeom>
        </p:spPr>
      </p:pic>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84" name="CaixaDeTexto 26">
            <a:extLst>
              <a:ext uri="{FF2B5EF4-FFF2-40B4-BE49-F238E27FC236}">
                <a16:creationId xmlns:a16="http://schemas.microsoft.com/office/drawing/2014/main" id="{8DC2A4A0-22DA-DE49-BFA4-EDED0B6D3AE5}"/>
              </a:ext>
            </a:extLst>
          </p:cNvPr>
          <p:cNvSpPr txBox="1"/>
          <p:nvPr/>
        </p:nvSpPr>
        <p:spPr>
          <a:xfrm>
            <a:off x="7456242" y="396578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5845005"/>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89" name="Retângulo Arredondado 188">
            <a:extLst>
              <a:ext uri="{FF2B5EF4-FFF2-40B4-BE49-F238E27FC236}">
                <a16:creationId xmlns:a16="http://schemas.microsoft.com/office/drawing/2014/main" id="{88122E52-4484-514C-B7CA-54CD3EB47BB5}"/>
              </a:ext>
            </a:extLst>
          </p:cNvPr>
          <p:cNvSpPr/>
          <p:nvPr/>
        </p:nvSpPr>
        <p:spPr>
          <a:xfrm>
            <a:off x="11348103" y="3937237"/>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396578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5845005"/>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sp>
        <p:nvSpPr>
          <p:cNvPr id="109" name="Retângulo 108">
            <a:extLst>
              <a:ext uri="{FF2B5EF4-FFF2-40B4-BE49-F238E27FC236}">
                <a16:creationId xmlns:a16="http://schemas.microsoft.com/office/drawing/2014/main" id="{DE0B5F4F-C133-164B-A205-56BC62FA3F54}"/>
              </a:ext>
            </a:extLst>
          </p:cNvPr>
          <p:cNvSpPr/>
          <p:nvPr/>
        </p:nvSpPr>
        <p:spPr>
          <a:xfrm>
            <a:off x="7512644" y="5029933"/>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74,2</a:t>
            </a:r>
          </a:p>
        </p:txBody>
      </p:sp>
      <p:sp>
        <p:nvSpPr>
          <p:cNvPr id="110" name="CaixaDeTexto 109">
            <a:extLst>
              <a:ext uri="{FF2B5EF4-FFF2-40B4-BE49-F238E27FC236}">
                <a16:creationId xmlns:a16="http://schemas.microsoft.com/office/drawing/2014/main" id="{5FF7B9A9-E949-964D-B2E2-6CA2C54ABA42}"/>
              </a:ext>
            </a:extLst>
          </p:cNvPr>
          <p:cNvSpPr txBox="1"/>
          <p:nvPr/>
        </p:nvSpPr>
        <p:spPr>
          <a:xfrm>
            <a:off x="7455129" y="6029557"/>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11" name="Retângulo 110">
            <a:extLst>
              <a:ext uri="{FF2B5EF4-FFF2-40B4-BE49-F238E27FC236}">
                <a16:creationId xmlns:a16="http://schemas.microsoft.com/office/drawing/2014/main" id="{9FB1B856-B0AA-8149-A5A7-A68A98D8B400}"/>
              </a:ext>
            </a:extLst>
          </p:cNvPr>
          <p:cNvSpPr/>
          <p:nvPr/>
        </p:nvSpPr>
        <p:spPr>
          <a:xfrm>
            <a:off x="11416290" y="5029933"/>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74,6</a:t>
            </a:r>
          </a:p>
        </p:txBody>
      </p:sp>
      <p:sp>
        <p:nvSpPr>
          <p:cNvPr id="112" name="CaixaDeTexto 111">
            <a:extLst>
              <a:ext uri="{FF2B5EF4-FFF2-40B4-BE49-F238E27FC236}">
                <a16:creationId xmlns:a16="http://schemas.microsoft.com/office/drawing/2014/main" id="{3038ECA3-2D66-A34E-A1D5-18CA3A674C72}"/>
              </a:ext>
            </a:extLst>
          </p:cNvPr>
          <p:cNvSpPr txBox="1"/>
          <p:nvPr/>
        </p:nvSpPr>
        <p:spPr>
          <a:xfrm>
            <a:off x="11364515" y="6029557"/>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21" name="Retângulo 120">
            <a:extLst>
              <a:ext uri="{FF2B5EF4-FFF2-40B4-BE49-F238E27FC236}">
                <a16:creationId xmlns:a16="http://schemas.microsoft.com/office/drawing/2014/main" id="{883742BF-A31D-694A-96F1-24DA27E94C13}"/>
              </a:ext>
            </a:extLst>
          </p:cNvPr>
          <p:cNvSpPr/>
          <p:nvPr/>
        </p:nvSpPr>
        <p:spPr>
          <a:xfrm>
            <a:off x="7501489" y="249400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73,0</a:t>
            </a:r>
          </a:p>
        </p:txBody>
      </p:sp>
      <p:sp>
        <p:nvSpPr>
          <p:cNvPr id="122" name="CaixaDeTexto 121">
            <a:extLst>
              <a:ext uri="{FF2B5EF4-FFF2-40B4-BE49-F238E27FC236}">
                <a16:creationId xmlns:a16="http://schemas.microsoft.com/office/drawing/2014/main" id="{7637A17C-8A2F-054D-80A1-A76BC41DB01D}"/>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23" name="Retângulo 122">
            <a:extLst>
              <a:ext uri="{FF2B5EF4-FFF2-40B4-BE49-F238E27FC236}">
                <a16:creationId xmlns:a16="http://schemas.microsoft.com/office/drawing/2014/main" id="{9AAE9065-C5F0-9345-8BE6-94C012B47018}"/>
              </a:ext>
            </a:extLst>
          </p:cNvPr>
          <p:cNvSpPr/>
          <p:nvPr/>
        </p:nvSpPr>
        <p:spPr>
          <a:xfrm>
            <a:off x="11416290" y="2279020"/>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77,8</a:t>
            </a:r>
          </a:p>
        </p:txBody>
      </p:sp>
      <p:sp>
        <p:nvSpPr>
          <p:cNvPr id="124" name="CaixaDeTexto 123">
            <a:extLst>
              <a:ext uri="{FF2B5EF4-FFF2-40B4-BE49-F238E27FC236}">
                <a16:creationId xmlns:a16="http://schemas.microsoft.com/office/drawing/2014/main" id="{1117CD42-B66B-B544-8F13-6FE730479B25}"/>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25" name="CaixaDeTexto 124">
            <a:extLst>
              <a:ext uri="{FF2B5EF4-FFF2-40B4-BE49-F238E27FC236}">
                <a16:creationId xmlns:a16="http://schemas.microsoft.com/office/drawing/2014/main" id="{EAAEFA84-7438-D747-882E-1B7C3DE2ED94}"/>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Proximidade no relacionamento </a:t>
            </a:r>
            <a:br>
              <a:rPr lang="pt-BR" sz="1300" b="1" spc="40" dirty="0">
                <a:latin typeface="Segoe UI" panose="020B0502040204020203" pitchFamily="34" charset="0"/>
                <a:ea typeface="Segoe UI Symbol" panose="020B0502040204020203" pitchFamily="34" charset="0"/>
                <a:cs typeface="Segoe UI" panose="020B0502040204020203" pitchFamily="34" charset="0"/>
              </a:rPr>
            </a:br>
            <a:r>
              <a:rPr lang="pt-BR" sz="1300" b="1" spc="40" dirty="0">
                <a:latin typeface="Segoe UI" panose="020B0502040204020203" pitchFamily="34" charset="0"/>
                <a:ea typeface="Segoe UI Symbol" panose="020B0502040204020203" pitchFamily="34" charset="0"/>
                <a:cs typeface="Segoe UI" panose="020B0502040204020203" pitchFamily="34" charset="0"/>
              </a:rPr>
              <a:t>e atendimento</a:t>
            </a:r>
          </a:p>
        </p:txBody>
      </p:sp>
      <p:sp>
        <p:nvSpPr>
          <p:cNvPr id="131" name="CaixaDeTexto 130">
            <a:extLst>
              <a:ext uri="{FF2B5EF4-FFF2-40B4-BE49-F238E27FC236}">
                <a16:creationId xmlns:a16="http://schemas.microsoft.com/office/drawing/2014/main" id="{5EAA3256-9928-6645-96BF-E858CB079B59}"/>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Cordialidade e interesse dos gerentes no atendimento prestado</a:t>
            </a:r>
          </a:p>
        </p:txBody>
      </p:sp>
      <p:sp>
        <p:nvSpPr>
          <p:cNvPr id="132" name="CaixaDeTexto 131">
            <a:extLst>
              <a:ext uri="{FF2B5EF4-FFF2-40B4-BE49-F238E27FC236}">
                <a16:creationId xmlns:a16="http://schemas.microsoft.com/office/drawing/2014/main" id="{A103EEBD-69B6-C748-9474-E8D7781D8312}"/>
              </a:ext>
            </a:extLst>
          </p:cNvPr>
          <p:cNvSpPr txBox="1"/>
          <p:nvPr/>
        </p:nvSpPr>
        <p:spPr>
          <a:xfrm>
            <a:off x="8172953" y="4055297"/>
            <a:ext cx="32433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acesso ao atendimento de funcionários:</a:t>
            </a:r>
          </a:p>
        </p:txBody>
      </p:sp>
      <p:sp>
        <p:nvSpPr>
          <p:cNvPr id="133" name="CaixaDeTexto 132">
            <a:extLst>
              <a:ext uri="{FF2B5EF4-FFF2-40B4-BE49-F238E27FC236}">
                <a16:creationId xmlns:a16="http://schemas.microsoft.com/office/drawing/2014/main" id="{E5F02537-B0C3-C042-AF24-CD8D4DD18BE9}"/>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no atendimento prestado</a:t>
            </a:r>
          </a:p>
        </p:txBody>
      </p:sp>
      <p:grpSp>
        <p:nvGrpSpPr>
          <p:cNvPr id="71" name="Agrupar 70">
            <a:extLst>
              <a:ext uri="{FF2B5EF4-FFF2-40B4-BE49-F238E27FC236}">
                <a16:creationId xmlns:a16="http://schemas.microsoft.com/office/drawing/2014/main" id="{C5669FD9-F379-DF4F-BED0-6B2F0D45F8B3}"/>
              </a:ext>
            </a:extLst>
          </p:cNvPr>
          <p:cNvGrpSpPr/>
          <p:nvPr/>
        </p:nvGrpSpPr>
        <p:grpSpPr>
          <a:xfrm>
            <a:off x="5460561" y="6549797"/>
            <a:ext cx="4524015" cy="261610"/>
            <a:chOff x="5436811" y="6549797"/>
            <a:chExt cx="4524015" cy="261610"/>
          </a:xfrm>
        </p:grpSpPr>
        <p:grpSp>
          <p:nvGrpSpPr>
            <p:cNvPr id="72" name="Agrupar 71">
              <a:extLst>
                <a:ext uri="{FF2B5EF4-FFF2-40B4-BE49-F238E27FC236}">
                  <a16:creationId xmlns:a16="http://schemas.microsoft.com/office/drawing/2014/main" id="{4808043D-A0D8-9541-8061-1E385679E4C0}"/>
                </a:ext>
              </a:extLst>
            </p:cNvPr>
            <p:cNvGrpSpPr/>
            <p:nvPr/>
          </p:nvGrpSpPr>
          <p:grpSpPr>
            <a:xfrm>
              <a:off x="5436811" y="6549797"/>
              <a:ext cx="2716900" cy="261610"/>
              <a:chOff x="5436811" y="6549797"/>
              <a:chExt cx="2716900" cy="261610"/>
            </a:xfrm>
          </p:grpSpPr>
          <p:cxnSp>
            <p:nvCxnSpPr>
              <p:cNvPr id="77" name="Conector Reto 76">
                <a:extLst>
                  <a:ext uri="{FF2B5EF4-FFF2-40B4-BE49-F238E27FC236}">
                    <a16:creationId xmlns:a16="http://schemas.microsoft.com/office/drawing/2014/main" id="{A16E76ED-4868-8146-84E6-2B76CB15928A}"/>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8" name="Retângulo 77">
                <a:extLst>
                  <a:ext uri="{FF2B5EF4-FFF2-40B4-BE49-F238E27FC236}">
                    <a16:creationId xmlns:a16="http://schemas.microsoft.com/office/drawing/2014/main" id="{71C30C80-A490-8E4B-91E6-6506FCCB4E6B}"/>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73" name="Agrupar 72">
              <a:extLst>
                <a:ext uri="{FF2B5EF4-FFF2-40B4-BE49-F238E27FC236}">
                  <a16:creationId xmlns:a16="http://schemas.microsoft.com/office/drawing/2014/main" id="{0C576156-5B40-224A-A4AB-E2307540352F}"/>
                </a:ext>
              </a:extLst>
            </p:cNvPr>
            <p:cNvGrpSpPr/>
            <p:nvPr/>
          </p:nvGrpSpPr>
          <p:grpSpPr>
            <a:xfrm>
              <a:off x="8025632" y="6549797"/>
              <a:ext cx="1935194" cy="261610"/>
              <a:chOff x="8025632" y="6549797"/>
              <a:chExt cx="1935194" cy="261610"/>
            </a:xfrm>
          </p:grpSpPr>
          <p:cxnSp>
            <p:nvCxnSpPr>
              <p:cNvPr id="75" name="Conector Reto 74">
                <a:extLst>
                  <a:ext uri="{FF2B5EF4-FFF2-40B4-BE49-F238E27FC236}">
                    <a16:creationId xmlns:a16="http://schemas.microsoft.com/office/drawing/2014/main" id="{EFD42658-8519-7847-BBFA-63063CE3B87A}"/>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6" name="Retângulo 75">
                <a:extLst>
                  <a:ext uri="{FF2B5EF4-FFF2-40B4-BE49-F238E27FC236}">
                    <a16:creationId xmlns:a16="http://schemas.microsoft.com/office/drawing/2014/main" id="{EDD7A5C4-DF4B-5D4D-9AC7-B87451E15687}"/>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79" name="Espaço Reservado para Texto 3">
            <a:extLst>
              <a:ext uri="{FF2B5EF4-FFF2-40B4-BE49-F238E27FC236}">
                <a16:creationId xmlns:a16="http://schemas.microsoft.com/office/drawing/2014/main" id="{F44299A5-DE16-ED44-81C2-FA00E49301E7}"/>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07" name="Retângulo 106">
            <a:extLst>
              <a:ext uri="{FF2B5EF4-FFF2-40B4-BE49-F238E27FC236}">
                <a16:creationId xmlns:a16="http://schemas.microsoft.com/office/drawing/2014/main" id="{0B930FBE-A313-A04F-B5DB-4D82CD643863}"/>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Retângulo Arredondado 107">
            <a:extLst>
              <a:ext uri="{FF2B5EF4-FFF2-40B4-BE49-F238E27FC236}">
                <a16:creationId xmlns:a16="http://schemas.microsoft.com/office/drawing/2014/main" id="{C4614B21-F985-514D-8EAA-5D18E01C7811}"/>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Colchete Duplo 118">
            <a:extLst>
              <a:ext uri="{FF2B5EF4-FFF2-40B4-BE49-F238E27FC236}">
                <a16:creationId xmlns:a16="http://schemas.microsoft.com/office/drawing/2014/main" id="{5AD7A5AD-5777-DF46-BCB6-3A5CFCAC332C}"/>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0" name="CaixaDeTexto 26">
            <a:extLst>
              <a:ext uri="{FF2B5EF4-FFF2-40B4-BE49-F238E27FC236}">
                <a16:creationId xmlns:a16="http://schemas.microsoft.com/office/drawing/2014/main" id="{CCCD9ADD-FA81-9440-B73C-6AC574907F56}"/>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26" name="CaixaDeTexto 125">
            <a:extLst>
              <a:ext uri="{FF2B5EF4-FFF2-40B4-BE49-F238E27FC236}">
                <a16:creationId xmlns:a16="http://schemas.microsoft.com/office/drawing/2014/main" id="{E83FB897-AF38-754D-8A3A-9F24545CC53F}"/>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RELACIONAMENTO E ATENDIMENTO</a:t>
            </a:r>
          </a:p>
        </p:txBody>
      </p:sp>
      <p:sp>
        <p:nvSpPr>
          <p:cNvPr id="127" name="Retângulo 126">
            <a:extLst>
              <a:ext uri="{FF2B5EF4-FFF2-40B4-BE49-F238E27FC236}">
                <a16:creationId xmlns:a16="http://schemas.microsoft.com/office/drawing/2014/main" id="{DAD2633B-551A-0749-A355-F4295C1E3B16}"/>
              </a:ext>
            </a:extLst>
          </p:cNvPr>
          <p:cNvSpPr/>
          <p:nvPr/>
        </p:nvSpPr>
        <p:spPr>
          <a:xfrm>
            <a:off x="3631903" y="3338904"/>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75,8</a:t>
            </a:r>
          </a:p>
        </p:txBody>
      </p:sp>
      <p:grpSp>
        <p:nvGrpSpPr>
          <p:cNvPr id="128" name="Agrupar 127">
            <a:extLst>
              <a:ext uri="{FF2B5EF4-FFF2-40B4-BE49-F238E27FC236}">
                <a16:creationId xmlns:a16="http://schemas.microsoft.com/office/drawing/2014/main" id="{70866419-A843-B449-A62C-8C4033421F84}"/>
              </a:ext>
            </a:extLst>
          </p:cNvPr>
          <p:cNvGrpSpPr/>
          <p:nvPr/>
        </p:nvGrpSpPr>
        <p:grpSpPr>
          <a:xfrm>
            <a:off x="2095745" y="2891985"/>
            <a:ext cx="1035048" cy="1527452"/>
            <a:chOff x="2068851" y="2891985"/>
            <a:chExt cx="1035048" cy="1434705"/>
          </a:xfrm>
        </p:grpSpPr>
        <p:cxnSp>
          <p:nvCxnSpPr>
            <p:cNvPr id="129" name="Conector Reto 128">
              <a:extLst>
                <a:ext uri="{FF2B5EF4-FFF2-40B4-BE49-F238E27FC236}">
                  <a16:creationId xmlns:a16="http://schemas.microsoft.com/office/drawing/2014/main" id="{5457A79A-B93F-4A42-A0DF-AA231651454E}"/>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Conector Reto 129">
              <a:extLst>
                <a:ext uri="{FF2B5EF4-FFF2-40B4-BE49-F238E27FC236}">
                  <a16:creationId xmlns:a16="http://schemas.microsoft.com/office/drawing/2014/main" id="{1FDD536C-20F8-334B-9118-DF48F21737E4}"/>
                </a:ext>
              </a:extLst>
            </p:cNvPr>
            <p:cNvCxnSpPr/>
            <p:nvPr/>
          </p:nvCxnSpPr>
          <p:spPr>
            <a:xfrm>
              <a:off x="2594510"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Conector Reto 151">
              <a:extLst>
                <a:ext uri="{FF2B5EF4-FFF2-40B4-BE49-F238E27FC236}">
                  <a16:creationId xmlns:a16="http://schemas.microsoft.com/office/drawing/2014/main" id="{172EDDEF-3863-4243-B033-89D49AB4E8E9}"/>
                </a:ext>
              </a:extLst>
            </p:cNvPr>
            <p:cNvCxnSpPr/>
            <p:nvPr/>
          </p:nvCxnSpPr>
          <p:spPr>
            <a:xfrm>
              <a:off x="2068851"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3" name="CaixaDeTexto 26">
            <a:extLst>
              <a:ext uri="{FF2B5EF4-FFF2-40B4-BE49-F238E27FC236}">
                <a16:creationId xmlns:a16="http://schemas.microsoft.com/office/drawing/2014/main" id="{440C93E1-8CBF-CC46-B331-B4DF034534B9}"/>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54" name="CaixaDeTexto 153">
            <a:extLst>
              <a:ext uri="{FF2B5EF4-FFF2-40B4-BE49-F238E27FC236}">
                <a16:creationId xmlns:a16="http://schemas.microsoft.com/office/drawing/2014/main" id="{F59407D6-AE5F-0B42-940D-B65D1AC01590}"/>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55" name="Tabela 154">
            <a:extLst>
              <a:ext uri="{FF2B5EF4-FFF2-40B4-BE49-F238E27FC236}">
                <a16:creationId xmlns:a16="http://schemas.microsoft.com/office/drawing/2014/main" id="{68C9382C-AA7A-B944-ACA1-14F7B07CB3CC}"/>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56" name="Gráfico 155">
            <a:extLst>
              <a:ext uri="{FF2B5EF4-FFF2-40B4-BE49-F238E27FC236}">
                <a16:creationId xmlns:a16="http://schemas.microsoft.com/office/drawing/2014/main" id="{D2FB6D15-9D7A-6C46-A2FF-F174EF5C5342}"/>
              </a:ext>
            </a:extLst>
          </p:cNvPr>
          <p:cNvGraphicFramePr>
            <a:graphicFrameLocks/>
          </p:cNvGraphicFramePr>
          <p:nvPr/>
        </p:nvGraphicFramePr>
        <p:xfrm>
          <a:off x="177795" y="2705463"/>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7" name="Tabela 156">
            <a:extLst>
              <a:ext uri="{FF2B5EF4-FFF2-40B4-BE49-F238E27FC236}">
                <a16:creationId xmlns:a16="http://schemas.microsoft.com/office/drawing/2014/main" id="{1158E51F-4ED3-A445-A391-FE9D9547E473}"/>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58" name="Tabela 157">
            <a:extLst>
              <a:ext uri="{FF2B5EF4-FFF2-40B4-BE49-F238E27FC236}">
                <a16:creationId xmlns:a16="http://schemas.microsoft.com/office/drawing/2014/main" id="{76FD420A-0E80-1D4C-A9AF-9C413C13D551}"/>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59" name="Tabela 158">
            <a:extLst>
              <a:ext uri="{FF2B5EF4-FFF2-40B4-BE49-F238E27FC236}">
                <a16:creationId xmlns:a16="http://schemas.microsoft.com/office/drawing/2014/main" id="{81F4EF99-09BB-9F4C-8A90-A9EE79F8C79E}"/>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60" name="Tabela 159">
            <a:extLst>
              <a:ext uri="{FF2B5EF4-FFF2-40B4-BE49-F238E27FC236}">
                <a16:creationId xmlns:a16="http://schemas.microsoft.com/office/drawing/2014/main" id="{2514B317-26B8-D742-8F4C-4DE04ACBE75E}"/>
              </a:ext>
            </a:extLst>
          </p:cNvPr>
          <p:cNvGraphicFramePr>
            <a:graphicFrameLocks noGrp="1"/>
          </p:cNvGraphicFramePr>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61" name="Gráfico 160">
            <a:extLst>
              <a:ext uri="{FF2B5EF4-FFF2-40B4-BE49-F238E27FC236}">
                <a16:creationId xmlns:a16="http://schemas.microsoft.com/office/drawing/2014/main" id="{14812C19-3A64-8745-ABC1-1617B0AC6AB3}"/>
              </a:ext>
            </a:extLst>
          </p:cNvPr>
          <p:cNvGraphicFramePr>
            <a:graphicFrameLocks/>
          </p:cNvGraphicFramePr>
          <p:nvPr/>
        </p:nvGraphicFramePr>
        <p:xfrm>
          <a:off x="4142280" y="1589797"/>
          <a:ext cx="3337539" cy="2082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2" name="Gráfico 161">
            <a:extLst>
              <a:ext uri="{FF2B5EF4-FFF2-40B4-BE49-F238E27FC236}">
                <a16:creationId xmlns:a16="http://schemas.microsoft.com/office/drawing/2014/main" id="{2C464925-5BF9-5C4A-BB03-C1D640C19ABE}"/>
              </a:ext>
            </a:extLst>
          </p:cNvPr>
          <p:cNvGraphicFramePr>
            <a:graphicFrameLocks/>
          </p:cNvGraphicFramePr>
          <p:nvPr/>
        </p:nvGraphicFramePr>
        <p:xfrm>
          <a:off x="8000587" y="1589797"/>
          <a:ext cx="3337539" cy="208231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3" name="Gráfico 162">
            <a:extLst>
              <a:ext uri="{FF2B5EF4-FFF2-40B4-BE49-F238E27FC236}">
                <a16:creationId xmlns:a16="http://schemas.microsoft.com/office/drawing/2014/main" id="{DF2F9C37-8BEC-BB4B-B0DE-7A7652855AAD}"/>
              </a:ext>
            </a:extLst>
          </p:cNvPr>
          <p:cNvGraphicFramePr>
            <a:graphicFrameLocks/>
          </p:cNvGraphicFramePr>
          <p:nvPr/>
        </p:nvGraphicFramePr>
        <p:xfrm>
          <a:off x="4142599" y="4207461"/>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4" name="Gráfico 163">
            <a:extLst>
              <a:ext uri="{FF2B5EF4-FFF2-40B4-BE49-F238E27FC236}">
                <a16:creationId xmlns:a16="http://schemas.microsoft.com/office/drawing/2014/main" id="{021306CF-336B-9C49-90AF-8865D003B741}"/>
              </a:ext>
            </a:extLst>
          </p:cNvPr>
          <p:cNvGraphicFramePr>
            <a:graphicFrameLocks/>
          </p:cNvGraphicFramePr>
          <p:nvPr/>
        </p:nvGraphicFramePr>
        <p:xfrm>
          <a:off x="8012478" y="4207461"/>
          <a:ext cx="3337539" cy="2082313"/>
        </p:xfrm>
        <a:graphic>
          <a:graphicData uri="http://schemas.openxmlformats.org/drawingml/2006/chart">
            <c:chart xmlns:c="http://schemas.openxmlformats.org/drawingml/2006/chart" xmlns:r="http://schemas.openxmlformats.org/officeDocument/2006/relationships" r:id="rId9"/>
          </a:graphicData>
        </a:graphic>
      </p:graphicFrame>
      <p:sp>
        <p:nvSpPr>
          <p:cNvPr id="105" name="Text Placeholder 33">
            <a:extLst>
              <a:ext uri="{FF2B5EF4-FFF2-40B4-BE49-F238E27FC236}">
                <a16:creationId xmlns:a16="http://schemas.microsoft.com/office/drawing/2014/main" id="{7DC0C9C5-D44E-9F44-831F-B3D3A29A3854}"/>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65" name="Agrupar 4">
            <a:extLst>
              <a:ext uri="{FF2B5EF4-FFF2-40B4-BE49-F238E27FC236}">
                <a16:creationId xmlns:a16="http://schemas.microsoft.com/office/drawing/2014/main" id="{19052CEC-8C92-8846-8196-A558A0FA66F1}"/>
              </a:ext>
            </a:extLst>
          </p:cNvPr>
          <p:cNvGrpSpPr/>
          <p:nvPr/>
        </p:nvGrpSpPr>
        <p:grpSpPr>
          <a:xfrm>
            <a:off x="168535" y="6452541"/>
            <a:ext cx="2033481" cy="307777"/>
            <a:chOff x="632939" y="6000804"/>
            <a:chExt cx="2033481" cy="307777"/>
          </a:xfrm>
        </p:grpSpPr>
        <p:grpSp>
          <p:nvGrpSpPr>
            <p:cNvPr id="166" name="Grupo 43">
              <a:extLst>
                <a:ext uri="{FF2B5EF4-FFF2-40B4-BE49-F238E27FC236}">
                  <a16:creationId xmlns:a16="http://schemas.microsoft.com/office/drawing/2014/main" id="{F9EF863F-057B-514D-AC39-61DA3CDCFF7C}"/>
                </a:ext>
              </a:extLst>
            </p:cNvPr>
            <p:cNvGrpSpPr/>
            <p:nvPr/>
          </p:nvGrpSpPr>
          <p:grpSpPr>
            <a:xfrm>
              <a:off x="632939" y="6000804"/>
              <a:ext cx="779179" cy="307777"/>
              <a:chOff x="2916432" y="6375771"/>
              <a:chExt cx="779179" cy="307777"/>
            </a:xfrm>
          </p:grpSpPr>
          <p:sp>
            <p:nvSpPr>
              <p:cNvPr id="173" name="Title 1">
                <a:extLst>
                  <a:ext uri="{FF2B5EF4-FFF2-40B4-BE49-F238E27FC236}">
                    <a16:creationId xmlns:a16="http://schemas.microsoft.com/office/drawing/2014/main" id="{F487B292-A496-6944-A85C-A13159207FAD}"/>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74" name="Rectangle 24">
                <a:extLst>
                  <a:ext uri="{FF2B5EF4-FFF2-40B4-BE49-F238E27FC236}">
                    <a16:creationId xmlns:a16="http://schemas.microsoft.com/office/drawing/2014/main" id="{67665B8C-1BDB-5F45-B311-742DD0BEC9F7}"/>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67" name="Grupo 47">
              <a:extLst>
                <a:ext uri="{FF2B5EF4-FFF2-40B4-BE49-F238E27FC236}">
                  <a16:creationId xmlns:a16="http://schemas.microsoft.com/office/drawing/2014/main" id="{B22856A2-2E1A-7B49-9B5E-08A54B0894C3}"/>
                </a:ext>
              </a:extLst>
            </p:cNvPr>
            <p:cNvGrpSpPr/>
            <p:nvPr/>
          </p:nvGrpSpPr>
          <p:grpSpPr>
            <a:xfrm>
              <a:off x="1306542" y="6000804"/>
              <a:ext cx="739630" cy="307777"/>
              <a:chOff x="3762616" y="6375771"/>
              <a:chExt cx="739630" cy="307777"/>
            </a:xfrm>
          </p:grpSpPr>
          <p:sp>
            <p:nvSpPr>
              <p:cNvPr id="171" name="Rectangle 25">
                <a:extLst>
                  <a:ext uri="{FF2B5EF4-FFF2-40B4-BE49-F238E27FC236}">
                    <a16:creationId xmlns:a16="http://schemas.microsoft.com/office/drawing/2014/main" id="{30DCC954-A4C5-FD4E-B19D-17779D1C1973}"/>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72" name="Title 1">
                <a:extLst>
                  <a:ext uri="{FF2B5EF4-FFF2-40B4-BE49-F238E27FC236}">
                    <a16:creationId xmlns:a16="http://schemas.microsoft.com/office/drawing/2014/main" id="{F80BE63F-EDFB-A547-9927-BCBE202909ED}"/>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68" name="Grupo 48">
              <a:extLst>
                <a:ext uri="{FF2B5EF4-FFF2-40B4-BE49-F238E27FC236}">
                  <a16:creationId xmlns:a16="http://schemas.microsoft.com/office/drawing/2014/main" id="{07C29F06-DA99-9240-87D9-D3CA4FF22DDA}"/>
                </a:ext>
              </a:extLst>
            </p:cNvPr>
            <p:cNvGrpSpPr/>
            <p:nvPr/>
          </p:nvGrpSpPr>
          <p:grpSpPr>
            <a:xfrm>
              <a:off x="1963716" y="6000804"/>
              <a:ext cx="702704" cy="307777"/>
              <a:chOff x="4613709" y="6375771"/>
              <a:chExt cx="702704" cy="307777"/>
            </a:xfrm>
          </p:grpSpPr>
          <p:sp>
            <p:nvSpPr>
              <p:cNvPr id="169" name="Rectangle 26">
                <a:extLst>
                  <a:ext uri="{FF2B5EF4-FFF2-40B4-BE49-F238E27FC236}">
                    <a16:creationId xmlns:a16="http://schemas.microsoft.com/office/drawing/2014/main" id="{E3F38DCF-1A40-454A-B023-A25B3284905E}"/>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70" name="Title 1">
                <a:extLst>
                  <a:ext uri="{FF2B5EF4-FFF2-40B4-BE49-F238E27FC236}">
                    <a16:creationId xmlns:a16="http://schemas.microsoft.com/office/drawing/2014/main" id="{458EB52D-F65F-E94E-9DA2-EEBA2FF344E5}"/>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75" name="Retângulo 174">
            <a:extLst>
              <a:ext uri="{FF2B5EF4-FFF2-40B4-BE49-F238E27FC236}">
                <a16:creationId xmlns:a16="http://schemas.microsoft.com/office/drawing/2014/main" id="{1F7346A1-55B5-0F4D-AB54-E70E7530CD5F}"/>
              </a:ext>
            </a:extLst>
          </p:cNvPr>
          <p:cNvSpPr/>
          <p:nvPr/>
        </p:nvSpPr>
        <p:spPr>
          <a:xfrm>
            <a:off x="117894" y="5638906"/>
            <a:ext cx="2124299"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1%</a:t>
            </a:r>
            <a:endParaRPr lang="pt-BR" sz="1100" dirty="0"/>
          </a:p>
        </p:txBody>
      </p:sp>
      <p:cxnSp>
        <p:nvCxnSpPr>
          <p:cNvPr id="176" name="Conector Reto 175">
            <a:extLst>
              <a:ext uri="{FF2B5EF4-FFF2-40B4-BE49-F238E27FC236}">
                <a16:creationId xmlns:a16="http://schemas.microsoft.com/office/drawing/2014/main" id="{B54E6A3E-03F4-AD4D-997E-92B469B0DC43}"/>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084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RELACIONAMENTO E ATENDIMENTO</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30" name="CaixaDeTexto 26">
            <a:extLst>
              <a:ext uri="{FF2B5EF4-FFF2-40B4-BE49-F238E27FC236}">
                <a16:creationId xmlns:a16="http://schemas.microsoft.com/office/drawing/2014/main" id="{37A1510A-9EC5-7B45-B9F1-40212C5B429B}"/>
              </a:ext>
            </a:extLst>
          </p:cNvPr>
          <p:cNvSpPr txBox="1"/>
          <p:nvPr/>
        </p:nvSpPr>
        <p:spPr>
          <a:xfrm>
            <a:off x="1123188" y="2223630"/>
            <a:ext cx="3823977" cy="305038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Em geral gosto muito do BB, mas senti falta de algumas explicações em relação ao que o aplicativo oferece. Em relação ao atendimento nas agências, sempre fui atendida tranquilamente, entretanto uma pessoa que me atendeu não havia considerado outras possibilidades ao resolver meu problema até eu sugerir algo que outra pessoa que conheço que trabalha no BB tinha me falado (o que poderia ter evitado rodeios no problema).</a:t>
            </a:r>
          </a:p>
        </p:txBody>
      </p:sp>
      <p:pic>
        <p:nvPicPr>
          <p:cNvPr id="3" name="Imagem 2">
            <a:extLst>
              <a:ext uri="{FF2B5EF4-FFF2-40B4-BE49-F238E27FC236}">
                <a16:creationId xmlns:a16="http://schemas.microsoft.com/office/drawing/2014/main" id="{F8539028-C811-0240-8305-F7D572C0FAEC}"/>
              </a:ext>
            </a:extLst>
          </p:cNvPr>
          <p:cNvPicPr>
            <a:picLocks noChangeAspect="1"/>
          </p:cNvPicPr>
          <p:nvPr/>
        </p:nvPicPr>
        <p:blipFill>
          <a:blip r:embed="rId3"/>
          <a:stretch>
            <a:fillRect/>
          </a:stretch>
        </p:blipFill>
        <p:spPr>
          <a:xfrm>
            <a:off x="2743729" y="1660410"/>
            <a:ext cx="582895" cy="404598"/>
          </a:xfrm>
          <a:prstGeom prst="rect">
            <a:avLst/>
          </a:prstGeom>
        </p:spPr>
      </p:pic>
      <p:pic>
        <p:nvPicPr>
          <p:cNvPr id="6" name="Imagem 5">
            <a:extLst>
              <a:ext uri="{FF2B5EF4-FFF2-40B4-BE49-F238E27FC236}">
                <a16:creationId xmlns:a16="http://schemas.microsoft.com/office/drawing/2014/main" id="{56C2F979-16AD-B240-9ED3-DA51DCC03FE3}"/>
              </a:ext>
            </a:extLst>
          </p:cNvPr>
          <p:cNvPicPr>
            <a:picLocks noChangeAspect="1"/>
          </p:cNvPicPr>
          <p:nvPr/>
        </p:nvPicPr>
        <p:blipFill>
          <a:blip r:embed="rId4"/>
          <a:stretch>
            <a:fillRect/>
          </a:stretch>
        </p:blipFill>
        <p:spPr>
          <a:xfrm>
            <a:off x="2743729" y="5441523"/>
            <a:ext cx="592374" cy="411177"/>
          </a:xfrm>
          <a:prstGeom prst="rect">
            <a:avLst/>
          </a:prstGeom>
        </p:spPr>
      </p:pic>
      <p:sp>
        <p:nvSpPr>
          <p:cNvPr id="39" name="CaixaDeTexto 26">
            <a:extLst>
              <a:ext uri="{FF2B5EF4-FFF2-40B4-BE49-F238E27FC236}">
                <a16:creationId xmlns:a16="http://schemas.microsoft.com/office/drawing/2014/main" id="{EA76730B-B7B9-F04C-8F80-721606C71CD7}"/>
              </a:ext>
            </a:extLst>
          </p:cNvPr>
          <p:cNvSpPr txBox="1"/>
          <p:nvPr/>
        </p:nvSpPr>
        <p:spPr>
          <a:xfrm>
            <a:off x="7263701" y="1207273"/>
            <a:ext cx="4435734" cy="4404604"/>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Geralmente utilizo apenas o APP. Resolve a maioria dos meus problemas, mas as respostas dos gerentes muitas vezes não me satisfazem. Há soluções para minhas questões no próprio APP ou no caixa eletrônico, mas quando pergunto a eles, através de mensagens nos próprio aplicativo, não sabem responder. Acredito que treinamentos constantes sobre as soluções para problemas rotineiros, como saque com liberação de valor inferior ao solicitado, ou não liberação do valor (resolvível no caixa eletrônico, mas ao perguntar nas mensagens do APP me pediram tempo e não responderam adequadamente - descobri sozinha a solução), demandas e duvidas com meus cartões que também não sabem responder...</a:t>
            </a:r>
          </a:p>
        </p:txBody>
      </p:sp>
      <p:sp>
        <p:nvSpPr>
          <p:cNvPr id="26" name="CaixaDeTexto 26">
            <a:extLst>
              <a:ext uri="{FF2B5EF4-FFF2-40B4-BE49-F238E27FC236}">
                <a16:creationId xmlns:a16="http://schemas.microsoft.com/office/drawing/2014/main" id="{F8A9D53F-A148-7442-917C-710EABB4F9C3}"/>
              </a:ext>
            </a:extLst>
          </p:cNvPr>
          <p:cNvSpPr txBox="1"/>
          <p:nvPr/>
        </p:nvSpPr>
        <p:spPr>
          <a:xfrm>
            <a:off x="1979619" y="5944532"/>
            <a:ext cx="2111113"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Universitário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3" name="CaixaDeTexto 26">
            <a:extLst>
              <a:ext uri="{FF2B5EF4-FFF2-40B4-BE49-F238E27FC236}">
                <a16:creationId xmlns:a16="http://schemas.microsoft.com/office/drawing/2014/main" id="{B7B48305-F2AE-6749-A095-F2C4C14F07F7}"/>
              </a:ext>
            </a:extLst>
          </p:cNvPr>
          <p:cNvSpPr txBox="1"/>
          <p:nvPr/>
        </p:nvSpPr>
        <p:spPr>
          <a:xfrm>
            <a:off x="8525735" y="6166983"/>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 name="Imagem 19">
            <a:extLst>
              <a:ext uri="{FF2B5EF4-FFF2-40B4-BE49-F238E27FC236}">
                <a16:creationId xmlns:a16="http://schemas.microsoft.com/office/drawing/2014/main" id="{B424B01E-6107-3E4F-BC00-5B415273C773}"/>
              </a:ext>
            </a:extLst>
          </p:cNvPr>
          <p:cNvPicPr>
            <a:picLocks noChangeAspect="1"/>
          </p:cNvPicPr>
          <p:nvPr/>
        </p:nvPicPr>
        <p:blipFill>
          <a:blip r:embed="rId5"/>
          <a:stretch>
            <a:fillRect/>
          </a:stretch>
        </p:blipFill>
        <p:spPr>
          <a:xfrm>
            <a:off x="9185381" y="5643151"/>
            <a:ext cx="592374" cy="411178"/>
          </a:xfrm>
          <a:prstGeom prst="rect">
            <a:avLst/>
          </a:prstGeom>
        </p:spPr>
      </p:pic>
      <p:pic>
        <p:nvPicPr>
          <p:cNvPr id="21" name="Imagem 20">
            <a:extLst>
              <a:ext uri="{FF2B5EF4-FFF2-40B4-BE49-F238E27FC236}">
                <a16:creationId xmlns:a16="http://schemas.microsoft.com/office/drawing/2014/main" id="{99193336-A2C2-0744-A1B4-4377EC6A0436}"/>
              </a:ext>
            </a:extLst>
          </p:cNvPr>
          <p:cNvPicPr>
            <a:picLocks noChangeAspect="1"/>
          </p:cNvPicPr>
          <p:nvPr/>
        </p:nvPicPr>
        <p:blipFill>
          <a:blip r:embed="rId5"/>
          <a:stretch>
            <a:fillRect/>
          </a:stretch>
        </p:blipFill>
        <p:spPr>
          <a:xfrm rot="10800000">
            <a:off x="9185381" y="651726"/>
            <a:ext cx="592374" cy="411178"/>
          </a:xfrm>
          <a:prstGeom prst="rect">
            <a:avLst/>
          </a:prstGeom>
        </p:spPr>
      </p:pic>
      <p:pic>
        <p:nvPicPr>
          <p:cNvPr id="22" name="Imagem 21">
            <a:extLst>
              <a:ext uri="{FF2B5EF4-FFF2-40B4-BE49-F238E27FC236}">
                <a16:creationId xmlns:a16="http://schemas.microsoft.com/office/drawing/2014/main" id="{2AD3DD16-D18D-AA4B-A059-D4DE7358C8DC}"/>
              </a:ext>
            </a:extLst>
          </p:cNvPr>
          <p:cNvPicPr>
            <a:picLocks noChangeAspect="1"/>
          </p:cNvPicPr>
          <p:nvPr/>
        </p:nvPicPr>
        <p:blipFill>
          <a:blip r:embed="rId6">
            <a:alphaModFix/>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936735" y="3625975"/>
            <a:ext cx="537903" cy="537903"/>
          </a:xfrm>
          <a:prstGeom prst="rect">
            <a:avLst/>
          </a:prstGeom>
        </p:spPr>
      </p:pic>
      <p:sp>
        <p:nvSpPr>
          <p:cNvPr id="16" name="Espaço Reservado para Texto 3">
            <a:extLst>
              <a:ext uri="{FF2B5EF4-FFF2-40B4-BE49-F238E27FC236}">
                <a16:creationId xmlns:a16="http://schemas.microsoft.com/office/drawing/2014/main" id="{D2AB35BA-10DF-AB4E-9633-69C2214D1E94}"/>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083856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teto, no interior, quarto, mesa&#10;&#10;Descrição gerada automaticamente">
            <a:extLst>
              <a:ext uri="{FF2B5EF4-FFF2-40B4-BE49-F238E27FC236}">
                <a16:creationId xmlns:a16="http://schemas.microsoft.com/office/drawing/2014/main" id="{C158B0BB-2FD2-F748-896C-851243CFE73D}"/>
              </a:ext>
            </a:extLst>
          </p:cNvPr>
          <p:cNvPicPr>
            <a:picLocks noChangeAspect="1"/>
          </p:cNvPicPr>
          <p:nvPr/>
        </p:nvPicPr>
        <p:blipFill rotWithShape="1">
          <a:blip r:embed="rId2"/>
          <a:srcRect r="57023" b="1803"/>
          <a:stretch/>
        </p:blipFill>
        <p:spPr>
          <a:xfrm>
            <a:off x="1353179" y="0"/>
            <a:ext cx="6490643"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25DADE9-0F01-7641-BC57-57090FF7EBA9}"/>
              </a:ext>
            </a:extLst>
          </p:cNvPr>
          <p:cNvSpPr txBox="1"/>
          <p:nvPr/>
        </p:nvSpPr>
        <p:spPr>
          <a:xfrm>
            <a:off x="9355644" y="3661061"/>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540245"/>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14">
            <a:extLst>
              <a:ext uri="{FF2B5EF4-FFF2-40B4-BE49-F238E27FC236}">
                <a16:creationId xmlns:a16="http://schemas.microsoft.com/office/drawing/2014/main" id="{F7D88F6A-1115-6D41-A524-82B3B1167332}"/>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tendência de queda</a:t>
            </a:r>
            <a:endParaRPr lang="pt-BR" sz="3600" b="0" dirty="0">
              <a:solidFill>
                <a:schemeClr val="bg1"/>
              </a:solidFill>
              <a:latin typeface="Segoe Pro SemiLight" panose="020B0402040204020203" pitchFamily="34" charset="0"/>
            </a:endParaRPr>
          </a:p>
        </p:txBody>
      </p:sp>
      <p:sp>
        <p:nvSpPr>
          <p:cNvPr id="11" name="Título 10">
            <a:extLst>
              <a:ext uri="{FF2B5EF4-FFF2-40B4-BE49-F238E27FC236}">
                <a16:creationId xmlns:a16="http://schemas.microsoft.com/office/drawing/2014/main" id="{1F234ADE-D1C5-5D44-8D43-7A576110503B}"/>
              </a:ext>
            </a:extLst>
          </p:cNvPr>
          <p:cNvSpPr>
            <a:spLocks noGrp="1"/>
          </p:cNvSpPr>
          <p:nvPr>
            <p:ph type="title"/>
          </p:nvPr>
        </p:nvSpPr>
        <p:spPr>
          <a:xfrm>
            <a:off x="8181794" y="2594141"/>
            <a:ext cx="3427110" cy="1421928"/>
          </a:xfrm>
        </p:spPr>
        <p:txBody>
          <a:bodyPr/>
          <a:lstStyle/>
          <a:p>
            <a:r>
              <a:rPr lang="pt-BR" sz="3200" dirty="0"/>
              <a:t>ATENDIMENTO NAS AGÊNCIAS</a:t>
            </a:r>
          </a:p>
        </p:txBody>
      </p:sp>
      <p:pic>
        <p:nvPicPr>
          <p:cNvPr id="12" name="Imagem 11">
            <a:extLst>
              <a:ext uri="{FF2B5EF4-FFF2-40B4-BE49-F238E27FC236}">
                <a16:creationId xmlns:a16="http://schemas.microsoft.com/office/drawing/2014/main" id="{A1D63574-1047-AE47-AAE5-3D6C9E1BC209}"/>
              </a:ext>
            </a:extLst>
          </p:cNvPr>
          <p:cNvPicPr>
            <a:picLocks noChangeAspect="1"/>
          </p:cNvPicPr>
          <p:nvPr/>
        </p:nvPicPr>
        <p:blipFill>
          <a:blip r:embed="rId3"/>
          <a:stretch>
            <a:fillRect/>
          </a:stretch>
        </p:blipFill>
        <p:spPr>
          <a:xfrm>
            <a:off x="10929113" y="1978955"/>
            <a:ext cx="596900" cy="596900"/>
          </a:xfrm>
          <a:prstGeom prst="rect">
            <a:avLst/>
          </a:prstGeom>
        </p:spPr>
      </p:pic>
      <p:sp>
        <p:nvSpPr>
          <p:cNvPr id="14" name="Espaço Reservado para Texto 3">
            <a:extLst>
              <a:ext uri="{FF2B5EF4-FFF2-40B4-BE49-F238E27FC236}">
                <a16:creationId xmlns:a16="http://schemas.microsoft.com/office/drawing/2014/main" id="{5897F904-31CF-D644-8CD8-F42DE0580841}"/>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3500816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33453" y="-40363"/>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6" name="Gráfico 175">
            <a:extLst>
              <a:ext uri="{FF2B5EF4-FFF2-40B4-BE49-F238E27FC236}">
                <a16:creationId xmlns:a16="http://schemas.microsoft.com/office/drawing/2014/main" id="{357B04C7-A11F-1B4F-B7B7-40639BAD5496}"/>
              </a:ext>
            </a:extLst>
          </p:cNvPr>
          <p:cNvGraphicFramePr>
            <a:graphicFrameLocks/>
          </p:cNvGraphicFramePr>
          <p:nvPr/>
        </p:nvGraphicFramePr>
        <p:xfrm>
          <a:off x="792076" y="1601074"/>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7" name="Gráfico 176">
            <a:extLst>
              <a:ext uri="{FF2B5EF4-FFF2-40B4-BE49-F238E27FC236}">
                <a16:creationId xmlns:a16="http://schemas.microsoft.com/office/drawing/2014/main" id="{B60FDF2A-DEAA-CE41-83FB-5D59BDE3047A}"/>
              </a:ext>
            </a:extLst>
          </p:cNvPr>
          <p:cNvGraphicFramePr>
            <a:graphicFrameLocks/>
          </p:cNvGraphicFramePr>
          <p:nvPr/>
        </p:nvGraphicFramePr>
        <p:xfrm>
          <a:off x="4496243" y="1597400"/>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8" name="Gráfico 177">
            <a:extLst>
              <a:ext uri="{FF2B5EF4-FFF2-40B4-BE49-F238E27FC236}">
                <a16:creationId xmlns:a16="http://schemas.microsoft.com/office/drawing/2014/main" id="{0EEFA661-768C-7C48-A4CB-ACA777F49852}"/>
              </a:ext>
            </a:extLst>
          </p:cNvPr>
          <p:cNvGraphicFramePr>
            <a:graphicFrameLocks/>
          </p:cNvGraphicFramePr>
          <p:nvPr/>
        </p:nvGraphicFramePr>
        <p:xfrm>
          <a:off x="8132496" y="1584681"/>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5" name="Agrupar 84">
            <a:extLst>
              <a:ext uri="{FF2B5EF4-FFF2-40B4-BE49-F238E27FC236}">
                <a16:creationId xmlns:a16="http://schemas.microsoft.com/office/drawing/2014/main" id="{2FFAA8DA-4657-7A4A-8C56-0BB71895D6C4}"/>
              </a:ext>
            </a:extLst>
          </p:cNvPr>
          <p:cNvGrpSpPr/>
          <p:nvPr/>
        </p:nvGrpSpPr>
        <p:grpSpPr>
          <a:xfrm>
            <a:off x="827540" y="1544449"/>
            <a:ext cx="2974570" cy="2244888"/>
            <a:chOff x="453244" y="1838776"/>
            <a:chExt cx="2974570" cy="2244888"/>
          </a:xfrm>
        </p:grpSpPr>
        <p:sp>
          <p:nvSpPr>
            <p:cNvPr id="92" name="Retângulo 91">
              <a:extLst>
                <a:ext uri="{FF2B5EF4-FFF2-40B4-BE49-F238E27FC236}">
                  <a16:creationId xmlns:a16="http://schemas.microsoft.com/office/drawing/2014/main" id="{BD106C66-4FD8-214C-A189-AE8C416B52A7}"/>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olchete Duplo 92">
              <a:extLst>
                <a:ext uri="{FF2B5EF4-FFF2-40B4-BE49-F238E27FC236}">
                  <a16:creationId xmlns:a16="http://schemas.microsoft.com/office/drawing/2014/main" id="{6268F96B-1E21-2047-AA26-F14F2BD64F37}"/>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CaixaDeTexto 93">
              <a:extLst>
                <a:ext uri="{FF2B5EF4-FFF2-40B4-BE49-F238E27FC236}">
                  <a16:creationId xmlns:a16="http://schemas.microsoft.com/office/drawing/2014/main" id="{4E93E556-6D75-E24A-B9C5-0BF900579765}"/>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5" name="CaixaDeTexto 94">
              <a:extLst>
                <a:ext uri="{FF2B5EF4-FFF2-40B4-BE49-F238E27FC236}">
                  <a16:creationId xmlns:a16="http://schemas.microsoft.com/office/drawing/2014/main" id="{B958C260-BD41-1B4B-BA3F-A44AE21E3AD3}"/>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6" name="CaixaDeTexto 95">
              <a:extLst>
                <a:ext uri="{FF2B5EF4-FFF2-40B4-BE49-F238E27FC236}">
                  <a16:creationId xmlns:a16="http://schemas.microsoft.com/office/drawing/2014/main" id="{EF4F44DD-552B-9944-BC01-E1804C3BD94C}"/>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8" name="CaixaDeTexto 97">
              <a:extLst>
                <a:ext uri="{FF2B5EF4-FFF2-40B4-BE49-F238E27FC236}">
                  <a16:creationId xmlns:a16="http://schemas.microsoft.com/office/drawing/2014/main" id="{926E832F-4609-E74B-9842-FDF45B4136B2}"/>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99" name="CaixaDeTexto 98">
              <a:extLst>
                <a:ext uri="{FF2B5EF4-FFF2-40B4-BE49-F238E27FC236}">
                  <a16:creationId xmlns:a16="http://schemas.microsoft.com/office/drawing/2014/main" id="{20F6779B-CA3F-CE49-BD92-38C4146B8DED}"/>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5" name="CaixaDeTexto 104">
              <a:extLst>
                <a:ext uri="{FF2B5EF4-FFF2-40B4-BE49-F238E27FC236}">
                  <a16:creationId xmlns:a16="http://schemas.microsoft.com/office/drawing/2014/main" id="{D7201256-5933-DD44-A42D-29D06DA22BA0}"/>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08" name="Agrupar 107">
            <a:extLst>
              <a:ext uri="{FF2B5EF4-FFF2-40B4-BE49-F238E27FC236}">
                <a16:creationId xmlns:a16="http://schemas.microsoft.com/office/drawing/2014/main" id="{458FDC0F-2FBD-F940-8121-4DAB62FEC31C}"/>
              </a:ext>
            </a:extLst>
          </p:cNvPr>
          <p:cNvGrpSpPr/>
          <p:nvPr/>
        </p:nvGrpSpPr>
        <p:grpSpPr>
          <a:xfrm>
            <a:off x="4574164" y="1544449"/>
            <a:ext cx="2974570" cy="2244888"/>
            <a:chOff x="453244" y="1838776"/>
            <a:chExt cx="2974570" cy="2244888"/>
          </a:xfrm>
        </p:grpSpPr>
        <p:sp>
          <p:nvSpPr>
            <p:cNvPr id="109" name="Retângulo 108">
              <a:extLst>
                <a:ext uri="{FF2B5EF4-FFF2-40B4-BE49-F238E27FC236}">
                  <a16:creationId xmlns:a16="http://schemas.microsoft.com/office/drawing/2014/main" id="{EA60A452-5CA6-A14E-9ABD-195CA1EC88E1}"/>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Colchete Duplo 131">
              <a:extLst>
                <a:ext uri="{FF2B5EF4-FFF2-40B4-BE49-F238E27FC236}">
                  <a16:creationId xmlns:a16="http://schemas.microsoft.com/office/drawing/2014/main" id="{DF9ACB7A-C775-8443-BA4C-4A76B055DBF9}"/>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CaixaDeTexto 132">
              <a:extLst>
                <a:ext uri="{FF2B5EF4-FFF2-40B4-BE49-F238E27FC236}">
                  <a16:creationId xmlns:a16="http://schemas.microsoft.com/office/drawing/2014/main" id="{96F2C87B-A4DA-3348-BA4D-B4A77327CE06}"/>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4" name="CaixaDeTexto 133">
              <a:extLst>
                <a:ext uri="{FF2B5EF4-FFF2-40B4-BE49-F238E27FC236}">
                  <a16:creationId xmlns:a16="http://schemas.microsoft.com/office/drawing/2014/main" id="{62738D11-1319-564E-8CFD-46483960E512}"/>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5" name="CaixaDeTexto 134">
              <a:extLst>
                <a:ext uri="{FF2B5EF4-FFF2-40B4-BE49-F238E27FC236}">
                  <a16:creationId xmlns:a16="http://schemas.microsoft.com/office/drawing/2014/main" id="{3DE087CF-02E7-5849-B080-8BB6EE4F575A}"/>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6" name="CaixaDeTexto 135">
              <a:extLst>
                <a:ext uri="{FF2B5EF4-FFF2-40B4-BE49-F238E27FC236}">
                  <a16:creationId xmlns:a16="http://schemas.microsoft.com/office/drawing/2014/main" id="{5E54A547-41ED-9747-9166-79FF2E789A28}"/>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7" name="CaixaDeTexto 136">
              <a:extLst>
                <a:ext uri="{FF2B5EF4-FFF2-40B4-BE49-F238E27FC236}">
                  <a16:creationId xmlns:a16="http://schemas.microsoft.com/office/drawing/2014/main" id="{68D19E0F-2589-FF46-9025-F64DA7BF00C5}"/>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8" name="CaixaDeTexto 137">
              <a:extLst>
                <a:ext uri="{FF2B5EF4-FFF2-40B4-BE49-F238E27FC236}">
                  <a16:creationId xmlns:a16="http://schemas.microsoft.com/office/drawing/2014/main" id="{7C236987-5613-9447-9136-DC1076B4B2B1}"/>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9" name="Agrupar 138">
            <a:extLst>
              <a:ext uri="{FF2B5EF4-FFF2-40B4-BE49-F238E27FC236}">
                <a16:creationId xmlns:a16="http://schemas.microsoft.com/office/drawing/2014/main" id="{FA2720FC-7811-DC4C-B988-982AC91CC4E6}"/>
              </a:ext>
            </a:extLst>
          </p:cNvPr>
          <p:cNvGrpSpPr/>
          <p:nvPr/>
        </p:nvGrpSpPr>
        <p:grpSpPr>
          <a:xfrm>
            <a:off x="8223064" y="1544449"/>
            <a:ext cx="2974570" cy="2244888"/>
            <a:chOff x="453244" y="1838776"/>
            <a:chExt cx="2974570" cy="2244888"/>
          </a:xfrm>
        </p:grpSpPr>
        <p:sp>
          <p:nvSpPr>
            <p:cNvPr id="168" name="Retângulo 167">
              <a:extLst>
                <a:ext uri="{FF2B5EF4-FFF2-40B4-BE49-F238E27FC236}">
                  <a16:creationId xmlns:a16="http://schemas.microsoft.com/office/drawing/2014/main" id="{15C92FD8-AB5F-FC4D-BF09-C370A0917389}"/>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Colchete Duplo 168">
              <a:extLst>
                <a:ext uri="{FF2B5EF4-FFF2-40B4-BE49-F238E27FC236}">
                  <a16:creationId xmlns:a16="http://schemas.microsoft.com/office/drawing/2014/main" id="{5BA92F37-2853-184D-9551-DDD92B59EE81}"/>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CaixaDeTexto 169">
              <a:extLst>
                <a:ext uri="{FF2B5EF4-FFF2-40B4-BE49-F238E27FC236}">
                  <a16:creationId xmlns:a16="http://schemas.microsoft.com/office/drawing/2014/main" id="{2B153CED-616C-CD46-9570-48C9AA2015FA}"/>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71" name="CaixaDeTexto 170">
              <a:extLst>
                <a:ext uri="{FF2B5EF4-FFF2-40B4-BE49-F238E27FC236}">
                  <a16:creationId xmlns:a16="http://schemas.microsoft.com/office/drawing/2014/main" id="{4D9E5651-650F-EC46-8225-8816696CFE1C}"/>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2" name="CaixaDeTexto 171">
              <a:extLst>
                <a:ext uri="{FF2B5EF4-FFF2-40B4-BE49-F238E27FC236}">
                  <a16:creationId xmlns:a16="http://schemas.microsoft.com/office/drawing/2014/main" id="{A7D655AD-B327-2846-8DB3-1F3D24C76762}"/>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3" name="CaixaDeTexto 172">
              <a:extLst>
                <a:ext uri="{FF2B5EF4-FFF2-40B4-BE49-F238E27FC236}">
                  <a16:creationId xmlns:a16="http://schemas.microsoft.com/office/drawing/2014/main" id="{EF05E5F8-5DDE-3F44-9B99-42BD79E2C625}"/>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4" name="CaixaDeTexto 173">
              <a:extLst>
                <a:ext uri="{FF2B5EF4-FFF2-40B4-BE49-F238E27FC236}">
                  <a16:creationId xmlns:a16="http://schemas.microsoft.com/office/drawing/2014/main" id="{3590F3E7-49A7-944E-A722-66F3FBD1583A}"/>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5" name="CaixaDeTexto 174">
              <a:extLst>
                <a:ext uri="{FF2B5EF4-FFF2-40B4-BE49-F238E27FC236}">
                  <a16:creationId xmlns:a16="http://schemas.microsoft.com/office/drawing/2014/main" id="{950A6FA8-750C-0C47-9B79-D47134748353}"/>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ATENDIMENTO NAS AGÊNCIAS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7255991" y="257483"/>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2507993283"/>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73,3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70,7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C00000"/>
                          </a:solidFill>
                          <a:effectLst/>
                          <a:latin typeface="Wingdings 3" pitchFamily="2" charset="2"/>
                        </a:rPr>
                        <a:t>q</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7998800"/>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6%</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4%</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pt-BR" sz="2800" b="1" i="0" dirty="0">
                        <a:solidFill>
                          <a:schemeClr val="bg1"/>
                        </a:solidFill>
                        <a:highlight>
                          <a:srgbClr val="800000"/>
                        </a:highligh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15%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3324184014"/>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16%</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12%</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rgbClr val="C00000"/>
                          </a:solidFill>
                          <a:effectLst/>
                          <a:latin typeface="Wingdings 3" pitchFamily="2" charset="2"/>
                        </a:rPr>
                        <a:t>q</a:t>
                      </a:r>
                      <a:endParaRPr lang="pt-BR" sz="1200" dirty="0">
                        <a:solidFill>
                          <a:srgbClr val="C00000"/>
                        </a:solidFil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1%</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pt-BR" sz="1200" b="0" i="0" u="none" strike="noStrike" dirty="0">
                          <a:solidFill>
                            <a:schemeClr val="bg2">
                              <a:lumMod val="75000"/>
                            </a:schemeClr>
                          </a:solidFill>
                          <a:effectLst/>
                          <a:latin typeface="Wingdings" pitchFamily="2" charset="2"/>
                        </a:rPr>
                        <a:t>l</a:t>
                      </a:r>
                      <a:endParaRPr lang="pt-BR" sz="1200" dirty="0">
                        <a:solidFill>
                          <a:schemeClr val="bg2">
                            <a:lumMod val="75000"/>
                          </a:schemeClr>
                        </a:solidFill>
                        <a:latin typeface="Wingdings" pitchFamily="2" charset="2"/>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156" name="CaixaDeTexto 155">
            <a:extLst>
              <a:ext uri="{FF2B5EF4-FFF2-40B4-BE49-F238E27FC236}">
                <a16:creationId xmlns:a16="http://schemas.microsoft.com/office/drawing/2014/main" id="{ABAD2DE3-56B5-044D-B039-FF579987B1C2}"/>
              </a:ext>
            </a:extLst>
          </p:cNvPr>
          <p:cNvSpPr txBox="1"/>
          <p:nvPr/>
        </p:nvSpPr>
        <p:spPr>
          <a:xfrm>
            <a:off x="48151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92062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79,1</a:t>
            </a:r>
          </a:p>
        </p:txBody>
      </p:sp>
      <p:sp>
        <p:nvSpPr>
          <p:cNvPr id="160" name="Retângulo 159">
            <a:extLst>
              <a:ext uri="{FF2B5EF4-FFF2-40B4-BE49-F238E27FC236}">
                <a16:creationId xmlns:a16="http://schemas.microsoft.com/office/drawing/2014/main" id="{052E4151-A03D-7944-B352-5E8B4B3A1447}"/>
              </a:ext>
            </a:extLst>
          </p:cNvPr>
          <p:cNvSpPr/>
          <p:nvPr/>
        </p:nvSpPr>
        <p:spPr>
          <a:xfrm>
            <a:off x="9419551"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90,3</a:t>
            </a:r>
          </a:p>
        </p:txBody>
      </p:sp>
      <p:grpSp>
        <p:nvGrpSpPr>
          <p:cNvPr id="161" name="Agrupar 160">
            <a:extLst>
              <a:ext uri="{FF2B5EF4-FFF2-40B4-BE49-F238E27FC236}">
                <a16:creationId xmlns:a16="http://schemas.microsoft.com/office/drawing/2014/main" id="{19BF7896-3F84-B448-801B-06EB4335A47A}"/>
              </a:ext>
            </a:extLst>
          </p:cNvPr>
          <p:cNvGrpSpPr/>
          <p:nvPr/>
        </p:nvGrpSpPr>
        <p:grpSpPr>
          <a:xfrm>
            <a:off x="10285108" y="4004549"/>
            <a:ext cx="412750" cy="412750"/>
            <a:chOff x="774935" y="3522090"/>
            <a:chExt cx="412750" cy="412750"/>
          </a:xfrm>
        </p:grpSpPr>
        <p:sp>
          <p:nvSpPr>
            <p:cNvPr id="162" name="Retângulo Arredondado 161">
              <a:extLst>
                <a:ext uri="{FF2B5EF4-FFF2-40B4-BE49-F238E27FC236}">
                  <a16:creationId xmlns:a16="http://schemas.microsoft.com/office/drawing/2014/main" id="{7E028C32-59D9-6747-BFA2-722F90826982}"/>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31881" y="3597564"/>
              <a:ext cx="320644" cy="256166"/>
            </a:xfrm>
            <a:prstGeom prst="rect">
              <a:avLst/>
            </a:prstGeom>
          </p:spPr>
        </p:pic>
      </p:grpSp>
      <p:sp>
        <p:nvSpPr>
          <p:cNvPr id="97" name="CaixaDeTexto 96">
            <a:extLst>
              <a:ext uri="{FF2B5EF4-FFF2-40B4-BE49-F238E27FC236}">
                <a16:creationId xmlns:a16="http://schemas.microsoft.com/office/drawing/2014/main" id="{F5D83F33-E72F-8C4A-8DFF-0BE9D7BD7DED}"/>
              </a:ext>
            </a:extLst>
          </p:cNvPr>
          <p:cNvSpPr txBox="1"/>
          <p:nvPr/>
        </p:nvSpPr>
        <p:spPr>
          <a:xfrm>
            <a:off x="83203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8"/>
          <a:stretch>
            <a:fillRect/>
          </a:stretch>
        </p:blipFill>
        <p:spPr>
          <a:xfrm>
            <a:off x="6794858" y="4032733"/>
            <a:ext cx="382648" cy="382648"/>
          </a:xfrm>
          <a:prstGeom prst="rect">
            <a:avLst/>
          </a:prstGeom>
        </p:spPr>
      </p:pic>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72,8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a:solidFill>
                            <a:srgbClr val="1C273A"/>
                          </a:solidFill>
                          <a:effectLst/>
                          <a:latin typeface="Segoe UI" panose="020B0502040204020203" pitchFamily="34" charset="0"/>
                        </a:rPr>
                        <a:t>76,4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89,3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87" name="Tabela 86">
            <a:extLst>
              <a:ext uri="{FF2B5EF4-FFF2-40B4-BE49-F238E27FC236}">
                <a16:creationId xmlns:a16="http://schemas.microsoft.com/office/drawing/2014/main" id="{677D36E8-582F-8541-A964-EEA1323BDC22}"/>
              </a:ext>
            </a:extLst>
          </p:cNvPr>
          <p:cNvGraphicFramePr>
            <a:graphicFrameLocks noGrp="1"/>
          </p:cNvGraphicFramePr>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90" name="Retângulo 89">
            <a:extLst>
              <a:ext uri="{FF2B5EF4-FFF2-40B4-BE49-F238E27FC236}">
                <a16:creationId xmlns:a16="http://schemas.microsoft.com/office/drawing/2014/main" id="{AAE509C3-6FFE-BA41-BC15-B4231268FBC8}"/>
              </a:ext>
            </a:extLst>
          </p:cNvPr>
          <p:cNvSpPr/>
          <p:nvPr/>
        </p:nvSpPr>
        <p:spPr>
          <a:xfrm>
            <a:off x="4890317" y="5428973"/>
            <a:ext cx="2365674" cy="430887"/>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Tema não explorado de maneira específica na questão</a:t>
            </a:r>
            <a:endParaRPr lang="pt-BR" sz="1100" i="1" dirty="0">
              <a:solidFill>
                <a:schemeClr val="bg1"/>
              </a:solidFill>
            </a:endParaRPr>
          </a:p>
        </p:txBody>
      </p:sp>
      <p:sp>
        <p:nvSpPr>
          <p:cNvPr id="91" name="Espaço Reservado para Texto 3">
            <a:extLst>
              <a:ext uri="{FF2B5EF4-FFF2-40B4-BE49-F238E27FC236}">
                <a16:creationId xmlns:a16="http://schemas.microsoft.com/office/drawing/2014/main" id="{09E599B8-75BD-1245-AF52-B2BF32D5559F}"/>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241938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ATENDIMENTO NAS AGÊNCIAS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2532617360"/>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acesso à rede de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1" u="none" strike="noStrike" dirty="0">
                          <a:solidFill>
                            <a:schemeClr val="bg1">
                              <a:lumMod val="50000"/>
                            </a:schemeClr>
                          </a:solidFill>
                          <a:effectLst/>
                          <a:latin typeface="Segoe UI" panose="020B0502040204020203" pitchFamily="34" charset="0"/>
                        </a:rPr>
                        <a:t>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Ambiente e conforto interno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mn-cs"/>
                        </a:rPr>
                        <a:t>N/A</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acesso no atendimento de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mn-cs"/>
                        </a:rPr>
                        <a:t>N/A</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acesso ao atendimento por telefone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mn-cs"/>
                        </a:rPr>
                        <a:t>N/A</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dirty="0">
                          <a:solidFill>
                            <a:srgbClr val="262626"/>
                          </a:solidFill>
                          <a:effectLst/>
                          <a:latin typeface="Segoe UI" panose="020B0502040204020203" pitchFamily="34" charset="0"/>
                        </a:rPr>
                        <a:t>Agilidade no atendimento nas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mn-cs"/>
                        </a:rPr>
                        <a:t>N/A</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dirty="0">
                          <a:solidFill>
                            <a:srgbClr val="262626"/>
                          </a:solidFill>
                          <a:effectLst/>
                          <a:latin typeface="Segoe UI" panose="020B0502040204020203" pitchFamily="34" charset="0"/>
                        </a:rPr>
                        <a:t>Cordialidade e interesse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mn-cs"/>
                        </a:rPr>
                        <a:t>N/A</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dirty="0">
                          <a:solidFill>
                            <a:srgbClr val="262626"/>
                          </a:solidFill>
                          <a:effectLst/>
                          <a:latin typeface="Segoe UI" panose="020B0502040204020203" pitchFamily="34" charset="0"/>
                        </a:rPr>
                        <a:t>Eficiência na solução de solicitações/demandas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262626"/>
                          </a:solidFill>
                          <a:effectLst/>
                          <a:latin typeface="Franklin Gothic Book" panose="020B0503020102020204"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9" name="Espaço Reservado para Texto 3">
            <a:extLst>
              <a:ext uri="{FF2B5EF4-FFF2-40B4-BE49-F238E27FC236}">
                <a16:creationId xmlns:a16="http://schemas.microsoft.com/office/drawing/2014/main" id="{E6997CD9-B288-DD40-AD53-888ED6883CDA}"/>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33" name="Text Placeholder 33">
            <a:extLst>
              <a:ext uri="{FF2B5EF4-FFF2-40B4-BE49-F238E27FC236}">
                <a16:creationId xmlns:a16="http://schemas.microsoft.com/office/drawing/2014/main" id="{EF404D9C-C251-3B40-9F25-9A9382BB6732}"/>
              </a:ext>
            </a:extLst>
          </p:cNvPr>
          <p:cNvSpPr txBox="1">
            <a:spLocks/>
          </p:cNvSpPr>
          <p:nvPr/>
        </p:nvSpPr>
        <p:spPr>
          <a:xfrm>
            <a:off x="448221" y="5791888"/>
            <a:ext cx="3606080" cy="218851"/>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*N/A - Atributos não aplicados para a concorrência digital</a:t>
            </a:r>
          </a:p>
        </p:txBody>
      </p:sp>
      <p:graphicFrame>
        <p:nvGraphicFramePr>
          <p:cNvPr id="34" name="Tabela 33">
            <a:extLst>
              <a:ext uri="{FF2B5EF4-FFF2-40B4-BE49-F238E27FC236}">
                <a16:creationId xmlns:a16="http://schemas.microsoft.com/office/drawing/2014/main" id="{9585EB72-E6F1-BF4B-8E33-CEACA5AFBF74}"/>
              </a:ext>
            </a:extLst>
          </p:cNvPr>
          <p:cNvGraphicFramePr>
            <a:graphicFrameLocks noGrp="1"/>
          </p:cNvGraphicFramePr>
          <p:nvPr>
            <p:extLst>
              <p:ext uri="{D42A27DB-BD31-4B8C-83A1-F6EECF244321}">
                <p14:modId xmlns:p14="http://schemas.microsoft.com/office/powerpoint/2010/main" val="2629779408"/>
              </p:ext>
            </p:extLst>
          </p:nvPr>
        </p:nvGraphicFramePr>
        <p:xfrm>
          <a:off x="448217" y="5512375"/>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N/A</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6" name="Agrupar 85">
            <a:extLst>
              <a:ext uri="{FF2B5EF4-FFF2-40B4-BE49-F238E27FC236}">
                <a16:creationId xmlns:a16="http://schemas.microsoft.com/office/drawing/2014/main" id="{ACCA528C-C0B9-E74E-B848-ADDB168D9F2D}"/>
              </a:ext>
            </a:extLst>
          </p:cNvPr>
          <p:cNvGrpSpPr/>
          <p:nvPr/>
        </p:nvGrpSpPr>
        <p:grpSpPr>
          <a:xfrm>
            <a:off x="0" y="6064595"/>
            <a:ext cx="12192000" cy="793405"/>
            <a:chOff x="0" y="6064595"/>
            <a:chExt cx="12192000" cy="793405"/>
          </a:xfrm>
        </p:grpSpPr>
        <p:sp>
          <p:nvSpPr>
            <p:cNvPr id="87" name="Retângulo 86">
              <a:extLst>
                <a:ext uri="{FF2B5EF4-FFF2-40B4-BE49-F238E27FC236}">
                  <a16:creationId xmlns:a16="http://schemas.microsoft.com/office/drawing/2014/main" id="{80139A85-2FFD-F647-BD64-8C02F4638511}"/>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 Placeholder 33">
              <a:extLst>
                <a:ext uri="{FF2B5EF4-FFF2-40B4-BE49-F238E27FC236}">
                  <a16:creationId xmlns:a16="http://schemas.microsoft.com/office/drawing/2014/main" id="{1BC2D320-A2DD-2643-B900-3EE0A58CD2A9}"/>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9" name="Agrupar 4">
              <a:extLst>
                <a:ext uri="{FF2B5EF4-FFF2-40B4-BE49-F238E27FC236}">
                  <a16:creationId xmlns:a16="http://schemas.microsoft.com/office/drawing/2014/main" id="{66C86B65-B68B-AB42-9A50-41012372ADA5}"/>
                </a:ext>
              </a:extLst>
            </p:cNvPr>
            <p:cNvGrpSpPr/>
            <p:nvPr/>
          </p:nvGrpSpPr>
          <p:grpSpPr>
            <a:xfrm>
              <a:off x="6591092" y="6126614"/>
              <a:ext cx="2021906" cy="307777"/>
              <a:chOff x="632939" y="6000804"/>
              <a:chExt cx="2021906" cy="307777"/>
            </a:xfrm>
          </p:grpSpPr>
          <p:grpSp>
            <p:nvGrpSpPr>
              <p:cNvPr id="94" name="Grupo 43">
                <a:extLst>
                  <a:ext uri="{FF2B5EF4-FFF2-40B4-BE49-F238E27FC236}">
                    <a16:creationId xmlns:a16="http://schemas.microsoft.com/office/drawing/2014/main" id="{D46866BC-7228-774A-9E86-656432D36F13}"/>
                  </a:ext>
                </a:extLst>
              </p:cNvPr>
              <p:cNvGrpSpPr/>
              <p:nvPr/>
            </p:nvGrpSpPr>
            <p:grpSpPr>
              <a:xfrm>
                <a:off x="632939" y="6000804"/>
                <a:ext cx="779179" cy="307777"/>
                <a:chOff x="2916432" y="6375771"/>
                <a:chExt cx="779179" cy="307777"/>
              </a:xfrm>
            </p:grpSpPr>
            <p:sp>
              <p:nvSpPr>
                <p:cNvPr id="101" name="Title 1">
                  <a:extLst>
                    <a:ext uri="{FF2B5EF4-FFF2-40B4-BE49-F238E27FC236}">
                      <a16:creationId xmlns:a16="http://schemas.microsoft.com/office/drawing/2014/main" id="{97321F41-3BE5-F243-9F4B-DD1CD8A2851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2" name="Rectangle 24">
                  <a:extLst>
                    <a:ext uri="{FF2B5EF4-FFF2-40B4-BE49-F238E27FC236}">
                      <a16:creationId xmlns:a16="http://schemas.microsoft.com/office/drawing/2014/main" id="{DBA19A42-4CE2-664A-BC29-44B43C7EC032}"/>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5" name="Grupo 47">
                <a:extLst>
                  <a:ext uri="{FF2B5EF4-FFF2-40B4-BE49-F238E27FC236}">
                    <a16:creationId xmlns:a16="http://schemas.microsoft.com/office/drawing/2014/main" id="{BB1C9A21-000A-1646-A02E-B33B7EA2299F}"/>
                  </a:ext>
                </a:extLst>
              </p:cNvPr>
              <p:cNvGrpSpPr/>
              <p:nvPr/>
            </p:nvGrpSpPr>
            <p:grpSpPr>
              <a:xfrm>
                <a:off x="1306542" y="6000804"/>
                <a:ext cx="739630" cy="307777"/>
                <a:chOff x="3762616" y="6375771"/>
                <a:chExt cx="739630" cy="307777"/>
              </a:xfrm>
            </p:grpSpPr>
            <p:sp>
              <p:nvSpPr>
                <p:cNvPr id="99" name="Rectangle 25">
                  <a:extLst>
                    <a:ext uri="{FF2B5EF4-FFF2-40B4-BE49-F238E27FC236}">
                      <a16:creationId xmlns:a16="http://schemas.microsoft.com/office/drawing/2014/main" id="{A64AB158-3BB4-724A-9C1D-FFCB67BF06D9}"/>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0" name="Title 1">
                  <a:extLst>
                    <a:ext uri="{FF2B5EF4-FFF2-40B4-BE49-F238E27FC236}">
                      <a16:creationId xmlns:a16="http://schemas.microsoft.com/office/drawing/2014/main" id="{427192A4-92A4-9B40-AF17-58CA52F73A39}"/>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6" name="Grupo 48">
                <a:extLst>
                  <a:ext uri="{FF2B5EF4-FFF2-40B4-BE49-F238E27FC236}">
                    <a16:creationId xmlns:a16="http://schemas.microsoft.com/office/drawing/2014/main" id="{C608B266-1110-174D-A5E7-155693A9362A}"/>
                  </a:ext>
                </a:extLst>
              </p:cNvPr>
              <p:cNvGrpSpPr/>
              <p:nvPr/>
            </p:nvGrpSpPr>
            <p:grpSpPr>
              <a:xfrm>
                <a:off x="1940566" y="6000804"/>
                <a:ext cx="714279" cy="307777"/>
                <a:chOff x="4590559" y="6375771"/>
                <a:chExt cx="714279" cy="307777"/>
              </a:xfrm>
            </p:grpSpPr>
            <p:sp>
              <p:nvSpPr>
                <p:cNvPr id="97" name="Rectangle 26">
                  <a:extLst>
                    <a:ext uri="{FF2B5EF4-FFF2-40B4-BE49-F238E27FC236}">
                      <a16:creationId xmlns:a16="http://schemas.microsoft.com/office/drawing/2014/main" id="{00BADD63-74E7-2F43-8B8D-CA6DF3ABE050}"/>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8" name="Title 1">
                  <a:extLst>
                    <a:ext uri="{FF2B5EF4-FFF2-40B4-BE49-F238E27FC236}">
                      <a16:creationId xmlns:a16="http://schemas.microsoft.com/office/drawing/2014/main" id="{6BD0AD27-C450-3A4E-B16C-0C6CEC4F3412}"/>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0" name="Agrupar 89">
              <a:extLst>
                <a:ext uri="{FF2B5EF4-FFF2-40B4-BE49-F238E27FC236}">
                  <a16:creationId xmlns:a16="http://schemas.microsoft.com/office/drawing/2014/main" id="{3B2CCC62-DA0A-D346-B414-F45436EEC93C}"/>
                </a:ext>
              </a:extLst>
            </p:cNvPr>
            <p:cNvGrpSpPr/>
            <p:nvPr/>
          </p:nvGrpSpPr>
          <p:grpSpPr>
            <a:xfrm>
              <a:off x="8625676" y="6110177"/>
              <a:ext cx="3312093" cy="479054"/>
              <a:chOff x="8487128" y="6110177"/>
              <a:chExt cx="3312093" cy="479054"/>
            </a:xfrm>
          </p:grpSpPr>
          <p:pic>
            <p:nvPicPr>
              <p:cNvPr id="92" name="Imagem 91">
                <a:extLst>
                  <a:ext uri="{FF2B5EF4-FFF2-40B4-BE49-F238E27FC236}">
                    <a16:creationId xmlns:a16="http://schemas.microsoft.com/office/drawing/2014/main" id="{E07A55DB-5E93-514B-B0E9-670F70638492}"/>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3" name="Imagem 92">
                <a:extLst>
                  <a:ext uri="{FF2B5EF4-FFF2-40B4-BE49-F238E27FC236}">
                    <a16:creationId xmlns:a16="http://schemas.microsoft.com/office/drawing/2014/main" id="{E57D7384-AB9E-894C-8F9C-F607DBF8D45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1" name="Text Placeholder 33">
              <a:extLst>
                <a:ext uri="{FF2B5EF4-FFF2-40B4-BE49-F238E27FC236}">
                  <a16:creationId xmlns:a16="http://schemas.microsoft.com/office/drawing/2014/main" id="{8F3B338E-F3ED-6747-91D1-2667D9D1AF75}"/>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4" name="Text Placeholder 33">
            <a:extLst>
              <a:ext uri="{FF2B5EF4-FFF2-40B4-BE49-F238E27FC236}">
                <a16:creationId xmlns:a16="http://schemas.microsoft.com/office/drawing/2014/main" id="{A2C2D078-4F8E-7246-AC2C-48F6C3F78A14}"/>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532549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ATENDIMENTO NAS AGÊNCIAS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3940524835"/>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acesso à rede de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Ambiente e conforto interno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acesso no atendimento de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acesso ao atendimento por telefone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dirty="0">
                          <a:solidFill>
                            <a:srgbClr val="262626"/>
                          </a:solidFill>
                          <a:effectLst/>
                          <a:latin typeface="Segoe UI" panose="020B0502040204020203" pitchFamily="34" charset="0"/>
                        </a:rPr>
                        <a:t>Agilidade no atendimento nas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dirty="0">
                          <a:solidFill>
                            <a:srgbClr val="262626"/>
                          </a:solidFill>
                          <a:effectLst/>
                          <a:latin typeface="Segoe UI" panose="020B0502040204020203" pitchFamily="34" charset="0"/>
                        </a:rPr>
                        <a:t>Cordialidade e interesse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dirty="0">
                          <a:solidFill>
                            <a:srgbClr val="262626"/>
                          </a:solidFill>
                          <a:effectLst/>
                          <a:latin typeface="Segoe UI" panose="020B0502040204020203" pitchFamily="34" charset="0"/>
                        </a:rPr>
                        <a:t>Eficiência na solução de solicitações/demandas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63" name="Espaço Reservado para Texto 3">
            <a:extLst>
              <a:ext uri="{FF2B5EF4-FFF2-40B4-BE49-F238E27FC236}">
                <a16:creationId xmlns:a16="http://schemas.microsoft.com/office/drawing/2014/main" id="{1BC4B246-85FE-EE4D-98A0-DB920E58BD6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0" name="Tabela 29">
            <a:extLst>
              <a:ext uri="{FF2B5EF4-FFF2-40B4-BE49-F238E27FC236}">
                <a16:creationId xmlns:a16="http://schemas.microsoft.com/office/drawing/2014/main" id="{C9FAC8DB-7BBF-F24E-BA0A-3F95F9174D07}"/>
              </a:ext>
            </a:extLst>
          </p:cNvPr>
          <p:cNvGraphicFramePr>
            <a:graphicFrameLocks noGrp="1"/>
          </p:cNvGraphicFramePr>
          <p:nvPr>
            <p:extLst>
              <p:ext uri="{D42A27DB-BD31-4B8C-83A1-F6EECF244321}">
                <p14:modId xmlns:p14="http://schemas.microsoft.com/office/powerpoint/2010/main" val="1556762607"/>
              </p:ext>
            </p:extLst>
          </p:nvPr>
        </p:nvGraphicFramePr>
        <p:xfrm>
          <a:off x="448217" y="5512375"/>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3,4</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6,3</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5" name="Agrupar 84">
            <a:extLst>
              <a:ext uri="{FF2B5EF4-FFF2-40B4-BE49-F238E27FC236}">
                <a16:creationId xmlns:a16="http://schemas.microsoft.com/office/drawing/2014/main" id="{C898ADC8-3B66-7B42-9201-BA8490A8F073}"/>
              </a:ext>
            </a:extLst>
          </p:cNvPr>
          <p:cNvGrpSpPr/>
          <p:nvPr/>
        </p:nvGrpSpPr>
        <p:grpSpPr>
          <a:xfrm>
            <a:off x="0" y="6064595"/>
            <a:ext cx="12192000" cy="793405"/>
            <a:chOff x="0" y="6064595"/>
            <a:chExt cx="12192000" cy="793405"/>
          </a:xfrm>
        </p:grpSpPr>
        <p:sp>
          <p:nvSpPr>
            <p:cNvPr id="86" name="Retângulo 85">
              <a:extLst>
                <a:ext uri="{FF2B5EF4-FFF2-40B4-BE49-F238E27FC236}">
                  <a16:creationId xmlns:a16="http://schemas.microsoft.com/office/drawing/2014/main" id="{04083C12-2D85-D14F-BDF1-FF6F81DF4442}"/>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 Placeholder 33">
              <a:extLst>
                <a:ext uri="{FF2B5EF4-FFF2-40B4-BE49-F238E27FC236}">
                  <a16:creationId xmlns:a16="http://schemas.microsoft.com/office/drawing/2014/main" id="{8FD56F1D-F3DA-A64F-BF8C-3802BCD0AF91}"/>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8" name="Agrupar 4">
              <a:extLst>
                <a:ext uri="{FF2B5EF4-FFF2-40B4-BE49-F238E27FC236}">
                  <a16:creationId xmlns:a16="http://schemas.microsoft.com/office/drawing/2014/main" id="{CBC5AC76-FF58-FA41-91DB-05F64C2DE4A3}"/>
                </a:ext>
              </a:extLst>
            </p:cNvPr>
            <p:cNvGrpSpPr/>
            <p:nvPr/>
          </p:nvGrpSpPr>
          <p:grpSpPr>
            <a:xfrm>
              <a:off x="6591092" y="6126614"/>
              <a:ext cx="2021906" cy="307777"/>
              <a:chOff x="632939" y="6000804"/>
              <a:chExt cx="2021906" cy="307777"/>
            </a:xfrm>
          </p:grpSpPr>
          <p:grpSp>
            <p:nvGrpSpPr>
              <p:cNvPr id="93" name="Grupo 43">
                <a:extLst>
                  <a:ext uri="{FF2B5EF4-FFF2-40B4-BE49-F238E27FC236}">
                    <a16:creationId xmlns:a16="http://schemas.microsoft.com/office/drawing/2014/main" id="{A986F366-A573-9C49-90FF-B124A68A680E}"/>
                  </a:ext>
                </a:extLst>
              </p:cNvPr>
              <p:cNvGrpSpPr/>
              <p:nvPr/>
            </p:nvGrpSpPr>
            <p:grpSpPr>
              <a:xfrm>
                <a:off x="632939" y="6000804"/>
                <a:ext cx="779179" cy="307777"/>
                <a:chOff x="2916432" y="6375771"/>
                <a:chExt cx="779179" cy="307777"/>
              </a:xfrm>
            </p:grpSpPr>
            <p:sp>
              <p:nvSpPr>
                <p:cNvPr id="100" name="Title 1">
                  <a:extLst>
                    <a:ext uri="{FF2B5EF4-FFF2-40B4-BE49-F238E27FC236}">
                      <a16:creationId xmlns:a16="http://schemas.microsoft.com/office/drawing/2014/main" id="{1BAB54C7-00E2-4E40-93A6-F1F628F159DD}"/>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1" name="Rectangle 24">
                  <a:extLst>
                    <a:ext uri="{FF2B5EF4-FFF2-40B4-BE49-F238E27FC236}">
                      <a16:creationId xmlns:a16="http://schemas.microsoft.com/office/drawing/2014/main" id="{786D63A4-E6AD-6841-B351-D6FCDF42E93D}"/>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4" name="Grupo 47">
                <a:extLst>
                  <a:ext uri="{FF2B5EF4-FFF2-40B4-BE49-F238E27FC236}">
                    <a16:creationId xmlns:a16="http://schemas.microsoft.com/office/drawing/2014/main" id="{0DAB5480-C5D3-0C4C-A043-7A16E8B528D1}"/>
                  </a:ext>
                </a:extLst>
              </p:cNvPr>
              <p:cNvGrpSpPr/>
              <p:nvPr/>
            </p:nvGrpSpPr>
            <p:grpSpPr>
              <a:xfrm>
                <a:off x="1306542" y="6000804"/>
                <a:ext cx="739630" cy="307777"/>
                <a:chOff x="3762616" y="6375771"/>
                <a:chExt cx="739630" cy="307777"/>
              </a:xfrm>
            </p:grpSpPr>
            <p:sp>
              <p:nvSpPr>
                <p:cNvPr id="98" name="Rectangle 25">
                  <a:extLst>
                    <a:ext uri="{FF2B5EF4-FFF2-40B4-BE49-F238E27FC236}">
                      <a16:creationId xmlns:a16="http://schemas.microsoft.com/office/drawing/2014/main" id="{08DA3FBE-C2B8-974E-AE86-B56068FAD8DA}"/>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9" name="Title 1">
                  <a:extLst>
                    <a:ext uri="{FF2B5EF4-FFF2-40B4-BE49-F238E27FC236}">
                      <a16:creationId xmlns:a16="http://schemas.microsoft.com/office/drawing/2014/main" id="{3D2AC22E-B6BB-F64E-BD2C-3867F0A4027D}"/>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5" name="Grupo 48">
                <a:extLst>
                  <a:ext uri="{FF2B5EF4-FFF2-40B4-BE49-F238E27FC236}">
                    <a16:creationId xmlns:a16="http://schemas.microsoft.com/office/drawing/2014/main" id="{F54F98DE-0244-D444-963F-F22A4E4EE2C1}"/>
                  </a:ext>
                </a:extLst>
              </p:cNvPr>
              <p:cNvGrpSpPr/>
              <p:nvPr/>
            </p:nvGrpSpPr>
            <p:grpSpPr>
              <a:xfrm>
                <a:off x="1940566" y="6000804"/>
                <a:ext cx="714279" cy="307777"/>
                <a:chOff x="4590559" y="6375771"/>
                <a:chExt cx="714279" cy="307777"/>
              </a:xfrm>
            </p:grpSpPr>
            <p:sp>
              <p:nvSpPr>
                <p:cNvPr id="96" name="Rectangle 26">
                  <a:extLst>
                    <a:ext uri="{FF2B5EF4-FFF2-40B4-BE49-F238E27FC236}">
                      <a16:creationId xmlns:a16="http://schemas.microsoft.com/office/drawing/2014/main" id="{D19904C9-5E88-FE4E-9515-EF8F17683DB1}"/>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7" name="Title 1">
                  <a:extLst>
                    <a:ext uri="{FF2B5EF4-FFF2-40B4-BE49-F238E27FC236}">
                      <a16:creationId xmlns:a16="http://schemas.microsoft.com/office/drawing/2014/main" id="{7CBF329D-420D-4F4B-A8C1-7CA2B0F07A76}"/>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9" name="Agrupar 88">
              <a:extLst>
                <a:ext uri="{FF2B5EF4-FFF2-40B4-BE49-F238E27FC236}">
                  <a16:creationId xmlns:a16="http://schemas.microsoft.com/office/drawing/2014/main" id="{110E0B90-FF61-9644-A1E6-A5184C6EF2FE}"/>
                </a:ext>
              </a:extLst>
            </p:cNvPr>
            <p:cNvGrpSpPr/>
            <p:nvPr/>
          </p:nvGrpSpPr>
          <p:grpSpPr>
            <a:xfrm>
              <a:off x="8625676" y="6110177"/>
              <a:ext cx="3312093" cy="479054"/>
              <a:chOff x="8487128" y="6110177"/>
              <a:chExt cx="3312093" cy="479054"/>
            </a:xfrm>
          </p:grpSpPr>
          <p:pic>
            <p:nvPicPr>
              <p:cNvPr id="91" name="Imagem 90">
                <a:extLst>
                  <a:ext uri="{FF2B5EF4-FFF2-40B4-BE49-F238E27FC236}">
                    <a16:creationId xmlns:a16="http://schemas.microsoft.com/office/drawing/2014/main" id="{9190C07D-0938-D34E-A5E3-2ED99FE6CA95}"/>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2" name="Imagem 91">
                <a:extLst>
                  <a:ext uri="{FF2B5EF4-FFF2-40B4-BE49-F238E27FC236}">
                    <a16:creationId xmlns:a16="http://schemas.microsoft.com/office/drawing/2014/main" id="{A8C27203-DB1F-D14C-B988-BD8014ED2A2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0" name="Text Placeholder 33">
              <a:extLst>
                <a:ext uri="{FF2B5EF4-FFF2-40B4-BE49-F238E27FC236}">
                  <a16:creationId xmlns:a16="http://schemas.microsoft.com/office/drawing/2014/main" id="{C0B78883-2B09-2A48-BBC8-A08C3ACCBD14}"/>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3" name="Text Placeholder 33">
            <a:extLst>
              <a:ext uri="{FF2B5EF4-FFF2-40B4-BE49-F238E27FC236}">
                <a16:creationId xmlns:a16="http://schemas.microsoft.com/office/drawing/2014/main" id="{941007FF-49F3-5544-BDB1-D3CC4E9B861B}"/>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3465862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ATENDIMENTO NAS AGÊNCIAS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695641"/>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2748312849"/>
              </p:ext>
            </p:extLst>
          </p:nvPr>
        </p:nvGraphicFramePr>
        <p:xfrm>
          <a:off x="503975" y="1064771"/>
          <a:ext cx="11277189" cy="425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828619">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828000">
                  <a:extLst>
                    <a:ext uri="{9D8B030D-6E8A-4147-A177-3AD203B41FA5}">
                      <a16:colId xmlns:a16="http://schemas.microsoft.com/office/drawing/2014/main" val="1473867245"/>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828000">
                  <a:extLst>
                    <a:ext uri="{9D8B030D-6E8A-4147-A177-3AD203B41FA5}">
                      <a16:colId xmlns:a16="http://schemas.microsoft.com/office/drawing/2014/main" val="2800981996"/>
                    </a:ext>
                  </a:extLst>
                </a:gridCol>
                <a:gridCol w="828000">
                  <a:extLst>
                    <a:ext uri="{9D8B030D-6E8A-4147-A177-3AD203B41FA5}">
                      <a16:colId xmlns:a16="http://schemas.microsoft.com/office/drawing/2014/main" val="3461397170"/>
                    </a:ext>
                  </a:extLst>
                </a:gridCol>
                <a:gridCol w="828000">
                  <a:extLst>
                    <a:ext uri="{9D8B030D-6E8A-4147-A177-3AD203B41FA5}">
                      <a16:colId xmlns:a16="http://schemas.microsoft.com/office/drawing/2014/main" val="85931389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400" b="0" i="0" u="none" strike="noStrike" dirty="0">
                          <a:solidFill>
                            <a:srgbClr val="262626"/>
                          </a:solidFill>
                          <a:effectLst/>
                          <a:latin typeface="Segoe UI" panose="020B0502040204020203" pitchFamily="34" charset="0"/>
                        </a:rPr>
                        <a:t>Facilidade de acesso à rede de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1" u="none" strike="noStrike" dirty="0">
                          <a:solidFill>
                            <a:schemeClr val="bg1">
                              <a:lumMod val="50000"/>
                            </a:schemeClr>
                          </a:solidFill>
                          <a:effectLst/>
                          <a:latin typeface="Segoe UI" panose="020B0502040204020203" pitchFamily="34" charset="0"/>
                        </a:rPr>
                        <a:t>N/</a:t>
                      </a:r>
                      <a:r>
                        <a:rPr lang="pt-BR" sz="1100" b="0" i="1" u="none" strike="noStrike" dirty="0" err="1">
                          <a:solidFill>
                            <a:schemeClr val="bg1">
                              <a:lumMod val="50000"/>
                            </a:schemeClr>
                          </a:solidFill>
                          <a:effectLst/>
                          <a:latin typeface="Segoe UI" panose="020B0502040204020203" pitchFamily="34" charset="0"/>
                        </a:rPr>
                        <a:t>D</a:t>
                      </a:r>
                      <a:endParaRPr lang="pt-BR" sz="1100" b="0" i="1" u="none" strike="noStrike" dirty="0">
                        <a:solidFill>
                          <a:schemeClr val="bg1">
                            <a:lumMod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80,5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l" fontAlgn="ctr"/>
                      <a:r>
                        <a:rPr lang="pt-BR" sz="1400" b="0" i="0" u="none" strike="noStrike" dirty="0">
                          <a:solidFill>
                            <a:srgbClr val="262626"/>
                          </a:solidFill>
                          <a:effectLst/>
                          <a:latin typeface="Segoe UI" panose="020B0502040204020203" pitchFamily="34" charset="0"/>
                        </a:rPr>
                        <a:t>Ambiente e conforto interno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400" b="0" i="0" u="none" strike="noStrike">
                          <a:solidFill>
                            <a:srgbClr val="262626"/>
                          </a:solidFill>
                          <a:effectLst/>
                          <a:latin typeface="Segoe UI" panose="020B0502040204020203" pitchFamily="34" charset="0"/>
                        </a:rPr>
                        <a:t>Facilidade de acesso no atendimento de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74,5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76,5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l" fontAlgn="ctr"/>
                      <a:r>
                        <a:rPr lang="pt-BR" sz="1400" b="0" i="0" u="none" strike="noStrike" dirty="0">
                          <a:solidFill>
                            <a:srgbClr val="262626"/>
                          </a:solidFill>
                          <a:effectLst/>
                          <a:latin typeface="Segoe UI" panose="020B0502040204020203" pitchFamily="34" charset="0"/>
                        </a:rPr>
                        <a:t>Facilidade de acesso ao atendimento por telefone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66,1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68,0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66,4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algn="l" fontAlgn="ctr"/>
                      <a:r>
                        <a:rPr lang="pt-BR" sz="1400" b="0" i="0" u="none" strike="noStrike" dirty="0">
                          <a:solidFill>
                            <a:srgbClr val="262626"/>
                          </a:solidFill>
                          <a:effectLst/>
                          <a:latin typeface="Segoe UI" panose="020B0502040204020203" pitchFamily="34" charset="0"/>
                        </a:rPr>
                        <a:t>Agilidade no atendimento nas agências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68,7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72,6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67,3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algn="l" fontAlgn="ctr"/>
                      <a:r>
                        <a:rPr lang="pt-BR" sz="1400" b="0" i="0" u="none" strike="noStrike" dirty="0">
                          <a:solidFill>
                            <a:srgbClr val="262626"/>
                          </a:solidFill>
                          <a:effectLst/>
                          <a:latin typeface="Segoe UI" panose="020B0502040204020203" pitchFamily="34" charset="0"/>
                        </a:rPr>
                        <a:t>Cordialidade e interesse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83,1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540000">
                <a:tc>
                  <a:txBody>
                    <a:bodyPr/>
                    <a:lstStyle/>
                    <a:p>
                      <a:pPr algn="l" fontAlgn="ctr"/>
                      <a:r>
                        <a:rPr lang="pt-BR" sz="1400" b="0" i="0" u="none" strike="noStrike" dirty="0">
                          <a:solidFill>
                            <a:srgbClr val="262626"/>
                          </a:solidFill>
                          <a:effectLst/>
                          <a:latin typeface="Segoe UI" panose="020B0502040204020203" pitchFamily="34" charset="0"/>
                        </a:rPr>
                        <a:t>Eficiência na solução de solicitações/demandas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C00000"/>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rPr>
                        <a:t>N/</a:t>
                      </a:r>
                      <a:r>
                        <a:rPr kumimoji="0" lang="pt-BR" sz="1100" b="0" i="1" u="none" strike="noStrike" kern="1200" cap="none" spc="0" normalizeH="0" baseline="0" noProof="0" dirty="0" err="1">
                          <a:ln>
                            <a:noFill/>
                          </a:ln>
                          <a:solidFill>
                            <a:prstClr val="white">
                              <a:lumMod val="50000"/>
                            </a:prstClr>
                          </a:solidFill>
                          <a:effectLst/>
                          <a:uLnTx/>
                          <a:uFillTx/>
                          <a:latin typeface="Segoe UI" panose="020B0502040204020203" pitchFamily="34" charset="0"/>
                          <a:ea typeface="+mn-ea"/>
                          <a:cs typeface="+mn-cs"/>
                        </a:rPr>
                        <a:t>D</a:t>
                      </a:r>
                      <a:endParaRPr kumimoji="0" lang="pt-BR" sz="11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53499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53769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53769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0" name="Agrupar 69">
            <a:extLst>
              <a:ext uri="{FF2B5EF4-FFF2-40B4-BE49-F238E27FC236}">
                <a16:creationId xmlns:a16="http://schemas.microsoft.com/office/drawing/2014/main" id="{B711E6C0-AC9C-134F-8E56-A7EE2E8A2DDA}"/>
              </a:ext>
            </a:extLst>
          </p:cNvPr>
          <p:cNvGrpSpPr/>
          <p:nvPr/>
        </p:nvGrpSpPr>
        <p:grpSpPr>
          <a:xfrm>
            <a:off x="9904716" y="722336"/>
            <a:ext cx="1973433" cy="308294"/>
            <a:chOff x="9157111" y="-514377"/>
            <a:chExt cx="1973433" cy="308294"/>
          </a:xfrm>
        </p:grpSpPr>
        <p:grpSp>
          <p:nvGrpSpPr>
            <p:cNvPr id="71" name="Agrupar 70">
              <a:extLst>
                <a:ext uri="{FF2B5EF4-FFF2-40B4-BE49-F238E27FC236}">
                  <a16:creationId xmlns:a16="http://schemas.microsoft.com/office/drawing/2014/main" id="{8D5C8FDA-DE1F-2245-8D96-888C5A90F0E4}"/>
                </a:ext>
              </a:extLst>
            </p:cNvPr>
            <p:cNvGrpSpPr/>
            <p:nvPr/>
          </p:nvGrpSpPr>
          <p:grpSpPr>
            <a:xfrm>
              <a:off x="9157111" y="-514377"/>
              <a:ext cx="957382" cy="307777"/>
              <a:chOff x="9157111" y="401174"/>
              <a:chExt cx="957382" cy="307777"/>
            </a:xfrm>
          </p:grpSpPr>
          <p:sp>
            <p:nvSpPr>
              <p:cNvPr id="75" name="Retângulo 74">
                <a:extLst>
                  <a:ext uri="{FF2B5EF4-FFF2-40B4-BE49-F238E27FC236}">
                    <a16:creationId xmlns:a16="http://schemas.microsoft.com/office/drawing/2014/main" id="{25D602EE-14EB-4742-861C-57BED04EFF0D}"/>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75">
                <a:extLst>
                  <a:ext uri="{FF2B5EF4-FFF2-40B4-BE49-F238E27FC236}">
                    <a16:creationId xmlns:a16="http://schemas.microsoft.com/office/drawing/2014/main" id="{A5B8FA32-4B35-D64B-96CF-32F020784165}"/>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Agrupar 71">
              <a:extLst>
                <a:ext uri="{FF2B5EF4-FFF2-40B4-BE49-F238E27FC236}">
                  <a16:creationId xmlns:a16="http://schemas.microsoft.com/office/drawing/2014/main" id="{5086F54A-1DE8-9D48-9645-2CC3674F2955}"/>
                </a:ext>
              </a:extLst>
            </p:cNvPr>
            <p:cNvGrpSpPr/>
            <p:nvPr/>
          </p:nvGrpSpPr>
          <p:grpSpPr>
            <a:xfrm>
              <a:off x="10173162" y="-513860"/>
              <a:ext cx="957382" cy="307777"/>
              <a:chOff x="9157111" y="705974"/>
              <a:chExt cx="957382" cy="307777"/>
            </a:xfrm>
          </p:grpSpPr>
          <p:sp>
            <p:nvSpPr>
              <p:cNvPr id="73" name="Retângulo 72">
                <a:extLst>
                  <a:ext uri="{FF2B5EF4-FFF2-40B4-BE49-F238E27FC236}">
                    <a16:creationId xmlns:a16="http://schemas.microsoft.com/office/drawing/2014/main" id="{8130ED4A-8406-3F4A-A87A-4F57EE4EC76C}"/>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73">
                <a:extLst>
                  <a:ext uri="{FF2B5EF4-FFF2-40B4-BE49-F238E27FC236}">
                    <a16:creationId xmlns:a16="http://schemas.microsoft.com/office/drawing/2014/main" id="{9728F48C-F81A-1642-8035-4734456189AE}"/>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7" name="Espaço Reservado para Texto 3">
            <a:extLst>
              <a:ext uri="{FF2B5EF4-FFF2-40B4-BE49-F238E27FC236}">
                <a16:creationId xmlns:a16="http://schemas.microsoft.com/office/drawing/2014/main" id="{26E7256C-955D-7645-BDEA-050FFB02B9EE}"/>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3" name="Tabela 52">
            <a:extLst>
              <a:ext uri="{FF2B5EF4-FFF2-40B4-BE49-F238E27FC236}">
                <a16:creationId xmlns:a16="http://schemas.microsoft.com/office/drawing/2014/main" id="{10671DDC-012B-5A4D-8DF9-34317F77F277}"/>
              </a:ext>
            </a:extLst>
          </p:cNvPr>
          <p:cNvGraphicFramePr>
            <a:graphicFrameLocks noGrp="1"/>
          </p:cNvGraphicFramePr>
          <p:nvPr>
            <p:extLst>
              <p:ext uri="{D42A27DB-BD31-4B8C-83A1-F6EECF244321}">
                <p14:modId xmlns:p14="http://schemas.microsoft.com/office/powerpoint/2010/main" val="1879204066"/>
              </p:ext>
            </p:extLst>
          </p:nvPr>
        </p:nvGraphicFramePr>
        <p:xfrm>
          <a:off x="505832" y="5390605"/>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3,0</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9,1</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9,4</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9,5</a:t>
                      </a:r>
                    </a:p>
                  </a:txBody>
                  <a:tcPr marL="4965" marR="4965" marT="4965" marB="0" anchor="ctr">
                    <a:noFill/>
                  </a:tcPr>
                </a:tc>
                <a:tc>
                  <a:txBody>
                    <a:bodyPr/>
                    <a:lstStyle/>
                    <a:p>
                      <a:pPr algn="ctr" fontAlgn="ct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N/</a:t>
                      </a:r>
                      <a:r>
                        <a:rPr kumimoji="0" lang="pt-BR" sz="1100" b="0" i="1"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4,5</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02" name="Agrupar 101">
            <a:extLst>
              <a:ext uri="{FF2B5EF4-FFF2-40B4-BE49-F238E27FC236}">
                <a16:creationId xmlns:a16="http://schemas.microsoft.com/office/drawing/2014/main" id="{247B0B86-F8D6-5347-98BD-32D359EDC9A1}"/>
              </a:ext>
            </a:extLst>
          </p:cNvPr>
          <p:cNvGrpSpPr/>
          <p:nvPr/>
        </p:nvGrpSpPr>
        <p:grpSpPr>
          <a:xfrm>
            <a:off x="0" y="6064595"/>
            <a:ext cx="12192000" cy="793405"/>
            <a:chOff x="0" y="6064595"/>
            <a:chExt cx="12192000" cy="793405"/>
          </a:xfrm>
        </p:grpSpPr>
        <p:sp>
          <p:nvSpPr>
            <p:cNvPr id="103" name="Retângulo 102">
              <a:extLst>
                <a:ext uri="{FF2B5EF4-FFF2-40B4-BE49-F238E27FC236}">
                  <a16:creationId xmlns:a16="http://schemas.microsoft.com/office/drawing/2014/main" id="{726ABF71-5A05-2849-B7D4-38A48241A9F9}"/>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Text Placeholder 33">
              <a:extLst>
                <a:ext uri="{FF2B5EF4-FFF2-40B4-BE49-F238E27FC236}">
                  <a16:creationId xmlns:a16="http://schemas.microsoft.com/office/drawing/2014/main" id="{70C3914C-A19A-C04F-B6DC-377961A80C9F}"/>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5" name="Agrupar 4">
              <a:extLst>
                <a:ext uri="{FF2B5EF4-FFF2-40B4-BE49-F238E27FC236}">
                  <a16:creationId xmlns:a16="http://schemas.microsoft.com/office/drawing/2014/main" id="{B18EC988-402A-1B40-9504-91610E4CF7A4}"/>
                </a:ext>
              </a:extLst>
            </p:cNvPr>
            <p:cNvGrpSpPr/>
            <p:nvPr/>
          </p:nvGrpSpPr>
          <p:grpSpPr>
            <a:xfrm>
              <a:off x="6591092" y="6126614"/>
              <a:ext cx="2021906" cy="307777"/>
              <a:chOff x="632939" y="6000804"/>
              <a:chExt cx="2021906" cy="307777"/>
            </a:xfrm>
          </p:grpSpPr>
          <p:grpSp>
            <p:nvGrpSpPr>
              <p:cNvPr id="110" name="Grupo 43">
                <a:extLst>
                  <a:ext uri="{FF2B5EF4-FFF2-40B4-BE49-F238E27FC236}">
                    <a16:creationId xmlns:a16="http://schemas.microsoft.com/office/drawing/2014/main" id="{455014AC-8A48-3647-9812-23534D9DA4CB}"/>
                  </a:ext>
                </a:extLst>
              </p:cNvPr>
              <p:cNvGrpSpPr/>
              <p:nvPr/>
            </p:nvGrpSpPr>
            <p:grpSpPr>
              <a:xfrm>
                <a:off x="632939" y="6000804"/>
                <a:ext cx="779179" cy="307777"/>
                <a:chOff x="2916432" y="6375771"/>
                <a:chExt cx="779179" cy="307777"/>
              </a:xfrm>
            </p:grpSpPr>
            <p:sp>
              <p:nvSpPr>
                <p:cNvPr id="117" name="Title 1">
                  <a:extLst>
                    <a:ext uri="{FF2B5EF4-FFF2-40B4-BE49-F238E27FC236}">
                      <a16:creationId xmlns:a16="http://schemas.microsoft.com/office/drawing/2014/main" id="{C5580674-EA2F-A642-BDA5-D54825F4C285}"/>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8" name="Rectangle 24">
                  <a:extLst>
                    <a:ext uri="{FF2B5EF4-FFF2-40B4-BE49-F238E27FC236}">
                      <a16:creationId xmlns:a16="http://schemas.microsoft.com/office/drawing/2014/main" id="{C9491F04-08F8-DC49-BACE-0910E9A66E16}"/>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1" name="Grupo 47">
                <a:extLst>
                  <a:ext uri="{FF2B5EF4-FFF2-40B4-BE49-F238E27FC236}">
                    <a16:creationId xmlns:a16="http://schemas.microsoft.com/office/drawing/2014/main" id="{DF3C2949-816B-0B47-A6E4-B65958B7A722}"/>
                  </a:ext>
                </a:extLst>
              </p:cNvPr>
              <p:cNvGrpSpPr/>
              <p:nvPr/>
            </p:nvGrpSpPr>
            <p:grpSpPr>
              <a:xfrm>
                <a:off x="1306542" y="6000804"/>
                <a:ext cx="739630" cy="307777"/>
                <a:chOff x="3762616" y="6375771"/>
                <a:chExt cx="739630" cy="307777"/>
              </a:xfrm>
            </p:grpSpPr>
            <p:sp>
              <p:nvSpPr>
                <p:cNvPr id="115" name="Rectangle 25">
                  <a:extLst>
                    <a:ext uri="{FF2B5EF4-FFF2-40B4-BE49-F238E27FC236}">
                      <a16:creationId xmlns:a16="http://schemas.microsoft.com/office/drawing/2014/main" id="{746D9D4D-F899-4049-AB89-9013589180C5}"/>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6" name="Title 1">
                  <a:extLst>
                    <a:ext uri="{FF2B5EF4-FFF2-40B4-BE49-F238E27FC236}">
                      <a16:creationId xmlns:a16="http://schemas.microsoft.com/office/drawing/2014/main" id="{22239211-AD9A-FD4D-B00D-E123B742B738}"/>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2" name="Grupo 48">
                <a:extLst>
                  <a:ext uri="{FF2B5EF4-FFF2-40B4-BE49-F238E27FC236}">
                    <a16:creationId xmlns:a16="http://schemas.microsoft.com/office/drawing/2014/main" id="{F728EC75-C9FF-2B40-9B9F-0FDBA9BF7E4A}"/>
                  </a:ext>
                </a:extLst>
              </p:cNvPr>
              <p:cNvGrpSpPr/>
              <p:nvPr/>
            </p:nvGrpSpPr>
            <p:grpSpPr>
              <a:xfrm>
                <a:off x="1940566" y="6000804"/>
                <a:ext cx="714279" cy="307777"/>
                <a:chOff x="4590559" y="6375771"/>
                <a:chExt cx="714279" cy="307777"/>
              </a:xfrm>
            </p:grpSpPr>
            <p:sp>
              <p:nvSpPr>
                <p:cNvPr id="113" name="Rectangle 26">
                  <a:extLst>
                    <a:ext uri="{FF2B5EF4-FFF2-40B4-BE49-F238E27FC236}">
                      <a16:creationId xmlns:a16="http://schemas.microsoft.com/office/drawing/2014/main" id="{249E7975-E695-3D4E-8892-837F0368879E}"/>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4" name="Title 1">
                  <a:extLst>
                    <a:ext uri="{FF2B5EF4-FFF2-40B4-BE49-F238E27FC236}">
                      <a16:creationId xmlns:a16="http://schemas.microsoft.com/office/drawing/2014/main" id="{A145D3A0-F87F-374A-9EF7-A93C59FF2A34}"/>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6" name="Agrupar 105">
              <a:extLst>
                <a:ext uri="{FF2B5EF4-FFF2-40B4-BE49-F238E27FC236}">
                  <a16:creationId xmlns:a16="http://schemas.microsoft.com/office/drawing/2014/main" id="{5D2BCD3B-E3C1-444D-92DE-EBD20FB9443C}"/>
                </a:ext>
              </a:extLst>
            </p:cNvPr>
            <p:cNvGrpSpPr/>
            <p:nvPr/>
          </p:nvGrpSpPr>
          <p:grpSpPr>
            <a:xfrm>
              <a:off x="8625676" y="6110177"/>
              <a:ext cx="3312093" cy="479054"/>
              <a:chOff x="8487128" y="6110177"/>
              <a:chExt cx="3312093" cy="479054"/>
            </a:xfrm>
          </p:grpSpPr>
          <p:pic>
            <p:nvPicPr>
              <p:cNvPr id="108" name="Imagem 107">
                <a:extLst>
                  <a:ext uri="{FF2B5EF4-FFF2-40B4-BE49-F238E27FC236}">
                    <a16:creationId xmlns:a16="http://schemas.microsoft.com/office/drawing/2014/main" id="{00C94318-D151-BF4E-864E-2E9B49D7711D}"/>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9" name="Imagem 108">
                <a:extLst>
                  <a:ext uri="{FF2B5EF4-FFF2-40B4-BE49-F238E27FC236}">
                    <a16:creationId xmlns:a16="http://schemas.microsoft.com/office/drawing/2014/main" id="{4B65C85A-B72A-C64F-9142-9CF30E9F5CB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7" name="Text Placeholder 33">
              <a:extLst>
                <a:ext uri="{FF2B5EF4-FFF2-40B4-BE49-F238E27FC236}">
                  <a16:creationId xmlns:a16="http://schemas.microsoft.com/office/drawing/2014/main" id="{7451F02B-CDC2-F04C-9126-3DED0E713F95}"/>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406432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tângulo 40">
            <a:extLst>
              <a:ext uri="{FF2B5EF4-FFF2-40B4-BE49-F238E27FC236}">
                <a16:creationId xmlns:a16="http://schemas.microsoft.com/office/drawing/2014/main" id="{71DCBEA5-CCD3-384E-B061-525CE670FD99}"/>
              </a:ext>
            </a:extLst>
          </p:cNvPr>
          <p:cNvSpPr/>
          <p:nvPr/>
        </p:nvSpPr>
        <p:spPr>
          <a:xfrm>
            <a:off x="0" y="0"/>
            <a:ext cx="248352"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pc="40">
              <a:latin typeface="Franklin Gothic Book" panose="020B0503020102020204" pitchFamily="34" charset="0"/>
            </a:endParaRPr>
          </a:p>
        </p:txBody>
      </p:sp>
      <p:sp>
        <p:nvSpPr>
          <p:cNvPr id="42" name="Título 11">
            <a:extLst>
              <a:ext uri="{FF2B5EF4-FFF2-40B4-BE49-F238E27FC236}">
                <a16:creationId xmlns:a16="http://schemas.microsoft.com/office/drawing/2014/main" id="{B21548EB-3DD8-1B46-B589-9DCA0E76C5C6}"/>
              </a:ext>
            </a:extLst>
          </p:cNvPr>
          <p:cNvSpPr>
            <a:spLocks noGrp="1"/>
          </p:cNvSpPr>
          <p:nvPr>
            <p:ph type="title"/>
          </p:nvPr>
        </p:nvSpPr>
        <p:spPr/>
        <p:txBody>
          <a:bodyPr vert="horz" lIns="0" tIns="45720" rIns="0" bIns="45720" rtlCol="0" anchor="t" anchorCtr="0">
            <a:normAutofit/>
          </a:bodyPr>
          <a:lstStyle/>
          <a:p>
            <a:r>
              <a:rPr lang="pt-BR" dirty="0"/>
              <a:t>EXPERIÊNCIA DO CLIENTE BB 2020</a:t>
            </a:r>
          </a:p>
        </p:txBody>
      </p:sp>
      <p:sp>
        <p:nvSpPr>
          <p:cNvPr id="2" name="Espaço Reservado para Texto 1">
            <a:extLst>
              <a:ext uri="{FF2B5EF4-FFF2-40B4-BE49-F238E27FC236}">
                <a16:creationId xmlns:a16="http://schemas.microsoft.com/office/drawing/2014/main" id="{BBC4AB84-320E-7B46-A3D8-B4A3C3E8804E}"/>
              </a:ext>
            </a:extLst>
          </p:cNvPr>
          <p:cNvSpPr>
            <a:spLocks noGrp="1"/>
          </p:cNvSpPr>
          <p:nvPr>
            <p:ph type="body" sz="quarter" idx="13"/>
          </p:nvPr>
        </p:nvSpPr>
        <p:spPr>
          <a:xfrm>
            <a:off x="452295" y="726156"/>
            <a:ext cx="11261420" cy="413959"/>
          </a:xfrm>
        </p:spPr>
        <p:txBody>
          <a:bodyPr/>
          <a:lstStyle/>
          <a:p>
            <a:r>
              <a:rPr lang="pt-BR" sz="2000" dirty="0">
                <a:solidFill>
                  <a:schemeClr val="bg1">
                    <a:lumMod val="50000"/>
                  </a:schemeClr>
                </a:solidFill>
              </a:rPr>
              <a:t>Consolidação dos resultados</a:t>
            </a:r>
          </a:p>
        </p:txBody>
      </p:sp>
      <p:sp>
        <p:nvSpPr>
          <p:cNvPr id="3" name="Espaço Reservado para Texto 2">
            <a:extLst>
              <a:ext uri="{FF2B5EF4-FFF2-40B4-BE49-F238E27FC236}">
                <a16:creationId xmlns:a16="http://schemas.microsoft.com/office/drawing/2014/main" id="{0D902A3A-6D3D-E04A-AC5C-D918F25BA8CC}"/>
              </a:ext>
            </a:extLst>
          </p:cNvPr>
          <p:cNvSpPr>
            <a:spLocks noGrp="1"/>
          </p:cNvSpPr>
          <p:nvPr>
            <p:ph type="body" sz="quarter" idx="14"/>
          </p:nvPr>
        </p:nvSpPr>
        <p:spPr>
          <a:xfrm>
            <a:off x="458788" y="1274291"/>
            <a:ext cx="11261725" cy="310726"/>
          </a:xfrm>
        </p:spPr>
        <p:txBody>
          <a:bodyPr/>
          <a:lstStyle/>
          <a:p>
            <a:r>
              <a:rPr lang="pt-BR" spc="40" dirty="0"/>
              <a:t>Indicadores consolidados em dois níveis: </a:t>
            </a:r>
          </a:p>
        </p:txBody>
      </p:sp>
      <p:sp>
        <p:nvSpPr>
          <p:cNvPr id="173" name="Text Placeholder 33">
            <a:extLst>
              <a:ext uri="{FF2B5EF4-FFF2-40B4-BE49-F238E27FC236}">
                <a16:creationId xmlns:a16="http://schemas.microsoft.com/office/drawing/2014/main" id="{6E0253BD-722B-5847-9A35-93593E70A4F5}"/>
              </a:ext>
            </a:extLst>
          </p:cNvPr>
          <p:cNvSpPr txBox="1">
            <a:spLocks/>
          </p:cNvSpPr>
          <p:nvPr/>
        </p:nvSpPr>
        <p:spPr>
          <a:xfrm>
            <a:off x="707817" y="6041873"/>
            <a:ext cx="7574034" cy="54794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OBS: A consolidação do </a:t>
            </a:r>
            <a:r>
              <a:rPr lang="pt-BR" sz="1200" i="1" spc="40" dirty="0">
                <a:solidFill>
                  <a:schemeClr val="bg1"/>
                </a:solidFill>
                <a:highlight>
                  <a:srgbClr val="00B1F0"/>
                </a:highlight>
                <a:latin typeface="Segoe UI" panose="020B0502040204020203" pitchFamily="34" charset="0"/>
                <a:ea typeface="Segoe UI Symbol" panose="020B0502040204020203" pitchFamily="34" charset="0"/>
                <a:cs typeface="Segoe UI" panose="020B0502040204020203" pitchFamily="34" charset="0"/>
                <a:sym typeface="Helvetica Neue Light" charset="0"/>
              </a:rPr>
              <a:t> NPS </a:t>
            </a:r>
            <a:r>
              <a:rPr lang="pt-BR" sz="12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a:t>
            </a:r>
            <a:r>
              <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não tem ponderação, ou seja, são calculados os percentuais de promotores, detratores e neutros entre todos os respondentes, considerando as amostras totais realizadas no mês ou nos últimos três meses, sem correção de proporcionalidade por carteira e níveis regionais.</a:t>
            </a:r>
          </a:p>
        </p:txBody>
      </p:sp>
      <p:sp>
        <p:nvSpPr>
          <p:cNvPr id="31" name="Retângulo 30">
            <a:extLst>
              <a:ext uri="{FF2B5EF4-FFF2-40B4-BE49-F238E27FC236}">
                <a16:creationId xmlns:a16="http://schemas.microsoft.com/office/drawing/2014/main" id="{1495C44E-0399-C04C-B7A7-DC9B0CBB29F8}"/>
              </a:ext>
            </a:extLst>
          </p:cNvPr>
          <p:cNvSpPr/>
          <p:nvPr/>
        </p:nvSpPr>
        <p:spPr>
          <a:xfrm>
            <a:off x="6351764" y="1821359"/>
            <a:ext cx="4756596" cy="3796494"/>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Franklin Gothic Book" panose="020B0503020102020204" pitchFamily="34" charset="0"/>
            </a:endParaRPr>
          </a:p>
        </p:txBody>
      </p:sp>
      <p:sp>
        <p:nvSpPr>
          <p:cNvPr id="32" name="Retângulo 31">
            <a:extLst>
              <a:ext uri="{FF2B5EF4-FFF2-40B4-BE49-F238E27FC236}">
                <a16:creationId xmlns:a16="http://schemas.microsoft.com/office/drawing/2014/main" id="{15933225-00A1-6340-896C-660930E13DB1}"/>
              </a:ext>
            </a:extLst>
          </p:cNvPr>
          <p:cNvSpPr/>
          <p:nvPr/>
        </p:nvSpPr>
        <p:spPr>
          <a:xfrm>
            <a:off x="8686800" y="1820665"/>
            <a:ext cx="2417123" cy="3790309"/>
          </a:xfrm>
          <a:prstGeom prst="rect">
            <a:avLst/>
          </a:prstGeom>
          <a:pattFill prst="wdUpDiag">
            <a:fgClr>
              <a:schemeClr val="bg1">
                <a:lumMod val="95000"/>
              </a:schemeClr>
            </a:fgClr>
            <a:bgClr>
              <a:schemeClr val="accent5">
                <a:lumMod val="20000"/>
                <a:lumOff val="80000"/>
              </a:schemeClr>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tx1"/>
              </a:solidFill>
              <a:latin typeface="Franklin Gothic Book" panose="020B0503020102020204" pitchFamily="34" charset="0"/>
            </a:endParaRPr>
          </a:p>
        </p:txBody>
      </p:sp>
      <p:sp>
        <p:nvSpPr>
          <p:cNvPr id="33" name="Retângulo 32">
            <a:extLst>
              <a:ext uri="{FF2B5EF4-FFF2-40B4-BE49-F238E27FC236}">
                <a16:creationId xmlns:a16="http://schemas.microsoft.com/office/drawing/2014/main" id="{FAF0FB74-5700-3546-A4A0-D07999510585}"/>
              </a:ext>
            </a:extLst>
          </p:cNvPr>
          <p:cNvSpPr/>
          <p:nvPr/>
        </p:nvSpPr>
        <p:spPr>
          <a:xfrm>
            <a:off x="693456" y="1787299"/>
            <a:ext cx="4589402" cy="3796494"/>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Franklin Gothic Book" panose="020B0503020102020204" pitchFamily="34" charset="0"/>
            </a:endParaRPr>
          </a:p>
        </p:txBody>
      </p:sp>
      <p:sp>
        <p:nvSpPr>
          <p:cNvPr id="34" name="Retângulo 33">
            <a:extLst>
              <a:ext uri="{FF2B5EF4-FFF2-40B4-BE49-F238E27FC236}">
                <a16:creationId xmlns:a16="http://schemas.microsoft.com/office/drawing/2014/main" id="{DA16E450-CD34-0242-9F34-093CE8AF6760}"/>
              </a:ext>
            </a:extLst>
          </p:cNvPr>
          <p:cNvSpPr/>
          <p:nvPr/>
        </p:nvSpPr>
        <p:spPr>
          <a:xfrm>
            <a:off x="5262800" y="1808659"/>
            <a:ext cx="754576" cy="379649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Franklin Gothic Book" panose="020B0503020102020204" pitchFamily="34" charset="0"/>
            </a:endParaRPr>
          </a:p>
        </p:txBody>
      </p:sp>
      <p:sp>
        <p:nvSpPr>
          <p:cNvPr id="35" name="Retângulo 34">
            <a:extLst>
              <a:ext uri="{FF2B5EF4-FFF2-40B4-BE49-F238E27FC236}">
                <a16:creationId xmlns:a16="http://schemas.microsoft.com/office/drawing/2014/main" id="{DFA293DE-09B6-A743-A788-22311CB16FED}"/>
              </a:ext>
            </a:extLst>
          </p:cNvPr>
          <p:cNvSpPr/>
          <p:nvPr/>
        </p:nvSpPr>
        <p:spPr>
          <a:xfrm>
            <a:off x="11088302" y="1821359"/>
            <a:ext cx="754576" cy="3796494"/>
          </a:xfrm>
          <a:prstGeom prst="rect">
            <a:avLst/>
          </a:prstGeom>
          <a:solidFill>
            <a:srgbClr val="00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Franklin Gothic Book" panose="020B0503020102020204" pitchFamily="34" charset="0"/>
            </a:endParaRPr>
          </a:p>
        </p:txBody>
      </p:sp>
      <p:sp>
        <p:nvSpPr>
          <p:cNvPr id="36" name="Título 3">
            <a:extLst>
              <a:ext uri="{FF2B5EF4-FFF2-40B4-BE49-F238E27FC236}">
                <a16:creationId xmlns:a16="http://schemas.microsoft.com/office/drawing/2014/main" id="{7BAAE028-D86A-F24E-BCEC-D39A2750C281}"/>
              </a:ext>
            </a:extLst>
          </p:cNvPr>
          <p:cNvSpPr txBox="1">
            <a:spLocks/>
          </p:cNvSpPr>
          <p:nvPr/>
        </p:nvSpPr>
        <p:spPr>
          <a:xfrm>
            <a:off x="11117338" y="3691540"/>
            <a:ext cx="785831" cy="504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spc="0" dirty="0"/>
              <a:t>33,64</a:t>
            </a:r>
            <a:br>
              <a:rPr lang="pt-BR" sz="1800" spc="0" dirty="0"/>
            </a:br>
            <a:r>
              <a:rPr lang="pt-BR" sz="1300" spc="0" dirty="0"/>
              <a:t>NPS</a:t>
            </a:r>
            <a:endParaRPr lang="pt-BR" sz="1800" spc="0" dirty="0"/>
          </a:p>
        </p:txBody>
      </p:sp>
      <p:sp>
        <p:nvSpPr>
          <p:cNvPr id="37" name="Título 3">
            <a:extLst>
              <a:ext uri="{FF2B5EF4-FFF2-40B4-BE49-F238E27FC236}">
                <a16:creationId xmlns:a16="http://schemas.microsoft.com/office/drawing/2014/main" id="{4BE7A2F8-EBB4-614C-8DC9-D09CEEF75FA6}"/>
              </a:ext>
            </a:extLst>
          </p:cNvPr>
          <p:cNvSpPr txBox="1">
            <a:spLocks/>
          </p:cNvSpPr>
          <p:nvPr/>
        </p:nvSpPr>
        <p:spPr>
          <a:xfrm rot="16200000">
            <a:off x="4814060" y="2320150"/>
            <a:ext cx="1597642"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spc="300" dirty="0"/>
              <a:t>RESULTADO MARÇO 2020</a:t>
            </a:r>
          </a:p>
        </p:txBody>
      </p:sp>
      <p:sp>
        <p:nvSpPr>
          <p:cNvPr id="38" name="Título 3">
            <a:extLst>
              <a:ext uri="{FF2B5EF4-FFF2-40B4-BE49-F238E27FC236}">
                <a16:creationId xmlns:a16="http://schemas.microsoft.com/office/drawing/2014/main" id="{04BC1E51-821C-4942-A522-8C93A47833B8}"/>
              </a:ext>
            </a:extLst>
          </p:cNvPr>
          <p:cNvSpPr txBox="1">
            <a:spLocks/>
          </p:cNvSpPr>
          <p:nvPr/>
        </p:nvSpPr>
        <p:spPr>
          <a:xfrm rot="16200000">
            <a:off x="10654554" y="2320149"/>
            <a:ext cx="1597642"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spc="300" dirty="0"/>
              <a:t>MÉDIA MÓVEL MARÇO 2020</a:t>
            </a:r>
          </a:p>
        </p:txBody>
      </p:sp>
      <p:sp>
        <p:nvSpPr>
          <p:cNvPr id="45" name="Título 3">
            <a:extLst>
              <a:ext uri="{FF2B5EF4-FFF2-40B4-BE49-F238E27FC236}">
                <a16:creationId xmlns:a16="http://schemas.microsoft.com/office/drawing/2014/main" id="{9682C652-83F2-2D42-980F-142432DEB5C9}"/>
              </a:ext>
            </a:extLst>
          </p:cNvPr>
          <p:cNvSpPr txBox="1">
            <a:spLocks/>
          </p:cNvSpPr>
          <p:nvPr/>
        </p:nvSpPr>
        <p:spPr>
          <a:xfrm>
            <a:off x="861715" y="1900600"/>
            <a:ext cx="4875228" cy="504597"/>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defTabSz="914340"/>
            <a:r>
              <a:rPr lang="pt-BR" sz="1400" b="0" kern="0" dirty="0">
                <a:solidFill>
                  <a:srgbClr val="404040"/>
                </a:solidFill>
                <a:ea typeface="Segoe UI Symbol" panose="020B0502040204020203" pitchFamily="34" charset="0"/>
              </a:rPr>
              <a:t>NPS</a:t>
            </a:r>
            <a:br>
              <a:rPr lang="pt-BR" sz="1400" kern="0" dirty="0">
                <a:solidFill>
                  <a:srgbClr val="404040"/>
                </a:solidFill>
                <a:ea typeface="Segoe UI Symbol" panose="020B0502040204020203" pitchFamily="34" charset="0"/>
              </a:rPr>
            </a:br>
            <a:r>
              <a:rPr lang="pt-BR" sz="1400" kern="0" dirty="0">
                <a:solidFill>
                  <a:srgbClr val="404040"/>
                </a:solidFill>
                <a:ea typeface="Segoe UI Symbol" panose="020B0502040204020203" pitchFamily="34" charset="0"/>
              </a:rPr>
              <a:t>RESULTADO MENSAL ISOLADO </a:t>
            </a:r>
          </a:p>
        </p:txBody>
      </p:sp>
      <p:sp>
        <p:nvSpPr>
          <p:cNvPr id="46" name="Título 3">
            <a:extLst>
              <a:ext uri="{FF2B5EF4-FFF2-40B4-BE49-F238E27FC236}">
                <a16:creationId xmlns:a16="http://schemas.microsoft.com/office/drawing/2014/main" id="{F62CD754-D33B-C942-A2FB-8E3406759826}"/>
              </a:ext>
            </a:extLst>
          </p:cNvPr>
          <p:cNvSpPr txBox="1">
            <a:spLocks/>
          </p:cNvSpPr>
          <p:nvPr/>
        </p:nvSpPr>
        <p:spPr>
          <a:xfrm>
            <a:off x="6529227" y="1900601"/>
            <a:ext cx="3846624" cy="466470"/>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defTabSz="914340"/>
            <a:r>
              <a:rPr lang="pt-BR" sz="1400" b="0" kern="0" dirty="0">
                <a:solidFill>
                  <a:srgbClr val="404040"/>
                </a:solidFill>
                <a:ea typeface="Segoe UI Symbol" panose="020B0502040204020203" pitchFamily="34" charset="0"/>
              </a:rPr>
              <a:t>NPS</a:t>
            </a:r>
            <a:br>
              <a:rPr lang="pt-BR" sz="1400" kern="0" dirty="0">
                <a:solidFill>
                  <a:srgbClr val="404040"/>
                </a:solidFill>
                <a:ea typeface="Segoe UI Symbol" panose="020B0502040204020203" pitchFamily="34" charset="0"/>
              </a:rPr>
            </a:br>
            <a:r>
              <a:rPr lang="pt-BR" sz="1400" kern="0" dirty="0">
                <a:solidFill>
                  <a:srgbClr val="404040"/>
                </a:solidFill>
                <a:ea typeface="Segoe UI Symbol" panose="020B0502040204020203" pitchFamily="34" charset="0"/>
              </a:rPr>
              <a:t>RESULTADO MÉDIA MÓVEL</a:t>
            </a:r>
          </a:p>
        </p:txBody>
      </p:sp>
      <p:sp>
        <p:nvSpPr>
          <p:cNvPr id="47" name="Título 3">
            <a:extLst>
              <a:ext uri="{FF2B5EF4-FFF2-40B4-BE49-F238E27FC236}">
                <a16:creationId xmlns:a16="http://schemas.microsoft.com/office/drawing/2014/main" id="{8C1C4BB3-1A2F-874F-A96A-472B713AA813}"/>
              </a:ext>
            </a:extLst>
          </p:cNvPr>
          <p:cNvSpPr txBox="1">
            <a:spLocks/>
          </p:cNvSpPr>
          <p:nvPr/>
        </p:nvSpPr>
        <p:spPr>
          <a:xfrm>
            <a:off x="5299820" y="3732993"/>
            <a:ext cx="777847" cy="504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nSpc>
                <a:spcPct val="80000"/>
              </a:lnSpc>
            </a:pPr>
            <a:r>
              <a:rPr lang="pt-BR" sz="1800" spc="0" dirty="0"/>
              <a:t>33,58</a:t>
            </a:r>
            <a:br>
              <a:rPr lang="pt-BR" sz="1800" spc="0" dirty="0"/>
            </a:br>
            <a:r>
              <a:rPr lang="pt-BR" sz="1300" spc="0" dirty="0">
                <a:solidFill>
                  <a:srgbClr val="000000"/>
                </a:solidFill>
                <a:ea typeface="+mn-ea"/>
              </a:rPr>
              <a:t>NPS</a:t>
            </a:r>
            <a:endParaRPr lang="pt-BR" sz="1300" spc="0" dirty="0"/>
          </a:p>
        </p:txBody>
      </p:sp>
      <p:sp>
        <p:nvSpPr>
          <p:cNvPr id="48" name="CaixaDeTexto 47">
            <a:extLst>
              <a:ext uri="{FF2B5EF4-FFF2-40B4-BE49-F238E27FC236}">
                <a16:creationId xmlns:a16="http://schemas.microsoft.com/office/drawing/2014/main" id="{77F510BB-8E15-B24B-9EBA-7505BBD0BEA1}"/>
              </a:ext>
            </a:extLst>
          </p:cNvPr>
          <p:cNvSpPr txBox="1"/>
          <p:nvPr/>
        </p:nvSpPr>
        <p:spPr>
          <a:xfrm>
            <a:off x="861715" y="2437424"/>
            <a:ext cx="4393129" cy="955839"/>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300" spc="40" dirty="0">
                <a:latin typeface="Segoe UI" panose="020B0502040204020203" pitchFamily="34" charset="0"/>
                <a:ea typeface="Segoe UI Symbol" panose="020B0502040204020203" pitchFamily="34" charset="0"/>
                <a:cs typeface="Segoe UI" panose="020B0502040204020203" pitchFamily="34" charset="0"/>
              </a:rPr>
              <a:t>Índices consolidados mensalmente, considerando a amostra mensal realizada com ponderações necessárias (correção da proporcionalidade por carteiras, superintendências e </a:t>
            </a:r>
            <a:r>
              <a:rPr lang="pt-BR" sz="1300" spc="40" dirty="0" err="1">
                <a:latin typeface="Segoe UI" panose="020B0502040204020203" pitchFamily="34" charset="0"/>
                <a:ea typeface="Segoe UI Symbol" panose="020B0502040204020203" pitchFamily="34" charset="0"/>
                <a:cs typeface="Segoe UI" panose="020B0502040204020203" pitchFamily="34" charset="0"/>
              </a:rPr>
              <a:t>Gerevs</a:t>
            </a:r>
            <a:r>
              <a:rPr lang="pt-BR" sz="1300" spc="40" dirty="0">
                <a:latin typeface="Segoe UI" panose="020B0502040204020203" pitchFamily="34" charset="0"/>
                <a:ea typeface="Segoe UI Symbol" panose="020B0502040204020203" pitchFamily="34" charset="0"/>
                <a:cs typeface="Segoe UI" panose="020B0502040204020203" pitchFamily="34" charset="0"/>
              </a:rPr>
              <a:t>)</a:t>
            </a:r>
          </a:p>
        </p:txBody>
      </p:sp>
      <p:sp>
        <p:nvSpPr>
          <p:cNvPr id="49" name="CaixaDeTexto 48">
            <a:extLst>
              <a:ext uri="{FF2B5EF4-FFF2-40B4-BE49-F238E27FC236}">
                <a16:creationId xmlns:a16="http://schemas.microsoft.com/office/drawing/2014/main" id="{A7084FF8-F863-8442-8925-50F55DA3DC09}"/>
              </a:ext>
            </a:extLst>
          </p:cNvPr>
          <p:cNvSpPr txBox="1"/>
          <p:nvPr/>
        </p:nvSpPr>
        <p:spPr>
          <a:xfrm>
            <a:off x="6529227" y="2437424"/>
            <a:ext cx="4258042" cy="515719"/>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300" spc="40" dirty="0">
                <a:latin typeface="Segoe UI" panose="020B0502040204020203" pitchFamily="34" charset="0"/>
                <a:ea typeface="Segoe UI Symbol" panose="020B0502040204020203" pitchFamily="34" charset="0"/>
                <a:cs typeface="Segoe UI" panose="020B0502040204020203" pitchFamily="34" charset="0"/>
              </a:rPr>
              <a:t>Média das consolidações dos últimos 3 meses, considerando a amostra total realizada no período. </a:t>
            </a:r>
          </a:p>
        </p:txBody>
      </p:sp>
      <p:sp>
        <p:nvSpPr>
          <p:cNvPr id="22" name="Espaço Reservado para Texto 3">
            <a:extLst>
              <a:ext uri="{FF2B5EF4-FFF2-40B4-BE49-F238E27FC236}">
                <a16:creationId xmlns:a16="http://schemas.microsoft.com/office/drawing/2014/main" id="{12E63D29-6D16-C54D-8EF8-B7F0F2A76CAF}"/>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25" name="Gráfico 24">
            <a:extLst>
              <a:ext uri="{FF2B5EF4-FFF2-40B4-BE49-F238E27FC236}">
                <a16:creationId xmlns:a16="http://schemas.microsoft.com/office/drawing/2014/main" id="{00000000-0008-0000-1000-000003000000}"/>
              </a:ext>
            </a:extLst>
          </p:cNvPr>
          <p:cNvGraphicFramePr>
            <a:graphicFrameLocks/>
          </p:cNvGraphicFramePr>
          <p:nvPr/>
        </p:nvGraphicFramePr>
        <p:xfrm>
          <a:off x="665227" y="3322655"/>
          <a:ext cx="4562346" cy="24927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Gráfico 25">
            <a:extLst>
              <a:ext uri="{FF2B5EF4-FFF2-40B4-BE49-F238E27FC236}">
                <a16:creationId xmlns:a16="http://schemas.microsoft.com/office/drawing/2014/main" id="{00000000-0008-0000-1000-000004000000}"/>
              </a:ext>
            </a:extLst>
          </p:cNvPr>
          <p:cNvGraphicFramePr>
            <a:graphicFrameLocks/>
          </p:cNvGraphicFramePr>
          <p:nvPr/>
        </p:nvGraphicFramePr>
        <p:xfrm>
          <a:off x="6465664" y="3322655"/>
          <a:ext cx="4562346" cy="2492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86757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Loja com porta de vidro&#10;&#10;Descrição gerada automaticamente">
            <a:extLst>
              <a:ext uri="{FF2B5EF4-FFF2-40B4-BE49-F238E27FC236}">
                <a16:creationId xmlns:a16="http://schemas.microsoft.com/office/drawing/2014/main" id="{5A5E7928-09EA-AC4A-87AA-304615C84DD6}"/>
              </a:ext>
            </a:extLst>
          </p:cNvPr>
          <p:cNvPicPr>
            <a:picLocks noChangeAspect="1"/>
          </p:cNvPicPr>
          <p:nvPr/>
        </p:nvPicPr>
        <p:blipFill rotWithShape="1">
          <a:blip r:embed="rId3">
            <a:alphaModFix amt="15000"/>
          </a:blip>
          <a:srcRect l="50991" r="16879"/>
          <a:stretch/>
        </p:blipFill>
        <p:spPr>
          <a:xfrm>
            <a:off x="13252" y="0"/>
            <a:ext cx="3857009"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ATENDIMENTO NAS AGÊNCIAS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0" name="CaixaDeTexto 39">
            <a:extLst>
              <a:ext uri="{FF2B5EF4-FFF2-40B4-BE49-F238E27FC236}">
                <a16:creationId xmlns:a16="http://schemas.microsoft.com/office/drawing/2014/main" id="{AE70103C-28D8-494C-8140-C6CF8EE2712D}"/>
              </a:ext>
            </a:extLst>
          </p:cNvPr>
          <p:cNvSpPr txBox="1"/>
          <p:nvPr/>
        </p:nvSpPr>
        <p:spPr>
          <a:xfrm>
            <a:off x="4351997" y="2345754"/>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ATENDIMENTOS NAS AGÊNCIAS</a:t>
            </a:r>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5844" y="3377779"/>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73,3</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45754"/>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ATENDIMENTOS NAS AGÊNCIAS</a:t>
            </a:r>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2" name="Retângulo 81">
            <a:extLst>
              <a:ext uri="{FF2B5EF4-FFF2-40B4-BE49-F238E27FC236}">
                <a16:creationId xmlns:a16="http://schemas.microsoft.com/office/drawing/2014/main" id="{F5180E32-E086-F744-AD19-9A89B6EFAC9F}"/>
              </a:ext>
            </a:extLst>
          </p:cNvPr>
          <p:cNvSpPr/>
          <p:nvPr/>
        </p:nvSpPr>
        <p:spPr>
          <a:xfrm>
            <a:off x="11415230" y="3448917"/>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70,7</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03" name="Retângulo 102">
            <a:extLst>
              <a:ext uri="{FF2B5EF4-FFF2-40B4-BE49-F238E27FC236}">
                <a16:creationId xmlns:a16="http://schemas.microsoft.com/office/drawing/2014/main" id="{8728EB81-B9C3-184A-AA2E-ECF39C2E7E2D}"/>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Arredondado 103">
            <a:extLst>
              <a:ext uri="{FF2B5EF4-FFF2-40B4-BE49-F238E27FC236}">
                <a16:creationId xmlns:a16="http://schemas.microsoft.com/office/drawing/2014/main" id="{3B935D73-A79C-B742-9ED9-DEE6FEE83622}"/>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olchete Duplo 104">
            <a:extLst>
              <a:ext uri="{FF2B5EF4-FFF2-40B4-BE49-F238E27FC236}">
                <a16:creationId xmlns:a16="http://schemas.microsoft.com/office/drawing/2014/main" id="{BB95D246-AE54-DF41-B169-E9E8209690B8}"/>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6" name="CaixaDeTexto 26">
            <a:extLst>
              <a:ext uri="{FF2B5EF4-FFF2-40B4-BE49-F238E27FC236}">
                <a16:creationId xmlns:a16="http://schemas.microsoft.com/office/drawing/2014/main" id="{7A87EDE4-DF65-A745-A750-D5995C5C346A}"/>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7" name="Retângulo 106">
            <a:extLst>
              <a:ext uri="{FF2B5EF4-FFF2-40B4-BE49-F238E27FC236}">
                <a16:creationId xmlns:a16="http://schemas.microsoft.com/office/drawing/2014/main" id="{594F6EA4-710C-ED43-B9B1-C572992D4992}"/>
              </a:ext>
            </a:extLst>
          </p:cNvPr>
          <p:cNvSpPr/>
          <p:nvPr/>
        </p:nvSpPr>
        <p:spPr>
          <a:xfrm>
            <a:off x="3656177" y="3406776"/>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72,8</a:t>
            </a:r>
          </a:p>
        </p:txBody>
      </p:sp>
      <p:sp>
        <p:nvSpPr>
          <p:cNvPr id="110" name="CaixaDeTexto 109">
            <a:extLst>
              <a:ext uri="{FF2B5EF4-FFF2-40B4-BE49-F238E27FC236}">
                <a16:creationId xmlns:a16="http://schemas.microsoft.com/office/drawing/2014/main" id="{9FB48FF9-0674-304B-96BA-3A94C1F59E3F}"/>
              </a:ext>
            </a:extLst>
          </p:cNvPr>
          <p:cNvSpPr txBox="1"/>
          <p:nvPr/>
        </p:nvSpPr>
        <p:spPr>
          <a:xfrm>
            <a:off x="411795" y="2385510"/>
            <a:ext cx="2800429"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ATENDIMENTO NAS AGÊNCIAS</a:t>
            </a:r>
          </a:p>
        </p:txBody>
      </p:sp>
      <p:grpSp>
        <p:nvGrpSpPr>
          <p:cNvPr id="95" name="Agrupar 94">
            <a:extLst>
              <a:ext uri="{FF2B5EF4-FFF2-40B4-BE49-F238E27FC236}">
                <a16:creationId xmlns:a16="http://schemas.microsoft.com/office/drawing/2014/main" id="{53EC4DA7-0FFF-2448-B747-89056CF75A76}"/>
              </a:ext>
            </a:extLst>
          </p:cNvPr>
          <p:cNvGrpSpPr/>
          <p:nvPr/>
        </p:nvGrpSpPr>
        <p:grpSpPr>
          <a:xfrm>
            <a:off x="6102968" y="2891985"/>
            <a:ext cx="994707" cy="1527452"/>
            <a:chOff x="2109192" y="2891985"/>
            <a:chExt cx="994707" cy="1434705"/>
          </a:xfrm>
        </p:grpSpPr>
        <p:cxnSp>
          <p:nvCxnSpPr>
            <p:cNvPr id="96" name="Conector Reto 95">
              <a:extLst>
                <a:ext uri="{FF2B5EF4-FFF2-40B4-BE49-F238E27FC236}">
                  <a16:creationId xmlns:a16="http://schemas.microsoft.com/office/drawing/2014/main" id="{442F931A-47B7-3142-B86A-00826F8468D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C5D9D875-C542-BE43-8048-6B12A53E3BC4}"/>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51A4CE98-2C90-9042-845F-A7E57CF4BCA8}"/>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0A81D5DA-07CA-6E42-AC6C-A22DB7F1D31B}"/>
              </a:ext>
            </a:extLst>
          </p:cNvPr>
          <p:cNvGrpSpPr/>
          <p:nvPr/>
        </p:nvGrpSpPr>
        <p:grpSpPr>
          <a:xfrm>
            <a:off x="9975721" y="2891985"/>
            <a:ext cx="1021601" cy="1527452"/>
            <a:chOff x="2082298" y="2891985"/>
            <a:chExt cx="1021601" cy="1434705"/>
          </a:xfrm>
        </p:grpSpPr>
        <p:cxnSp>
          <p:nvCxnSpPr>
            <p:cNvPr id="100" name="Conector Reto 99">
              <a:extLst>
                <a:ext uri="{FF2B5EF4-FFF2-40B4-BE49-F238E27FC236}">
                  <a16:creationId xmlns:a16="http://schemas.microsoft.com/office/drawing/2014/main" id="{B232D021-F554-714D-B1A9-1EC357E78AD2}"/>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1F46AE6B-75D1-C345-BC65-E7BEDA902CD8}"/>
                </a:ext>
              </a:extLst>
            </p:cNvPr>
            <p:cNvCxnSpPr/>
            <p:nvPr/>
          </p:nvCxnSpPr>
          <p:spPr>
            <a:xfrm>
              <a:off x="2594510"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43BA0783-7CAB-B44C-8F83-597786D21605}"/>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CaixaDeTexto 26">
            <a:extLst>
              <a:ext uri="{FF2B5EF4-FFF2-40B4-BE49-F238E27FC236}">
                <a16:creationId xmlns:a16="http://schemas.microsoft.com/office/drawing/2014/main" id="{CD586D22-73D2-0C4D-803F-ACDD5420FF1A}"/>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2" name="CaixaDeTexto 26">
            <a:extLst>
              <a:ext uri="{FF2B5EF4-FFF2-40B4-BE49-F238E27FC236}">
                <a16:creationId xmlns:a16="http://schemas.microsoft.com/office/drawing/2014/main" id="{C2C04C17-4DE5-0845-B309-308A8FAC2014}"/>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3" name="CaixaDeTexto 52">
            <a:extLst>
              <a:ext uri="{FF2B5EF4-FFF2-40B4-BE49-F238E27FC236}">
                <a16:creationId xmlns:a16="http://schemas.microsoft.com/office/drawing/2014/main" id="{AA1EF82D-FAA2-3C44-A9FB-A86A5FC29DB6}"/>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4" name="CaixaDeTexto 53">
            <a:extLst>
              <a:ext uri="{FF2B5EF4-FFF2-40B4-BE49-F238E27FC236}">
                <a16:creationId xmlns:a16="http://schemas.microsoft.com/office/drawing/2014/main" id="{89FC4110-4362-824E-9F18-FCB65C2DEA9F}"/>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55" name="CaixaDeTexto 26">
            <a:extLst>
              <a:ext uri="{FF2B5EF4-FFF2-40B4-BE49-F238E27FC236}">
                <a16:creationId xmlns:a16="http://schemas.microsoft.com/office/drawing/2014/main" id="{8651AC64-AC3F-8441-B641-D526B3DA1132}"/>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7" name="CaixaDeTexto 56">
            <a:extLst>
              <a:ext uri="{FF2B5EF4-FFF2-40B4-BE49-F238E27FC236}">
                <a16:creationId xmlns:a16="http://schemas.microsoft.com/office/drawing/2014/main" id="{6772BA6B-8975-6B40-9947-8154505424B5}"/>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8" name="Tabela 57">
            <a:extLst>
              <a:ext uri="{FF2B5EF4-FFF2-40B4-BE49-F238E27FC236}">
                <a16:creationId xmlns:a16="http://schemas.microsoft.com/office/drawing/2014/main" id="{BBF595C5-841C-574F-861B-86BEF77FA64F}"/>
              </a:ext>
            </a:extLst>
          </p:cNvPr>
          <p:cNvGraphicFramePr>
            <a:graphicFrameLocks noGrp="1"/>
          </p:cNvGraphicFramePr>
          <p:nvPr>
            <p:extLst>
              <p:ext uri="{D42A27DB-BD31-4B8C-83A1-F6EECF244321}">
                <p14:modId xmlns:p14="http://schemas.microsoft.com/office/powerpoint/2010/main" val="2523803094"/>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59" name="Tabela 58">
            <a:extLst>
              <a:ext uri="{FF2B5EF4-FFF2-40B4-BE49-F238E27FC236}">
                <a16:creationId xmlns:a16="http://schemas.microsoft.com/office/drawing/2014/main" id="{986BF75D-5DB6-7A40-B220-7CFC492278AE}"/>
              </a:ext>
            </a:extLst>
          </p:cNvPr>
          <p:cNvGraphicFramePr>
            <a:graphicFrameLocks noGrp="1"/>
          </p:cNvGraphicFramePr>
          <p:nvPr>
            <p:extLst>
              <p:ext uri="{D42A27DB-BD31-4B8C-83A1-F6EECF244321}">
                <p14:modId xmlns:p14="http://schemas.microsoft.com/office/powerpoint/2010/main" val="3692575386"/>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0" name="Tabela 59">
            <a:extLst>
              <a:ext uri="{FF2B5EF4-FFF2-40B4-BE49-F238E27FC236}">
                <a16:creationId xmlns:a16="http://schemas.microsoft.com/office/drawing/2014/main" id="{9E0C4BD7-27E3-3847-901C-3E0F81214A19}"/>
              </a:ext>
            </a:extLst>
          </p:cNvPr>
          <p:cNvGraphicFramePr>
            <a:graphicFrameLocks noGrp="1"/>
          </p:cNvGraphicFramePr>
          <p:nvPr>
            <p:extLst>
              <p:ext uri="{D42A27DB-BD31-4B8C-83A1-F6EECF244321}">
                <p14:modId xmlns:p14="http://schemas.microsoft.com/office/powerpoint/2010/main" val="1631137615"/>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7" name="Espaço Reservado para Texto 3">
            <a:extLst>
              <a:ext uri="{FF2B5EF4-FFF2-40B4-BE49-F238E27FC236}">
                <a16:creationId xmlns:a16="http://schemas.microsoft.com/office/drawing/2014/main" id="{16A3FF73-64DE-2643-9F73-D11192757A01}"/>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21" name="Gráfico 120">
            <a:extLst>
              <a:ext uri="{FF2B5EF4-FFF2-40B4-BE49-F238E27FC236}">
                <a16:creationId xmlns:a16="http://schemas.microsoft.com/office/drawing/2014/main" id="{22595619-CA7F-064B-93A4-88B94BBFC64D}"/>
              </a:ext>
            </a:extLst>
          </p:cNvPr>
          <p:cNvGraphicFramePr>
            <a:graphicFrameLocks/>
          </p:cNvGraphicFramePr>
          <p:nvPr>
            <p:extLst>
              <p:ext uri="{D42A27DB-BD31-4B8C-83A1-F6EECF244321}">
                <p14:modId xmlns:p14="http://schemas.microsoft.com/office/powerpoint/2010/main" val="1741388457"/>
              </p:ext>
            </p:extLst>
          </p:nvPr>
        </p:nvGraphicFramePr>
        <p:xfrm>
          <a:off x="4163427" y="2705465"/>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3" name="Gráfico 122">
            <a:extLst>
              <a:ext uri="{FF2B5EF4-FFF2-40B4-BE49-F238E27FC236}">
                <a16:creationId xmlns:a16="http://schemas.microsoft.com/office/drawing/2014/main" id="{3A0C90CC-AACF-E745-82CC-1078F60833AD}"/>
              </a:ext>
            </a:extLst>
          </p:cNvPr>
          <p:cNvGraphicFramePr>
            <a:graphicFrameLocks/>
          </p:cNvGraphicFramePr>
          <p:nvPr>
            <p:extLst>
              <p:ext uri="{D42A27DB-BD31-4B8C-83A1-F6EECF244321}">
                <p14:modId xmlns:p14="http://schemas.microsoft.com/office/powerpoint/2010/main" val="3264961187"/>
              </p:ext>
            </p:extLst>
          </p:nvPr>
        </p:nvGraphicFramePr>
        <p:xfrm>
          <a:off x="8068031" y="2705465"/>
          <a:ext cx="3332706" cy="2048952"/>
        </p:xfrm>
        <a:graphic>
          <a:graphicData uri="http://schemas.openxmlformats.org/drawingml/2006/chart">
            <c:chart xmlns:c="http://schemas.openxmlformats.org/drawingml/2006/chart" xmlns:r="http://schemas.openxmlformats.org/officeDocument/2006/relationships" r:id="rId6"/>
          </a:graphicData>
        </a:graphic>
      </p:graphicFrame>
      <p:grpSp>
        <p:nvGrpSpPr>
          <p:cNvPr id="111" name="Agrupar 110">
            <a:extLst>
              <a:ext uri="{FF2B5EF4-FFF2-40B4-BE49-F238E27FC236}">
                <a16:creationId xmlns:a16="http://schemas.microsoft.com/office/drawing/2014/main" id="{5C21A26A-5EE2-ED47-9CD5-B6F8D45FA372}"/>
              </a:ext>
            </a:extLst>
          </p:cNvPr>
          <p:cNvGrpSpPr/>
          <p:nvPr/>
        </p:nvGrpSpPr>
        <p:grpSpPr>
          <a:xfrm>
            <a:off x="2109192" y="2891985"/>
            <a:ext cx="1002538" cy="1527452"/>
            <a:chOff x="2136086" y="2891985"/>
            <a:chExt cx="1002538" cy="1434705"/>
          </a:xfrm>
        </p:grpSpPr>
        <p:cxnSp>
          <p:nvCxnSpPr>
            <p:cNvPr id="112" name="Conector Reto 111">
              <a:extLst>
                <a:ext uri="{FF2B5EF4-FFF2-40B4-BE49-F238E27FC236}">
                  <a16:creationId xmlns:a16="http://schemas.microsoft.com/office/drawing/2014/main" id="{DEF658EE-1B5A-414B-8512-A41C1C6CE7DB}"/>
                </a:ext>
              </a:extLst>
            </p:cNvPr>
            <p:cNvCxnSpPr/>
            <p:nvPr/>
          </p:nvCxnSpPr>
          <p:spPr>
            <a:xfrm>
              <a:off x="313862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01C7D99A-913F-504F-9868-23AC2FC59D78}"/>
                </a:ext>
              </a:extLst>
            </p:cNvPr>
            <p:cNvCxnSpPr/>
            <p:nvPr/>
          </p:nvCxnSpPr>
          <p:spPr>
            <a:xfrm>
              <a:off x="263110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ector Reto 113">
              <a:extLst>
                <a:ext uri="{FF2B5EF4-FFF2-40B4-BE49-F238E27FC236}">
                  <a16:creationId xmlns:a16="http://schemas.microsoft.com/office/drawing/2014/main" id="{34C0DC78-9AD9-F44C-AD36-72895A5F0114}"/>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20" name="Gráfico 119">
            <a:extLst>
              <a:ext uri="{FF2B5EF4-FFF2-40B4-BE49-F238E27FC236}">
                <a16:creationId xmlns:a16="http://schemas.microsoft.com/office/drawing/2014/main" id="{3DAE12BA-0FB2-5D4D-99C0-6E994DC3332F}"/>
              </a:ext>
            </a:extLst>
          </p:cNvPr>
          <p:cNvGraphicFramePr>
            <a:graphicFrameLocks/>
          </p:cNvGraphicFramePr>
          <p:nvPr>
            <p:extLst>
              <p:ext uri="{D42A27DB-BD31-4B8C-83A1-F6EECF244321}">
                <p14:modId xmlns:p14="http://schemas.microsoft.com/office/powerpoint/2010/main" val="2200297177"/>
              </p:ext>
            </p:extLst>
          </p:nvPr>
        </p:nvGraphicFramePr>
        <p:xfrm>
          <a:off x="177802" y="2705465"/>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4" name="Text Placeholder 33">
            <a:extLst>
              <a:ext uri="{FF2B5EF4-FFF2-40B4-BE49-F238E27FC236}">
                <a16:creationId xmlns:a16="http://schemas.microsoft.com/office/drawing/2014/main" id="{9C3293FC-78AB-234D-B777-4DFE48C5C709}"/>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5" name="Agrupar 4">
            <a:extLst>
              <a:ext uri="{FF2B5EF4-FFF2-40B4-BE49-F238E27FC236}">
                <a16:creationId xmlns:a16="http://schemas.microsoft.com/office/drawing/2014/main" id="{65AF3B1C-5E6B-5E48-B075-72F527A323BA}"/>
              </a:ext>
            </a:extLst>
          </p:cNvPr>
          <p:cNvGrpSpPr/>
          <p:nvPr/>
        </p:nvGrpSpPr>
        <p:grpSpPr>
          <a:xfrm>
            <a:off x="168535" y="6452541"/>
            <a:ext cx="2033481" cy="307777"/>
            <a:chOff x="632939" y="6000804"/>
            <a:chExt cx="2033481" cy="307777"/>
          </a:xfrm>
        </p:grpSpPr>
        <p:grpSp>
          <p:nvGrpSpPr>
            <p:cNvPr id="66" name="Grupo 43">
              <a:extLst>
                <a:ext uri="{FF2B5EF4-FFF2-40B4-BE49-F238E27FC236}">
                  <a16:creationId xmlns:a16="http://schemas.microsoft.com/office/drawing/2014/main" id="{94B28F51-79C3-094D-81FE-438E2BAC5AEC}"/>
                </a:ext>
              </a:extLst>
            </p:cNvPr>
            <p:cNvGrpSpPr/>
            <p:nvPr/>
          </p:nvGrpSpPr>
          <p:grpSpPr>
            <a:xfrm>
              <a:off x="632939" y="6000804"/>
              <a:ext cx="779179" cy="307777"/>
              <a:chOff x="2916432" y="6375771"/>
              <a:chExt cx="779179" cy="307777"/>
            </a:xfrm>
          </p:grpSpPr>
          <p:sp>
            <p:nvSpPr>
              <p:cNvPr id="84" name="Title 1">
                <a:extLst>
                  <a:ext uri="{FF2B5EF4-FFF2-40B4-BE49-F238E27FC236}">
                    <a16:creationId xmlns:a16="http://schemas.microsoft.com/office/drawing/2014/main" id="{36F05899-FC87-1247-9789-678E11A49E5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5" name="Rectangle 24">
                <a:extLst>
                  <a:ext uri="{FF2B5EF4-FFF2-40B4-BE49-F238E27FC236}">
                    <a16:creationId xmlns:a16="http://schemas.microsoft.com/office/drawing/2014/main" id="{F0487245-6B27-7141-BD87-6EDB2E4D0B6C}"/>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7" name="Grupo 47">
              <a:extLst>
                <a:ext uri="{FF2B5EF4-FFF2-40B4-BE49-F238E27FC236}">
                  <a16:creationId xmlns:a16="http://schemas.microsoft.com/office/drawing/2014/main" id="{30BCB573-D726-984D-8EC3-607B3B03044C}"/>
                </a:ext>
              </a:extLst>
            </p:cNvPr>
            <p:cNvGrpSpPr/>
            <p:nvPr/>
          </p:nvGrpSpPr>
          <p:grpSpPr>
            <a:xfrm>
              <a:off x="1306542" y="6000804"/>
              <a:ext cx="739630" cy="307777"/>
              <a:chOff x="3762616" y="6375771"/>
              <a:chExt cx="739630" cy="307777"/>
            </a:xfrm>
          </p:grpSpPr>
          <p:sp>
            <p:nvSpPr>
              <p:cNvPr id="75" name="Rectangle 25">
                <a:extLst>
                  <a:ext uri="{FF2B5EF4-FFF2-40B4-BE49-F238E27FC236}">
                    <a16:creationId xmlns:a16="http://schemas.microsoft.com/office/drawing/2014/main" id="{501E3071-5FF1-1340-B75B-807E09F98B5C}"/>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6" name="Title 1">
                <a:extLst>
                  <a:ext uri="{FF2B5EF4-FFF2-40B4-BE49-F238E27FC236}">
                    <a16:creationId xmlns:a16="http://schemas.microsoft.com/office/drawing/2014/main" id="{941AA210-7499-C94E-B649-080A9196FC89}"/>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68" name="Grupo 48">
              <a:extLst>
                <a:ext uri="{FF2B5EF4-FFF2-40B4-BE49-F238E27FC236}">
                  <a16:creationId xmlns:a16="http://schemas.microsoft.com/office/drawing/2014/main" id="{95658397-44A9-FA40-BF4A-DB92980465B3}"/>
                </a:ext>
              </a:extLst>
            </p:cNvPr>
            <p:cNvGrpSpPr/>
            <p:nvPr/>
          </p:nvGrpSpPr>
          <p:grpSpPr>
            <a:xfrm>
              <a:off x="1963716" y="6000804"/>
              <a:ext cx="702704" cy="307777"/>
              <a:chOff x="4613709" y="6375771"/>
              <a:chExt cx="702704" cy="307777"/>
            </a:xfrm>
          </p:grpSpPr>
          <p:sp>
            <p:nvSpPr>
              <p:cNvPr id="73" name="Rectangle 26">
                <a:extLst>
                  <a:ext uri="{FF2B5EF4-FFF2-40B4-BE49-F238E27FC236}">
                    <a16:creationId xmlns:a16="http://schemas.microsoft.com/office/drawing/2014/main" id="{299B8C49-3D51-4041-BEDB-DC0CF16CCC31}"/>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4" name="Title 1">
                <a:extLst>
                  <a:ext uri="{FF2B5EF4-FFF2-40B4-BE49-F238E27FC236}">
                    <a16:creationId xmlns:a16="http://schemas.microsoft.com/office/drawing/2014/main" id="{5134BD0C-D0A2-9A44-8646-474E44600901}"/>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3958630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5" name="Agrupar 74">
            <a:extLst>
              <a:ext uri="{FF2B5EF4-FFF2-40B4-BE49-F238E27FC236}">
                <a16:creationId xmlns:a16="http://schemas.microsoft.com/office/drawing/2014/main" id="{AC1AB5F0-8047-5742-87F9-6A7C76BEC0DD}"/>
              </a:ext>
            </a:extLst>
          </p:cNvPr>
          <p:cNvGrpSpPr/>
          <p:nvPr/>
        </p:nvGrpSpPr>
        <p:grpSpPr>
          <a:xfrm>
            <a:off x="5874877" y="1297747"/>
            <a:ext cx="1525185" cy="2549903"/>
            <a:chOff x="9831241" y="1311603"/>
            <a:chExt cx="1525185" cy="2549903"/>
          </a:xfrm>
        </p:grpSpPr>
        <p:sp>
          <p:nvSpPr>
            <p:cNvPr id="76" name="Colchete Duplo 75">
              <a:extLst>
                <a:ext uri="{FF2B5EF4-FFF2-40B4-BE49-F238E27FC236}">
                  <a16:creationId xmlns:a16="http://schemas.microsoft.com/office/drawing/2014/main" id="{808F4F70-E61D-3647-8F34-42F09980FBA9}"/>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77" name="Conector Reto 76">
              <a:extLst>
                <a:ext uri="{FF2B5EF4-FFF2-40B4-BE49-F238E27FC236}">
                  <a16:creationId xmlns:a16="http://schemas.microsoft.com/office/drawing/2014/main" id="{449E3F91-D797-3D4D-AA37-2FC0C27F7CBE}"/>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Conector Reto 77">
              <a:extLst>
                <a:ext uri="{FF2B5EF4-FFF2-40B4-BE49-F238E27FC236}">
                  <a16:creationId xmlns:a16="http://schemas.microsoft.com/office/drawing/2014/main" id="{286557F7-D007-BC4B-BE41-4984A42E699B}"/>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Conector Reto 78">
              <a:extLst>
                <a:ext uri="{FF2B5EF4-FFF2-40B4-BE49-F238E27FC236}">
                  <a16:creationId xmlns:a16="http://schemas.microsoft.com/office/drawing/2014/main" id="{F3F272A4-C8AB-0644-84A2-E8F1AC1145EE}"/>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Agrupar 79">
            <a:extLst>
              <a:ext uri="{FF2B5EF4-FFF2-40B4-BE49-F238E27FC236}">
                <a16:creationId xmlns:a16="http://schemas.microsoft.com/office/drawing/2014/main" id="{5D2BAD31-4467-0542-B5F8-262FE4FC4874}"/>
              </a:ext>
            </a:extLst>
          </p:cNvPr>
          <p:cNvGrpSpPr/>
          <p:nvPr/>
        </p:nvGrpSpPr>
        <p:grpSpPr>
          <a:xfrm>
            <a:off x="9831241" y="1311603"/>
            <a:ext cx="1525185" cy="2549903"/>
            <a:chOff x="9831241" y="1311603"/>
            <a:chExt cx="1525185" cy="2549903"/>
          </a:xfrm>
        </p:grpSpPr>
        <p:sp>
          <p:nvSpPr>
            <p:cNvPr id="81" name="Colchete Duplo 80">
              <a:extLst>
                <a:ext uri="{FF2B5EF4-FFF2-40B4-BE49-F238E27FC236}">
                  <a16:creationId xmlns:a16="http://schemas.microsoft.com/office/drawing/2014/main" id="{CBC89575-3865-2E46-90E2-6E0B2F34AE0F}"/>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2" name="Conector Reto 81">
              <a:extLst>
                <a:ext uri="{FF2B5EF4-FFF2-40B4-BE49-F238E27FC236}">
                  <a16:creationId xmlns:a16="http://schemas.microsoft.com/office/drawing/2014/main" id="{BAE10708-5A5B-8F4C-A68C-C62E43395A20}"/>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Conector Reto 82">
              <a:extLst>
                <a:ext uri="{FF2B5EF4-FFF2-40B4-BE49-F238E27FC236}">
                  <a16:creationId xmlns:a16="http://schemas.microsoft.com/office/drawing/2014/main" id="{3F6A2566-547E-7C46-8D48-037E25C7ED98}"/>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Conector Reto 83">
              <a:extLst>
                <a:ext uri="{FF2B5EF4-FFF2-40B4-BE49-F238E27FC236}">
                  <a16:creationId xmlns:a16="http://schemas.microsoft.com/office/drawing/2014/main" id="{8C13BBD9-0AC7-6445-A8FD-B68199401A83}"/>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Agrupar 84">
            <a:extLst>
              <a:ext uri="{FF2B5EF4-FFF2-40B4-BE49-F238E27FC236}">
                <a16:creationId xmlns:a16="http://schemas.microsoft.com/office/drawing/2014/main" id="{5B75571B-2E4F-304F-924F-5DF340E41055}"/>
              </a:ext>
            </a:extLst>
          </p:cNvPr>
          <p:cNvGrpSpPr/>
          <p:nvPr/>
        </p:nvGrpSpPr>
        <p:grpSpPr>
          <a:xfrm>
            <a:off x="5874877" y="3919924"/>
            <a:ext cx="1525185" cy="2549903"/>
            <a:chOff x="9831241" y="1311603"/>
            <a:chExt cx="1525185" cy="2549903"/>
          </a:xfrm>
        </p:grpSpPr>
        <p:sp>
          <p:nvSpPr>
            <p:cNvPr id="88" name="Colchete Duplo 87">
              <a:extLst>
                <a:ext uri="{FF2B5EF4-FFF2-40B4-BE49-F238E27FC236}">
                  <a16:creationId xmlns:a16="http://schemas.microsoft.com/office/drawing/2014/main" id="{7A464BAE-46F3-324E-881B-4ECF784717FA}"/>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9" name="Conector Reto 88">
              <a:extLst>
                <a:ext uri="{FF2B5EF4-FFF2-40B4-BE49-F238E27FC236}">
                  <a16:creationId xmlns:a16="http://schemas.microsoft.com/office/drawing/2014/main" id="{88034018-5398-D141-9292-C89F373D8F66}"/>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079C7FC-5A16-A948-98D6-FE43DC185E2F}"/>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08C2B7F5-AC89-B941-A40C-FC6D0A8C7F55}"/>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Agrupar 92">
            <a:extLst>
              <a:ext uri="{FF2B5EF4-FFF2-40B4-BE49-F238E27FC236}">
                <a16:creationId xmlns:a16="http://schemas.microsoft.com/office/drawing/2014/main" id="{65CA7C52-A6A8-3D4C-88BA-3B031A0223E1}"/>
              </a:ext>
            </a:extLst>
          </p:cNvPr>
          <p:cNvGrpSpPr/>
          <p:nvPr/>
        </p:nvGrpSpPr>
        <p:grpSpPr>
          <a:xfrm>
            <a:off x="9831241" y="3933780"/>
            <a:ext cx="1525185" cy="2549903"/>
            <a:chOff x="9831241" y="1311603"/>
            <a:chExt cx="1525185" cy="2549903"/>
          </a:xfrm>
        </p:grpSpPr>
        <p:sp>
          <p:nvSpPr>
            <p:cNvPr id="95" name="Colchete Duplo 94">
              <a:extLst>
                <a:ext uri="{FF2B5EF4-FFF2-40B4-BE49-F238E27FC236}">
                  <a16:creationId xmlns:a16="http://schemas.microsoft.com/office/drawing/2014/main" id="{5D849E12-1FBE-5846-8F49-AA0327F2BEA8}"/>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6" name="Conector Reto 95">
              <a:extLst>
                <a:ext uri="{FF2B5EF4-FFF2-40B4-BE49-F238E27FC236}">
                  <a16:creationId xmlns:a16="http://schemas.microsoft.com/office/drawing/2014/main" id="{DEB4DDE2-AA5E-414B-96F3-A23350C58373}"/>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45DA3456-AADF-BA4B-9A16-D4D0C2C97530}"/>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BD3E9D11-D54A-9E43-8D2E-0B4AE0B533DE}"/>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7" name="Imagem 106" descr="Loja com porta de vidro&#10;&#10;Descrição gerada automaticamente">
            <a:extLst>
              <a:ext uri="{FF2B5EF4-FFF2-40B4-BE49-F238E27FC236}">
                <a16:creationId xmlns:a16="http://schemas.microsoft.com/office/drawing/2014/main" id="{FB241B1F-5449-4044-931A-CC471E407821}"/>
              </a:ext>
            </a:extLst>
          </p:cNvPr>
          <p:cNvPicPr>
            <a:picLocks noChangeAspect="1"/>
          </p:cNvPicPr>
          <p:nvPr/>
        </p:nvPicPr>
        <p:blipFill rotWithShape="1">
          <a:blip r:embed="rId3">
            <a:alphaModFix amt="15000"/>
          </a:blip>
          <a:srcRect l="50991" r="16879"/>
          <a:stretch/>
        </p:blipFill>
        <p:spPr>
          <a:xfrm>
            <a:off x="13252" y="0"/>
            <a:ext cx="3857009"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ATENDIMENTO NAS AGÊNCIAS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249440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68,7</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88" name="Agrupar 187">
            <a:extLst>
              <a:ext uri="{FF2B5EF4-FFF2-40B4-BE49-F238E27FC236}">
                <a16:creationId xmlns:a16="http://schemas.microsoft.com/office/drawing/2014/main" id="{95415DCF-EDC3-DF44-9173-3850AAA2893F}"/>
              </a:ext>
            </a:extLst>
          </p:cNvPr>
          <p:cNvGrpSpPr/>
          <p:nvPr/>
        </p:nvGrpSpPr>
        <p:grpSpPr>
          <a:xfrm>
            <a:off x="11348103" y="3937237"/>
            <a:ext cx="701992" cy="2549903"/>
            <a:chOff x="11348103" y="1311603"/>
            <a:chExt cx="701992" cy="2549903"/>
          </a:xfrm>
        </p:grpSpPr>
        <p:sp>
          <p:nvSpPr>
            <p:cNvPr id="189" name="Retângulo Arredondado 188">
              <a:extLst>
                <a:ext uri="{FF2B5EF4-FFF2-40B4-BE49-F238E27FC236}">
                  <a16:creationId xmlns:a16="http://schemas.microsoft.com/office/drawing/2014/main" id="{88122E52-4484-514C-B7CA-54CD3EB47BB5}"/>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1" name="Retângulo 190">
              <a:extLst>
                <a:ext uri="{FF2B5EF4-FFF2-40B4-BE49-F238E27FC236}">
                  <a16:creationId xmlns:a16="http://schemas.microsoft.com/office/drawing/2014/main" id="{9BFE3F28-8873-8D46-9E13-B6755CF06B9B}"/>
                </a:ext>
              </a:extLst>
            </p:cNvPr>
            <p:cNvSpPr/>
            <p:nvPr/>
          </p:nvSpPr>
          <p:spPr>
            <a:xfrm>
              <a:off x="11416290" y="258655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74,5</a:t>
              </a:r>
            </a:p>
          </p:txBody>
        </p:sp>
        <p:sp>
          <p:nvSpPr>
            <p:cNvPr id="192" name="CaixaDeTexto 191">
              <a:extLst>
                <a:ext uri="{FF2B5EF4-FFF2-40B4-BE49-F238E27FC236}">
                  <a16:creationId xmlns:a16="http://schemas.microsoft.com/office/drawing/2014/main" id="{AA076FBA-2ECD-9646-9455-4FBD535744BF}"/>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173356"/>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76,4</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2032502"/>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80,3</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na solução de solicitações/demandas: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22198" y="1272171"/>
            <a:ext cx="3249298"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acesso à rede de agências:</a:t>
            </a:r>
          </a:p>
        </p:txBody>
      </p:sp>
      <p:sp>
        <p:nvSpPr>
          <p:cNvPr id="94" name="CaixaDeTexto 93">
            <a:extLst>
              <a:ext uri="{FF2B5EF4-FFF2-40B4-BE49-F238E27FC236}">
                <a16:creationId xmlns:a16="http://schemas.microsoft.com/office/drawing/2014/main" id="{2E379C24-A6E5-324B-A704-4746705CD028}"/>
              </a:ext>
            </a:extLst>
          </p:cNvPr>
          <p:cNvSpPr txBox="1"/>
          <p:nvPr/>
        </p:nvSpPr>
        <p:spPr>
          <a:xfrm>
            <a:off x="8172953" y="4055297"/>
            <a:ext cx="324158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acesso ao atendimento de gerentes/funcionários:</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6" y="4055297"/>
            <a:ext cx="308918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Agilidade no atendimento nas agências:</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grpSp>
        <p:nvGrpSpPr>
          <p:cNvPr id="103" name="Agrupar 102">
            <a:extLst>
              <a:ext uri="{FF2B5EF4-FFF2-40B4-BE49-F238E27FC236}">
                <a16:creationId xmlns:a16="http://schemas.microsoft.com/office/drawing/2014/main" id="{EDBD85FD-73E3-8745-B1B2-71D27A9426B4}"/>
              </a:ext>
            </a:extLst>
          </p:cNvPr>
          <p:cNvGrpSpPr/>
          <p:nvPr/>
        </p:nvGrpSpPr>
        <p:grpSpPr>
          <a:xfrm>
            <a:off x="5460561" y="6549797"/>
            <a:ext cx="4524015" cy="261610"/>
            <a:chOff x="5436811" y="6549797"/>
            <a:chExt cx="4524015" cy="261610"/>
          </a:xfrm>
        </p:grpSpPr>
        <p:grpSp>
          <p:nvGrpSpPr>
            <p:cNvPr id="104" name="Agrupar 103">
              <a:extLst>
                <a:ext uri="{FF2B5EF4-FFF2-40B4-BE49-F238E27FC236}">
                  <a16:creationId xmlns:a16="http://schemas.microsoft.com/office/drawing/2014/main" id="{9FACC353-7A10-5A44-BC00-49FE6DDB68A7}"/>
                </a:ext>
              </a:extLst>
            </p:cNvPr>
            <p:cNvGrpSpPr/>
            <p:nvPr/>
          </p:nvGrpSpPr>
          <p:grpSpPr>
            <a:xfrm>
              <a:off x="5436811" y="6549797"/>
              <a:ext cx="2716900" cy="261610"/>
              <a:chOff x="5436811" y="6549797"/>
              <a:chExt cx="2716900" cy="261610"/>
            </a:xfrm>
          </p:grpSpPr>
          <p:cxnSp>
            <p:nvCxnSpPr>
              <p:cNvPr id="116" name="Conector Reto 115">
                <a:extLst>
                  <a:ext uri="{FF2B5EF4-FFF2-40B4-BE49-F238E27FC236}">
                    <a16:creationId xmlns:a16="http://schemas.microsoft.com/office/drawing/2014/main" id="{A84F2DFB-AA8A-0C41-B81B-004DBD7E1B9E}"/>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7" name="Retângulo 116">
                <a:extLst>
                  <a:ext uri="{FF2B5EF4-FFF2-40B4-BE49-F238E27FC236}">
                    <a16:creationId xmlns:a16="http://schemas.microsoft.com/office/drawing/2014/main" id="{0D9DC518-55E8-8344-A3E8-7060A4AC5929}"/>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105" name="Agrupar 104">
              <a:extLst>
                <a:ext uri="{FF2B5EF4-FFF2-40B4-BE49-F238E27FC236}">
                  <a16:creationId xmlns:a16="http://schemas.microsoft.com/office/drawing/2014/main" id="{1A24B54E-EA55-2248-8288-7355EAC95D6C}"/>
                </a:ext>
              </a:extLst>
            </p:cNvPr>
            <p:cNvGrpSpPr/>
            <p:nvPr/>
          </p:nvGrpSpPr>
          <p:grpSpPr>
            <a:xfrm>
              <a:off x="8025632" y="6549797"/>
              <a:ext cx="1935194" cy="261610"/>
              <a:chOff x="8025632" y="6549797"/>
              <a:chExt cx="1935194" cy="261610"/>
            </a:xfrm>
          </p:grpSpPr>
          <p:cxnSp>
            <p:nvCxnSpPr>
              <p:cNvPr id="114" name="Conector Reto 113">
                <a:extLst>
                  <a:ext uri="{FF2B5EF4-FFF2-40B4-BE49-F238E27FC236}">
                    <a16:creationId xmlns:a16="http://schemas.microsoft.com/office/drawing/2014/main" id="{588A3370-C4EE-6344-B29E-482204F61255}"/>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5" name="Retângulo 114">
                <a:extLst>
                  <a:ext uri="{FF2B5EF4-FFF2-40B4-BE49-F238E27FC236}">
                    <a16:creationId xmlns:a16="http://schemas.microsoft.com/office/drawing/2014/main" id="{ABA7820A-04E0-F441-9FDB-C1831A96E282}"/>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118" name="Espaço Reservado para Texto 3">
            <a:extLst>
              <a:ext uri="{FF2B5EF4-FFF2-40B4-BE49-F238E27FC236}">
                <a16:creationId xmlns:a16="http://schemas.microsoft.com/office/drawing/2014/main" id="{39EAA74C-9A1F-794A-B9EF-E9FEEF82FE48}"/>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44" name="Tabela 143">
            <a:extLst>
              <a:ext uri="{FF2B5EF4-FFF2-40B4-BE49-F238E27FC236}">
                <a16:creationId xmlns:a16="http://schemas.microsoft.com/office/drawing/2014/main" id="{1DC2F4B7-B135-114F-BD98-EC47D80DE169}"/>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5" name="Tabela 144">
            <a:extLst>
              <a:ext uri="{FF2B5EF4-FFF2-40B4-BE49-F238E27FC236}">
                <a16:creationId xmlns:a16="http://schemas.microsoft.com/office/drawing/2014/main" id="{A7943716-B708-D142-95EE-17D443A15D9A}"/>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6" name="Tabela 145">
            <a:extLst>
              <a:ext uri="{FF2B5EF4-FFF2-40B4-BE49-F238E27FC236}">
                <a16:creationId xmlns:a16="http://schemas.microsoft.com/office/drawing/2014/main" id="{FC4B3E1D-EDFA-164A-9F91-9BA3AC5254C1}"/>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7" name="Tabela 146">
            <a:extLst>
              <a:ext uri="{FF2B5EF4-FFF2-40B4-BE49-F238E27FC236}">
                <a16:creationId xmlns:a16="http://schemas.microsoft.com/office/drawing/2014/main" id="{22BF0753-8CF4-6D4A-B6AB-9C3F1FDB1400}"/>
              </a:ext>
            </a:extLst>
          </p:cNvPr>
          <p:cNvGraphicFramePr>
            <a:graphicFrameLocks noGrp="1"/>
          </p:cNvGraphicFramePr>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8" name="Gráfico 147">
            <a:extLst>
              <a:ext uri="{FF2B5EF4-FFF2-40B4-BE49-F238E27FC236}">
                <a16:creationId xmlns:a16="http://schemas.microsoft.com/office/drawing/2014/main" id="{99F6F3B8-D355-8042-8ABA-A4D95027E099}"/>
              </a:ext>
            </a:extLst>
          </p:cNvPr>
          <p:cNvGraphicFramePr>
            <a:graphicFrameLocks/>
          </p:cNvGraphicFramePr>
          <p:nvPr/>
        </p:nvGraphicFramePr>
        <p:xfrm>
          <a:off x="4060659" y="1589188"/>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9" name="Gráfico 148">
            <a:extLst>
              <a:ext uri="{FF2B5EF4-FFF2-40B4-BE49-F238E27FC236}">
                <a16:creationId xmlns:a16="http://schemas.microsoft.com/office/drawing/2014/main" id="{37BD8AAD-4949-7546-A93B-3E195661E087}"/>
              </a:ext>
            </a:extLst>
          </p:cNvPr>
          <p:cNvGraphicFramePr>
            <a:graphicFrameLocks/>
          </p:cNvGraphicFramePr>
          <p:nvPr/>
        </p:nvGraphicFramePr>
        <p:xfrm>
          <a:off x="8023138" y="1589188"/>
          <a:ext cx="3337539" cy="2082313"/>
        </p:xfrm>
        <a:graphic>
          <a:graphicData uri="http://schemas.openxmlformats.org/drawingml/2006/chart">
            <c:chart xmlns:c="http://schemas.openxmlformats.org/drawingml/2006/chart" xmlns:r="http://schemas.openxmlformats.org/officeDocument/2006/relationships" r:id="rId6"/>
          </a:graphicData>
        </a:graphic>
      </p:graphicFrame>
      <p:sp>
        <p:nvSpPr>
          <p:cNvPr id="130" name="Retângulo 129">
            <a:extLst>
              <a:ext uri="{FF2B5EF4-FFF2-40B4-BE49-F238E27FC236}">
                <a16:creationId xmlns:a16="http://schemas.microsoft.com/office/drawing/2014/main" id="{FE46B5E7-9B08-9F4D-A563-2A9B2B98B8D5}"/>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Arredondado 130">
            <a:extLst>
              <a:ext uri="{FF2B5EF4-FFF2-40B4-BE49-F238E27FC236}">
                <a16:creationId xmlns:a16="http://schemas.microsoft.com/office/drawing/2014/main" id="{ED2CD42D-A761-1646-9042-32453240E894}"/>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Colchete Duplo 131">
            <a:extLst>
              <a:ext uri="{FF2B5EF4-FFF2-40B4-BE49-F238E27FC236}">
                <a16:creationId xmlns:a16="http://schemas.microsoft.com/office/drawing/2014/main" id="{63549A50-3127-4946-9E4E-133341E669FF}"/>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33" name="CaixaDeTexto 26">
            <a:extLst>
              <a:ext uri="{FF2B5EF4-FFF2-40B4-BE49-F238E27FC236}">
                <a16:creationId xmlns:a16="http://schemas.microsoft.com/office/drawing/2014/main" id="{7816EF9D-B140-3846-A6C6-326547EF39B4}"/>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34" name="Retângulo 133">
            <a:extLst>
              <a:ext uri="{FF2B5EF4-FFF2-40B4-BE49-F238E27FC236}">
                <a16:creationId xmlns:a16="http://schemas.microsoft.com/office/drawing/2014/main" id="{F9889C44-E0DF-9C44-9ECC-419779980CE7}"/>
              </a:ext>
            </a:extLst>
          </p:cNvPr>
          <p:cNvSpPr/>
          <p:nvPr/>
        </p:nvSpPr>
        <p:spPr>
          <a:xfrm>
            <a:off x="3656177" y="3406776"/>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72,8</a:t>
            </a:r>
          </a:p>
        </p:txBody>
      </p:sp>
      <p:sp>
        <p:nvSpPr>
          <p:cNvPr id="135" name="CaixaDeTexto 134">
            <a:extLst>
              <a:ext uri="{FF2B5EF4-FFF2-40B4-BE49-F238E27FC236}">
                <a16:creationId xmlns:a16="http://schemas.microsoft.com/office/drawing/2014/main" id="{364616D1-3985-874F-9930-C2C05F582D42}"/>
              </a:ext>
            </a:extLst>
          </p:cNvPr>
          <p:cNvSpPr txBox="1"/>
          <p:nvPr/>
        </p:nvSpPr>
        <p:spPr>
          <a:xfrm>
            <a:off x="411795" y="2385510"/>
            <a:ext cx="2800429"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ATENDIMENTO NAS AGÊNCIAS</a:t>
            </a:r>
          </a:p>
        </p:txBody>
      </p:sp>
      <p:sp>
        <p:nvSpPr>
          <p:cNvPr id="136" name="CaixaDeTexto 26">
            <a:extLst>
              <a:ext uri="{FF2B5EF4-FFF2-40B4-BE49-F238E27FC236}">
                <a16:creationId xmlns:a16="http://schemas.microsoft.com/office/drawing/2014/main" id="{18276E34-5FE9-1B4E-AF47-F7B2F3153F1E}"/>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37" name="CaixaDeTexto 136">
            <a:extLst>
              <a:ext uri="{FF2B5EF4-FFF2-40B4-BE49-F238E27FC236}">
                <a16:creationId xmlns:a16="http://schemas.microsoft.com/office/drawing/2014/main" id="{A768192A-9BDB-B14E-8821-419F7C2144A6}"/>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38" name="Tabela 137">
            <a:extLst>
              <a:ext uri="{FF2B5EF4-FFF2-40B4-BE49-F238E27FC236}">
                <a16:creationId xmlns:a16="http://schemas.microsoft.com/office/drawing/2014/main" id="{C470ABC4-4F91-2543-AE6B-A604A3AE18D2}"/>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39" name="Agrupar 138">
            <a:extLst>
              <a:ext uri="{FF2B5EF4-FFF2-40B4-BE49-F238E27FC236}">
                <a16:creationId xmlns:a16="http://schemas.microsoft.com/office/drawing/2014/main" id="{1CB157E7-5191-2540-B3AA-714415D390FE}"/>
              </a:ext>
            </a:extLst>
          </p:cNvPr>
          <p:cNvGrpSpPr/>
          <p:nvPr/>
        </p:nvGrpSpPr>
        <p:grpSpPr>
          <a:xfrm>
            <a:off x="2109192" y="2891985"/>
            <a:ext cx="1002538" cy="1527452"/>
            <a:chOff x="2136086" y="2891985"/>
            <a:chExt cx="1002538" cy="1434705"/>
          </a:xfrm>
        </p:grpSpPr>
        <p:cxnSp>
          <p:nvCxnSpPr>
            <p:cNvPr id="140" name="Conector Reto 139">
              <a:extLst>
                <a:ext uri="{FF2B5EF4-FFF2-40B4-BE49-F238E27FC236}">
                  <a16:creationId xmlns:a16="http://schemas.microsoft.com/office/drawing/2014/main" id="{825E39AE-AA00-1E40-9498-508D8E4CFA5A}"/>
                </a:ext>
              </a:extLst>
            </p:cNvPr>
            <p:cNvCxnSpPr/>
            <p:nvPr/>
          </p:nvCxnSpPr>
          <p:spPr>
            <a:xfrm>
              <a:off x="313862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Conector Reto 140">
              <a:extLst>
                <a:ext uri="{FF2B5EF4-FFF2-40B4-BE49-F238E27FC236}">
                  <a16:creationId xmlns:a16="http://schemas.microsoft.com/office/drawing/2014/main" id="{989F94CB-4458-E342-8160-9F6EE44932D4}"/>
                </a:ext>
              </a:extLst>
            </p:cNvPr>
            <p:cNvCxnSpPr/>
            <p:nvPr/>
          </p:nvCxnSpPr>
          <p:spPr>
            <a:xfrm>
              <a:off x="263110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Conector Reto 141">
              <a:extLst>
                <a:ext uri="{FF2B5EF4-FFF2-40B4-BE49-F238E27FC236}">
                  <a16:creationId xmlns:a16="http://schemas.microsoft.com/office/drawing/2014/main" id="{AC50D758-7574-2D42-A476-DDB8DCF97485}"/>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43" name="Gráfico 142">
            <a:extLst>
              <a:ext uri="{FF2B5EF4-FFF2-40B4-BE49-F238E27FC236}">
                <a16:creationId xmlns:a16="http://schemas.microsoft.com/office/drawing/2014/main" id="{E69D36E8-0A6E-C043-9A80-D5CB973184C6}"/>
              </a:ext>
            </a:extLst>
          </p:cNvPr>
          <p:cNvGraphicFramePr>
            <a:graphicFrameLocks/>
          </p:cNvGraphicFramePr>
          <p:nvPr/>
        </p:nvGraphicFramePr>
        <p:xfrm>
          <a:off x="177802" y="2705465"/>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0" name="Gráfico 149">
            <a:extLst>
              <a:ext uri="{FF2B5EF4-FFF2-40B4-BE49-F238E27FC236}">
                <a16:creationId xmlns:a16="http://schemas.microsoft.com/office/drawing/2014/main" id="{CF8E9230-351B-2D40-8F47-5E72D369AB1D}"/>
              </a:ext>
            </a:extLst>
          </p:cNvPr>
          <p:cNvGraphicFramePr>
            <a:graphicFrameLocks/>
          </p:cNvGraphicFramePr>
          <p:nvPr/>
        </p:nvGraphicFramePr>
        <p:xfrm>
          <a:off x="4060654" y="4216643"/>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1" name="Gráfico 150">
            <a:extLst>
              <a:ext uri="{FF2B5EF4-FFF2-40B4-BE49-F238E27FC236}">
                <a16:creationId xmlns:a16="http://schemas.microsoft.com/office/drawing/2014/main" id="{5A68D447-E209-C649-BD10-3C506FD1B936}"/>
              </a:ext>
            </a:extLst>
          </p:cNvPr>
          <p:cNvGraphicFramePr>
            <a:graphicFrameLocks/>
          </p:cNvGraphicFramePr>
          <p:nvPr/>
        </p:nvGraphicFramePr>
        <p:xfrm>
          <a:off x="8011559" y="4216643"/>
          <a:ext cx="3337539" cy="2082313"/>
        </p:xfrm>
        <a:graphic>
          <a:graphicData uri="http://schemas.openxmlformats.org/drawingml/2006/chart">
            <c:chart xmlns:c="http://schemas.openxmlformats.org/drawingml/2006/chart" xmlns:r="http://schemas.openxmlformats.org/officeDocument/2006/relationships" r:id="rId9"/>
          </a:graphicData>
        </a:graphic>
      </p:graphicFrame>
      <p:sp>
        <p:nvSpPr>
          <p:cNvPr id="119" name="Text Placeholder 33">
            <a:extLst>
              <a:ext uri="{FF2B5EF4-FFF2-40B4-BE49-F238E27FC236}">
                <a16:creationId xmlns:a16="http://schemas.microsoft.com/office/drawing/2014/main" id="{EBA98244-1B3F-0947-9D99-9F95C1652CE5}"/>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20" name="Agrupar 4">
            <a:extLst>
              <a:ext uri="{FF2B5EF4-FFF2-40B4-BE49-F238E27FC236}">
                <a16:creationId xmlns:a16="http://schemas.microsoft.com/office/drawing/2014/main" id="{6B64C1B5-7E8C-204B-BCDF-496929138A69}"/>
              </a:ext>
            </a:extLst>
          </p:cNvPr>
          <p:cNvGrpSpPr/>
          <p:nvPr/>
        </p:nvGrpSpPr>
        <p:grpSpPr>
          <a:xfrm>
            <a:off x="168535" y="6452541"/>
            <a:ext cx="2033481" cy="307777"/>
            <a:chOff x="632939" y="6000804"/>
            <a:chExt cx="2033481" cy="307777"/>
          </a:xfrm>
        </p:grpSpPr>
        <p:grpSp>
          <p:nvGrpSpPr>
            <p:cNvPr id="121" name="Grupo 43">
              <a:extLst>
                <a:ext uri="{FF2B5EF4-FFF2-40B4-BE49-F238E27FC236}">
                  <a16:creationId xmlns:a16="http://schemas.microsoft.com/office/drawing/2014/main" id="{D4280B85-3628-2642-B6CC-20A4B45A0AFE}"/>
                </a:ext>
              </a:extLst>
            </p:cNvPr>
            <p:cNvGrpSpPr/>
            <p:nvPr/>
          </p:nvGrpSpPr>
          <p:grpSpPr>
            <a:xfrm>
              <a:off x="632939" y="6000804"/>
              <a:ext cx="779179" cy="307777"/>
              <a:chOff x="2916432" y="6375771"/>
              <a:chExt cx="779179" cy="307777"/>
            </a:xfrm>
          </p:grpSpPr>
          <p:sp>
            <p:nvSpPr>
              <p:cNvPr id="128" name="Title 1">
                <a:extLst>
                  <a:ext uri="{FF2B5EF4-FFF2-40B4-BE49-F238E27FC236}">
                    <a16:creationId xmlns:a16="http://schemas.microsoft.com/office/drawing/2014/main" id="{EACCDD14-A4FE-F143-A5A2-B32BFCD453C4}"/>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9" name="Rectangle 24">
                <a:extLst>
                  <a:ext uri="{FF2B5EF4-FFF2-40B4-BE49-F238E27FC236}">
                    <a16:creationId xmlns:a16="http://schemas.microsoft.com/office/drawing/2014/main" id="{591A667F-7025-3F45-824E-6BAAA1A0E2E2}"/>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22" name="Grupo 47">
              <a:extLst>
                <a:ext uri="{FF2B5EF4-FFF2-40B4-BE49-F238E27FC236}">
                  <a16:creationId xmlns:a16="http://schemas.microsoft.com/office/drawing/2014/main" id="{64BA8B8B-525B-4740-A871-BDB39A8A5DAD}"/>
                </a:ext>
              </a:extLst>
            </p:cNvPr>
            <p:cNvGrpSpPr/>
            <p:nvPr/>
          </p:nvGrpSpPr>
          <p:grpSpPr>
            <a:xfrm>
              <a:off x="1306542" y="6000804"/>
              <a:ext cx="739630" cy="307777"/>
              <a:chOff x="3762616" y="6375771"/>
              <a:chExt cx="739630" cy="307777"/>
            </a:xfrm>
          </p:grpSpPr>
          <p:sp>
            <p:nvSpPr>
              <p:cNvPr id="126" name="Rectangle 25">
                <a:extLst>
                  <a:ext uri="{FF2B5EF4-FFF2-40B4-BE49-F238E27FC236}">
                    <a16:creationId xmlns:a16="http://schemas.microsoft.com/office/drawing/2014/main" id="{3C77E8D1-1B5A-BA49-8D72-ABFE8C7289AB}"/>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27" name="Title 1">
                <a:extLst>
                  <a:ext uri="{FF2B5EF4-FFF2-40B4-BE49-F238E27FC236}">
                    <a16:creationId xmlns:a16="http://schemas.microsoft.com/office/drawing/2014/main" id="{09826E5E-D8C6-8F47-8046-5BA824BAC5F0}"/>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23" name="Grupo 48">
              <a:extLst>
                <a:ext uri="{FF2B5EF4-FFF2-40B4-BE49-F238E27FC236}">
                  <a16:creationId xmlns:a16="http://schemas.microsoft.com/office/drawing/2014/main" id="{46115351-7325-DB40-8930-9E71CA4755B7}"/>
                </a:ext>
              </a:extLst>
            </p:cNvPr>
            <p:cNvGrpSpPr/>
            <p:nvPr/>
          </p:nvGrpSpPr>
          <p:grpSpPr>
            <a:xfrm>
              <a:off x="1963716" y="6000804"/>
              <a:ext cx="702704" cy="307777"/>
              <a:chOff x="4613709" y="6375771"/>
              <a:chExt cx="702704" cy="307777"/>
            </a:xfrm>
          </p:grpSpPr>
          <p:sp>
            <p:nvSpPr>
              <p:cNvPr id="124" name="Rectangle 26">
                <a:extLst>
                  <a:ext uri="{FF2B5EF4-FFF2-40B4-BE49-F238E27FC236}">
                    <a16:creationId xmlns:a16="http://schemas.microsoft.com/office/drawing/2014/main" id="{A7289CD9-C40D-9749-8971-07958AA050FE}"/>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25" name="Title 1">
                <a:extLst>
                  <a:ext uri="{FF2B5EF4-FFF2-40B4-BE49-F238E27FC236}">
                    <a16:creationId xmlns:a16="http://schemas.microsoft.com/office/drawing/2014/main" id="{0D7DD892-55E0-D24B-8D18-FD174F37878E}"/>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62" name="Retângulo 161">
            <a:extLst>
              <a:ext uri="{FF2B5EF4-FFF2-40B4-BE49-F238E27FC236}">
                <a16:creationId xmlns:a16="http://schemas.microsoft.com/office/drawing/2014/main" id="{727AE31A-816D-0641-8856-34D6E396B27E}"/>
              </a:ext>
            </a:extLst>
          </p:cNvPr>
          <p:cNvSpPr/>
          <p:nvPr/>
        </p:nvSpPr>
        <p:spPr>
          <a:xfrm>
            <a:off x="117894" y="5638906"/>
            <a:ext cx="2040943"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3%</a:t>
            </a:r>
            <a:endParaRPr lang="pt-BR" sz="1100" dirty="0"/>
          </a:p>
        </p:txBody>
      </p:sp>
      <p:cxnSp>
        <p:nvCxnSpPr>
          <p:cNvPr id="163" name="Conector Reto 162">
            <a:extLst>
              <a:ext uri="{FF2B5EF4-FFF2-40B4-BE49-F238E27FC236}">
                <a16:creationId xmlns:a16="http://schemas.microsoft.com/office/drawing/2014/main" id="{E02A9F78-5A5F-8F4D-9FEF-776A4F50663F}"/>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8690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ATENDIMENTO NAS AGÊNCIAS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spaço Reservado para Texto 3">
            <a:extLst>
              <a:ext uri="{FF2B5EF4-FFF2-40B4-BE49-F238E27FC236}">
                <a16:creationId xmlns:a16="http://schemas.microsoft.com/office/drawing/2014/main" id="{77076BFD-9D8C-2A4A-B0AC-50B7B4AFF911}"/>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23" name="CaixaDeTexto 26">
            <a:extLst>
              <a:ext uri="{FF2B5EF4-FFF2-40B4-BE49-F238E27FC236}">
                <a16:creationId xmlns:a16="http://schemas.microsoft.com/office/drawing/2014/main" id="{B3C40E14-F0E2-D342-940D-ADAEBE156929}"/>
              </a:ext>
            </a:extLst>
          </p:cNvPr>
          <p:cNvSpPr txBox="1"/>
          <p:nvPr/>
        </p:nvSpPr>
        <p:spPr>
          <a:xfrm>
            <a:off x="859956" y="2025080"/>
            <a:ext cx="4193951" cy="332123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 atendimento nas agências, principalmente, é péssimo. É notório o tratamento diferenciado a pessoas jurídicas, enquanto pessoa física é tratado como ""ninguém"", muita demora no atendimento, e quando atendido muito mal assessorado em minha conta e muita má vontade do gerente em dar ou ajudar em soluções viáveis. Quanto às taxas para utilização dos serviços, acho muito altas. Quanto ao aplicativo prefiro sempre utilizar as modalidades dele do que lidar diretamente com minha agência.</a:t>
            </a:r>
          </a:p>
        </p:txBody>
      </p:sp>
      <p:pic>
        <p:nvPicPr>
          <p:cNvPr id="24" name="Imagem 23">
            <a:extLst>
              <a:ext uri="{FF2B5EF4-FFF2-40B4-BE49-F238E27FC236}">
                <a16:creationId xmlns:a16="http://schemas.microsoft.com/office/drawing/2014/main" id="{3BC9D647-C6BB-314F-9FD0-AB85160285AF}"/>
              </a:ext>
            </a:extLst>
          </p:cNvPr>
          <p:cNvPicPr>
            <a:picLocks noChangeAspect="1"/>
          </p:cNvPicPr>
          <p:nvPr/>
        </p:nvPicPr>
        <p:blipFill>
          <a:blip r:embed="rId3"/>
          <a:stretch>
            <a:fillRect/>
          </a:stretch>
        </p:blipFill>
        <p:spPr>
          <a:xfrm>
            <a:off x="2665484" y="1443189"/>
            <a:ext cx="582895" cy="404598"/>
          </a:xfrm>
          <a:prstGeom prst="rect">
            <a:avLst/>
          </a:prstGeom>
        </p:spPr>
      </p:pic>
      <p:pic>
        <p:nvPicPr>
          <p:cNvPr id="25" name="Imagem 24">
            <a:extLst>
              <a:ext uri="{FF2B5EF4-FFF2-40B4-BE49-F238E27FC236}">
                <a16:creationId xmlns:a16="http://schemas.microsoft.com/office/drawing/2014/main" id="{9111CBB5-EEED-2249-A262-563A7EC9ACB2}"/>
              </a:ext>
            </a:extLst>
          </p:cNvPr>
          <p:cNvPicPr>
            <a:picLocks noChangeAspect="1"/>
          </p:cNvPicPr>
          <p:nvPr/>
        </p:nvPicPr>
        <p:blipFill>
          <a:blip r:embed="rId4"/>
          <a:stretch>
            <a:fillRect/>
          </a:stretch>
        </p:blipFill>
        <p:spPr>
          <a:xfrm>
            <a:off x="2660744" y="5493419"/>
            <a:ext cx="592374" cy="411177"/>
          </a:xfrm>
          <a:prstGeom prst="rect">
            <a:avLst/>
          </a:prstGeom>
        </p:spPr>
      </p:pic>
      <p:sp>
        <p:nvSpPr>
          <p:cNvPr id="27" name="CaixaDeTexto 26">
            <a:extLst>
              <a:ext uri="{FF2B5EF4-FFF2-40B4-BE49-F238E27FC236}">
                <a16:creationId xmlns:a16="http://schemas.microsoft.com/office/drawing/2014/main" id="{44A06202-1D81-5F44-A44C-B5CE3B5B4983}"/>
              </a:ext>
            </a:extLst>
          </p:cNvPr>
          <p:cNvSpPr txBox="1"/>
          <p:nvPr/>
        </p:nvSpPr>
        <p:spPr>
          <a:xfrm>
            <a:off x="7381696" y="2165913"/>
            <a:ext cx="3991574" cy="305038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A insatisfação com o atendimento nas agências porque a espera é de quase 2 horas. Por exemplo, a agência da Gávea, depois o atendimento é bom mas demora muito, e não tem a fila da prioridade de idosos colocada para as mesas de atendimento, então eu tive que esperar mais de 2 horas para desbloquearem a minha senha de acesso que levou menos de cinco minutos. Se tivesse o atendimento prioritário não teria acontecido isto. </a:t>
            </a:r>
          </a:p>
        </p:txBody>
      </p:sp>
      <p:sp>
        <p:nvSpPr>
          <p:cNvPr id="31" name="CaixaDeTexto 26">
            <a:extLst>
              <a:ext uri="{FF2B5EF4-FFF2-40B4-BE49-F238E27FC236}">
                <a16:creationId xmlns:a16="http://schemas.microsoft.com/office/drawing/2014/main" id="{A52F05E7-2FA4-4143-9BC7-569F2DE20358}"/>
              </a:ext>
            </a:extLst>
          </p:cNvPr>
          <p:cNvSpPr txBox="1"/>
          <p:nvPr/>
        </p:nvSpPr>
        <p:spPr>
          <a:xfrm>
            <a:off x="2051338" y="5993243"/>
            <a:ext cx="1811186"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2" name="CaixaDeTexto 26">
            <a:extLst>
              <a:ext uri="{FF2B5EF4-FFF2-40B4-BE49-F238E27FC236}">
                <a16:creationId xmlns:a16="http://schemas.microsoft.com/office/drawing/2014/main" id="{E5573F9F-79C2-154C-A8B1-44F101563648}"/>
              </a:ext>
            </a:extLst>
          </p:cNvPr>
          <p:cNvSpPr txBox="1"/>
          <p:nvPr/>
        </p:nvSpPr>
        <p:spPr>
          <a:xfrm>
            <a:off x="8444926" y="5953320"/>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sp>
        <p:nvSpPr>
          <p:cNvPr id="34" name="Retângulo 33">
            <a:extLst>
              <a:ext uri="{FF2B5EF4-FFF2-40B4-BE49-F238E27FC236}">
                <a16:creationId xmlns:a16="http://schemas.microsoft.com/office/drawing/2014/main" id="{012C895C-2D87-5E4D-B3C0-7645B58016AA}"/>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Imagem 34">
            <a:extLst>
              <a:ext uri="{FF2B5EF4-FFF2-40B4-BE49-F238E27FC236}">
                <a16:creationId xmlns:a16="http://schemas.microsoft.com/office/drawing/2014/main" id="{1CDBD6BB-BED5-2A4E-A488-1D36D396DED6}"/>
              </a:ext>
            </a:extLst>
          </p:cNvPr>
          <p:cNvPicPr>
            <a:picLocks noChangeAspect="1"/>
          </p:cNvPicPr>
          <p:nvPr/>
        </p:nvPicPr>
        <p:blipFill>
          <a:blip r:embed="rId5"/>
          <a:stretch>
            <a:fillRect/>
          </a:stretch>
        </p:blipFill>
        <p:spPr>
          <a:xfrm>
            <a:off x="9081296" y="5350407"/>
            <a:ext cx="592374" cy="411178"/>
          </a:xfrm>
          <a:prstGeom prst="rect">
            <a:avLst/>
          </a:prstGeom>
        </p:spPr>
      </p:pic>
      <p:pic>
        <p:nvPicPr>
          <p:cNvPr id="36" name="Imagem 35">
            <a:extLst>
              <a:ext uri="{FF2B5EF4-FFF2-40B4-BE49-F238E27FC236}">
                <a16:creationId xmlns:a16="http://schemas.microsoft.com/office/drawing/2014/main" id="{76075CDC-CC2A-5B43-A53D-3F43073CE25C}"/>
              </a:ext>
            </a:extLst>
          </p:cNvPr>
          <p:cNvPicPr>
            <a:picLocks noChangeAspect="1"/>
          </p:cNvPicPr>
          <p:nvPr/>
        </p:nvPicPr>
        <p:blipFill>
          <a:blip r:embed="rId5"/>
          <a:stretch>
            <a:fillRect/>
          </a:stretch>
        </p:blipFill>
        <p:spPr>
          <a:xfrm rot="10800000">
            <a:off x="9135817" y="1562924"/>
            <a:ext cx="592374" cy="411178"/>
          </a:xfrm>
          <a:prstGeom prst="rect">
            <a:avLst/>
          </a:prstGeom>
        </p:spPr>
      </p:pic>
      <p:pic>
        <p:nvPicPr>
          <p:cNvPr id="37" name="Imagem 36">
            <a:extLst>
              <a:ext uri="{FF2B5EF4-FFF2-40B4-BE49-F238E27FC236}">
                <a16:creationId xmlns:a16="http://schemas.microsoft.com/office/drawing/2014/main" id="{5991B87F-EEDF-994D-B9DE-87CD5FA15DC0}"/>
              </a:ext>
            </a:extLst>
          </p:cNvPr>
          <p:cNvPicPr>
            <a:picLocks noChangeAspect="1"/>
          </p:cNvPicPr>
          <p:nvPr/>
        </p:nvPicPr>
        <p:blipFill>
          <a:blip r:embed="rId6"/>
          <a:stretch>
            <a:fillRect/>
          </a:stretch>
        </p:blipFill>
        <p:spPr>
          <a:xfrm>
            <a:off x="5863236" y="3499092"/>
            <a:ext cx="596900" cy="596900"/>
          </a:xfrm>
          <a:prstGeom prst="rect">
            <a:avLst/>
          </a:prstGeom>
        </p:spPr>
      </p:pic>
    </p:spTree>
    <p:extLst>
      <p:ext uri="{BB962C8B-B14F-4D97-AF65-F5344CB8AC3E}">
        <p14:creationId xmlns:p14="http://schemas.microsoft.com/office/powerpoint/2010/main" val="1071572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Mulher falando ao telefone celular&#10;&#10;Descrição gerada automaticamente">
            <a:extLst>
              <a:ext uri="{FF2B5EF4-FFF2-40B4-BE49-F238E27FC236}">
                <a16:creationId xmlns:a16="http://schemas.microsoft.com/office/drawing/2014/main" id="{80DBCEDA-5416-9343-94E1-C45153096437}"/>
              </a:ext>
            </a:extLst>
          </p:cNvPr>
          <p:cNvPicPr>
            <a:picLocks noChangeAspect="1"/>
          </p:cNvPicPr>
          <p:nvPr/>
        </p:nvPicPr>
        <p:blipFill rotWithShape="1">
          <a:blip r:embed="rId2"/>
          <a:srcRect l="11506" r="21923"/>
          <a:stretch/>
        </p:blipFill>
        <p:spPr>
          <a:xfrm>
            <a:off x="993912" y="0"/>
            <a:ext cx="6850763"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25DADE9-0F01-7641-BC57-57090FF7EBA9}"/>
              </a:ext>
            </a:extLst>
          </p:cNvPr>
          <p:cNvSpPr txBox="1"/>
          <p:nvPr/>
        </p:nvSpPr>
        <p:spPr>
          <a:xfrm>
            <a:off x="9355644" y="3849869"/>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540245"/>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14">
            <a:extLst>
              <a:ext uri="{FF2B5EF4-FFF2-40B4-BE49-F238E27FC236}">
                <a16:creationId xmlns:a16="http://schemas.microsoft.com/office/drawing/2014/main" id="{F7D88F6A-1115-6D41-A524-82B3B1167332}"/>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maior evolução no trimestre</a:t>
            </a:r>
            <a:endParaRPr lang="pt-BR" sz="3600" b="0" dirty="0">
              <a:solidFill>
                <a:schemeClr val="bg1"/>
              </a:solidFill>
              <a:latin typeface="Segoe Pro SemiLight" panose="020B0402040204020203" pitchFamily="34" charset="0"/>
            </a:endParaRPr>
          </a:p>
        </p:txBody>
      </p:sp>
      <p:sp>
        <p:nvSpPr>
          <p:cNvPr id="11" name="Título 10">
            <a:extLst>
              <a:ext uri="{FF2B5EF4-FFF2-40B4-BE49-F238E27FC236}">
                <a16:creationId xmlns:a16="http://schemas.microsoft.com/office/drawing/2014/main" id="{1F234ADE-D1C5-5D44-8D43-7A576110503B}"/>
              </a:ext>
            </a:extLst>
          </p:cNvPr>
          <p:cNvSpPr>
            <a:spLocks noGrp="1"/>
          </p:cNvSpPr>
          <p:nvPr>
            <p:ph type="title"/>
          </p:nvPr>
        </p:nvSpPr>
        <p:spPr>
          <a:xfrm>
            <a:off x="8181793" y="2594141"/>
            <a:ext cx="3837929" cy="1255728"/>
          </a:xfrm>
        </p:spPr>
        <p:txBody>
          <a:bodyPr/>
          <a:lstStyle/>
          <a:p>
            <a:r>
              <a:rPr lang="pt-BR" sz="2800" dirty="0"/>
              <a:t>CENTRAL DE RELACIONAMENTO TELEFÔNICO</a:t>
            </a:r>
          </a:p>
        </p:txBody>
      </p:sp>
      <p:pic>
        <p:nvPicPr>
          <p:cNvPr id="14" name="Imagem 13">
            <a:extLst>
              <a:ext uri="{FF2B5EF4-FFF2-40B4-BE49-F238E27FC236}">
                <a16:creationId xmlns:a16="http://schemas.microsoft.com/office/drawing/2014/main" id="{681DA141-6C5A-EE48-A28F-3986438F324E}"/>
              </a:ext>
            </a:extLst>
          </p:cNvPr>
          <p:cNvPicPr>
            <a:picLocks noChangeAspect="1"/>
          </p:cNvPicPr>
          <p:nvPr/>
        </p:nvPicPr>
        <p:blipFill>
          <a:blip r:embed="rId3"/>
          <a:stretch>
            <a:fillRect/>
          </a:stretch>
        </p:blipFill>
        <p:spPr>
          <a:xfrm>
            <a:off x="11335023" y="2372947"/>
            <a:ext cx="442387" cy="442387"/>
          </a:xfrm>
          <a:prstGeom prst="rect">
            <a:avLst/>
          </a:prstGeom>
        </p:spPr>
      </p:pic>
      <p:sp>
        <p:nvSpPr>
          <p:cNvPr id="12" name="Espaço Reservado para Texto 3">
            <a:extLst>
              <a:ext uri="{FF2B5EF4-FFF2-40B4-BE49-F238E27FC236}">
                <a16:creationId xmlns:a16="http://schemas.microsoft.com/office/drawing/2014/main" id="{7EFE6AEC-608B-B74A-9892-4EC9AA77C84C}"/>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319036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33453" y="-40363"/>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3" name="Gráfico 172">
            <a:extLst>
              <a:ext uri="{FF2B5EF4-FFF2-40B4-BE49-F238E27FC236}">
                <a16:creationId xmlns:a16="http://schemas.microsoft.com/office/drawing/2014/main" id="{B3535DF5-42B5-6240-A018-B5CCE8F5A358}"/>
              </a:ext>
            </a:extLst>
          </p:cNvPr>
          <p:cNvGraphicFramePr>
            <a:graphicFrameLocks/>
          </p:cNvGraphicFramePr>
          <p:nvPr/>
        </p:nvGraphicFramePr>
        <p:xfrm>
          <a:off x="779376" y="1600203"/>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4" name="Gráfico 173">
            <a:extLst>
              <a:ext uri="{FF2B5EF4-FFF2-40B4-BE49-F238E27FC236}">
                <a16:creationId xmlns:a16="http://schemas.microsoft.com/office/drawing/2014/main" id="{CD70F1E3-3DB4-4B47-813A-89DF971D406B}"/>
              </a:ext>
            </a:extLst>
          </p:cNvPr>
          <p:cNvGraphicFramePr>
            <a:graphicFrameLocks/>
          </p:cNvGraphicFramePr>
          <p:nvPr/>
        </p:nvGraphicFramePr>
        <p:xfrm>
          <a:off x="4496243" y="1600203"/>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5" name="Gráfico 174">
            <a:extLst>
              <a:ext uri="{FF2B5EF4-FFF2-40B4-BE49-F238E27FC236}">
                <a16:creationId xmlns:a16="http://schemas.microsoft.com/office/drawing/2014/main" id="{352F091B-1609-BF41-877B-90BB08BB6F02}"/>
              </a:ext>
            </a:extLst>
          </p:cNvPr>
          <p:cNvGraphicFramePr>
            <a:graphicFrameLocks/>
          </p:cNvGraphicFramePr>
          <p:nvPr/>
        </p:nvGraphicFramePr>
        <p:xfrm>
          <a:off x="8149610" y="1600203"/>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91" name="Agrupar 90">
            <a:extLst>
              <a:ext uri="{FF2B5EF4-FFF2-40B4-BE49-F238E27FC236}">
                <a16:creationId xmlns:a16="http://schemas.microsoft.com/office/drawing/2014/main" id="{356BF4D6-8327-9240-AADD-3EA70DA78288}"/>
              </a:ext>
            </a:extLst>
          </p:cNvPr>
          <p:cNvGrpSpPr/>
          <p:nvPr/>
        </p:nvGrpSpPr>
        <p:grpSpPr>
          <a:xfrm>
            <a:off x="827540" y="1544449"/>
            <a:ext cx="2974570" cy="2244888"/>
            <a:chOff x="453244" y="1838776"/>
            <a:chExt cx="2974570" cy="2244888"/>
          </a:xfrm>
        </p:grpSpPr>
        <p:sp>
          <p:nvSpPr>
            <p:cNvPr id="93" name="Retângulo 92">
              <a:extLst>
                <a:ext uri="{FF2B5EF4-FFF2-40B4-BE49-F238E27FC236}">
                  <a16:creationId xmlns:a16="http://schemas.microsoft.com/office/drawing/2014/main" id="{7DB61E50-EDC9-A743-B097-B6373E12B38D}"/>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Colchete Duplo 93">
              <a:extLst>
                <a:ext uri="{FF2B5EF4-FFF2-40B4-BE49-F238E27FC236}">
                  <a16:creationId xmlns:a16="http://schemas.microsoft.com/office/drawing/2014/main" id="{3368A1A8-151E-2040-AD0F-A20FF6F98065}"/>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CaixaDeTexto 94">
              <a:extLst>
                <a:ext uri="{FF2B5EF4-FFF2-40B4-BE49-F238E27FC236}">
                  <a16:creationId xmlns:a16="http://schemas.microsoft.com/office/drawing/2014/main" id="{4CD5C942-A35E-AB40-A8B4-5AD9BEBA1D42}"/>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6" name="CaixaDeTexto 95">
              <a:extLst>
                <a:ext uri="{FF2B5EF4-FFF2-40B4-BE49-F238E27FC236}">
                  <a16:creationId xmlns:a16="http://schemas.microsoft.com/office/drawing/2014/main" id="{F70A94E3-F088-8446-BD88-DA8EC668BEB7}"/>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8" name="CaixaDeTexto 97">
              <a:extLst>
                <a:ext uri="{FF2B5EF4-FFF2-40B4-BE49-F238E27FC236}">
                  <a16:creationId xmlns:a16="http://schemas.microsoft.com/office/drawing/2014/main" id="{88DD687F-48E5-D249-AEF0-AF634962F1C6}"/>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9" name="CaixaDeTexto 98">
              <a:extLst>
                <a:ext uri="{FF2B5EF4-FFF2-40B4-BE49-F238E27FC236}">
                  <a16:creationId xmlns:a16="http://schemas.microsoft.com/office/drawing/2014/main" id="{DD880DB6-4340-364B-BEA0-99A6038E17E7}"/>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5" name="CaixaDeTexto 104">
              <a:extLst>
                <a:ext uri="{FF2B5EF4-FFF2-40B4-BE49-F238E27FC236}">
                  <a16:creationId xmlns:a16="http://schemas.microsoft.com/office/drawing/2014/main" id="{F8B5EAB2-9E6A-E940-9331-A9BB8604BAF9}"/>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8" name="CaixaDeTexto 107">
              <a:extLst>
                <a:ext uri="{FF2B5EF4-FFF2-40B4-BE49-F238E27FC236}">
                  <a16:creationId xmlns:a16="http://schemas.microsoft.com/office/drawing/2014/main" id="{3D9A3523-2509-184E-A81F-5242ACBCF16E}"/>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09" name="Agrupar 108">
            <a:extLst>
              <a:ext uri="{FF2B5EF4-FFF2-40B4-BE49-F238E27FC236}">
                <a16:creationId xmlns:a16="http://schemas.microsoft.com/office/drawing/2014/main" id="{AECB2A56-E6BB-394C-A69B-7639CA27CAA0}"/>
              </a:ext>
            </a:extLst>
          </p:cNvPr>
          <p:cNvGrpSpPr/>
          <p:nvPr/>
        </p:nvGrpSpPr>
        <p:grpSpPr>
          <a:xfrm>
            <a:off x="4574164" y="1544449"/>
            <a:ext cx="2974570" cy="2244888"/>
            <a:chOff x="453244" y="1838776"/>
            <a:chExt cx="2974570" cy="2244888"/>
          </a:xfrm>
        </p:grpSpPr>
        <p:sp>
          <p:nvSpPr>
            <p:cNvPr id="132" name="Retângulo 131">
              <a:extLst>
                <a:ext uri="{FF2B5EF4-FFF2-40B4-BE49-F238E27FC236}">
                  <a16:creationId xmlns:a16="http://schemas.microsoft.com/office/drawing/2014/main" id="{654F7D43-A0AF-124C-8B2C-9684799C88B8}"/>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Colchete Duplo 132">
              <a:extLst>
                <a:ext uri="{FF2B5EF4-FFF2-40B4-BE49-F238E27FC236}">
                  <a16:creationId xmlns:a16="http://schemas.microsoft.com/office/drawing/2014/main" id="{7C55E8FB-2576-794E-B1CD-C8C4D12829C0}"/>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CaixaDeTexto 133">
              <a:extLst>
                <a:ext uri="{FF2B5EF4-FFF2-40B4-BE49-F238E27FC236}">
                  <a16:creationId xmlns:a16="http://schemas.microsoft.com/office/drawing/2014/main" id="{90AD2ECA-2050-D147-AE38-084CFB1110F0}"/>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5" name="CaixaDeTexto 134">
              <a:extLst>
                <a:ext uri="{FF2B5EF4-FFF2-40B4-BE49-F238E27FC236}">
                  <a16:creationId xmlns:a16="http://schemas.microsoft.com/office/drawing/2014/main" id="{B59786FC-FFCB-A441-BCCF-31F30E5C4AA1}"/>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6" name="CaixaDeTexto 135">
              <a:extLst>
                <a:ext uri="{FF2B5EF4-FFF2-40B4-BE49-F238E27FC236}">
                  <a16:creationId xmlns:a16="http://schemas.microsoft.com/office/drawing/2014/main" id="{63629F04-B8F3-4F40-9D01-5643EDE61885}"/>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7" name="CaixaDeTexto 136">
              <a:extLst>
                <a:ext uri="{FF2B5EF4-FFF2-40B4-BE49-F238E27FC236}">
                  <a16:creationId xmlns:a16="http://schemas.microsoft.com/office/drawing/2014/main" id="{BD4BBFF8-46A3-5A46-BA0D-064A79FDA2D9}"/>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8" name="CaixaDeTexto 137">
              <a:extLst>
                <a:ext uri="{FF2B5EF4-FFF2-40B4-BE49-F238E27FC236}">
                  <a16:creationId xmlns:a16="http://schemas.microsoft.com/office/drawing/2014/main" id="{D6A9FE46-C15A-554B-BC35-EC1CFA7D69B9}"/>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9" name="CaixaDeTexto 138">
              <a:extLst>
                <a:ext uri="{FF2B5EF4-FFF2-40B4-BE49-F238E27FC236}">
                  <a16:creationId xmlns:a16="http://schemas.microsoft.com/office/drawing/2014/main" id="{4873EB38-0A62-DF41-AAF1-D90C487C0E9F}"/>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55" name="Agrupar 154">
            <a:extLst>
              <a:ext uri="{FF2B5EF4-FFF2-40B4-BE49-F238E27FC236}">
                <a16:creationId xmlns:a16="http://schemas.microsoft.com/office/drawing/2014/main" id="{D1C01934-6613-2F48-AA25-67AA79E0E74A}"/>
              </a:ext>
            </a:extLst>
          </p:cNvPr>
          <p:cNvGrpSpPr/>
          <p:nvPr/>
        </p:nvGrpSpPr>
        <p:grpSpPr>
          <a:xfrm>
            <a:off x="8223064" y="1544449"/>
            <a:ext cx="2974570" cy="2244888"/>
            <a:chOff x="453244" y="1838776"/>
            <a:chExt cx="2974570" cy="2244888"/>
          </a:xfrm>
        </p:grpSpPr>
        <p:sp>
          <p:nvSpPr>
            <p:cNvPr id="161" name="Retângulo 160">
              <a:extLst>
                <a:ext uri="{FF2B5EF4-FFF2-40B4-BE49-F238E27FC236}">
                  <a16:creationId xmlns:a16="http://schemas.microsoft.com/office/drawing/2014/main" id="{678E7DAC-6BA7-9B41-BADF-89273277CCC3}"/>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Colchete Duplo 161">
              <a:extLst>
                <a:ext uri="{FF2B5EF4-FFF2-40B4-BE49-F238E27FC236}">
                  <a16:creationId xmlns:a16="http://schemas.microsoft.com/office/drawing/2014/main" id="{C1646FC9-BA9F-F44B-B48F-F5F50520B3CD}"/>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CaixaDeTexto 162">
              <a:extLst>
                <a:ext uri="{FF2B5EF4-FFF2-40B4-BE49-F238E27FC236}">
                  <a16:creationId xmlns:a16="http://schemas.microsoft.com/office/drawing/2014/main" id="{FAB5475E-B2AB-E143-BFBD-EBB4229A9D42}"/>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68" name="CaixaDeTexto 167">
              <a:extLst>
                <a:ext uri="{FF2B5EF4-FFF2-40B4-BE49-F238E27FC236}">
                  <a16:creationId xmlns:a16="http://schemas.microsoft.com/office/drawing/2014/main" id="{A564EDCE-ECCC-3A48-85FF-D4D5F91421B5}"/>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9" name="CaixaDeTexto 168">
              <a:extLst>
                <a:ext uri="{FF2B5EF4-FFF2-40B4-BE49-F238E27FC236}">
                  <a16:creationId xmlns:a16="http://schemas.microsoft.com/office/drawing/2014/main" id="{4375320B-C391-D848-8127-2EB3E8FAEF37}"/>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0" name="CaixaDeTexto 169">
              <a:extLst>
                <a:ext uri="{FF2B5EF4-FFF2-40B4-BE49-F238E27FC236}">
                  <a16:creationId xmlns:a16="http://schemas.microsoft.com/office/drawing/2014/main" id="{08BB02D7-EE8B-FD46-9D01-2101F4539144}"/>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1" name="CaixaDeTexto 170">
              <a:extLst>
                <a:ext uri="{FF2B5EF4-FFF2-40B4-BE49-F238E27FC236}">
                  <a16:creationId xmlns:a16="http://schemas.microsoft.com/office/drawing/2014/main" id="{3848245D-F88B-2C42-BBF9-619174BC54BF}"/>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2" name="CaixaDeTexto 171">
              <a:extLst>
                <a:ext uri="{FF2B5EF4-FFF2-40B4-BE49-F238E27FC236}">
                  <a16:creationId xmlns:a16="http://schemas.microsoft.com/office/drawing/2014/main" id="{81B26E4B-D021-534A-9F05-69C9982FAFA1}"/>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212881"/>
            <a:ext cx="852227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CENTRAL DE RELACIONAMENTO TELEFÔNICO</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9469791" y="111537"/>
            <a:ext cx="2105532" cy="612796"/>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a:t>
            </a:r>
            <a:br>
              <a:rPr lang="pt-BR" sz="1600" i="1" spc="10" dirty="0">
                <a:solidFill>
                  <a:schemeClr val="bg1"/>
                </a:solidFill>
                <a:latin typeface="Segoe UI" panose="020B0502040204020203" pitchFamily="34" charset="0"/>
                <a:ea typeface="Century Gothic" charset="0"/>
                <a:cs typeface="Segoe UI" panose="020B0502040204020203" pitchFamily="34" charset="0"/>
              </a:rPr>
            </a:br>
            <a:r>
              <a:rPr lang="pt-BR" sz="1600" i="1" spc="10" dirty="0">
                <a:solidFill>
                  <a:schemeClr val="bg1"/>
                </a:solidFill>
                <a:latin typeface="Segoe UI" panose="020B0502040204020203" pitchFamily="34" charset="0"/>
                <a:ea typeface="Century Gothic" charset="0"/>
                <a:cs typeface="Segoe UI" panose="020B0502040204020203" pitchFamily="34" charset="0"/>
              </a:rPr>
              <a:t>Março 2020</a:t>
            </a: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1546410943"/>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69,9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72,3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9460"/>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9460"/>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3554172438"/>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2%</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3%</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pt-BR" sz="2800" b="1" i="0" dirty="0">
                        <a:solidFill>
                          <a:schemeClr val="bg1"/>
                        </a:solidFill>
                        <a:highlight>
                          <a:srgbClr val="800000"/>
                        </a:highligh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1420459952"/>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1%</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chemeClr val="bg2">
                              <a:lumMod val="75000"/>
                            </a:schemeClr>
                          </a:solidFill>
                          <a:effectLst/>
                          <a:latin typeface="Wingdings" pitchFamily="2" charset="2"/>
                        </a:rPr>
                        <a:t>l</a:t>
                      </a:r>
                      <a:endParaRPr lang="pt-BR" sz="1200" dirty="0">
                        <a:solidFill>
                          <a:schemeClr val="bg2">
                            <a:lumMod val="75000"/>
                          </a:schemeClr>
                        </a:solidFill>
                        <a:latin typeface="Wingdings" pitchFamily="2" charset="2"/>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pt-BR" sz="1200" b="0" i="0" u="none" strike="noStrike" dirty="0">
                          <a:solidFill>
                            <a:schemeClr val="bg2">
                              <a:lumMod val="75000"/>
                            </a:schemeClr>
                          </a:solidFill>
                          <a:effectLst/>
                          <a:latin typeface="Wingdings" pitchFamily="2" charset="2"/>
                        </a:rPr>
                        <a:t>l</a:t>
                      </a:r>
                      <a:endParaRPr lang="pt-BR" sz="1200" dirty="0">
                        <a:solidFill>
                          <a:schemeClr val="bg2">
                            <a:lumMod val="75000"/>
                          </a:schemeClr>
                        </a:solidFill>
                        <a:latin typeface="Wingdings" pitchFamily="2" charset="2"/>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6" name="Agrupar 5">
            <a:extLst>
              <a:ext uri="{FF2B5EF4-FFF2-40B4-BE49-F238E27FC236}">
                <a16:creationId xmlns:a16="http://schemas.microsoft.com/office/drawing/2014/main" id="{ABA72345-E2CC-8741-8BB6-3695A1663877}"/>
              </a:ext>
            </a:extLst>
          </p:cNvPr>
          <p:cNvGrpSpPr/>
          <p:nvPr/>
        </p:nvGrpSpPr>
        <p:grpSpPr>
          <a:xfrm>
            <a:off x="4815123" y="3924135"/>
            <a:ext cx="2362383" cy="523220"/>
            <a:chOff x="4815123" y="3924135"/>
            <a:chExt cx="2362383"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8151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92062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73,5</a:t>
              </a:r>
            </a:p>
          </p:txBody>
        </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6"/>
            <a:stretch>
              <a:fillRect/>
            </a:stretch>
          </p:blipFill>
          <p:spPr>
            <a:xfrm>
              <a:off x="6794858" y="4032733"/>
              <a:ext cx="382648" cy="382648"/>
            </a:xfrm>
            <a:prstGeom prst="rect">
              <a:avLst/>
            </a:prstGeom>
          </p:spPr>
        </p:pic>
      </p:grpSp>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70,3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71,3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82,2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pSp>
        <p:nvGrpSpPr>
          <p:cNvPr id="2" name="Agrupar 1">
            <a:extLst>
              <a:ext uri="{FF2B5EF4-FFF2-40B4-BE49-F238E27FC236}">
                <a16:creationId xmlns:a16="http://schemas.microsoft.com/office/drawing/2014/main" id="{20EE47F1-DEC4-3341-A7C2-C54A34285A02}"/>
              </a:ext>
            </a:extLst>
          </p:cNvPr>
          <p:cNvGrpSpPr/>
          <p:nvPr/>
        </p:nvGrpSpPr>
        <p:grpSpPr>
          <a:xfrm>
            <a:off x="8320323" y="3924135"/>
            <a:ext cx="1944332" cy="523220"/>
            <a:chOff x="8320323" y="3924135"/>
            <a:chExt cx="1944332" cy="523220"/>
          </a:xfrm>
        </p:grpSpPr>
        <p:sp>
          <p:nvSpPr>
            <p:cNvPr id="160" name="Retângulo 159">
              <a:extLst>
                <a:ext uri="{FF2B5EF4-FFF2-40B4-BE49-F238E27FC236}">
                  <a16:creationId xmlns:a16="http://schemas.microsoft.com/office/drawing/2014/main" id="{052E4151-A03D-7944-B352-5E8B4B3A1447}"/>
                </a:ext>
              </a:extLst>
            </p:cNvPr>
            <p:cNvSpPr/>
            <p:nvPr/>
          </p:nvSpPr>
          <p:spPr>
            <a:xfrm>
              <a:off x="9419551"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84,4</a:t>
              </a:r>
            </a:p>
          </p:txBody>
        </p:sp>
        <p:sp>
          <p:nvSpPr>
            <p:cNvPr id="97" name="CaixaDeTexto 96">
              <a:extLst>
                <a:ext uri="{FF2B5EF4-FFF2-40B4-BE49-F238E27FC236}">
                  <a16:creationId xmlns:a16="http://schemas.microsoft.com/office/drawing/2014/main" id="{F5D83F33-E72F-8C4A-8DFF-0BE9D7BD7DED}"/>
                </a:ext>
              </a:extLst>
            </p:cNvPr>
            <p:cNvSpPr txBox="1"/>
            <p:nvPr/>
          </p:nvSpPr>
          <p:spPr>
            <a:xfrm>
              <a:off x="83203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grpSp>
      <p:graphicFrame>
        <p:nvGraphicFramePr>
          <p:cNvPr id="82" name="Tabela 81">
            <a:extLst>
              <a:ext uri="{FF2B5EF4-FFF2-40B4-BE49-F238E27FC236}">
                <a16:creationId xmlns:a16="http://schemas.microsoft.com/office/drawing/2014/main" id="{C414B344-EE0B-494E-A49F-41BFE608F825}"/>
              </a:ext>
            </a:extLst>
          </p:cNvPr>
          <p:cNvGraphicFramePr>
            <a:graphicFrameLocks noGrp="1"/>
          </p:cNvGraphicFramePr>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90" name="Retângulo 89">
            <a:extLst>
              <a:ext uri="{FF2B5EF4-FFF2-40B4-BE49-F238E27FC236}">
                <a16:creationId xmlns:a16="http://schemas.microsoft.com/office/drawing/2014/main" id="{79C82B5D-596F-A24D-BF5E-C188DC3AF429}"/>
              </a:ext>
            </a:extLst>
          </p:cNvPr>
          <p:cNvSpPr/>
          <p:nvPr/>
        </p:nvSpPr>
        <p:spPr>
          <a:xfrm>
            <a:off x="4890317" y="5405223"/>
            <a:ext cx="2365674" cy="430887"/>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Tema não explorado de maneira específica na questão</a:t>
            </a:r>
            <a:endParaRPr lang="pt-BR" sz="1100" i="1" dirty="0">
              <a:solidFill>
                <a:schemeClr val="bg1"/>
              </a:solidFill>
            </a:endParaRPr>
          </a:p>
        </p:txBody>
      </p:sp>
      <p:sp>
        <p:nvSpPr>
          <p:cNvPr id="92" name="Espaço Reservado para Texto 3">
            <a:extLst>
              <a:ext uri="{FF2B5EF4-FFF2-40B4-BE49-F238E27FC236}">
                <a16:creationId xmlns:a16="http://schemas.microsoft.com/office/drawing/2014/main" id="{7AD7B717-DC00-C543-93A2-87521EA17011}"/>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pSp>
        <p:nvGrpSpPr>
          <p:cNvPr id="80" name="Agrupar 79">
            <a:extLst>
              <a:ext uri="{FF2B5EF4-FFF2-40B4-BE49-F238E27FC236}">
                <a16:creationId xmlns:a16="http://schemas.microsoft.com/office/drawing/2014/main" id="{18BBAA5A-102D-BC42-B990-874B00F442D3}"/>
              </a:ext>
            </a:extLst>
          </p:cNvPr>
          <p:cNvGrpSpPr/>
          <p:nvPr/>
        </p:nvGrpSpPr>
        <p:grpSpPr>
          <a:xfrm>
            <a:off x="10285108" y="4004549"/>
            <a:ext cx="412750" cy="412750"/>
            <a:chOff x="774935" y="3522090"/>
            <a:chExt cx="412750" cy="412750"/>
          </a:xfrm>
        </p:grpSpPr>
        <p:sp>
          <p:nvSpPr>
            <p:cNvPr id="83" name="Retângulo Arredondado 82">
              <a:extLst>
                <a:ext uri="{FF2B5EF4-FFF2-40B4-BE49-F238E27FC236}">
                  <a16:creationId xmlns:a16="http://schemas.microsoft.com/office/drawing/2014/main" id="{6932987B-1908-BA4E-B86B-C8276D311AC5}"/>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4" name="Imagem 83">
              <a:extLst>
                <a:ext uri="{FF2B5EF4-FFF2-40B4-BE49-F238E27FC236}">
                  <a16:creationId xmlns:a16="http://schemas.microsoft.com/office/drawing/2014/main" id="{90889907-4B71-B547-90E4-93952AC5C04E}"/>
                </a:ext>
              </a:extLst>
            </p:cNvPr>
            <p:cNvPicPr>
              <a:picLocks/>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31881" y="3597564"/>
              <a:ext cx="320644" cy="256166"/>
            </a:xfrm>
            <a:prstGeom prst="rect">
              <a:avLst/>
            </a:prstGeom>
          </p:spPr>
        </p:pic>
      </p:grpSp>
    </p:spTree>
    <p:extLst>
      <p:ext uri="{BB962C8B-B14F-4D97-AF65-F5344CB8AC3E}">
        <p14:creationId xmlns:p14="http://schemas.microsoft.com/office/powerpoint/2010/main" val="3652151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CENTRAL DE RELACIONAMENTO TELEFÔNICO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1861519188"/>
              </p:ext>
            </p:extLst>
          </p:nvPr>
        </p:nvGraphicFramePr>
        <p:xfrm>
          <a:off x="452294" y="1879600"/>
          <a:ext cx="10996768" cy="3146408"/>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para selecionar a opção que você precisa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bg1">
                              <a:lumMod val="65000"/>
                            </a:schemeClr>
                          </a:solidFill>
                          <a:effectLst/>
                          <a:latin typeface="Segoe UI" panose="020B0502040204020203" pitchFamily="34" charset="0"/>
                        </a:rPr>
                        <a:t>N/</a:t>
                      </a:r>
                      <a:r>
                        <a:rPr lang="pt-BR" sz="1100" b="0" i="0" u="none" strike="noStrike" dirty="0" err="1">
                          <a:solidFill>
                            <a:schemeClr val="bg1">
                              <a:lumMod val="65000"/>
                            </a:schemeClr>
                          </a:solidFill>
                          <a:effectLst/>
                          <a:latin typeface="Segoe UI" panose="020B0502040204020203" pitchFamily="34" charset="0"/>
                        </a:rPr>
                        <a:t>D</a:t>
                      </a:r>
                      <a:endParaRPr lang="pt-BR" sz="1300" b="0" i="0" u="none" strike="noStrike" dirty="0">
                        <a:solidFill>
                          <a:schemeClr val="bg1">
                            <a:lumMod val="65000"/>
                          </a:schemeClr>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mn-cs"/>
                        </a:rPr>
                        <a:t>N/D</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falar com um atendente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mn-cs"/>
                        </a:rPr>
                        <a:t>N/D</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Agilidade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mn-cs"/>
                        </a:rPr>
                        <a:t>N/D</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mn-cs"/>
                        </a:rPr>
                        <a:t>N/D</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dirty="0">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54,0%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white">
                              <a:lumMod val="65000"/>
                            </a:prstClr>
                          </a:solidFill>
                          <a:effectLst/>
                          <a:uLnTx/>
                          <a:uFillTx/>
                          <a:latin typeface="Segoe UI" panose="020B0502040204020203" pitchFamily="34" charset="0"/>
                          <a:ea typeface="+mn-ea"/>
                          <a:cs typeface="+mn-cs"/>
                        </a:rPr>
                        <a:t>D</a:t>
                      </a:r>
                      <a:endParaRPr lang="pt-BR" sz="1300" b="0"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chemeClr val="tx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chemeClr val="tx1"/>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48" name="Espaço Reservado para Texto 3">
            <a:extLst>
              <a:ext uri="{FF2B5EF4-FFF2-40B4-BE49-F238E27FC236}">
                <a16:creationId xmlns:a16="http://schemas.microsoft.com/office/drawing/2014/main" id="{6A1EC31D-40EE-8F42-A328-E6CDCF65AC9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3" name="Tabela 32">
            <a:extLst>
              <a:ext uri="{FF2B5EF4-FFF2-40B4-BE49-F238E27FC236}">
                <a16:creationId xmlns:a16="http://schemas.microsoft.com/office/drawing/2014/main" id="{EE2FAE63-30C0-7040-BB11-C3029E7B9D1E}"/>
              </a:ext>
            </a:extLst>
          </p:cNvPr>
          <p:cNvGraphicFramePr>
            <a:graphicFrameLocks noGrp="1"/>
          </p:cNvGraphicFramePr>
          <p:nvPr>
            <p:extLst>
              <p:ext uri="{D42A27DB-BD31-4B8C-83A1-F6EECF244321}">
                <p14:modId xmlns:p14="http://schemas.microsoft.com/office/powerpoint/2010/main" val="543559537"/>
              </p:ext>
            </p:extLst>
          </p:nvPr>
        </p:nvGraphicFramePr>
        <p:xfrm>
          <a:off x="448217" y="5084861"/>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4,3</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8,1</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4" name="Agrupar 83">
            <a:extLst>
              <a:ext uri="{FF2B5EF4-FFF2-40B4-BE49-F238E27FC236}">
                <a16:creationId xmlns:a16="http://schemas.microsoft.com/office/drawing/2014/main" id="{19BBEB35-EA23-7049-B761-CC3C41100882}"/>
              </a:ext>
            </a:extLst>
          </p:cNvPr>
          <p:cNvGrpSpPr/>
          <p:nvPr/>
        </p:nvGrpSpPr>
        <p:grpSpPr>
          <a:xfrm>
            <a:off x="0" y="6064595"/>
            <a:ext cx="12192000" cy="793405"/>
            <a:chOff x="0" y="6064595"/>
            <a:chExt cx="12192000" cy="793405"/>
          </a:xfrm>
        </p:grpSpPr>
        <p:sp>
          <p:nvSpPr>
            <p:cNvPr id="85" name="Retângulo 84">
              <a:extLst>
                <a:ext uri="{FF2B5EF4-FFF2-40B4-BE49-F238E27FC236}">
                  <a16:creationId xmlns:a16="http://schemas.microsoft.com/office/drawing/2014/main" id="{BF3B2CC1-16FC-FA47-B43A-94AE00808231}"/>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 Placeholder 33">
              <a:extLst>
                <a:ext uri="{FF2B5EF4-FFF2-40B4-BE49-F238E27FC236}">
                  <a16:creationId xmlns:a16="http://schemas.microsoft.com/office/drawing/2014/main" id="{21DB365C-6FF6-DD4A-862A-FB8A14571AD7}"/>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7" name="Agrupar 4">
              <a:extLst>
                <a:ext uri="{FF2B5EF4-FFF2-40B4-BE49-F238E27FC236}">
                  <a16:creationId xmlns:a16="http://schemas.microsoft.com/office/drawing/2014/main" id="{9CD2BA70-9456-D648-B143-6E67B4B928DC}"/>
                </a:ext>
              </a:extLst>
            </p:cNvPr>
            <p:cNvGrpSpPr/>
            <p:nvPr/>
          </p:nvGrpSpPr>
          <p:grpSpPr>
            <a:xfrm>
              <a:off x="6591092" y="6126614"/>
              <a:ext cx="2021906" cy="307777"/>
              <a:chOff x="632939" y="6000804"/>
              <a:chExt cx="2021906" cy="307777"/>
            </a:xfrm>
          </p:grpSpPr>
          <p:grpSp>
            <p:nvGrpSpPr>
              <p:cNvPr id="92" name="Grupo 43">
                <a:extLst>
                  <a:ext uri="{FF2B5EF4-FFF2-40B4-BE49-F238E27FC236}">
                    <a16:creationId xmlns:a16="http://schemas.microsoft.com/office/drawing/2014/main" id="{66DAF4AC-CBF5-FE44-BAB2-28952C8C7E8E}"/>
                  </a:ext>
                </a:extLst>
              </p:cNvPr>
              <p:cNvGrpSpPr/>
              <p:nvPr/>
            </p:nvGrpSpPr>
            <p:grpSpPr>
              <a:xfrm>
                <a:off x="632939" y="6000804"/>
                <a:ext cx="779179" cy="307777"/>
                <a:chOff x="2916432" y="6375771"/>
                <a:chExt cx="779179" cy="307777"/>
              </a:xfrm>
            </p:grpSpPr>
            <p:sp>
              <p:nvSpPr>
                <p:cNvPr id="99" name="Title 1">
                  <a:extLst>
                    <a:ext uri="{FF2B5EF4-FFF2-40B4-BE49-F238E27FC236}">
                      <a16:creationId xmlns:a16="http://schemas.microsoft.com/office/drawing/2014/main" id="{E6B9E83A-6DAB-844C-93D3-960D0406C82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0" name="Rectangle 24">
                  <a:extLst>
                    <a:ext uri="{FF2B5EF4-FFF2-40B4-BE49-F238E27FC236}">
                      <a16:creationId xmlns:a16="http://schemas.microsoft.com/office/drawing/2014/main" id="{312DF8D4-4140-474C-AD93-B9078F587840}"/>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3" name="Grupo 47">
                <a:extLst>
                  <a:ext uri="{FF2B5EF4-FFF2-40B4-BE49-F238E27FC236}">
                    <a16:creationId xmlns:a16="http://schemas.microsoft.com/office/drawing/2014/main" id="{4C9F9C98-6F1D-6B47-A0AE-2B17C8E6C5C8}"/>
                  </a:ext>
                </a:extLst>
              </p:cNvPr>
              <p:cNvGrpSpPr/>
              <p:nvPr/>
            </p:nvGrpSpPr>
            <p:grpSpPr>
              <a:xfrm>
                <a:off x="1306542" y="6000804"/>
                <a:ext cx="739630" cy="307777"/>
                <a:chOff x="3762616" y="6375771"/>
                <a:chExt cx="739630" cy="307777"/>
              </a:xfrm>
            </p:grpSpPr>
            <p:sp>
              <p:nvSpPr>
                <p:cNvPr id="97" name="Rectangle 25">
                  <a:extLst>
                    <a:ext uri="{FF2B5EF4-FFF2-40B4-BE49-F238E27FC236}">
                      <a16:creationId xmlns:a16="http://schemas.microsoft.com/office/drawing/2014/main" id="{199E84CE-B48E-A14D-89B7-7858A59119CA}"/>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8" name="Title 1">
                  <a:extLst>
                    <a:ext uri="{FF2B5EF4-FFF2-40B4-BE49-F238E27FC236}">
                      <a16:creationId xmlns:a16="http://schemas.microsoft.com/office/drawing/2014/main" id="{78274313-D022-0A47-A8FC-45E3C2C49680}"/>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4" name="Grupo 48">
                <a:extLst>
                  <a:ext uri="{FF2B5EF4-FFF2-40B4-BE49-F238E27FC236}">
                    <a16:creationId xmlns:a16="http://schemas.microsoft.com/office/drawing/2014/main" id="{D1F2C1DF-A25E-D747-8B09-CB069B47151B}"/>
                  </a:ext>
                </a:extLst>
              </p:cNvPr>
              <p:cNvGrpSpPr/>
              <p:nvPr/>
            </p:nvGrpSpPr>
            <p:grpSpPr>
              <a:xfrm>
                <a:off x="1940566" y="6000804"/>
                <a:ext cx="714279" cy="307777"/>
                <a:chOff x="4590559" y="6375771"/>
                <a:chExt cx="714279" cy="307777"/>
              </a:xfrm>
            </p:grpSpPr>
            <p:sp>
              <p:nvSpPr>
                <p:cNvPr id="95" name="Rectangle 26">
                  <a:extLst>
                    <a:ext uri="{FF2B5EF4-FFF2-40B4-BE49-F238E27FC236}">
                      <a16:creationId xmlns:a16="http://schemas.microsoft.com/office/drawing/2014/main" id="{92BD8292-414B-CF40-BCD7-F7BFF7106367}"/>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6" name="Title 1">
                  <a:extLst>
                    <a:ext uri="{FF2B5EF4-FFF2-40B4-BE49-F238E27FC236}">
                      <a16:creationId xmlns:a16="http://schemas.microsoft.com/office/drawing/2014/main" id="{4DB4FDB6-2D9B-AA48-B650-1E8763B8C187}"/>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8" name="Agrupar 87">
              <a:extLst>
                <a:ext uri="{FF2B5EF4-FFF2-40B4-BE49-F238E27FC236}">
                  <a16:creationId xmlns:a16="http://schemas.microsoft.com/office/drawing/2014/main" id="{01543F92-88EA-7348-83C9-0484CEA8DB6F}"/>
                </a:ext>
              </a:extLst>
            </p:cNvPr>
            <p:cNvGrpSpPr/>
            <p:nvPr/>
          </p:nvGrpSpPr>
          <p:grpSpPr>
            <a:xfrm>
              <a:off x="8625676" y="6110177"/>
              <a:ext cx="3312093" cy="479054"/>
              <a:chOff x="8487128" y="6110177"/>
              <a:chExt cx="3312093" cy="479054"/>
            </a:xfrm>
          </p:grpSpPr>
          <p:pic>
            <p:nvPicPr>
              <p:cNvPr id="90" name="Imagem 89">
                <a:extLst>
                  <a:ext uri="{FF2B5EF4-FFF2-40B4-BE49-F238E27FC236}">
                    <a16:creationId xmlns:a16="http://schemas.microsoft.com/office/drawing/2014/main" id="{F3CE7252-225D-864C-817C-9B45DE615C04}"/>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1" name="Imagem 90">
                <a:extLst>
                  <a:ext uri="{FF2B5EF4-FFF2-40B4-BE49-F238E27FC236}">
                    <a16:creationId xmlns:a16="http://schemas.microsoft.com/office/drawing/2014/main" id="{9CA2006D-D5BA-3848-9B78-99E9AA4B69F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9" name="Text Placeholder 33">
              <a:extLst>
                <a:ext uri="{FF2B5EF4-FFF2-40B4-BE49-F238E27FC236}">
                  <a16:creationId xmlns:a16="http://schemas.microsoft.com/office/drawing/2014/main" id="{58CDD146-AE53-5B49-8CF8-DAC4465297F7}"/>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1" name="Text Placeholder 33">
            <a:extLst>
              <a:ext uri="{FF2B5EF4-FFF2-40B4-BE49-F238E27FC236}">
                <a16:creationId xmlns:a16="http://schemas.microsoft.com/office/drawing/2014/main" id="{6CBF5BB2-5006-3447-9881-CAEF75B0A1EF}"/>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40557723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CENTRAL DE RELACIONAMENTO TELEFÔNICO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3304909682"/>
              </p:ext>
            </p:extLst>
          </p:nvPr>
        </p:nvGraphicFramePr>
        <p:xfrm>
          <a:off x="452294" y="1879600"/>
          <a:ext cx="10996768" cy="3146408"/>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para selecionar a opção que você precisa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falar com um atendente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C00000"/>
                          </a:solidFill>
                          <a:effectLst/>
                          <a:latin typeface="Segoe UI" panose="020B0502040204020203"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Agilidade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C00000"/>
                          </a:solidFill>
                          <a:effectLst/>
                          <a:latin typeface="Segoe UI" panose="020B0502040204020203"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dirty="0">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54,0%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67,5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63" name="Espaço Reservado para Texto 3">
            <a:extLst>
              <a:ext uri="{FF2B5EF4-FFF2-40B4-BE49-F238E27FC236}">
                <a16:creationId xmlns:a16="http://schemas.microsoft.com/office/drawing/2014/main" id="{AE49C0C4-9E16-2440-BAE7-65791C2FBB03}"/>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1" name="Tabela 30">
            <a:extLst>
              <a:ext uri="{FF2B5EF4-FFF2-40B4-BE49-F238E27FC236}">
                <a16:creationId xmlns:a16="http://schemas.microsoft.com/office/drawing/2014/main" id="{90C0C448-2294-0841-9F6C-04F67F6867B0}"/>
              </a:ext>
            </a:extLst>
          </p:cNvPr>
          <p:cNvGraphicFramePr>
            <a:graphicFrameLocks noGrp="1"/>
          </p:cNvGraphicFramePr>
          <p:nvPr>
            <p:extLst>
              <p:ext uri="{D42A27DB-BD31-4B8C-83A1-F6EECF244321}">
                <p14:modId xmlns:p14="http://schemas.microsoft.com/office/powerpoint/2010/main" val="3057240781"/>
              </p:ext>
            </p:extLst>
          </p:nvPr>
        </p:nvGraphicFramePr>
        <p:xfrm>
          <a:off x="448217" y="5084861"/>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4,3</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5,1</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8,0</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4" name="Agrupar 83">
            <a:extLst>
              <a:ext uri="{FF2B5EF4-FFF2-40B4-BE49-F238E27FC236}">
                <a16:creationId xmlns:a16="http://schemas.microsoft.com/office/drawing/2014/main" id="{01659B51-32E8-E64A-9BEC-CE505CFAF463}"/>
              </a:ext>
            </a:extLst>
          </p:cNvPr>
          <p:cNvGrpSpPr/>
          <p:nvPr/>
        </p:nvGrpSpPr>
        <p:grpSpPr>
          <a:xfrm>
            <a:off x="0" y="6064595"/>
            <a:ext cx="12192000" cy="793405"/>
            <a:chOff x="0" y="6064595"/>
            <a:chExt cx="12192000" cy="793405"/>
          </a:xfrm>
        </p:grpSpPr>
        <p:sp>
          <p:nvSpPr>
            <p:cNvPr id="85" name="Retângulo 84">
              <a:extLst>
                <a:ext uri="{FF2B5EF4-FFF2-40B4-BE49-F238E27FC236}">
                  <a16:creationId xmlns:a16="http://schemas.microsoft.com/office/drawing/2014/main" id="{6E95DC4F-7682-5448-98C9-865F5AFAA084}"/>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 Placeholder 33">
              <a:extLst>
                <a:ext uri="{FF2B5EF4-FFF2-40B4-BE49-F238E27FC236}">
                  <a16:creationId xmlns:a16="http://schemas.microsoft.com/office/drawing/2014/main" id="{D02BD1F3-5E34-D04A-8A4C-701F3A0B57E0}"/>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7" name="Agrupar 4">
              <a:extLst>
                <a:ext uri="{FF2B5EF4-FFF2-40B4-BE49-F238E27FC236}">
                  <a16:creationId xmlns:a16="http://schemas.microsoft.com/office/drawing/2014/main" id="{6C9F0EF6-13D2-0443-974D-F470727DF816}"/>
                </a:ext>
              </a:extLst>
            </p:cNvPr>
            <p:cNvGrpSpPr/>
            <p:nvPr/>
          </p:nvGrpSpPr>
          <p:grpSpPr>
            <a:xfrm>
              <a:off x="6591092" y="6126614"/>
              <a:ext cx="2021906" cy="307777"/>
              <a:chOff x="632939" y="6000804"/>
              <a:chExt cx="2021906" cy="307777"/>
            </a:xfrm>
          </p:grpSpPr>
          <p:grpSp>
            <p:nvGrpSpPr>
              <p:cNvPr id="92" name="Grupo 43">
                <a:extLst>
                  <a:ext uri="{FF2B5EF4-FFF2-40B4-BE49-F238E27FC236}">
                    <a16:creationId xmlns:a16="http://schemas.microsoft.com/office/drawing/2014/main" id="{AA7A0DE1-7F97-B64F-BC44-DFF3D114034B}"/>
                  </a:ext>
                </a:extLst>
              </p:cNvPr>
              <p:cNvGrpSpPr/>
              <p:nvPr/>
            </p:nvGrpSpPr>
            <p:grpSpPr>
              <a:xfrm>
                <a:off x="632939" y="6000804"/>
                <a:ext cx="779179" cy="307777"/>
                <a:chOff x="2916432" y="6375771"/>
                <a:chExt cx="779179" cy="307777"/>
              </a:xfrm>
            </p:grpSpPr>
            <p:sp>
              <p:nvSpPr>
                <p:cNvPr id="99" name="Title 1">
                  <a:extLst>
                    <a:ext uri="{FF2B5EF4-FFF2-40B4-BE49-F238E27FC236}">
                      <a16:creationId xmlns:a16="http://schemas.microsoft.com/office/drawing/2014/main" id="{91717E8D-32F3-2045-9ECD-2890C384B017}"/>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0" name="Rectangle 24">
                  <a:extLst>
                    <a:ext uri="{FF2B5EF4-FFF2-40B4-BE49-F238E27FC236}">
                      <a16:creationId xmlns:a16="http://schemas.microsoft.com/office/drawing/2014/main" id="{EB38B343-EC8A-B94C-80E8-7115DCD9777A}"/>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3" name="Grupo 47">
                <a:extLst>
                  <a:ext uri="{FF2B5EF4-FFF2-40B4-BE49-F238E27FC236}">
                    <a16:creationId xmlns:a16="http://schemas.microsoft.com/office/drawing/2014/main" id="{03E86E29-E955-9A47-866E-0391D7B6A672}"/>
                  </a:ext>
                </a:extLst>
              </p:cNvPr>
              <p:cNvGrpSpPr/>
              <p:nvPr/>
            </p:nvGrpSpPr>
            <p:grpSpPr>
              <a:xfrm>
                <a:off x="1306542" y="6000804"/>
                <a:ext cx="739630" cy="307777"/>
                <a:chOff x="3762616" y="6375771"/>
                <a:chExt cx="739630" cy="307777"/>
              </a:xfrm>
            </p:grpSpPr>
            <p:sp>
              <p:nvSpPr>
                <p:cNvPr id="97" name="Rectangle 25">
                  <a:extLst>
                    <a:ext uri="{FF2B5EF4-FFF2-40B4-BE49-F238E27FC236}">
                      <a16:creationId xmlns:a16="http://schemas.microsoft.com/office/drawing/2014/main" id="{081EA9F9-25FA-544A-80DC-32D068B6A4C5}"/>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8" name="Title 1">
                  <a:extLst>
                    <a:ext uri="{FF2B5EF4-FFF2-40B4-BE49-F238E27FC236}">
                      <a16:creationId xmlns:a16="http://schemas.microsoft.com/office/drawing/2014/main" id="{C9BF2BAF-9F7D-4D44-B1DA-44E89554F827}"/>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4" name="Grupo 48">
                <a:extLst>
                  <a:ext uri="{FF2B5EF4-FFF2-40B4-BE49-F238E27FC236}">
                    <a16:creationId xmlns:a16="http://schemas.microsoft.com/office/drawing/2014/main" id="{B8D56540-DDDC-3248-A7C6-6497CB3A5993}"/>
                  </a:ext>
                </a:extLst>
              </p:cNvPr>
              <p:cNvGrpSpPr/>
              <p:nvPr/>
            </p:nvGrpSpPr>
            <p:grpSpPr>
              <a:xfrm>
                <a:off x="1940566" y="6000804"/>
                <a:ext cx="714279" cy="307777"/>
                <a:chOff x="4590559" y="6375771"/>
                <a:chExt cx="714279" cy="307777"/>
              </a:xfrm>
            </p:grpSpPr>
            <p:sp>
              <p:nvSpPr>
                <p:cNvPr id="95" name="Rectangle 26">
                  <a:extLst>
                    <a:ext uri="{FF2B5EF4-FFF2-40B4-BE49-F238E27FC236}">
                      <a16:creationId xmlns:a16="http://schemas.microsoft.com/office/drawing/2014/main" id="{5AC45BD2-16C2-CA49-A4B8-9F7E631F17CA}"/>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6" name="Title 1">
                  <a:extLst>
                    <a:ext uri="{FF2B5EF4-FFF2-40B4-BE49-F238E27FC236}">
                      <a16:creationId xmlns:a16="http://schemas.microsoft.com/office/drawing/2014/main" id="{B632ED1F-10C9-624D-94E6-FAE10A94649F}"/>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8" name="Agrupar 87">
              <a:extLst>
                <a:ext uri="{FF2B5EF4-FFF2-40B4-BE49-F238E27FC236}">
                  <a16:creationId xmlns:a16="http://schemas.microsoft.com/office/drawing/2014/main" id="{A314D140-E6BB-EC47-B4AA-B17CCF4F95A3}"/>
                </a:ext>
              </a:extLst>
            </p:cNvPr>
            <p:cNvGrpSpPr/>
            <p:nvPr/>
          </p:nvGrpSpPr>
          <p:grpSpPr>
            <a:xfrm>
              <a:off x="8625676" y="6110177"/>
              <a:ext cx="3312093" cy="479054"/>
              <a:chOff x="8487128" y="6110177"/>
              <a:chExt cx="3312093" cy="479054"/>
            </a:xfrm>
          </p:grpSpPr>
          <p:pic>
            <p:nvPicPr>
              <p:cNvPr id="90" name="Imagem 89">
                <a:extLst>
                  <a:ext uri="{FF2B5EF4-FFF2-40B4-BE49-F238E27FC236}">
                    <a16:creationId xmlns:a16="http://schemas.microsoft.com/office/drawing/2014/main" id="{A1661F8E-41F8-5B49-9571-155111A42BF0}"/>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1" name="Imagem 90">
                <a:extLst>
                  <a:ext uri="{FF2B5EF4-FFF2-40B4-BE49-F238E27FC236}">
                    <a16:creationId xmlns:a16="http://schemas.microsoft.com/office/drawing/2014/main" id="{501F2BF3-0F6F-2E43-BFEE-45B06B498D1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9" name="Text Placeholder 33">
              <a:extLst>
                <a:ext uri="{FF2B5EF4-FFF2-40B4-BE49-F238E27FC236}">
                  <a16:creationId xmlns:a16="http://schemas.microsoft.com/office/drawing/2014/main" id="{106A55CE-B802-4746-A074-4249B48FAE50}"/>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1" name="Text Placeholder 33">
            <a:extLst>
              <a:ext uri="{FF2B5EF4-FFF2-40B4-BE49-F238E27FC236}">
                <a16:creationId xmlns:a16="http://schemas.microsoft.com/office/drawing/2014/main" id="{4F884DB7-A14C-634B-93CE-85FBB85ECBCD}"/>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16074254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8373051" cy="424732"/>
          </a:xfrm>
        </p:spPr>
        <p:txBody>
          <a:bodyPr/>
          <a:lstStyle/>
          <a:p>
            <a:r>
              <a:rPr lang="pt-BR" dirty="0"/>
              <a:t>CENTRAL DE RELACIONAMENTO TELEFÔNICO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695641"/>
            <a:ext cx="6852305" cy="381771"/>
          </a:xfrm>
        </p:spPr>
        <p:txBody>
          <a:bodyPr/>
          <a:lstStyle/>
          <a:p>
            <a:r>
              <a:rPr lang="pt-BR" dirty="0"/>
              <a:t>Detalhamento questões de qualidade - Públicos</a:t>
            </a:r>
          </a:p>
        </p:txBody>
      </p:sp>
      <p:grpSp>
        <p:nvGrpSpPr>
          <p:cNvPr id="10" name="Agrupar 9">
            <a:extLst>
              <a:ext uri="{FF2B5EF4-FFF2-40B4-BE49-F238E27FC236}">
                <a16:creationId xmlns:a16="http://schemas.microsoft.com/office/drawing/2014/main" id="{D7492158-07C7-404B-9194-88B5BBF8E7B1}"/>
              </a:ext>
            </a:extLst>
          </p:cNvPr>
          <p:cNvGrpSpPr/>
          <p:nvPr/>
        </p:nvGrpSpPr>
        <p:grpSpPr>
          <a:xfrm>
            <a:off x="9904716" y="936086"/>
            <a:ext cx="1973433" cy="308294"/>
            <a:chOff x="9157111" y="-514377"/>
            <a:chExt cx="1973433" cy="308294"/>
          </a:xfrm>
        </p:grpSpPr>
        <p:grpSp>
          <p:nvGrpSpPr>
            <p:cNvPr id="7" name="Agrupar 6">
              <a:extLst>
                <a:ext uri="{FF2B5EF4-FFF2-40B4-BE49-F238E27FC236}">
                  <a16:creationId xmlns:a16="http://schemas.microsoft.com/office/drawing/2014/main" id="{43517A8B-8228-5945-B197-AEBC68734C86}"/>
                </a:ext>
              </a:extLst>
            </p:cNvPr>
            <p:cNvGrpSpPr/>
            <p:nvPr/>
          </p:nvGrpSpPr>
          <p:grpSpPr>
            <a:xfrm>
              <a:off x="9157111" y="-514377"/>
              <a:ext cx="957382" cy="307777"/>
              <a:chOff x="9157111" y="401174"/>
              <a:chExt cx="957382" cy="307777"/>
            </a:xfrm>
          </p:grpSpPr>
          <p:sp>
            <p:nvSpPr>
              <p:cNvPr id="53" name="Retângulo 52">
                <a:extLst>
                  <a:ext uri="{FF2B5EF4-FFF2-40B4-BE49-F238E27FC236}">
                    <a16:creationId xmlns:a16="http://schemas.microsoft.com/office/drawing/2014/main" id="{C3891D30-3B75-C941-9732-C9539C4E3BDD}"/>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tângulo 4">
                <a:extLst>
                  <a:ext uri="{FF2B5EF4-FFF2-40B4-BE49-F238E27FC236}">
                    <a16:creationId xmlns:a16="http://schemas.microsoft.com/office/drawing/2014/main" id="{E005BA5A-2724-B342-991E-FB1B068719B7}"/>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A0053CC8-DD40-5348-93FB-2E08CF791C83}"/>
                </a:ext>
              </a:extLst>
            </p:cNvPr>
            <p:cNvGrpSpPr/>
            <p:nvPr/>
          </p:nvGrpSpPr>
          <p:grpSpPr>
            <a:xfrm>
              <a:off x="10173162" y="-513860"/>
              <a:ext cx="957382" cy="307777"/>
              <a:chOff x="9157111" y="705974"/>
              <a:chExt cx="957382" cy="307777"/>
            </a:xfrm>
          </p:grpSpPr>
          <p:sp>
            <p:nvSpPr>
              <p:cNvPr id="54" name="Retângulo 53">
                <a:extLst>
                  <a:ext uri="{FF2B5EF4-FFF2-40B4-BE49-F238E27FC236}">
                    <a16:creationId xmlns:a16="http://schemas.microsoft.com/office/drawing/2014/main" id="{7ED13434-2624-174A-9186-D6B42EFACA32}"/>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tângulo 54">
                <a:extLst>
                  <a:ext uri="{FF2B5EF4-FFF2-40B4-BE49-F238E27FC236}">
                    <a16:creationId xmlns:a16="http://schemas.microsoft.com/office/drawing/2014/main" id="{473DB6B3-D9C5-8543-B4F8-7A389FAFE869}"/>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38" name="Espaço Reservado para Texto 3">
            <a:extLst>
              <a:ext uri="{FF2B5EF4-FFF2-40B4-BE49-F238E27FC236}">
                <a16:creationId xmlns:a16="http://schemas.microsoft.com/office/drawing/2014/main" id="{A691C393-4E7C-1A47-9B91-1EDB95FD3840}"/>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9" name="Tabela 8">
            <a:extLst>
              <a:ext uri="{FF2B5EF4-FFF2-40B4-BE49-F238E27FC236}">
                <a16:creationId xmlns:a16="http://schemas.microsoft.com/office/drawing/2014/main" id="{F4B65FEF-B7D6-7145-B93F-C563A8666E0C}"/>
              </a:ext>
            </a:extLst>
          </p:cNvPr>
          <p:cNvGraphicFramePr>
            <a:graphicFrameLocks noGrp="1"/>
          </p:cNvGraphicFramePr>
          <p:nvPr>
            <p:extLst>
              <p:ext uri="{D42A27DB-BD31-4B8C-83A1-F6EECF244321}">
                <p14:modId xmlns:p14="http://schemas.microsoft.com/office/powerpoint/2010/main" val="60494031"/>
              </p:ext>
            </p:extLst>
          </p:nvPr>
        </p:nvGraphicFramePr>
        <p:xfrm>
          <a:off x="488198" y="5058087"/>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4,3</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N/D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N/</a:t>
                      </a:r>
                      <a:r>
                        <a:rPr kumimoji="0" lang="pt-BR" sz="1100" b="0" i="1"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D</a:t>
                      </a:r>
                      <a:endParaRPr kumimoji="0" lang="pt-BR" sz="11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6,3</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extLst>
                  <a:ext uri="{0D108BD9-81ED-4DB2-BD59-A6C34878D82A}">
                    <a16:rowId xmlns:a16="http://schemas.microsoft.com/office/drawing/2014/main" val="2951049404"/>
                  </a:ext>
                </a:extLst>
              </a:tr>
            </a:tbl>
          </a:graphicData>
        </a:graphic>
      </p:graphicFrame>
      <p:graphicFrame>
        <p:nvGraphicFramePr>
          <p:cNvPr id="39" name="Table 19">
            <a:extLst>
              <a:ext uri="{FF2B5EF4-FFF2-40B4-BE49-F238E27FC236}">
                <a16:creationId xmlns:a16="http://schemas.microsoft.com/office/drawing/2014/main" id="{3E4D7FEE-7A7F-0249-9584-F1950DB2FE79}"/>
              </a:ext>
            </a:extLst>
          </p:cNvPr>
          <p:cNvGraphicFramePr>
            <a:graphicFrameLocks noGrp="1"/>
          </p:cNvGraphicFramePr>
          <p:nvPr>
            <p:extLst>
              <p:ext uri="{D42A27DB-BD31-4B8C-83A1-F6EECF244321}">
                <p14:modId xmlns:p14="http://schemas.microsoft.com/office/powerpoint/2010/main" val="1979373181"/>
              </p:ext>
            </p:extLst>
          </p:nvPr>
        </p:nvGraphicFramePr>
        <p:xfrm>
          <a:off x="503975" y="1278521"/>
          <a:ext cx="11277189" cy="371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396619">
                  <a:extLst>
                    <a:ext uri="{9D8B030D-6E8A-4147-A177-3AD203B41FA5}">
                      <a16:colId xmlns:a16="http://schemas.microsoft.com/office/drawing/2014/main" val="20001"/>
                    </a:ext>
                  </a:extLst>
                </a:gridCol>
                <a:gridCol w="180000">
                  <a:extLst>
                    <a:ext uri="{9D8B030D-6E8A-4147-A177-3AD203B41FA5}">
                      <a16:colId xmlns:a16="http://schemas.microsoft.com/office/drawing/2014/main" val="20003"/>
                    </a:ext>
                  </a:extLst>
                </a:gridCol>
                <a:gridCol w="252000">
                  <a:extLst>
                    <a:ext uri="{9D8B030D-6E8A-4147-A177-3AD203B41FA5}">
                      <a16:colId xmlns:a16="http://schemas.microsoft.com/office/drawing/2014/main" val="3726549766"/>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396000">
                  <a:extLst>
                    <a:ext uri="{9D8B030D-6E8A-4147-A177-3AD203B41FA5}">
                      <a16:colId xmlns:a16="http://schemas.microsoft.com/office/drawing/2014/main" val="1473867245"/>
                    </a:ext>
                  </a:extLst>
                </a:gridCol>
                <a:gridCol w="180000">
                  <a:extLst>
                    <a:ext uri="{9D8B030D-6E8A-4147-A177-3AD203B41FA5}">
                      <a16:colId xmlns:a16="http://schemas.microsoft.com/office/drawing/2014/main" val="1603640640"/>
                    </a:ext>
                  </a:extLst>
                </a:gridCol>
                <a:gridCol w="252000">
                  <a:extLst>
                    <a:ext uri="{9D8B030D-6E8A-4147-A177-3AD203B41FA5}">
                      <a16:colId xmlns:a16="http://schemas.microsoft.com/office/drawing/2014/main" val="4002735497"/>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400" b="0" i="0" u="none" strike="noStrike" dirty="0">
                          <a:solidFill>
                            <a:srgbClr val="262626"/>
                          </a:solidFill>
                          <a:effectLst/>
                          <a:latin typeface="Segoe UI" panose="020B0502040204020203" pitchFamily="34" charset="0"/>
                        </a:rPr>
                        <a:t>Facilidade para selecionar a opção que você precisa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70,7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67,4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72,4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67,9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400" b="0" i="0" u="none" strike="noStrike" dirty="0">
                          <a:solidFill>
                            <a:srgbClr val="262626"/>
                          </a:solidFill>
                          <a:effectLst/>
                          <a:latin typeface="Segoe UI" panose="020B0502040204020203" pitchFamily="34" charset="0"/>
                        </a:rPr>
                        <a:t>Facilidade para falar com um atendente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64,5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59,3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l" fontAlgn="ctr"/>
                      <a:r>
                        <a:rPr lang="pt-BR" sz="1400" b="0" i="0" u="none" strike="noStrike">
                          <a:solidFill>
                            <a:srgbClr val="262626"/>
                          </a:solidFill>
                          <a:effectLst/>
                          <a:latin typeface="Segoe UI" panose="020B0502040204020203" pitchFamily="34" charset="0"/>
                        </a:rPr>
                        <a:t>Agilidade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68,5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algn="l" fontAlgn="ctr"/>
                      <a:r>
                        <a:rPr lang="pt-BR" sz="1400" b="0" i="0" u="none" strike="noStrike" dirty="0">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69,8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80808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1100" b="1"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40" name="Retângulo 39">
            <a:extLst>
              <a:ext uri="{FF2B5EF4-FFF2-40B4-BE49-F238E27FC236}">
                <a16:creationId xmlns:a16="http://schemas.microsoft.com/office/drawing/2014/main" id="{EEE96D6A-A9D7-C64F-BDDA-ABE9410E4AE6}"/>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tângulo 40">
            <a:extLst>
              <a:ext uri="{FF2B5EF4-FFF2-40B4-BE49-F238E27FC236}">
                <a16:creationId xmlns:a16="http://schemas.microsoft.com/office/drawing/2014/main" id="{7C691913-0DF5-FE4C-9CFF-9001A0E8E63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tângulo 41">
            <a:extLst>
              <a:ext uri="{FF2B5EF4-FFF2-40B4-BE49-F238E27FC236}">
                <a16:creationId xmlns:a16="http://schemas.microsoft.com/office/drawing/2014/main" id="{9D772F70-7184-D243-9452-4722F6A6F296}"/>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1" name="Agrupar 90">
            <a:extLst>
              <a:ext uri="{FF2B5EF4-FFF2-40B4-BE49-F238E27FC236}">
                <a16:creationId xmlns:a16="http://schemas.microsoft.com/office/drawing/2014/main" id="{61E82F5E-5603-8E43-91B0-B9055B732577}"/>
              </a:ext>
            </a:extLst>
          </p:cNvPr>
          <p:cNvGrpSpPr/>
          <p:nvPr/>
        </p:nvGrpSpPr>
        <p:grpSpPr>
          <a:xfrm>
            <a:off x="0" y="6064595"/>
            <a:ext cx="12192000" cy="793405"/>
            <a:chOff x="0" y="6064595"/>
            <a:chExt cx="12192000" cy="793405"/>
          </a:xfrm>
        </p:grpSpPr>
        <p:sp>
          <p:nvSpPr>
            <p:cNvPr id="92" name="Retângulo 91">
              <a:extLst>
                <a:ext uri="{FF2B5EF4-FFF2-40B4-BE49-F238E27FC236}">
                  <a16:creationId xmlns:a16="http://schemas.microsoft.com/office/drawing/2014/main" id="{4930C99B-2D25-434B-AD65-BD289FDB3937}"/>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xt Placeholder 33">
              <a:extLst>
                <a:ext uri="{FF2B5EF4-FFF2-40B4-BE49-F238E27FC236}">
                  <a16:creationId xmlns:a16="http://schemas.microsoft.com/office/drawing/2014/main" id="{9D4B4BD3-D8F8-424D-8C13-FD09039225C1}"/>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94" name="Agrupar 4">
              <a:extLst>
                <a:ext uri="{FF2B5EF4-FFF2-40B4-BE49-F238E27FC236}">
                  <a16:creationId xmlns:a16="http://schemas.microsoft.com/office/drawing/2014/main" id="{6494ED1D-7886-944C-8CB7-9B0BE79E454A}"/>
                </a:ext>
              </a:extLst>
            </p:cNvPr>
            <p:cNvGrpSpPr/>
            <p:nvPr/>
          </p:nvGrpSpPr>
          <p:grpSpPr>
            <a:xfrm>
              <a:off x="6591092" y="6126614"/>
              <a:ext cx="2021906" cy="307777"/>
              <a:chOff x="632939" y="6000804"/>
              <a:chExt cx="2021906" cy="307777"/>
            </a:xfrm>
          </p:grpSpPr>
          <p:grpSp>
            <p:nvGrpSpPr>
              <p:cNvPr id="99" name="Grupo 43">
                <a:extLst>
                  <a:ext uri="{FF2B5EF4-FFF2-40B4-BE49-F238E27FC236}">
                    <a16:creationId xmlns:a16="http://schemas.microsoft.com/office/drawing/2014/main" id="{B29554AF-A507-9842-BAEB-0848F1A65B62}"/>
                  </a:ext>
                </a:extLst>
              </p:cNvPr>
              <p:cNvGrpSpPr/>
              <p:nvPr/>
            </p:nvGrpSpPr>
            <p:grpSpPr>
              <a:xfrm>
                <a:off x="632939" y="6000804"/>
                <a:ext cx="779179" cy="307777"/>
                <a:chOff x="2916432" y="6375771"/>
                <a:chExt cx="779179" cy="307777"/>
              </a:xfrm>
            </p:grpSpPr>
            <p:sp>
              <p:nvSpPr>
                <p:cNvPr id="106" name="Title 1">
                  <a:extLst>
                    <a:ext uri="{FF2B5EF4-FFF2-40B4-BE49-F238E27FC236}">
                      <a16:creationId xmlns:a16="http://schemas.microsoft.com/office/drawing/2014/main" id="{1EB4AACB-4692-8849-BF29-0D4BE3C3B28A}"/>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7" name="Rectangle 24">
                  <a:extLst>
                    <a:ext uri="{FF2B5EF4-FFF2-40B4-BE49-F238E27FC236}">
                      <a16:creationId xmlns:a16="http://schemas.microsoft.com/office/drawing/2014/main" id="{56C5DF10-3546-8445-83A5-9457538520C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0" name="Grupo 47">
                <a:extLst>
                  <a:ext uri="{FF2B5EF4-FFF2-40B4-BE49-F238E27FC236}">
                    <a16:creationId xmlns:a16="http://schemas.microsoft.com/office/drawing/2014/main" id="{646FEAC2-00CA-104E-AB2F-2BCAA66722ED}"/>
                  </a:ext>
                </a:extLst>
              </p:cNvPr>
              <p:cNvGrpSpPr/>
              <p:nvPr/>
            </p:nvGrpSpPr>
            <p:grpSpPr>
              <a:xfrm>
                <a:off x="1306542" y="6000804"/>
                <a:ext cx="739630" cy="307777"/>
                <a:chOff x="3762616" y="6375771"/>
                <a:chExt cx="739630" cy="307777"/>
              </a:xfrm>
            </p:grpSpPr>
            <p:sp>
              <p:nvSpPr>
                <p:cNvPr id="104" name="Rectangle 25">
                  <a:extLst>
                    <a:ext uri="{FF2B5EF4-FFF2-40B4-BE49-F238E27FC236}">
                      <a16:creationId xmlns:a16="http://schemas.microsoft.com/office/drawing/2014/main" id="{993CA2D3-9208-F545-8254-50EE80ACC439}"/>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5" name="Title 1">
                  <a:extLst>
                    <a:ext uri="{FF2B5EF4-FFF2-40B4-BE49-F238E27FC236}">
                      <a16:creationId xmlns:a16="http://schemas.microsoft.com/office/drawing/2014/main" id="{B770205C-0FB3-3240-9316-C9B5DA0ACAF1}"/>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01" name="Grupo 48">
                <a:extLst>
                  <a:ext uri="{FF2B5EF4-FFF2-40B4-BE49-F238E27FC236}">
                    <a16:creationId xmlns:a16="http://schemas.microsoft.com/office/drawing/2014/main" id="{442D6A84-C7E1-0449-BF37-D4270B9F7A9C}"/>
                  </a:ext>
                </a:extLst>
              </p:cNvPr>
              <p:cNvGrpSpPr/>
              <p:nvPr/>
            </p:nvGrpSpPr>
            <p:grpSpPr>
              <a:xfrm>
                <a:off x="1940566" y="6000804"/>
                <a:ext cx="714279" cy="307777"/>
                <a:chOff x="4590559" y="6375771"/>
                <a:chExt cx="714279" cy="307777"/>
              </a:xfrm>
            </p:grpSpPr>
            <p:sp>
              <p:nvSpPr>
                <p:cNvPr id="102" name="Rectangle 26">
                  <a:extLst>
                    <a:ext uri="{FF2B5EF4-FFF2-40B4-BE49-F238E27FC236}">
                      <a16:creationId xmlns:a16="http://schemas.microsoft.com/office/drawing/2014/main" id="{60FD466D-2C1B-1F4B-B29A-6E4005D32966}"/>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03" name="Title 1">
                  <a:extLst>
                    <a:ext uri="{FF2B5EF4-FFF2-40B4-BE49-F238E27FC236}">
                      <a16:creationId xmlns:a16="http://schemas.microsoft.com/office/drawing/2014/main" id="{673FDE19-112F-6945-9748-C2EDAD4B158C}"/>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5" name="Agrupar 94">
              <a:extLst>
                <a:ext uri="{FF2B5EF4-FFF2-40B4-BE49-F238E27FC236}">
                  <a16:creationId xmlns:a16="http://schemas.microsoft.com/office/drawing/2014/main" id="{40646DB4-BA00-C840-9929-E548AF65DA16}"/>
                </a:ext>
              </a:extLst>
            </p:cNvPr>
            <p:cNvGrpSpPr/>
            <p:nvPr/>
          </p:nvGrpSpPr>
          <p:grpSpPr>
            <a:xfrm>
              <a:off x="8625676" y="6110177"/>
              <a:ext cx="3312093" cy="479054"/>
              <a:chOff x="8487128" y="6110177"/>
              <a:chExt cx="3312093" cy="479054"/>
            </a:xfrm>
          </p:grpSpPr>
          <p:pic>
            <p:nvPicPr>
              <p:cNvPr id="97" name="Imagem 96">
                <a:extLst>
                  <a:ext uri="{FF2B5EF4-FFF2-40B4-BE49-F238E27FC236}">
                    <a16:creationId xmlns:a16="http://schemas.microsoft.com/office/drawing/2014/main" id="{2DB0846B-6E71-E144-A3A1-77E3E055924B}"/>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8" name="Imagem 97">
                <a:extLst>
                  <a:ext uri="{FF2B5EF4-FFF2-40B4-BE49-F238E27FC236}">
                    <a16:creationId xmlns:a16="http://schemas.microsoft.com/office/drawing/2014/main" id="{C3000017-0365-024A-B771-37C82498FF0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6" name="Text Placeholder 33">
              <a:extLst>
                <a:ext uri="{FF2B5EF4-FFF2-40B4-BE49-F238E27FC236}">
                  <a16:creationId xmlns:a16="http://schemas.microsoft.com/office/drawing/2014/main" id="{7606EAC1-7AC2-1146-8F65-0EDCB3A67671}"/>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23453290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7" name="Imagem 66" descr="Uma imagem contendo pessoa, no interior, jovem, mesa&#10;&#10;Descrição gerada automaticamente">
            <a:extLst>
              <a:ext uri="{FF2B5EF4-FFF2-40B4-BE49-F238E27FC236}">
                <a16:creationId xmlns:a16="http://schemas.microsoft.com/office/drawing/2014/main" id="{86ECD141-802D-7A44-9BF2-9F2384A4A8FC}"/>
              </a:ext>
            </a:extLst>
          </p:cNvPr>
          <p:cNvPicPr>
            <a:picLocks noChangeAspect="1"/>
          </p:cNvPicPr>
          <p:nvPr/>
        </p:nvPicPr>
        <p:blipFill rotWithShape="1">
          <a:blip r:embed="rId3">
            <a:alphaModFix amt="17000"/>
          </a:blip>
          <a:srcRect l="36376" t="12815" r="23442"/>
          <a:stretch/>
        </p:blipFill>
        <p:spPr>
          <a:xfrm flipH="1">
            <a:off x="0" y="0"/>
            <a:ext cx="3868952" cy="6858000"/>
          </a:xfrm>
          <a:prstGeom prst="rect">
            <a:avLst/>
          </a:prstGeom>
        </p:spPr>
      </p:pic>
      <p:sp>
        <p:nvSpPr>
          <p:cNvPr id="10" name="Retângulo 9">
            <a:extLst>
              <a:ext uri="{FF2B5EF4-FFF2-40B4-BE49-F238E27FC236}">
                <a16:creationId xmlns:a16="http://schemas.microsoft.com/office/drawing/2014/main" id="{69E2B77C-CF02-E04C-ABA1-77A320C65B59}"/>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Arredondado 19">
            <a:extLst>
              <a:ext uri="{FF2B5EF4-FFF2-40B4-BE49-F238E27FC236}">
                <a16:creationId xmlns:a16="http://schemas.microsoft.com/office/drawing/2014/main" id="{174AF0B3-1CB4-8348-A21E-6A3302F68292}"/>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olchete Duplo 20">
            <a:extLst>
              <a:ext uri="{FF2B5EF4-FFF2-40B4-BE49-F238E27FC236}">
                <a16:creationId xmlns:a16="http://schemas.microsoft.com/office/drawing/2014/main" id="{27451223-82F5-4946-9182-71DF3E34CED4}"/>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34DA8EB-22EB-1946-AAEB-333D0D110BF9}"/>
              </a:ext>
            </a:extLst>
          </p:cNvPr>
          <p:cNvSpPr txBox="1"/>
          <p:nvPr/>
        </p:nvSpPr>
        <p:spPr>
          <a:xfrm>
            <a:off x="411795" y="2345754"/>
            <a:ext cx="2968058"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CENTRAL DE RELACIONAMENTO TELEFÔNICO</a:t>
            </a:r>
          </a:p>
        </p:txBody>
      </p:sp>
      <p:sp>
        <p:nvSpPr>
          <p:cNvPr id="23" name="CaixaDeTexto 26">
            <a:extLst>
              <a:ext uri="{FF2B5EF4-FFF2-40B4-BE49-F238E27FC236}">
                <a16:creationId xmlns:a16="http://schemas.microsoft.com/office/drawing/2014/main" id="{55F275C2-AE4B-3F4B-B403-804A2321F6DF}"/>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35" name="Retângulo 34">
            <a:extLst>
              <a:ext uri="{FF2B5EF4-FFF2-40B4-BE49-F238E27FC236}">
                <a16:creationId xmlns:a16="http://schemas.microsoft.com/office/drawing/2014/main" id="{9E3A1EA0-C629-A742-BF3F-92FCC3325D7E}"/>
              </a:ext>
            </a:extLst>
          </p:cNvPr>
          <p:cNvSpPr/>
          <p:nvPr/>
        </p:nvSpPr>
        <p:spPr>
          <a:xfrm>
            <a:off x="3631903" y="3437610"/>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70,3</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0" name="CaixaDeTexto 39">
            <a:extLst>
              <a:ext uri="{FF2B5EF4-FFF2-40B4-BE49-F238E27FC236}">
                <a16:creationId xmlns:a16="http://schemas.microsoft.com/office/drawing/2014/main" id="{AE70103C-28D8-494C-8140-C6CF8EE2712D}"/>
              </a:ext>
            </a:extLst>
          </p:cNvPr>
          <p:cNvSpPr txBox="1"/>
          <p:nvPr/>
        </p:nvSpPr>
        <p:spPr>
          <a:xfrm>
            <a:off x="4351997" y="2345754"/>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CENTRAL DE RELACIONAMENTO TELEFÔNICO</a:t>
            </a:r>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5844" y="3500818"/>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69,9</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45754"/>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CENTRAL DE RELACIONAMENTO TELEFÔNICO</a:t>
            </a:r>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2" name="Retângulo 81">
            <a:extLst>
              <a:ext uri="{FF2B5EF4-FFF2-40B4-BE49-F238E27FC236}">
                <a16:creationId xmlns:a16="http://schemas.microsoft.com/office/drawing/2014/main" id="{F5180E32-E086-F744-AD19-9A89B6EFAC9F}"/>
              </a:ext>
            </a:extLst>
          </p:cNvPr>
          <p:cNvSpPr/>
          <p:nvPr/>
        </p:nvSpPr>
        <p:spPr>
          <a:xfrm>
            <a:off x="11415230" y="3402478"/>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72,3</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39"/>
            <a:ext cx="278158" cy="301553"/>
          </a:xfrm>
          <a:prstGeom prst="rect">
            <a:avLst/>
          </a:prstGeom>
        </p:spPr>
      </p:pic>
      <p:sp>
        <p:nvSpPr>
          <p:cNvPr id="68" name="Título 1">
            <a:extLst>
              <a:ext uri="{FF2B5EF4-FFF2-40B4-BE49-F238E27FC236}">
                <a16:creationId xmlns:a16="http://schemas.microsoft.com/office/drawing/2014/main" id="{36303B33-AD44-6644-80FA-08304EB40EF9}"/>
              </a:ext>
            </a:extLst>
          </p:cNvPr>
          <p:cNvSpPr>
            <a:spLocks noGrp="1"/>
          </p:cNvSpPr>
          <p:nvPr>
            <p:ph type="title"/>
          </p:nvPr>
        </p:nvSpPr>
        <p:spPr>
          <a:xfrm>
            <a:off x="4015409" y="353768"/>
            <a:ext cx="8176591" cy="334267"/>
          </a:xfrm>
        </p:spPr>
        <p:txBody>
          <a:bodyPr/>
          <a:lstStyle/>
          <a:p>
            <a:r>
              <a:rPr lang="pt-BR" dirty="0"/>
              <a:t>CENTRAL DE RELACIONAMENTO TELEFÔNICO</a:t>
            </a:r>
          </a:p>
        </p:txBody>
      </p:sp>
      <p:sp>
        <p:nvSpPr>
          <p:cNvPr id="83" name="Espaço Reservado para Texto 2">
            <a:extLst>
              <a:ext uri="{FF2B5EF4-FFF2-40B4-BE49-F238E27FC236}">
                <a16:creationId xmlns:a16="http://schemas.microsoft.com/office/drawing/2014/main" id="{9DEF0EBC-3622-E641-82E4-0D0EBBB75C2E}"/>
              </a:ext>
            </a:extLst>
          </p:cNvPr>
          <p:cNvSpPr>
            <a:spLocks noGrp="1"/>
          </p:cNvSpPr>
          <p:nvPr>
            <p:ph type="body" sz="quarter" idx="13"/>
          </p:nvPr>
        </p:nvSpPr>
        <p:spPr>
          <a:xfrm>
            <a:off x="4049677" y="702406"/>
            <a:ext cx="6877120" cy="381771"/>
          </a:xfrm>
        </p:spPr>
        <p:txBody>
          <a:bodyPr/>
          <a:lstStyle/>
          <a:p>
            <a:r>
              <a:rPr lang="pt-BR" dirty="0"/>
              <a:t>Evolução do tema e questões mais impactantes - BB</a:t>
            </a:r>
          </a:p>
        </p:txBody>
      </p:sp>
      <p:grpSp>
        <p:nvGrpSpPr>
          <p:cNvPr id="98" name="Agrupar 97">
            <a:extLst>
              <a:ext uri="{FF2B5EF4-FFF2-40B4-BE49-F238E27FC236}">
                <a16:creationId xmlns:a16="http://schemas.microsoft.com/office/drawing/2014/main" id="{E40F81E8-3962-824C-A5FF-6DD2DBD9AA01}"/>
              </a:ext>
            </a:extLst>
          </p:cNvPr>
          <p:cNvGrpSpPr/>
          <p:nvPr/>
        </p:nvGrpSpPr>
        <p:grpSpPr>
          <a:xfrm>
            <a:off x="6102968" y="2891985"/>
            <a:ext cx="1008154" cy="1527452"/>
            <a:chOff x="2095745" y="2891985"/>
            <a:chExt cx="1008154" cy="1434705"/>
          </a:xfrm>
        </p:grpSpPr>
        <p:cxnSp>
          <p:nvCxnSpPr>
            <p:cNvPr id="99" name="Conector Reto 98">
              <a:extLst>
                <a:ext uri="{FF2B5EF4-FFF2-40B4-BE49-F238E27FC236}">
                  <a16:creationId xmlns:a16="http://schemas.microsoft.com/office/drawing/2014/main" id="{31AAA621-E3FF-7844-A9D2-CBA241BBFBBC}"/>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915B6007-2089-C343-A90D-716897B6FE6B}"/>
                </a:ext>
              </a:extLst>
            </p:cNvPr>
            <p:cNvCxnSpPr/>
            <p:nvPr/>
          </p:nvCxnSpPr>
          <p:spPr>
            <a:xfrm>
              <a:off x="2594510"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A44939FE-8FE5-E540-9219-81BCB603E63E}"/>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Agrupar 101">
            <a:extLst>
              <a:ext uri="{FF2B5EF4-FFF2-40B4-BE49-F238E27FC236}">
                <a16:creationId xmlns:a16="http://schemas.microsoft.com/office/drawing/2014/main" id="{38AE4BAC-A77F-3142-A2B6-974B084E32B6}"/>
              </a:ext>
            </a:extLst>
          </p:cNvPr>
          <p:cNvGrpSpPr/>
          <p:nvPr/>
        </p:nvGrpSpPr>
        <p:grpSpPr>
          <a:xfrm>
            <a:off x="9989168" y="2891985"/>
            <a:ext cx="1021601" cy="1527452"/>
            <a:chOff x="2082298" y="2891985"/>
            <a:chExt cx="1021601" cy="1434705"/>
          </a:xfrm>
        </p:grpSpPr>
        <p:cxnSp>
          <p:nvCxnSpPr>
            <p:cNvPr id="103" name="Conector Reto 102">
              <a:extLst>
                <a:ext uri="{FF2B5EF4-FFF2-40B4-BE49-F238E27FC236}">
                  <a16:creationId xmlns:a16="http://schemas.microsoft.com/office/drawing/2014/main" id="{BBB9CA20-9FFB-3346-A4AB-8F44C5B233B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AD0A216E-ED70-674F-A2E6-B23D85958B17}"/>
                </a:ext>
              </a:extLst>
            </p:cNvPr>
            <p:cNvCxnSpPr/>
            <p:nvPr/>
          </p:nvCxnSpPr>
          <p:spPr>
            <a:xfrm>
              <a:off x="2594510"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Conector Reto 104">
              <a:extLst>
                <a:ext uri="{FF2B5EF4-FFF2-40B4-BE49-F238E27FC236}">
                  <a16:creationId xmlns:a16="http://schemas.microsoft.com/office/drawing/2014/main" id="{4DFD356A-F90C-A04F-9891-F04743F3CBB6}"/>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CaixaDeTexto 26">
            <a:extLst>
              <a:ext uri="{FF2B5EF4-FFF2-40B4-BE49-F238E27FC236}">
                <a16:creationId xmlns:a16="http://schemas.microsoft.com/office/drawing/2014/main" id="{930B3AE6-5A67-2345-886D-8944E24DC348}"/>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2" name="CaixaDeTexto 26">
            <a:extLst>
              <a:ext uri="{FF2B5EF4-FFF2-40B4-BE49-F238E27FC236}">
                <a16:creationId xmlns:a16="http://schemas.microsoft.com/office/drawing/2014/main" id="{3F3C385E-120A-C940-94F9-E03E224DE90A}"/>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3" name="CaixaDeTexto 52">
            <a:extLst>
              <a:ext uri="{FF2B5EF4-FFF2-40B4-BE49-F238E27FC236}">
                <a16:creationId xmlns:a16="http://schemas.microsoft.com/office/drawing/2014/main" id="{B3131A91-543C-D242-A289-01853FF014E1}"/>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4" name="CaixaDeTexto 53">
            <a:extLst>
              <a:ext uri="{FF2B5EF4-FFF2-40B4-BE49-F238E27FC236}">
                <a16:creationId xmlns:a16="http://schemas.microsoft.com/office/drawing/2014/main" id="{B7C3F3EA-00C3-FD4F-BA34-76F9677B3F8B}"/>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55" name="CaixaDeTexto 26">
            <a:extLst>
              <a:ext uri="{FF2B5EF4-FFF2-40B4-BE49-F238E27FC236}">
                <a16:creationId xmlns:a16="http://schemas.microsoft.com/office/drawing/2014/main" id="{4ACF3DB0-4242-3341-891C-7CA7626F3F36}"/>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7" name="CaixaDeTexto 56">
            <a:extLst>
              <a:ext uri="{FF2B5EF4-FFF2-40B4-BE49-F238E27FC236}">
                <a16:creationId xmlns:a16="http://schemas.microsoft.com/office/drawing/2014/main" id="{4D228BFA-29DD-5B45-95AF-5E71E4FA97AE}"/>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8" name="Tabela 57">
            <a:extLst>
              <a:ext uri="{FF2B5EF4-FFF2-40B4-BE49-F238E27FC236}">
                <a16:creationId xmlns:a16="http://schemas.microsoft.com/office/drawing/2014/main" id="{B5EB82CF-2F04-8E41-9FEA-D6247E4214C6}"/>
              </a:ext>
            </a:extLst>
          </p:cNvPr>
          <p:cNvGraphicFramePr>
            <a:graphicFrameLocks noGrp="1"/>
          </p:cNvGraphicFramePr>
          <p:nvPr>
            <p:extLst>
              <p:ext uri="{D42A27DB-BD31-4B8C-83A1-F6EECF244321}">
                <p14:modId xmlns:p14="http://schemas.microsoft.com/office/powerpoint/2010/main" val="1257587268"/>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59" name="Tabela 58">
            <a:extLst>
              <a:ext uri="{FF2B5EF4-FFF2-40B4-BE49-F238E27FC236}">
                <a16:creationId xmlns:a16="http://schemas.microsoft.com/office/drawing/2014/main" id="{525D2938-7908-1842-B8B3-C50819054521}"/>
              </a:ext>
            </a:extLst>
          </p:cNvPr>
          <p:cNvGraphicFramePr>
            <a:graphicFrameLocks noGrp="1"/>
          </p:cNvGraphicFramePr>
          <p:nvPr>
            <p:extLst>
              <p:ext uri="{D42A27DB-BD31-4B8C-83A1-F6EECF244321}">
                <p14:modId xmlns:p14="http://schemas.microsoft.com/office/powerpoint/2010/main" val="2749928258"/>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0" name="Tabela 59">
            <a:extLst>
              <a:ext uri="{FF2B5EF4-FFF2-40B4-BE49-F238E27FC236}">
                <a16:creationId xmlns:a16="http://schemas.microsoft.com/office/drawing/2014/main" id="{B3B781B9-7385-164D-B050-780BD9CF05EB}"/>
              </a:ext>
            </a:extLst>
          </p:cNvPr>
          <p:cNvGraphicFramePr>
            <a:graphicFrameLocks noGrp="1"/>
          </p:cNvGraphicFramePr>
          <p:nvPr>
            <p:extLst>
              <p:ext uri="{D42A27DB-BD31-4B8C-83A1-F6EECF244321}">
                <p14:modId xmlns:p14="http://schemas.microsoft.com/office/powerpoint/2010/main" val="858775525"/>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9" name="Espaço Reservado para Texto 3">
            <a:extLst>
              <a:ext uri="{FF2B5EF4-FFF2-40B4-BE49-F238E27FC236}">
                <a16:creationId xmlns:a16="http://schemas.microsoft.com/office/drawing/2014/main" id="{21CD9983-9C34-1344-86B0-C793FD947B76}"/>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18" name="Gráfico 117">
            <a:extLst>
              <a:ext uri="{FF2B5EF4-FFF2-40B4-BE49-F238E27FC236}">
                <a16:creationId xmlns:a16="http://schemas.microsoft.com/office/drawing/2014/main" id="{1995720E-4F61-F444-B557-1E5AE24BD2C9}"/>
              </a:ext>
            </a:extLst>
          </p:cNvPr>
          <p:cNvGraphicFramePr>
            <a:graphicFrameLocks/>
          </p:cNvGraphicFramePr>
          <p:nvPr>
            <p:extLst>
              <p:ext uri="{D42A27DB-BD31-4B8C-83A1-F6EECF244321}">
                <p14:modId xmlns:p14="http://schemas.microsoft.com/office/powerpoint/2010/main" val="140644330"/>
              </p:ext>
            </p:extLst>
          </p:nvPr>
        </p:nvGraphicFramePr>
        <p:xfrm>
          <a:off x="4186578" y="2705471"/>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9" name="Gráfico 118">
            <a:extLst>
              <a:ext uri="{FF2B5EF4-FFF2-40B4-BE49-F238E27FC236}">
                <a16:creationId xmlns:a16="http://schemas.microsoft.com/office/drawing/2014/main" id="{81A9B8CE-75F4-B442-A975-760CB1226525}"/>
              </a:ext>
            </a:extLst>
          </p:cNvPr>
          <p:cNvGraphicFramePr>
            <a:graphicFrameLocks/>
          </p:cNvGraphicFramePr>
          <p:nvPr>
            <p:extLst>
              <p:ext uri="{D42A27DB-BD31-4B8C-83A1-F6EECF244321}">
                <p14:modId xmlns:p14="http://schemas.microsoft.com/office/powerpoint/2010/main" val="3858686878"/>
              </p:ext>
            </p:extLst>
          </p:nvPr>
        </p:nvGraphicFramePr>
        <p:xfrm>
          <a:off x="8079608" y="2705471"/>
          <a:ext cx="3332706" cy="2048952"/>
        </p:xfrm>
        <a:graphic>
          <a:graphicData uri="http://schemas.openxmlformats.org/drawingml/2006/chart">
            <c:chart xmlns:c="http://schemas.openxmlformats.org/drawingml/2006/chart" xmlns:r="http://schemas.openxmlformats.org/officeDocument/2006/relationships" r:id="rId6"/>
          </a:graphicData>
        </a:graphic>
      </p:graphicFrame>
      <p:grpSp>
        <p:nvGrpSpPr>
          <p:cNvPr id="94" name="Agrupar 93">
            <a:extLst>
              <a:ext uri="{FF2B5EF4-FFF2-40B4-BE49-F238E27FC236}">
                <a16:creationId xmlns:a16="http://schemas.microsoft.com/office/drawing/2014/main" id="{E216D24D-30C6-4B4D-8775-7F82A783DA7B}"/>
              </a:ext>
            </a:extLst>
          </p:cNvPr>
          <p:cNvGrpSpPr/>
          <p:nvPr/>
        </p:nvGrpSpPr>
        <p:grpSpPr>
          <a:xfrm>
            <a:off x="2111064" y="2891985"/>
            <a:ext cx="1014113" cy="1527452"/>
            <a:chOff x="2089786" y="2891985"/>
            <a:chExt cx="1014113" cy="1434705"/>
          </a:xfrm>
        </p:grpSpPr>
        <p:cxnSp>
          <p:nvCxnSpPr>
            <p:cNvPr id="95" name="Conector Reto 94">
              <a:extLst>
                <a:ext uri="{FF2B5EF4-FFF2-40B4-BE49-F238E27FC236}">
                  <a16:creationId xmlns:a16="http://schemas.microsoft.com/office/drawing/2014/main" id="{DF0FDEE2-91F3-A541-BF82-E095DF9373F6}"/>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77628B56-0535-0D44-9510-BF70142EE7D3}"/>
                </a:ext>
              </a:extLst>
            </p:cNvPr>
            <p:cNvCxnSpPr/>
            <p:nvPr/>
          </p:nvCxnSpPr>
          <p:spPr>
            <a:xfrm>
              <a:off x="259638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DA5975AD-16B3-B642-BA37-1A9B97C5F62B}"/>
                </a:ext>
              </a:extLst>
            </p:cNvPr>
            <p:cNvCxnSpPr/>
            <p:nvPr/>
          </p:nvCxnSpPr>
          <p:spPr>
            <a:xfrm>
              <a:off x="20897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17" name="Gráfico 116">
            <a:extLst>
              <a:ext uri="{FF2B5EF4-FFF2-40B4-BE49-F238E27FC236}">
                <a16:creationId xmlns:a16="http://schemas.microsoft.com/office/drawing/2014/main" id="{A80D9622-3640-0C47-8E3A-9AFAD6C9F6DC}"/>
              </a:ext>
            </a:extLst>
          </p:cNvPr>
          <p:cNvGraphicFramePr>
            <a:graphicFrameLocks/>
          </p:cNvGraphicFramePr>
          <p:nvPr>
            <p:extLst>
              <p:ext uri="{D42A27DB-BD31-4B8C-83A1-F6EECF244321}">
                <p14:modId xmlns:p14="http://schemas.microsoft.com/office/powerpoint/2010/main" val="2521347049"/>
              </p:ext>
            </p:extLst>
          </p:nvPr>
        </p:nvGraphicFramePr>
        <p:xfrm>
          <a:off x="189375" y="2705471"/>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4" name="Text Placeholder 33">
            <a:extLst>
              <a:ext uri="{FF2B5EF4-FFF2-40B4-BE49-F238E27FC236}">
                <a16:creationId xmlns:a16="http://schemas.microsoft.com/office/drawing/2014/main" id="{26CCAF54-8B26-D941-ABC8-2D26C51851A5}"/>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5" name="Agrupar 4">
            <a:extLst>
              <a:ext uri="{FF2B5EF4-FFF2-40B4-BE49-F238E27FC236}">
                <a16:creationId xmlns:a16="http://schemas.microsoft.com/office/drawing/2014/main" id="{6AC36D99-C582-6343-AFA1-867BDE586E0E}"/>
              </a:ext>
            </a:extLst>
          </p:cNvPr>
          <p:cNvGrpSpPr/>
          <p:nvPr/>
        </p:nvGrpSpPr>
        <p:grpSpPr>
          <a:xfrm>
            <a:off x="168535" y="6452541"/>
            <a:ext cx="2033481" cy="307777"/>
            <a:chOff x="632939" y="6000804"/>
            <a:chExt cx="2033481" cy="307777"/>
          </a:xfrm>
        </p:grpSpPr>
        <p:grpSp>
          <p:nvGrpSpPr>
            <p:cNvPr id="66" name="Grupo 43">
              <a:extLst>
                <a:ext uri="{FF2B5EF4-FFF2-40B4-BE49-F238E27FC236}">
                  <a16:creationId xmlns:a16="http://schemas.microsoft.com/office/drawing/2014/main" id="{5A2ED700-634B-2E4C-B201-808C87A2D449}"/>
                </a:ext>
              </a:extLst>
            </p:cNvPr>
            <p:cNvGrpSpPr/>
            <p:nvPr/>
          </p:nvGrpSpPr>
          <p:grpSpPr>
            <a:xfrm>
              <a:off x="632939" y="6000804"/>
              <a:ext cx="779179" cy="307777"/>
              <a:chOff x="2916432" y="6375771"/>
              <a:chExt cx="779179" cy="307777"/>
            </a:xfrm>
          </p:grpSpPr>
          <p:sp>
            <p:nvSpPr>
              <p:cNvPr id="84" name="Title 1">
                <a:extLst>
                  <a:ext uri="{FF2B5EF4-FFF2-40B4-BE49-F238E27FC236}">
                    <a16:creationId xmlns:a16="http://schemas.microsoft.com/office/drawing/2014/main" id="{B8CEC523-457D-DE45-BFF6-BF4C8B6FA835}"/>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5" name="Rectangle 24">
                <a:extLst>
                  <a:ext uri="{FF2B5EF4-FFF2-40B4-BE49-F238E27FC236}">
                    <a16:creationId xmlns:a16="http://schemas.microsoft.com/office/drawing/2014/main" id="{F60B6505-2237-3649-90ED-95FAC4D41FC9}"/>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73" name="Grupo 47">
              <a:extLst>
                <a:ext uri="{FF2B5EF4-FFF2-40B4-BE49-F238E27FC236}">
                  <a16:creationId xmlns:a16="http://schemas.microsoft.com/office/drawing/2014/main" id="{92DA01FE-B956-0F4F-A491-F11368013F90}"/>
                </a:ext>
              </a:extLst>
            </p:cNvPr>
            <p:cNvGrpSpPr/>
            <p:nvPr/>
          </p:nvGrpSpPr>
          <p:grpSpPr>
            <a:xfrm>
              <a:off x="1306542" y="6000804"/>
              <a:ext cx="739630" cy="307777"/>
              <a:chOff x="3762616" y="6375771"/>
              <a:chExt cx="739630" cy="307777"/>
            </a:xfrm>
          </p:grpSpPr>
          <p:sp>
            <p:nvSpPr>
              <p:cNvPr id="77" name="Rectangle 25">
                <a:extLst>
                  <a:ext uri="{FF2B5EF4-FFF2-40B4-BE49-F238E27FC236}">
                    <a16:creationId xmlns:a16="http://schemas.microsoft.com/office/drawing/2014/main" id="{005566E3-2A10-A34B-8350-F62451B927CA}"/>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8" name="Title 1">
                <a:extLst>
                  <a:ext uri="{FF2B5EF4-FFF2-40B4-BE49-F238E27FC236}">
                    <a16:creationId xmlns:a16="http://schemas.microsoft.com/office/drawing/2014/main" id="{9B7DF1A0-51FE-1749-B1C5-61A0E3DEA1DE}"/>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74" name="Grupo 48">
              <a:extLst>
                <a:ext uri="{FF2B5EF4-FFF2-40B4-BE49-F238E27FC236}">
                  <a16:creationId xmlns:a16="http://schemas.microsoft.com/office/drawing/2014/main" id="{DD14F132-E4DE-714B-A162-FF35B54B1F94}"/>
                </a:ext>
              </a:extLst>
            </p:cNvPr>
            <p:cNvGrpSpPr/>
            <p:nvPr/>
          </p:nvGrpSpPr>
          <p:grpSpPr>
            <a:xfrm>
              <a:off x="1963716" y="6000804"/>
              <a:ext cx="702704" cy="307777"/>
              <a:chOff x="4613709" y="6375771"/>
              <a:chExt cx="702704" cy="307777"/>
            </a:xfrm>
          </p:grpSpPr>
          <p:sp>
            <p:nvSpPr>
              <p:cNvPr id="75" name="Rectangle 26">
                <a:extLst>
                  <a:ext uri="{FF2B5EF4-FFF2-40B4-BE49-F238E27FC236}">
                    <a16:creationId xmlns:a16="http://schemas.microsoft.com/office/drawing/2014/main" id="{B2B03690-626E-0041-8DBE-50BE4EA3C25E}"/>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6" name="Title 1">
                <a:extLst>
                  <a:ext uri="{FF2B5EF4-FFF2-40B4-BE49-F238E27FC236}">
                    <a16:creationId xmlns:a16="http://schemas.microsoft.com/office/drawing/2014/main" id="{F74A1A75-7977-A048-AFC5-B1EEE4E87FED}"/>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13892316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3" name="Agrupar 112">
            <a:extLst>
              <a:ext uri="{FF2B5EF4-FFF2-40B4-BE49-F238E27FC236}">
                <a16:creationId xmlns:a16="http://schemas.microsoft.com/office/drawing/2014/main" id="{372233B9-091D-124C-A9F3-96F62BEEC496}"/>
              </a:ext>
            </a:extLst>
          </p:cNvPr>
          <p:cNvGrpSpPr/>
          <p:nvPr/>
        </p:nvGrpSpPr>
        <p:grpSpPr>
          <a:xfrm>
            <a:off x="5874877" y="1297747"/>
            <a:ext cx="1525185" cy="2549903"/>
            <a:chOff x="9831241" y="1311603"/>
            <a:chExt cx="1525185" cy="2549903"/>
          </a:xfrm>
        </p:grpSpPr>
        <p:sp>
          <p:nvSpPr>
            <p:cNvPr id="121" name="Colchete Duplo 120">
              <a:extLst>
                <a:ext uri="{FF2B5EF4-FFF2-40B4-BE49-F238E27FC236}">
                  <a16:creationId xmlns:a16="http://schemas.microsoft.com/office/drawing/2014/main" id="{5A49429B-EC58-DB41-BE46-6223874F802A}"/>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22" name="Conector Reto 121">
              <a:extLst>
                <a:ext uri="{FF2B5EF4-FFF2-40B4-BE49-F238E27FC236}">
                  <a16:creationId xmlns:a16="http://schemas.microsoft.com/office/drawing/2014/main" id="{6BE6B009-F562-864F-B69E-5EF7510F15B6}"/>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Conector Reto 122">
              <a:extLst>
                <a:ext uri="{FF2B5EF4-FFF2-40B4-BE49-F238E27FC236}">
                  <a16:creationId xmlns:a16="http://schemas.microsoft.com/office/drawing/2014/main" id="{F2952FEB-66CE-8A4C-905A-29894C3E54DB}"/>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Conector Reto 123">
              <a:extLst>
                <a:ext uri="{FF2B5EF4-FFF2-40B4-BE49-F238E27FC236}">
                  <a16:creationId xmlns:a16="http://schemas.microsoft.com/office/drawing/2014/main" id="{A96D7D69-B962-D548-995F-0ED3A4D2860F}"/>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5" name="Agrupar 124">
            <a:extLst>
              <a:ext uri="{FF2B5EF4-FFF2-40B4-BE49-F238E27FC236}">
                <a16:creationId xmlns:a16="http://schemas.microsoft.com/office/drawing/2014/main" id="{C658A97D-8DD8-9540-9A45-CD2CE793EEF3}"/>
              </a:ext>
            </a:extLst>
          </p:cNvPr>
          <p:cNvGrpSpPr/>
          <p:nvPr/>
        </p:nvGrpSpPr>
        <p:grpSpPr>
          <a:xfrm>
            <a:off x="9831241" y="1311603"/>
            <a:ext cx="1525185" cy="2549903"/>
            <a:chOff x="9831241" y="1311603"/>
            <a:chExt cx="1525185" cy="2549903"/>
          </a:xfrm>
        </p:grpSpPr>
        <p:sp>
          <p:nvSpPr>
            <p:cNvPr id="126" name="Colchete Duplo 125">
              <a:extLst>
                <a:ext uri="{FF2B5EF4-FFF2-40B4-BE49-F238E27FC236}">
                  <a16:creationId xmlns:a16="http://schemas.microsoft.com/office/drawing/2014/main" id="{15F6ACB3-37A4-6D49-8A46-83AEC019849C}"/>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27" name="Conector Reto 126">
              <a:extLst>
                <a:ext uri="{FF2B5EF4-FFF2-40B4-BE49-F238E27FC236}">
                  <a16:creationId xmlns:a16="http://schemas.microsoft.com/office/drawing/2014/main" id="{59A59C47-606D-034F-8173-54E50441A0C4}"/>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ector Reto 128">
              <a:extLst>
                <a:ext uri="{FF2B5EF4-FFF2-40B4-BE49-F238E27FC236}">
                  <a16:creationId xmlns:a16="http://schemas.microsoft.com/office/drawing/2014/main" id="{14212D8B-B4AB-6F4C-BB45-5F297357CF9F}"/>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Conector Reto 129">
              <a:extLst>
                <a:ext uri="{FF2B5EF4-FFF2-40B4-BE49-F238E27FC236}">
                  <a16:creationId xmlns:a16="http://schemas.microsoft.com/office/drawing/2014/main" id="{CE9EF659-8D09-764C-9BB6-1E31FEB1E331}"/>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Agrupar 130">
            <a:extLst>
              <a:ext uri="{FF2B5EF4-FFF2-40B4-BE49-F238E27FC236}">
                <a16:creationId xmlns:a16="http://schemas.microsoft.com/office/drawing/2014/main" id="{1E1A855E-473C-8B4C-9B1B-A10990294088}"/>
              </a:ext>
            </a:extLst>
          </p:cNvPr>
          <p:cNvGrpSpPr/>
          <p:nvPr/>
        </p:nvGrpSpPr>
        <p:grpSpPr>
          <a:xfrm>
            <a:off x="5874877" y="3919924"/>
            <a:ext cx="1525185" cy="2549903"/>
            <a:chOff x="9831241" y="1311603"/>
            <a:chExt cx="1525185" cy="2549903"/>
          </a:xfrm>
        </p:grpSpPr>
        <p:sp>
          <p:nvSpPr>
            <p:cNvPr id="132" name="Colchete Duplo 131">
              <a:extLst>
                <a:ext uri="{FF2B5EF4-FFF2-40B4-BE49-F238E27FC236}">
                  <a16:creationId xmlns:a16="http://schemas.microsoft.com/office/drawing/2014/main" id="{127D925E-1298-9E48-BA42-CD6E074AF438}"/>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33" name="Conector Reto 132">
              <a:extLst>
                <a:ext uri="{FF2B5EF4-FFF2-40B4-BE49-F238E27FC236}">
                  <a16:creationId xmlns:a16="http://schemas.microsoft.com/office/drawing/2014/main" id="{0D68CF91-5D80-384D-BF2F-CEA58CD06A77}"/>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Conector Reto 134">
              <a:extLst>
                <a:ext uri="{FF2B5EF4-FFF2-40B4-BE49-F238E27FC236}">
                  <a16:creationId xmlns:a16="http://schemas.microsoft.com/office/drawing/2014/main" id="{D028D898-A593-BC47-92C6-3E4BF2F2ED26}"/>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Conector Reto 135">
              <a:extLst>
                <a:ext uri="{FF2B5EF4-FFF2-40B4-BE49-F238E27FC236}">
                  <a16:creationId xmlns:a16="http://schemas.microsoft.com/office/drawing/2014/main" id="{066F2D41-C173-CE4B-BE8D-7B1451839C2A}"/>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Uma imagem contendo pessoa, no interior, jovem, mesa&#10;&#10;Descrição gerada automaticamente">
            <a:extLst>
              <a:ext uri="{FF2B5EF4-FFF2-40B4-BE49-F238E27FC236}">
                <a16:creationId xmlns:a16="http://schemas.microsoft.com/office/drawing/2014/main" id="{A073CE1C-37F1-5348-BDFB-D06C6956D143}"/>
              </a:ext>
            </a:extLst>
          </p:cNvPr>
          <p:cNvPicPr>
            <a:picLocks noChangeAspect="1"/>
          </p:cNvPicPr>
          <p:nvPr/>
        </p:nvPicPr>
        <p:blipFill rotWithShape="1">
          <a:blip r:embed="rId3">
            <a:alphaModFix amt="17000"/>
          </a:blip>
          <a:srcRect l="36376" t="12815" r="23442"/>
          <a:stretch/>
        </p:blipFill>
        <p:spPr>
          <a:xfrm flipH="1">
            <a:off x="0" y="0"/>
            <a:ext cx="3868952"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015409" y="353768"/>
            <a:ext cx="8176591" cy="334267"/>
          </a:xfrm>
        </p:spPr>
        <p:txBody>
          <a:bodyPr/>
          <a:lstStyle/>
          <a:p>
            <a:r>
              <a:rPr lang="pt-BR" dirty="0"/>
              <a:t>CENTRAL DE RELACIONAMENTO TELEFÔNICO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049677" y="702406"/>
            <a:ext cx="6877120" cy="381771"/>
          </a:xfrm>
        </p:spPr>
        <p:txBody>
          <a:bodyPr/>
          <a:lstStyle/>
          <a:p>
            <a:r>
              <a:rPr lang="pt-BR" dirty="0"/>
              <a:t>Evolução do tema e questões mais impactantes - BB</a:t>
            </a:r>
          </a:p>
        </p:txBody>
      </p: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234500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70,7</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400" dirty="0"/>
                  <a:t> </a:t>
                </a:r>
                <a:endParaRPr lang="en-US" sz="1400" b="1" dirty="0">
                  <a:solidFill>
                    <a:schemeClr val="bg1"/>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358117"/>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69,8</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2279020"/>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68,5</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400" dirty="0">
                  <a:solidFill>
                    <a:schemeClr val="bg1"/>
                  </a:solidFill>
                </a:rPr>
                <a:t> </a:t>
              </a:r>
              <a:endParaRPr lang="en-US" sz="1400" b="1" dirty="0">
                <a:solidFill>
                  <a:schemeClr val="bg1"/>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na solução de problemas: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Segurança para fazer operações</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para selecionar a opção que você precisa:</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grpSp>
        <p:nvGrpSpPr>
          <p:cNvPr id="79" name="Agrupar 78">
            <a:extLst>
              <a:ext uri="{FF2B5EF4-FFF2-40B4-BE49-F238E27FC236}">
                <a16:creationId xmlns:a16="http://schemas.microsoft.com/office/drawing/2014/main" id="{AAE24F4C-0E02-B04B-999D-D67FB5AC7430}"/>
              </a:ext>
            </a:extLst>
          </p:cNvPr>
          <p:cNvGrpSpPr/>
          <p:nvPr/>
        </p:nvGrpSpPr>
        <p:grpSpPr>
          <a:xfrm>
            <a:off x="5460561" y="6549797"/>
            <a:ext cx="4524015" cy="261610"/>
            <a:chOff x="5436811" y="6549797"/>
            <a:chExt cx="4524015" cy="261610"/>
          </a:xfrm>
        </p:grpSpPr>
        <p:grpSp>
          <p:nvGrpSpPr>
            <p:cNvPr id="80" name="Agrupar 79">
              <a:extLst>
                <a:ext uri="{FF2B5EF4-FFF2-40B4-BE49-F238E27FC236}">
                  <a16:creationId xmlns:a16="http://schemas.microsoft.com/office/drawing/2014/main" id="{41871976-886B-E541-A408-444D547D716B}"/>
                </a:ext>
              </a:extLst>
            </p:cNvPr>
            <p:cNvGrpSpPr/>
            <p:nvPr/>
          </p:nvGrpSpPr>
          <p:grpSpPr>
            <a:xfrm>
              <a:off x="5436811" y="6549797"/>
              <a:ext cx="2716900" cy="261610"/>
              <a:chOff x="5436811" y="6549797"/>
              <a:chExt cx="2716900" cy="261610"/>
            </a:xfrm>
          </p:grpSpPr>
          <p:cxnSp>
            <p:nvCxnSpPr>
              <p:cNvPr id="84" name="Conector Reto 83">
                <a:extLst>
                  <a:ext uri="{FF2B5EF4-FFF2-40B4-BE49-F238E27FC236}">
                    <a16:creationId xmlns:a16="http://schemas.microsoft.com/office/drawing/2014/main" id="{C7951134-318C-C44F-A922-C4466F1F37D4}"/>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5" name="Retângulo 84">
                <a:extLst>
                  <a:ext uri="{FF2B5EF4-FFF2-40B4-BE49-F238E27FC236}">
                    <a16:creationId xmlns:a16="http://schemas.microsoft.com/office/drawing/2014/main" id="{7D44B334-9460-2C4C-828F-187317AC3A77}"/>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81" name="Agrupar 80">
              <a:extLst>
                <a:ext uri="{FF2B5EF4-FFF2-40B4-BE49-F238E27FC236}">
                  <a16:creationId xmlns:a16="http://schemas.microsoft.com/office/drawing/2014/main" id="{A8114443-8D47-3147-A98D-A5C2489D463F}"/>
                </a:ext>
              </a:extLst>
            </p:cNvPr>
            <p:cNvGrpSpPr/>
            <p:nvPr/>
          </p:nvGrpSpPr>
          <p:grpSpPr>
            <a:xfrm>
              <a:off x="8025632" y="6549797"/>
              <a:ext cx="1935194" cy="261610"/>
              <a:chOff x="8025632" y="6549797"/>
              <a:chExt cx="1935194" cy="261610"/>
            </a:xfrm>
          </p:grpSpPr>
          <p:cxnSp>
            <p:nvCxnSpPr>
              <p:cNvPr id="82" name="Conector Reto 81">
                <a:extLst>
                  <a:ext uri="{FF2B5EF4-FFF2-40B4-BE49-F238E27FC236}">
                    <a16:creationId xmlns:a16="http://schemas.microsoft.com/office/drawing/2014/main" id="{D7A59708-E234-704E-A87C-41B391D5FB9A}"/>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3" name="Retângulo 82">
                <a:extLst>
                  <a:ext uri="{FF2B5EF4-FFF2-40B4-BE49-F238E27FC236}">
                    <a16:creationId xmlns:a16="http://schemas.microsoft.com/office/drawing/2014/main" id="{15BC759C-D305-0543-B525-E039269D7300}"/>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86" name="Espaço Reservado para Texto 3">
            <a:extLst>
              <a:ext uri="{FF2B5EF4-FFF2-40B4-BE49-F238E27FC236}">
                <a16:creationId xmlns:a16="http://schemas.microsoft.com/office/drawing/2014/main" id="{906BE97A-A93C-694D-AD45-79E8C030088E}"/>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28" name="Tabela 127">
            <a:extLst>
              <a:ext uri="{FF2B5EF4-FFF2-40B4-BE49-F238E27FC236}">
                <a16:creationId xmlns:a16="http://schemas.microsoft.com/office/drawing/2014/main" id="{E8B7C1CA-72D4-664E-A69D-D30AEE7BECF1}"/>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34" name="Tabela 133">
            <a:extLst>
              <a:ext uri="{FF2B5EF4-FFF2-40B4-BE49-F238E27FC236}">
                <a16:creationId xmlns:a16="http://schemas.microsoft.com/office/drawing/2014/main" id="{9F58D49B-3ED7-A44C-9763-A505452E1624}"/>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38" name="Tabela 137">
            <a:extLst>
              <a:ext uri="{FF2B5EF4-FFF2-40B4-BE49-F238E27FC236}">
                <a16:creationId xmlns:a16="http://schemas.microsoft.com/office/drawing/2014/main" id="{642928A0-9ADF-7B41-854E-75B68F418497}"/>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60" name="Gráfico 159">
            <a:extLst>
              <a:ext uri="{FF2B5EF4-FFF2-40B4-BE49-F238E27FC236}">
                <a16:creationId xmlns:a16="http://schemas.microsoft.com/office/drawing/2014/main" id="{E4D710DC-3C31-F041-90C3-73024E6994DE}"/>
              </a:ext>
            </a:extLst>
          </p:cNvPr>
          <p:cNvGraphicFramePr>
            <a:graphicFrameLocks/>
          </p:cNvGraphicFramePr>
          <p:nvPr/>
        </p:nvGraphicFramePr>
        <p:xfrm>
          <a:off x="4072237" y="1589190"/>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1" name="Gráfico 160">
            <a:extLst>
              <a:ext uri="{FF2B5EF4-FFF2-40B4-BE49-F238E27FC236}">
                <a16:creationId xmlns:a16="http://schemas.microsoft.com/office/drawing/2014/main" id="{C945C465-3476-9443-A9E3-EB1EC0D8FA0B}"/>
              </a:ext>
            </a:extLst>
          </p:cNvPr>
          <p:cNvGraphicFramePr>
            <a:graphicFrameLocks/>
          </p:cNvGraphicFramePr>
          <p:nvPr/>
        </p:nvGraphicFramePr>
        <p:xfrm>
          <a:off x="8023140" y="1589190"/>
          <a:ext cx="3337539" cy="2082313"/>
        </p:xfrm>
        <a:graphic>
          <a:graphicData uri="http://schemas.openxmlformats.org/drawingml/2006/chart">
            <c:chart xmlns:c="http://schemas.openxmlformats.org/drawingml/2006/chart" xmlns:r="http://schemas.openxmlformats.org/officeDocument/2006/relationships" r:id="rId6"/>
          </a:graphicData>
        </a:graphic>
      </p:graphicFrame>
      <p:sp>
        <p:nvSpPr>
          <p:cNvPr id="145" name="Retângulo 144">
            <a:extLst>
              <a:ext uri="{FF2B5EF4-FFF2-40B4-BE49-F238E27FC236}">
                <a16:creationId xmlns:a16="http://schemas.microsoft.com/office/drawing/2014/main" id="{6E3F7719-8984-F343-B719-4B955CB0DDBC}"/>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Arredondado 146">
            <a:extLst>
              <a:ext uri="{FF2B5EF4-FFF2-40B4-BE49-F238E27FC236}">
                <a16:creationId xmlns:a16="http://schemas.microsoft.com/office/drawing/2014/main" id="{9BFC8FD2-6B64-1149-9B36-3AB34AD08368}"/>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Colchete Duplo 147">
            <a:extLst>
              <a:ext uri="{FF2B5EF4-FFF2-40B4-BE49-F238E27FC236}">
                <a16:creationId xmlns:a16="http://schemas.microsoft.com/office/drawing/2014/main" id="{486444C4-0C3B-3143-AACB-C51C9E555673}"/>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49" name="CaixaDeTexto 148">
            <a:extLst>
              <a:ext uri="{FF2B5EF4-FFF2-40B4-BE49-F238E27FC236}">
                <a16:creationId xmlns:a16="http://schemas.microsoft.com/office/drawing/2014/main" id="{06C4CFB0-8EC7-EA4F-A5AF-90FAD999970D}"/>
              </a:ext>
            </a:extLst>
          </p:cNvPr>
          <p:cNvSpPr txBox="1"/>
          <p:nvPr/>
        </p:nvSpPr>
        <p:spPr>
          <a:xfrm>
            <a:off x="411795" y="2345754"/>
            <a:ext cx="2968058"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CENTRAL DE RELACIONAMENTO TELEFÔNICO</a:t>
            </a:r>
          </a:p>
        </p:txBody>
      </p:sp>
      <p:sp>
        <p:nvSpPr>
          <p:cNvPr id="150" name="CaixaDeTexto 26">
            <a:extLst>
              <a:ext uri="{FF2B5EF4-FFF2-40B4-BE49-F238E27FC236}">
                <a16:creationId xmlns:a16="http://schemas.microsoft.com/office/drawing/2014/main" id="{08C05946-D025-264E-93DB-4C342C8DB102}"/>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51" name="Retângulo 150">
            <a:extLst>
              <a:ext uri="{FF2B5EF4-FFF2-40B4-BE49-F238E27FC236}">
                <a16:creationId xmlns:a16="http://schemas.microsoft.com/office/drawing/2014/main" id="{47A2135B-085F-0540-B36F-BCF45E8D53FA}"/>
              </a:ext>
            </a:extLst>
          </p:cNvPr>
          <p:cNvSpPr/>
          <p:nvPr/>
        </p:nvSpPr>
        <p:spPr>
          <a:xfrm>
            <a:off x="3631903" y="3437610"/>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70,3</a:t>
            </a:r>
          </a:p>
        </p:txBody>
      </p:sp>
      <p:sp>
        <p:nvSpPr>
          <p:cNvPr id="152" name="CaixaDeTexto 26">
            <a:extLst>
              <a:ext uri="{FF2B5EF4-FFF2-40B4-BE49-F238E27FC236}">
                <a16:creationId xmlns:a16="http://schemas.microsoft.com/office/drawing/2014/main" id="{7C56F3A5-B425-BF49-B344-D24C19974DA4}"/>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53" name="CaixaDeTexto 152">
            <a:extLst>
              <a:ext uri="{FF2B5EF4-FFF2-40B4-BE49-F238E27FC236}">
                <a16:creationId xmlns:a16="http://schemas.microsoft.com/office/drawing/2014/main" id="{F778EA7F-718F-3E48-9765-1639E714481E}"/>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54" name="Tabela 153">
            <a:extLst>
              <a:ext uri="{FF2B5EF4-FFF2-40B4-BE49-F238E27FC236}">
                <a16:creationId xmlns:a16="http://schemas.microsoft.com/office/drawing/2014/main" id="{79C95669-FF87-EC46-923D-C98E625D112D}"/>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55" name="Agrupar 154">
            <a:extLst>
              <a:ext uri="{FF2B5EF4-FFF2-40B4-BE49-F238E27FC236}">
                <a16:creationId xmlns:a16="http://schemas.microsoft.com/office/drawing/2014/main" id="{64C711A4-67CE-EF4D-B19B-D45F254C71BC}"/>
              </a:ext>
            </a:extLst>
          </p:cNvPr>
          <p:cNvGrpSpPr/>
          <p:nvPr/>
        </p:nvGrpSpPr>
        <p:grpSpPr>
          <a:xfrm>
            <a:off x="2111064" y="2891985"/>
            <a:ext cx="1014113" cy="1527452"/>
            <a:chOff x="2089786" y="2891985"/>
            <a:chExt cx="1014113" cy="1434705"/>
          </a:xfrm>
        </p:grpSpPr>
        <p:cxnSp>
          <p:nvCxnSpPr>
            <p:cNvPr id="156" name="Conector Reto 155">
              <a:extLst>
                <a:ext uri="{FF2B5EF4-FFF2-40B4-BE49-F238E27FC236}">
                  <a16:creationId xmlns:a16="http://schemas.microsoft.com/office/drawing/2014/main" id="{F60BB379-43DD-0E4A-9944-67FD6A28C6F4}"/>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Conector Reto 156">
              <a:extLst>
                <a:ext uri="{FF2B5EF4-FFF2-40B4-BE49-F238E27FC236}">
                  <a16:creationId xmlns:a16="http://schemas.microsoft.com/office/drawing/2014/main" id="{508CC44F-7DFB-A54E-AA23-EB2285AEFFC1}"/>
                </a:ext>
              </a:extLst>
            </p:cNvPr>
            <p:cNvCxnSpPr/>
            <p:nvPr/>
          </p:nvCxnSpPr>
          <p:spPr>
            <a:xfrm>
              <a:off x="259638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Conector Reto 157">
              <a:extLst>
                <a:ext uri="{FF2B5EF4-FFF2-40B4-BE49-F238E27FC236}">
                  <a16:creationId xmlns:a16="http://schemas.microsoft.com/office/drawing/2014/main" id="{F7AF08B6-BA3B-4D4B-B2AF-686D1EAD0AC6}"/>
                </a:ext>
              </a:extLst>
            </p:cNvPr>
            <p:cNvCxnSpPr/>
            <p:nvPr/>
          </p:nvCxnSpPr>
          <p:spPr>
            <a:xfrm>
              <a:off x="20897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59" name="Gráfico 158">
            <a:extLst>
              <a:ext uri="{FF2B5EF4-FFF2-40B4-BE49-F238E27FC236}">
                <a16:creationId xmlns:a16="http://schemas.microsoft.com/office/drawing/2014/main" id="{33805D88-5160-814E-91E2-E49F18722555}"/>
              </a:ext>
            </a:extLst>
          </p:cNvPr>
          <p:cNvGraphicFramePr>
            <a:graphicFrameLocks/>
          </p:cNvGraphicFramePr>
          <p:nvPr/>
        </p:nvGraphicFramePr>
        <p:xfrm>
          <a:off x="189375" y="2705471"/>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2" name="Gráfico 161">
            <a:extLst>
              <a:ext uri="{FF2B5EF4-FFF2-40B4-BE49-F238E27FC236}">
                <a16:creationId xmlns:a16="http://schemas.microsoft.com/office/drawing/2014/main" id="{F97B0DCE-5619-024D-BCA7-B7E936530739}"/>
              </a:ext>
            </a:extLst>
          </p:cNvPr>
          <p:cNvGraphicFramePr>
            <a:graphicFrameLocks/>
          </p:cNvGraphicFramePr>
          <p:nvPr/>
        </p:nvGraphicFramePr>
        <p:xfrm>
          <a:off x="4068412" y="4205065"/>
          <a:ext cx="3337539" cy="2082313"/>
        </p:xfrm>
        <a:graphic>
          <a:graphicData uri="http://schemas.openxmlformats.org/drawingml/2006/chart">
            <c:chart xmlns:c="http://schemas.openxmlformats.org/drawingml/2006/chart" xmlns:r="http://schemas.openxmlformats.org/officeDocument/2006/relationships" r:id="rId8"/>
          </a:graphicData>
        </a:graphic>
      </p:graphicFrame>
      <p:sp>
        <p:nvSpPr>
          <p:cNvPr id="107" name="Text Placeholder 33">
            <a:extLst>
              <a:ext uri="{FF2B5EF4-FFF2-40B4-BE49-F238E27FC236}">
                <a16:creationId xmlns:a16="http://schemas.microsoft.com/office/drawing/2014/main" id="{D35E5380-09D6-994E-8DDB-FC2683E7EAAD}"/>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8" name="Agrupar 4">
            <a:extLst>
              <a:ext uri="{FF2B5EF4-FFF2-40B4-BE49-F238E27FC236}">
                <a16:creationId xmlns:a16="http://schemas.microsoft.com/office/drawing/2014/main" id="{4FC4F99B-48E8-7445-BDAC-6327D040D8CF}"/>
              </a:ext>
            </a:extLst>
          </p:cNvPr>
          <p:cNvGrpSpPr/>
          <p:nvPr/>
        </p:nvGrpSpPr>
        <p:grpSpPr>
          <a:xfrm>
            <a:off x="168535" y="6452541"/>
            <a:ext cx="2033481" cy="307777"/>
            <a:chOff x="632939" y="6000804"/>
            <a:chExt cx="2033481" cy="307777"/>
          </a:xfrm>
        </p:grpSpPr>
        <p:grpSp>
          <p:nvGrpSpPr>
            <p:cNvPr id="109" name="Grupo 43">
              <a:extLst>
                <a:ext uri="{FF2B5EF4-FFF2-40B4-BE49-F238E27FC236}">
                  <a16:creationId xmlns:a16="http://schemas.microsoft.com/office/drawing/2014/main" id="{1EC8B773-7CB6-224A-A31A-869FDB79731A}"/>
                </a:ext>
              </a:extLst>
            </p:cNvPr>
            <p:cNvGrpSpPr/>
            <p:nvPr/>
          </p:nvGrpSpPr>
          <p:grpSpPr>
            <a:xfrm>
              <a:off x="632939" y="6000804"/>
              <a:ext cx="779179" cy="307777"/>
              <a:chOff x="2916432" y="6375771"/>
              <a:chExt cx="779179" cy="307777"/>
            </a:xfrm>
          </p:grpSpPr>
          <p:sp>
            <p:nvSpPr>
              <p:cNvPr id="118" name="Title 1">
                <a:extLst>
                  <a:ext uri="{FF2B5EF4-FFF2-40B4-BE49-F238E27FC236}">
                    <a16:creationId xmlns:a16="http://schemas.microsoft.com/office/drawing/2014/main" id="{E461604D-21DE-7948-8470-CE8ED53991B3}"/>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9" name="Rectangle 24">
                <a:extLst>
                  <a:ext uri="{FF2B5EF4-FFF2-40B4-BE49-F238E27FC236}">
                    <a16:creationId xmlns:a16="http://schemas.microsoft.com/office/drawing/2014/main" id="{00C30192-FCBF-254C-8864-496FF72B7D83}"/>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0" name="Grupo 47">
              <a:extLst>
                <a:ext uri="{FF2B5EF4-FFF2-40B4-BE49-F238E27FC236}">
                  <a16:creationId xmlns:a16="http://schemas.microsoft.com/office/drawing/2014/main" id="{029C30DA-2BEC-9944-93CE-C58149B94A07}"/>
                </a:ext>
              </a:extLst>
            </p:cNvPr>
            <p:cNvGrpSpPr/>
            <p:nvPr/>
          </p:nvGrpSpPr>
          <p:grpSpPr>
            <a:xfrm>
              <a:off x="1306542" y="6000804"/>
              <a:ext cx="739630" cy="307777"/>
              <a:chOff x="3762616" y="6375771"/>
              <a:chExt cx="739630" cy="307777"/>
            </a:xfrm>
          </p:grpSpPr>
          <p:sp>
            <p:nvSpPr>
              <p:cNvPr id="116" name="Rectangle 25">
                <a:extLst>
                  <a:ext uri="{FF2B5EF4-FFF2-40B4-BE49-F238E27FC236}">
                    <a16:creationId xmlns:a16="http://schemas.microsoft.com/office/drawing/2014/main" id="{5DBBD591-A823-2743-8456-D2E79DCBEA93}"/>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17" name="Title 1">
                <a:extLst>
                  <a:ext uri="{FF2B5EF4-FFF2-40B4-BE49-F238E27FC236}">
                    <a16:creationId xmlns:a16="http://schemas.microsoft.com/office/drawing/2014/main" id="{A7F93081-70E4-9C4E-B00C-7DB7666CA1AA}"/>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1" name="Grupo 48">
              <a:extLst>
                <a:ext uri="{FF2B5EF4-FFF2-40B4-BE49-F238E27FC236}">
                  <a16:creationId xmlns:a16="http://schemas.microsoft.com/office/drawing/2014/main" id="{6C37A1F0-C052-4E47-8231-4E17039E1EAB}"/>
                </a:ext>
              </a:extLst>
            </p:cNvPr>
            <p:cNvGrpSpPr/>
            <p:nvPr/>
          </p:nvGrpSpPr>
          <p:grpSpPr>
            <a:xfrm>
              <a:off x="1963716" y="6000804"/>
              <a:ext cx="702704" cy="307777"/>
              <a:chOff x="4613709" y="6375771"/>
              <a:chExt cx="702704" cy="307777"/>
            </a:xfrm>
          </p:grpSpPr>
          <p:sp>
            <p:nvSpPr>
              <p:cNvPr id="114" name="Rectangle 26">
                <a:extLst>
                  <a:ext uri="{FF2B5EF4-FFF2-40B4-BE49-F238E27FC236}">
                    <a16:creationId xmlns:a16="http://schemas.microsoft.com/office/drawing/2014/main" id="{0B359A06-0E3D-1148-A038-3477AA70FEB1}"/>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5" name="Title 1">
                <a:extLst>
                  <a:ext uri="{FF2B5EF4-FFF2-40B4-BE49-F238E27FC236}">
                    <a16:creationId xmlns:a16="http://schemas.microsoft.com/office/drawing/2014/main" id="{413B0F93-FBDA-3E4D-8FE3-988C83499C5D}"/>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20" name="Retângulo 119">
            <a:extLst>
              <a:ext uri="{FF2B5EF4-FFF2-40B4-BE49-F238E27FC236}">
                <a16:creationId xmlns:a16="http://schemas.microsoft.com/office/drawing/2014/main" id="{5B6E1DEA-3E00-BD45-8C1E-4411782020A3}"/>
              </a:ext>
            </a:extLst>
          </p:cNvPr>
          <p:cNvSpPr/>
          <p:nvPr/>
        </p:nvSpPr>
        <p:spPr>
          <a:xfrm>
            <a:off x="117894" y="5638906"/>
            <a:ext cx="2040943"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4%</a:t>
            </a:r>
            <a:endParaRPr lang="pt-BR" sz="1100" dirty="0"/>
          </a:p>
        </p:txBody>
      </p:sp>
      <p:cxnSp>
        <p:nvCxnSpPr>
          <p:cNvPr id="137" name="Conector Reto 136">
            <a:extLst>
              <a:ext uri="{FF2B5EF4-FFF2-40B4-BE49-F238E27FC236}">
                <a16:creationId xmlns:a16="http://schemas.microsoft.com/office/drawing/2014/main" id="{73FE95FE-4A48-9E4E-8609-CC3CFABA7669}"/>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41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m 33" descr="Pessoas andando na rua de uma cidade&#10;&#10;Descrição gerada automaticamente">
            <a:extLst>
              <a:ext uri="{FF2B5EF4-FFF2-40B4-BE49-F238E27FC236}">
                <a16:creationId xmlns:a16="http://schemas.microsoft.com/office/drawing/2014/main" id="{4FB8EF35-DB52-7C40-B75C-6691DACCD1D7}"/>
              </a:ext>
            </a:extLst>
          </p:cNvPr>
          <p:cNvPicPr>
            <a:picLocks noChangeAspect="1"/>
          </p:cNvPicPr>
          <p:nvPr/>
        </p:nvPicPr>
        <p:blipFill rotWithShape="1">
          <a:blip r:embed="rId2"/>
          <a:srcRect r="1162"/>
          <a:stretch/>
        </p:blipFill>
        <p:spPr>
          <a:xfrm>
            <a:off x="0" y="0"/>
            <a:ext cx="12192000" cy="6858000"/>
          </a:xfrm>
          <a:prstGeom prst="rect">
            <a:avLst/>
          </a:prstGeom>
        </p:spPr>
      </p:pic>
      <p:sp>
        <p:nvSpPr>
          <p:cNvPr id="56" name="Retângulo 55">
            <a:extLst>
              <a:ext uri="{FF2B5EF4-FFF2-40B4-BE49-F238E27FC236}">
                <a16:creationId xmlns:a16="http://schemas.microsoft.com/office/drawing/2014/main" id="{B625C1E2-E0A2-284B-8B57-AC87F70153B6}"/>
              </a:ext>
            </a:extLst>
          </p:cNvPr>
          <p:cNvSpPr/>
          <p:nvPr/>
        </p:nvSpPr>
        <p:spPr>
          <a:xfrm>
            <a:off x="0" y="0"/>
            <a:ext cx="12191999" cy="6860126"/>
          </a:xfrm>
          <a:prstGeom prst="rect">
            <a:avLst/>
          </a:prstGeom>
          <a:solidFill>
            <a:srgbClr val="1C273A">
              <a:alpha val="72000"/>
            </a:srgbClr>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Roboto light"/>
              <a:ea typeface=""/>
              <a:cs typeface=""/>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a:xfrm>
            <a:off x="527460" y="777172"/>
            <a:ext cx="3130140" cy="720341"/>
          </a:xfrm>
        </p:spPr>
        <p:txBody>
          <a:bodyPr lIns="0">
            <a:noAutofit/>
          </a:bodyPr>
          <a:lstStyle/>
          <a:p>
            <a:r>
              <a:rPr lang="pt-BR" sz="4000" dirty="0">
                <a:solidFill>
                  <a:schemeClr val="bg1"/>
                </a:solidFill>
              </a:rPr>
              <a:t>SUMÁRIO</a:t>
            </a:r>
          </a:p>
        </p:txBody>
      </p:sp>
      <p:sp>
        <p:nvSpPr>
          <p:cNvPr id="60" name="Retângulo 59">
            <a:extLst>
              <a:ext uri="{FF2B5EF4-FFF2-40B4-BE49-F238E27FC236}">
                <a16:creationId xmlns:a16="http://schemas.microsoft.com/office/drawing/2014/main" id="{B3C75B7F-A23F-F341-BD59-7A1512BB2F15}"/>
              </a:ext>
            </a:extLst>
          </p:cNvPr>
          <p:cNvSpPr/>
          <p:nvPr/>
        </p:nvSpPr>
        <p:spPr>
          <a:xfrm rot="16200000">
            <a:off x="5688261" y="-3521453"/>
            <a:ext cx="815480" cy="11074761"/>
          </a:xfrm>
          <a:prstGeom prst="rect">
            <a:avLst/>
          </a:prstGeom>
          <a:solidFill>
            <a:schemeClr val="tx2">
              <a:alpha val="79000"/>
            </a:schemeClr>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2" name="Agrupar 1">
            <a:extLst>
              <a:ext uri="{FF2B5EF4-FFF2-40B4-BE49-F238E27FC236}">
                <a16:creationId xmlns:a16="http://schemas.microsoft.com/office/drawing/2014/main" id="{DEF4FFC8-1C84-3E4A-ADD2-66A8777F644A}"/>
              </a:ext>
            </a:extLst>
          </p:cNvPr>
          <p:cNvGrpSpPr/>
          <p:nvPr/>
        </p:nvGrpSpPr>
        <p:grpSpPr>
          <a:xfrm>
            <a:off x="465216" y="1608996"/>
            <a:ext cx="529708" cy="815481"/>
            <a:chOff x="465216" y="1608996"/>
            <a:chExt cx="529708" cy="815481"/>
          </a:xfrm>
        </p:grpSpPr>
        <p:sp>
          <p:nvSpPr>
            <p:cNvPr id="116" name="Retângulo 115">
              <a:extLst>
                <a:ext uri="{FF2B5EF4-FFF2-40B4-BE49-F238E27FC236}">
                  <a16:creationId xmlns:a16="http://schemas.microsoft.com/office/drawing/2014/main" id="{B0D705B7-524A-0F4D-BA86-6B6F5B326607}"/>
                </a:ext>
              </a:extLst>
            </p:cNvPr>
            <p:cNvSpPr/>
            <p:nvPr/>
          </p:nvSpPr>
          <p:spPr>
            <a:xfrm rot="16200000">
              <a:off x="322330" y="1845287"/>
              <a:ext cx="815481" cy="34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21" name="TextBox 46">
              <a:extLst>
                <a:ext uri="{FF2B5EF4-FFF2-40B4-BE49-F238E27FC236}">
                  <a16:creationId xmlns:a16="http://schemas.microsoft.com/office/drawing/2014/main" id="{060A0ED4-6F97-7642-BBC8-55945F77E689}"/>
                </a:ext>
              </a:extLst>
            </p:cNvPr>
            <p:cNvSpPr txBox="1"/>
            <p:nvPr/>
          </p:nvSpPr>
          <p:spPr>
            <a:xfrm>
              <a:off x="465216" y="1845921"/>
              <a:ext cx="529708" cy="341632"/>
            </a:xfrm>
            <a:prstGeom prst="rect">
              <a:avLst/>
            </a:prstGeom>
            <a:noFill/>
          </p:spPr>
          <p:txBody>
            <a:bodyPr wrap="square" rtlCol="0">
              <a:spAutoFit/>
            </a:bodyPr>
            <a:lstStyle/>
            <a:p>
              <a:pPr algn="ctr" defTabSz="914340">
                <a:lnSpc>
                  <a:spcPct val="90000"/>
                </a:lnSpc>
              </a:pPr>
              <a:r>
                <a:rPr lang="pt-BR" spc="4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1</a:t>
              </a:r>
            </a:p>
          </p:txBody>
        </p:sp>
        <p:sp>
          <p:nvSpPr>
            <p:cNvPr id="15" name="Triângulo Retângulo 14">
              <a:extLst>
                <a:ext uri="{FF2B5EF4-FFF2-40B4-BE49-F238E27FC236}">
                  <a16:creationId xmlns:a16="http://schemas.microsoft.com/office/drawing/2014/main" id="{E7EB8B37-4E76-2C4A-B51F-7A05C5D30530}"/>
                </a:ext>
              </a:extLst>
            </p:cNvPr>
            <p:cNvSpPr/>
            <p:nvPr/>
          </p:nvSpPr>
          <p:spPr>
            <a:xfrm rot="13500000">
              <a:off x="718031" y="1874308"/>
              <a:ext cx="265257" cy="265257"/>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61" name="CaixaDeTexto 60">
            <a:extLst>
              <a:ext uri="{FF2B5EF4-FFF2-40B4-BE49-F238E27FC236}">
                <a16:creationId xmlns:a16="http://schemas.microsoft.com/office/drawing/2014/main" id="{7598AAF2-3858-5346-91AB-4409A85EBE5D}"/>
              </a:ext>
            </a:extLst>
          </p:cNvPr>
          <p:cNvSpPr txBox="1"/>
          <p:nvPr/>
        </p:nvSpPr>
        <p:spPr>
          <a:xfrm>
            <a:off x="1129557" y="1679283"/>
            <a:ext cx="9335243" cy="676595"/>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4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PERCEPÇÃO GERAL</a:t>
            </a:r>
            <a:endParaRPr lang="pt-BR" sz="1300" spc="40" dirty="0">
              <a:latin typeface="Segoe UI" panose="020B0502040204020203" pitchFamily="34" charset="0"/>
              <a:ea typeface="Segoe UI Symbol" panose="020B0502040204020203" pitchFamily="34" charset="0"/>
              <a:cs typeface="Segoe UI" panose="020B0502040204020203" pitchFamily="34" charset="0"/>
            </a:endParaRPr>
          </a:p>
          <a:p>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Grandes Indicadores: NPS, Temas de Qualidade e Satisfação com o BB</a:t>
            </a:r>
          </a:p>
        </p:txBody>
      </p:sp>
      <p:sp>
        <p:nvSpPr>
          <p:cNvPr id="65" name="Retângulo 64">
            <a:extLst>
              <a:ext uri="{FF2B5EF4-FFF2-40B4-BE49-F238E27FC236}">
                <a16:creationId xmlns:a16="http://schemas.microsoft.com/office/drawing/2014/main" id="{D4F02359-F726-6347-A4B2-7796F808B686}"/>
              </a:ext>
            </a:extLst>
          </p:cNvPr>
          <p:cNvSpPr/>
          <p:nvPr/>
        </p:nvSpPr>
        <p:spPr>
          <a:xfrm rot="16200000">
            <a:off x="5688260" y="-2417048"/>
            <a:ext cx="815480" cy="11074763"/>
          </a:xfrm>
          <a:prstGeom prst="rect">
            <a:avLst/>
          </a:prstGeom>
          <a:solidFill>
            <a:schemeClr val="tx2">
              <a:alpha val="79000"/>
            </a:schemeClr>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3" name="Agrupar 2">
            <a:extLst>
              <a:ext uri="{FF2B5EF4-FFF2-40B4-BE49-F238E27FC236}">
                <a16:creationId xmlns:a16="http://schemas.microsoft.com/office/drawing/2014/main" id="{8FA990BE-52CE-304C-99F3-467FB038CD74}"/>
              </a:ext>
            </a:extLst>
          </p:cNvPr>
          <p:cNvGrpSpPr/>
          <p:nvPr/>
        </p:nvGrpSpPr>
        <p:grpSpPr>
          <a:xfrm>
            <a:off x="465216" y="2713402"/>
            <a:ext cx="529708" cy="815481"/>
            <a:chOff x="465216" y="2713402"/>
            <a:chExt cx="529708" cy="815481"/>
          </a:xfrm>
        </p:grpSpPr>
        <p:sp>
          <p:nvSpPr>
            <p:cNvPr id="62" name="Retângulo 61">
              <a:extLst>
                <a:ext uri="{FF2B5EF4-FFF2-40B4-BE49-F238E27FC236}">
                  <a16:creationId xmlns:a16="http://schemas.microsoft.com/office/drawing/2014/main" id="{C4D7B094-D27D-5E4E-B550-4D9C5ADA3CE9}"/>
                </a:ext>
              </a:extLst>
            </p:cNvPr>
            <p:cNvSpPr/>
            <p:nvPr/>
          </p:nvSpPr>
          <p:spPr>
            <a:xfrm rot="16200000">
              <a:off x="322330" y="2949693"/>
              <a:ext cx="815481" cy="34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64" name="TextBox 46">
              <a:extLst>
                <a:ext uri="{FF2B5EF4-FFF2-40B4-BE49-F238E27FC236}">
                  <a16:creationId xmlns:a16="http://schemas.microsoft.com/office/drawing/2014/main" id="{9D1C2B95-C601-774D-B580-C1ED8E3529C9}"/>
                </a:ext>
              </a:extLst>
            </p:cNvPr>
            <p:cNvSpPr txBox="1"/>
            <p:nvPr/>
          </p:nvSpPr>
          <p:spPr>
            <a:xfrm>
              <a:off x="465216" y="2950327"/>
              <a:ext cx="529708" cy="341632"/>
            </a:xfrm>
            <a:prstGeom prst="rect">
              <a:avLst/>
            </a:prstGeom>
            <a:noFill/>
          </p:spPr>
          <p:txBody>
            <a:bodyPr wrap="square" rtlCol="0">
              <a:spAutoFit/>
            </a:bodyPr>
            <a:lstStyle/>
            <a:p>
              <a:pPr algn="ctr" defTabSz="914340">
                <a:lnSpc>
                  <a:spcPct val="90000"/>
                </a:lnSpc>
              </a:pPr>
              <a:r>
                <a:rPr lang="pt-BR" spc="4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2</a:t>
              </a:r>
            </a:p>
          </p:txBody>
        </p:sp>
        <p:sp>
          <p:nvSpPr>
            <p:cNvPr id="66" name="Triângulo Retângulo 65">
              <a:extLst>
                <a:ext uri="{FF2B5EF4-FFF2-40B4-BE49-F238E27FC236}">
                  <a16:creationId xmlns:a16="http://schemas.microsoft.com/office/drawing/2014/main" id="{6FED2A24-67BC-6541-A6DD-9E869C2C8966}"/>
                </a:ext>
              </a:extLst>
            </p:cNvPr>
            <p:cNvSpPr/>
            <p:nvPr/>
          </p:nvSpPr>
          <p:spPr>
            <a:xfrm rot="13500000">
              <a:off x="718031" y="2995752"/>
              <a:ext cx="265257" cy="265257"/>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67" name="CaixaDeTexto 66">
            <a:extLst>
              <a:ext uri="{FF2B5EF4-FFF2-40B4-BE49-F238E27FC236}">
                <a16:creationId xmlns:a16="http://schemas.microsoft.com/office/drawing/2014/main" id="{55F62FC4-857C-3946-AB67-5E30BCA0B603}"/>
              </a:ext>
            </a:extLst>
          </p:cNvPr>
          <p:cNvSpPr txBox="1"/>
          <p:nvPr/>
        </p:nvSpPr>
        <p:spPr>
          <a:xfrm>
            <a:off x="1129557" y="2783689"/>
            <a:ext cx="9335243" cy="676595"/>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4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BB </a:t>
            </a:r>
            <a:r>
              <a:rPr lang="pt-BR" sz="1400" b="1" spc="120" dirty="0" err="1">
                <a:solidFill>
                  <a:schemeClr val="bg1"/>
                </a:solidFill>
                <a:latin typeface="Segoe UI" panose="020B0502040204020203" pitchFamily="34" charset="0"/>
                <a:ea typeface="Segoe UI Symbol" panose="020B0502040204020203" pitchFamily="34" charset="0"/>
                <a:cs typeface="Segoe UI" panose="020B0502040204020203" pitchFamily="34" charset="0"/>
              </a:rPr>
              <a:t>x</a:t>
            </a:r>
            <a:r>
              <a:rPr lang="pt-BR" sz="14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CONCORRÊNCIA</a:t>
            </a:r>
            <a:endParaRPr lang="pt-BR" sz="1300" spc="40" dirty="0">
              <a:latin typeface="Segoe UI" panose="020B0502040204020203" pitchFamily="34" charset="0"/>
              <a:ea typeface="Segoe UI Symbol" panose="020B0502040204020203" pitchFamily="34" charset="0"/>
              <a:cs typeface="Segoe UI" panose="020B0502040204020203" pitchFamily="34" charset="0"/>
            </a:endParaRPr>
          </a:p>
          <a:p>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Temas de Qualidade e impacto nos índices</a:t>
            </a:r>
          </a:p>
        </p:txBody>
      </p:sp>
      <p:sp>
        <p:nvSpPr>
          <p:cNvPr id="75" name="Retângulo 74">
            <a:extLst>
              <a:ext uri="{FF2B5EF4-FFF2-40B4-BE49-F238E27FC236}">
                <a16:creationId xmlns:a16="http://schemas.microsoft.com/office/drawing/2014/main" id="{ABAAFAFB-21B9-7A42-AF35-6EE24D1B7447}"/>
              </a:ext>
            </a:extLst>
          </p:cNvPr>
          <p:cNvSpPr/>
          <p:nvPr/>
        </p:nvSpPr>
        <p:spPr>
          <a:xfrm rot="16200000">
            <a:off x="5688261" y="-1324517"/>
            <a:ext cx="815480" cy="11074761"/>
          </a:xfrm>
          <a:prstGeom prst="rect">
            <a:avLst/>
          </a:prstGeom>
          <a:solidFill>
            <a:schemeClr val="tx2">
              <a:alpha val="79000"/>
            </a:schemeClr>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4" name="Agrupar 3">
            <a:extLst>
              <a:ext uri="{FF2B5EF4-FFF2-40B4-BE49-F238E27FC236}">
                <a16:creationId xmlns:a16="http://schemas.microsoft.com/office/drawing/2014/main" id="{186B6CF4-EBF2-1C45-A206-1B3FBF53B9D8}"/>
              </a:ext>
            </a:extLst>
          </p:cNvPr>
          <p:cNvGrpSpPr/>
          <p:nvPr/>
        </p:nvGrpSpPr>
        <p:grpSpPr>
          <a:xfrm>
            <a:off x="465216" y="3805932"/>
            <a:ext cx="529708" cy="815481"/>
            <a:chOff x="465216" y="3805932"/>
            <a:chExt cx="529708" cy="815481"/>
          </a:xfrm>
        </p:grpSpPr>
        <p:sp>
          <p:nvSpPr>
            <p:cNvPr id="69" name="Retângulo 68">
              <a:extLst>
                <a:ext uri="{FF2B5EF4-FFF2-40B4-BE49-F238E27FC236}">
                  <a16:creationId xmlns:a16="http://schemas.microsoft.com/office/drawing/2014/main" id="{F77D149F-B1A9-1946-9244-13EC43ADA0DA}"/>
                </a:ext>
              </a:extLst>
            </p:cNvPr>
            <p:cNvSpPr/>
            <p:nvPr/>
          </p:nvSpPr>
          <p:spPr>
            <a:xfrm rot="16200000">
              <a:off x="322330" y="4042223"/>
              <a:ext cx="815481" cy="34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70" name="TextBox 46">
              <a:extLst>
                <a:ext uri="{FF2B5EF4-FFF2-40B4-BE49-F238E27FC236}">
                  <a16:creationId xmlns:a16="http://schemas.microsoft.com/office/drawing/2014/main" id="{01210A77-F351-704A-8403-C73202AB1968}"/>
                </a:ext>
              </a:extLst>
            </p:cNvPr>
            <p:cNvSpPr txBox="1"/>
            <p:nvPr/>
          </p:nvSpPr>
          <p:spPr>
            <a:xfrm>
              <a:off x="465216" y="4042857"/>
              <a:ext cx="529708" cy="341632"/>
            </a:xfrm>
            <a:prstGeom prst="rect">
              <a:avLst/>
            </a:prstGeom>
            <a:noFill/>
          </p:spPr>
          <p:txBody>
            <a:bodyPr wrap="square" rtlCol="0">
              <a:spAutoFit/>
            </a:bodyPr>
            <a:lstStyle/>
            <a:p>
              <a:pPr algn="ctr" defTabSz="914340">
                <a:lnSpc>
                  <a:spcPct val="90000"/>
                </a:lnSpc>
              </a:pPr>
              <a:r>
                <a:rPr lang="pt-BR" spc="4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3</a:t>
              </a:r>
            </a:p>
          </p:txBody>
        </p:sp>
        <p:sp>
          <p:nvSpPr>
            <p:cNvPr id="76" name="Triângulo Retângulo 75">
              <a:extLst>
                <a:ext uri="{FF2B5EF4-FFF2-40B4-BE49-F238E27FC236}">
                  <a16:creationId xmlns:a16="http://schemas.microsoft.com/office/drawing/2014/main" id="{13A165FD-FFBD-C046-8E59-EC6667D2BE98}"/>
                </a:ext>
              </a:extLst>
            </p:cNvPr>
            <p:cNvSpPr/>
            <p:nvPr/>
          </p:nvSpPr>
          <p:spPr>
            <a:xfrm rot="13500000">
              <a:off x="718031" y="4065565"/>
              <a:ext cx="265257" cy="265257"/>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79" name="CaixaDeTexto 78">
            <a:extLst>
              <a:ext uri="{FF2B5EF4-FFF2-40B4-BE49-F238E27FC236}">
                <a16:creationId xmlns:a16="http://schemas.microsoft.com/office/drawing/2014/main" id="{95B2A878-19C2-C747-B407-3DD6BC7F9A7E}"/>
              </a:ext>
            </a:extLst>
          </p:cNvPr>
          <p:cNvSpPr txBox="1"/>
          <p:nvPr/>
        </p:nvSpPr>
        <p:spPr>
          <a:xfrm>
            <a:off x="1129557" y="3876219"/>
            <a:ext cx="9335243" cy="676595"/>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400" b="1" spc="120" dirty="0">
                <a:solidFill>
                  <a:prstClr val="white"/>
                </a:solidFill>
                <a:latin typeface="Segoe UI" panose="020B0502040204020203" pitchFamily="34" charset="0"/>
                <a:ea typeface="Segoe UI Symbol" panose="020B0502040204020203" pitchFamily="34" charset="0"/>
                <a:cs typeface="Segoe UI" panose="020B0502040204020203" pitchFamily="34" charset="0"/>
              </a:rPr>
              <a:t>DIFERENTES PERCEPÇÕES SOBRE O BB</a:t>
            </a:r>
          </a:p>
          <a:p>
            <a:pPr lvl="0"/>
            <a:r>
              <a:rPr lang="pt-BR" sz="1400" spc="120" dirty="0">
                <a:solidFill>
                  <a:prstClr val="white"/>
                </a:solidFill>
                <a:latin typeface="Segoe UI" panose="020B0502040204020203" pitchFamily="34" charset="0"/>
                <a:ea typeface="Segoe UI Symbol" panose="020B0502040204020203" pitchFamily="34" charset="0"/>
                <a:cs typeface="Segoe UI" panose="020B0502040204020203" pitchFamily="34" charset="0"/>
              </a:rPr>
              <a:t>Satisfação com o Banco nas diferentes Unidades de Varejo, Perfis priorizados e Estados</a:t>
            </a:r>
          </a:p>
        </p:txBody>
      </p:sp>
      <p:sp>
        <p:nvSpPr>
          <p:cNvPr id="88" name="Retângulo 87">
            <a:extLst>
              <a:ext uri="{FF2B5EF4-FFF2-40B4-BE49-F238E27FC236}">
                <a16:creationId xmlns:a16="http://schemas.microsoft.com/office/drawing/2014/main" id="{5ABD48D6-C4B4-544D-97BE-0073A81544A1}"/>
              </a:ext>
            </a:extLst>
          </p:cNvPr>
          <p:cNvSpPr/>
          <p:nvPr/>
        </p:nvSpPr>
        <p:spPr>
          <a:xfrm rot="16200000">
            <a:off x="5688261" y="-267613"/>
            <a:ext cx="815480" cy="11074761"/>
          </a:xfrm>
          <a:prstGeom prst="rect">
            <a:avLst/>
          </a:prstGeom>
          <a:solidFill>
            <a:schemeClr val="tx2">
              <a:alpha val="79000"/>
            </a:schemeClr>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E5F175EC-B713-9C44-B921-767105DD49A2}"/>
              </a:ext>
            </a:extLst>
          </p:cNvPr>
          <p:cNvGrpSpPr/>
          <p:nvPr/>
        </p:nvGrpSpPr>
        <p:grpSpPr>
          <a:xfrm>
            <a:off x="465216" y="4862836"/>
            <a:ext cx="529708" cy="815481"/>
            <a:chOff x="465216" y="4862836"/>
            <a:chExt cx="529708" cy="815481"/>
          </a:xfrm>
        </p:grpSpPr>
        <p:sp>
          <p:nvSpPr>
            <p:cNvPr id="83" name="Retângulo 82">
              <a:extLst>
                <a:ext uri="{FF2B5EF4-FFF2-40B4-BE49-F238E27FC236}">
                  <a16:creationId xmlns:a16="http://schemas.microsoft.com/office/drawing/2014/main" id="{3A476739-D47D-0042-8822-1E0B0B71E9A3}"/>
                </a:ext>
              </a:extLst>
            </p:cNvPr>
            <p:cNvSpPr/>
            <p:nvPr/>
          </p:nvSpPr>
          <p:spPr>
            <a:xfrm rot="16200000">
              <a:off x="322330" y="5099127"/>
              <a:ext cx="815481" cy="34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85" name="TextBox 46">
              <a:extLst>
                <a:ext uri="{FF2B5EF4-FFF2-40B4-BE49-F238E27FC236}">
                  <a16:creationId xmlns:a16="http://schemas.microsoft.com/office/drawing/2014/main" id="{8F63DF4C-9DED-F743-8CC9-775CA60D65B8}"/>
                </a:ext>
              </a:extLst>
            </p:cNvPr>
            <p:cNvSpPr txBox="1"/>
            <p:nvPr/>
          </p:nvSpPr>
          <p:spPr>
            <a:xfrm>
              <a:off x="465216" y="5099761"/>
              <a:ext cx="529708" cy="341632"/>
            </a:xfrm>
            <a:prstGeom prst="rect">
              <a:avLst/>
            </a:prstGeom>
            <a:noFill/>
          </p:spPr>
          <p:txBody>
            <a:bodyPr wrap="square" rtlCol="0">
              <a:spAutoFit/>
            </a:bodyPr>
            <a:lstStyle/>
            <a:p>
              <a:pPr algn="ctr" defTabSz="914340">
                <a:lnSpc>
                  <a:spcPct val="90000"/>
                </a:lnSpc>
              </a:pPr>
              <a:r>
                <a:rPr lang="pt-BR" spc="4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4</a:t>
              </a:r>
            </a:p>
          </p:txBody>
        </p:sp>
        <p:sp>
          <p:nvSpPr>
            <p:cNvPr id="93" name="Triângulo Retângulo 92">
              <a:extLst>
                <a:ext uri="{FF2B5EF4-FFF2-40B4-BE49-F238E27FC236}">
                  <a16:creationId xmlns:a16="http://schemas.microsoft.com/office/drawing/2014/main" id="{82171421-D92A-514E-A93A-3DCAFD0F4DFA}"/>
                </a:ext>
              </a:extLst>
            </p:cNvPr>
            <p:cNvSpPr/>
            <p:nvPr/>
          </p:nvSpPr>
          <p:spPr>
            <a:xfrm rot="13500000">
              <a:off x="718031" y="5128146"/>
              <a:ext cx="265257" cy="265257"/>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95" name="CaixaDeTexto 94">
            <a:extLst>
              <a:ext uri="{FF2B5EF4-FFF2-40B4-BE49-F238E27FC236}">
                <a16:creationId xmlns:a16="http://schemas.microsoft.com/office/drawing/2014/main" id="{BA5BDA48-BAAC-F84D-9951-C2899EFD79F4}"/>
              </a:ext>
            </a:extLst>
          </p:cNvPr>
          <p:cNvSpPr txBox="1"/>
          <p:nvPr/>
        </p:nvSpPr>
        <p:spPr>
          <a:xfrm>
            <a:off x="1129557" y="4933123"/>
            <a:ext cx="9335243" cy="676595"/>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4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DETALHAMENTO</a:t>
            </a:r>
          </a:p>
          <a:p>
            <a:pPr lvl="0"/>
            <a:r>
              <a:rPr lang="pt-BR" sz="1400" spc="120" dirty="0">
                <a:solidFill>
                  <a:prstClr val="white"/>
                </a:solidFill>
                <a:latin typeface="Segoe UI" panose="020B0502040204020203" pitchFamily="34" charset="0"/>
                <a:ea typeface="Segoe UI Symbol" panose="020B0502040204020203" pitchFamily="34" charset="0"/>
                <a:cs typeface="Segoe UI" panose="020B0502040204020203" pitchFamily="34" charset="0"/>
              </a:rPr>
              <a:t>Aspectos mais impactantes na Experiência do Cliente BB e detalhamento dos temas de qualidade</a:t>
            </a:r>
          </a:p>
        </p:txBody>
      </p:sp>
      <p:grpSp>
        <p:nvGrpSpPr>
          <p:cNvPr id="31" name="Agrupar 30">
            <a:extLst>
              <a:ext uri="{FF2B5EF4-FFF2-40B4-BE49-F238E27FC236}">
                <a16:creationId xmlns:a16="http://schemas.microsoft.com/office/drawing/2014/main" id="{B61405BD-D92D-DA4E-A069-1BFDCDD495F8}"/>
              </a:ext>
            </a:extLst>
          </p:cNvPr>
          <p:cNvGrpSpPr/>
          <p:nvPr/>
        </p:nvGrpSpPr>
        <p:grpSpPr>
          <a:xfrm>
            <a:off x="8487128" y="6110177"/>
            <a:ext cx="3312093" cy="479054"/>
            <a:chOff x="8487128" y="6110177"/>
            <a:chExt cx="3312093" cy="479054"/>
          </a:xfrm>
        </p:grpSpPr>
        <p:pic>
          <p:nvPicPr>
            <p:cNvPr id="32" name="Imagem 31">
              <a:extLst>
                <a:ext uri="{FF2B5EF4-FFF2-40B4-BE49-F238E27FC236}">
                  <a16:creationId xmlns:a16="http://schemas.microsoft.com/office/drawing/2014/main" id="{9B533DE9-3AAE-6D40-A6D3-DF47FE76E0B1}"/>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33" name="Imagem 32">
              <a:extLst>
                <a:ext uri="{FF2B5EF4-FFF2-40B4-BE49-F238E27FC236}">
                  <a16:creationId xmlns:a16="http://schemas.microsoft.com/office/drawing/2014/main" id="{AE78F279-C557-E84F-8DCD-7AA9196A1FD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35" name="Espaço Reservado para Texto 3">
            <a:extLst>
              <a:ext uri="{FF2B5EF4-FFF2-40B4-BE49-F238E27FC236}">
                <a16:creationId xmlns:a16="http://schemas.microsoft.com/office/drawing/2014/main" id="{4E1C50E6-85C5-9245-8FD8-E12CEB81DE08}"/>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6" name="Retângulo 5">
            <a:hlinkClick r:id="rId5" action="ppaction://hlinksldjump"/>
            <a:extLst>
              <a:ext uri="{FF2B5EF4-FFF2-40B4-BE49-F238E27FC236}">
                <a16:creationId xmlns:a16="http://schemas.microsoft.com/office/drawing/2014/main" id="{E00D73FE-690E-AD48-8225-807C43F51D11}"/>
              </a:ext>
            </a:extLst>
          </p:cNvPr>
          <p:cNvSpPr/>
          <p:nvPr/>
        </p:nvSpPr>
        <p:spPr>
          <a:xfrm>
            <a:off x="527460" y="1608187"/>
            <a:ext cx="11105922" cy="81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7" name="Retângulo 6">
            <a:hlinkClick r:id="rId6" action="ppaction://hlinksldjump"/>
            <a:extLst>
              <a:ext uri="{FF2B5EF4-FFF2-40B4-BE49-F238E27FC236}">
                <a16:creationId xmlns:a16="http://schemas.microsoft.com/office/drawing/2014/main" id="{F05D54EA-9AB6-A146-B3E1-5B8D5071C07B}"/>
              </a:ext>
            </a:extLst>
          </p:cNvPr>
          <p:cNvSpPr/>
          <p:nvPr/>
        </p:nvSpPr>
        <p:spPr>
          <a:xfrm>
            <a:off x="527460" y="2712593"/>
            <a:ext cx="11105920" cy="81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8" name="Retângulo 7">
            <a:hlinkClick r:id="rId7" action="ppaction://hlinksldjump"/>
            <a:extLst>
              <a:ext uri="{FF2B5EF4-FFF2-40B4-BE49-F238E27FC236}">
                <a16:creationId xmlns:a16="http://schemas.microsoft.com/office/drawing/2014/main" id="{2A16F8F5-4EAE-BC44-A244-91FDBEE598EF}"/>
              </a:ext>
            </a:extLst>
          </p:cNvPr>
          <p:cNvSpPr/>
          <p:nvPr/>
        </p:nvSpPr>
        <p:spPr>
          <a:xfrm>
            <a:off x="527460" y="3805123"/>
            <a:ext cx="11105920" cy="81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9" name="Retângulo 8">
            <a:extLst>
              <a:ext uri="{FF2B5EF4-FFF2-40B4-BE49-F238E27FC236}">
                <a16:creationId xmlns:a16="http://schemas.microsoft.com/office/drawing/2014/main" id="{A8091821-4363-604D-8DFF-C60648CD0CBB}"/>
              </a:ext>
            </a:extLst>
          </p:cNvPr>
          <p:cNvSpPr/>
          <p:nvPr/>
        </p:nvSpPr>
        <p:spPr>
          <a:xfrm>
            <a:off x="539335" y="4862027"/>
            <a:ext cx="11105920" cy="81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0" name="Retângulo 9">
            <a:hlinkClick r:id="rId8" action="ppaction://hlinksldjump"/>
            <a:extLst>
              <a:ext uri="{FF2B5EF4-FFF2-40B4-BE49-F238E27FC236}">
                <a16:creationId xmlns:a16="http://schemas.microsoft.com/office/drawing/2014/main" id="{6C317FEC-F9E9-F34B-B294-57A82B78558D}"/>
              </a:ext>
            </a:extLst>
          </p:cNvPr>
          <p:cNvSpPr/>
          <p:nvPr/>
        </p:nvSpPr>
        <p:spPr>
          <a:xfrm>
            <a:off x="539335" y="4862027"/>
            <a:ext cx="11105920" cy="81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378468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CENTRAL DE RELACIONAMENTO TELEFÔNICO</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spaço Reservado para Texto 3">
            <a:extLst>
              <a:ext uri="{FF2B5EF4-FFF2-40B4-BE49-F238E27FC236}">
                <a16:creationId xmlns:a16="http://schemas.microsoft.com/office/drawing/2014/main" id="{84F17F53-797B-474A-A51B-02E2E4BB1607}"/>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9" name="CaixaDeTexto 26">
            <a:extLst>
              <a:ext uri="{FF2B5EF4-FFF2-40B4-BE49-F238E27FC236}">
                <a16:creationId xmlns:a16="http://schemas.microsoft.com/office/drawing/2014/main" id="{D33C7434-BA7E-904C-BCA2-B455A5D973B6}"/>
              </a:ext>
            </a:extLst>
          </p:cNvPr>
          <p:cNvSpPr txBox="1"/>
          <p:nvPr/>
        </p:nvSpPr>
        <p:spPr>
          <a:xfrm>
            <a:off x="696657" y="2101385"/>
            <a:ext cx="4454708" cy="332123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 atendimento é bom, mas o atendimento telefônico é muito burocrático e confuso no que diz respeito ao atendimento eletrônico. Prefiro falar com pessoas do que interagir com máquinas, pois nem sempre nossas dúvidas podem ser sanadas por robôs. Outro ponto é a indisponibilidade de contato por telefone com minha agência. Eu trabalho no centro e minha agência é perto da minha casa, ou seja, fica difícil eu comparecer durante o dia na minha agência, e tem coisas que precisam ser resolvidas diretamente na agência. Complicado.</a:t>
            </a:r>
          </a:p>
        </p:txBody>
      </p:sp>
      <p:pic>
        <p:nvPicPr>
          <p:cNvPr id="23" name="Imagem 22">
            <a:extLst>
              <a:ext uri="{FF2B5EF4-FFF2-40B4-BE49-F238E27FC236}">
                <a16:creationId xmlns:a16="http://schemas.microsoft.com/office/drawing/2014/main" id="{E7B5087E-9393-4948-A584-CF9AD1DAF39B}"/>
              </a:ext>
            </a:extLst>
          </p:cNvPr>
          <p:cNvPicPr>
            <a:picLocks noChangeAspect="1"/>
          </p:cNvPicPr>
          <p:nvPr/>
        </p:nvPicPr>
        <p:blipFill>
          <a:blip r:embed="rId3"/>
          <a:stretch>
            <a:fillRect/>
          </a:stretch>
        </p:blipFill>
        <p:spPr>
          <a:xfrm>
            <a:off x="2632564" y="1607625"/>
            <a:ext cx="582895" cy="404598"/>
          </a:xfrm>
          <a:prstGeom prst="rect">
            <a:avLst/>
          </a:prstGeom>
        </p:spPr>
      </p:pic>
      <p:pic>
        <p:nvPicPr>
          <p:cNvPr id="24" name="Imagem 23">
            <a:extLst>
              <a:ext uri="{FF2B5EF4-FFF2-40B4-BE49-F238E27FC236}">
                <a16:creationId xmlns:a16="http://schemas.microsoft.com/office/drawing/2014/main" id="{A43316C3-773C-C240-8C8D-EA1C29BEB6AD}"/>
              </a:ext>
            </a:extLst>
          </p:cNvPr>
          <p:cNvPicPr>
            <a:picLocks noChangeAspect="1"/>
          </p:cNvPicPr>
          <p:nvPr/>
        </p:nvPicPr>
        <p:blipFill>
          <a:blip r:embed="rId4"/>
          <a:stretch>
            <a:fillRect/>
          </a:stretch>
        </p:blipFill>
        <p:spPr>
          <a:xfrm>
            <a:off x="2627824" y="5525626"/>
            <a:ext cx="592374" cy="411177"/>
          </a:xfrm>
          <a:prstGeom prst="rect">
            <a:avLst/>
          </a:prstGeom>
        </p:spPr>
      </p:pic>
      <p:sp>
        <p:nvSpPr>
          <p:cNvPr id="25" name="CaixaDeTexto 26">
            <a:extLst>
              <a:ext uri="{FF2B5EF4-FFF2-40B4-BE49-F238E27FC236}">
                <a16:creationId xmlns:a16="http://schemas.microsoft.com/office/drawing/2014/main" id="{4BE46ADD-40CB-0F4A-9E9C-BEC1B08AF6EC}"/>
              </a:ext>
            </a:extLst>
          </p:cNvPr>
          <p:cNvSpPr txBox="1"/>
          <p:nvPr/>
        </p:nvSpPr>
        <p:spPr>
          <a:xfrm>
            <a:off x="6822289" y="1552585"/>
            <a:ext cx="4770781" cy="413376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Péssimo atendimento. Canal de comunicação no telefone 4004-0001 não funciona. Tive cartão de crédito com tentativa indevida de compra e não consegui contato no telefone da central de cartões. O cartão de crédito em questão nunca foi utilizado. Dessa forma, fica a suspeita de que o próprio Banco do Brasil vazou meus dados. Estarei efetuando uma reclamação quando conseguir acesso ao canal de reclamação e solicitarei esclarecimentos e investigação interna do BB sobre esse caso. Perdi a confiança nos processos internos do BB. Resumindo, considero que os processos do BB estão péssimos  e necessitam ser melhorados urgentemente! Caso o ocorrido não seja esclarecido com transparência estarei informando o caso nas redes sociais.</a:t>
            </a:r>
          </a:p>
        </p:txBody>
      </p:sp>
      <p:sp>
        <p:nvSpPr>
          <p:cNvPr id="27" name="CaixaDeTexto 26">
            <a:extLst>
              <a:ext uri="{FF2B5EF4-FFF2-40B4-BE49-F238E27FC236}">
                <a16:creationId xmlns:a16="http://schemas.microsoft.com/office/drawing/2014/main" id="{5AD8490E-FFBF-5340-8094-C0D620CB832B}"/>
              </a:ext>
            </a:extLst>
          </p:cNvPr>
          <p:cNvSpPr txBox="1"/>
          <p:nvPr/>
        </p:nvSpPr>
        <p:spPr>
          <a:xfrm>
            <a:off x="2018418" y="6028810"/>
            <a:ext cx="1811186"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1" name="CaixaDeTexto 26">
            <a:extLst>
              <a:ext uri="{FF2B5EF4-FFF2-40B4-BE49-F238E27FC236}">
                <a16:creationId xmlns:a16="http://schemas.microsoft.com/office/drawing/2014/main" id="{14713081-5507-BA4B-93ED-D52F109985C0}"/>
              </a:ext>
            </a:extLst>
          </p:cNvPr>
          <p:cNvSpPr txBox="1"/>
          <p:nvPr/>
        </p:nvSpPr>
        <p:spPr>
          <a:xfrm>
            <a:off x="8251846" y="6239633"/>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Exclusivo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pic>
        <p:nvPicPr>
          <p:cNvPr id="35" name="Imagem 34">
            <a:extLst>
              <a:ext uri="{FF2B5EF4-FFF2-40B4-BE49-F238E27FC236}">
                <a16:creationId xmlns:a16="http://schemas.microsoft.com/office/drawing/2014/main" id="{D2B7AE03-1C71-A542-8FF8-CB5E2B3940C3}"/>
              </a:ext>
            </a:extLst>
          </p:cNvPr>
          <p:cNvPicPr>
            <a:picLocks noChangeAspect="1"/>
          </p:cNvPicPr>
          <p:nvPr/>
        </p:nvPicPr>
        <p:blipFill>
          <a:blip r:embed="rId5"/>
          <a:stretch>
            <a:fillRect/>
          </a:stretch>
        </p:blipFill>
        <p:spPr>
          <a:xfrm>
            <a:off x="8911492" y="5731298"/>
            <a:ext cx="592374" cy="411178"/>
          </a:xfrm>
          <a:prstGeom prst="rect">
            <a:avLst/>
          </a:prstGeom>
        </p:spPr>
      </p:pic>
      <p:pic>
        <p:nvPicPr>
          <p:cNvPr id="36" name="Imagem 35">
            <a:extLst>
              <a:ext uri="{FF2B5EF4-FFF2-40B4-BE49-F238E27FC236}">
                <a16:creationId xmlns:a16="http://schemas.microsoft.com/office/drawing/2014/main" id="{58020780-CFC1-B345-820E-90C5A5F74127}"/>
              </a:ext>
            </a:extLst>
          </p:cNvPr>
          <p:cNvPicPr>
            <a:picLocks noChangeAspect="1"/>
          </p:cNvPicPr>
          <p:nvPr/>
        </p:nvPicPr>
        <p:blipFill>
          <a:blip r:embed="rId5"/>
          <a:stretch>
            <a:fillRect/>
          </a:stretch>
        </p:blipFill>
        <p:spPr>
          <a:xfrm rot="10800000">
            <a:off x="8911492" y="1029111"/>
            <a:ext cx="592374" cy="411178"/>
          </a:xfrm>
          <a:prstGeom prst="rect">
            <a:avLst/>
          </a:prstGeom>
        </p:spPr>
      </p:pic>
      <p:pic>
        <p:nvPicPr>
          <p:cNvPr id="40" name="Imagem 39">
            <a:extLst>
              <a:ext uri="{FF2B5EF4-FFF2-40B4-BE49-F238E27FC236}">
                <a16:creationId xmlns:a16="http://schemas.microsoft.com/office/drawing/2014/main" id="{2792D443-C229-F44E-95EE-ED2921C9ADE2}"/>
              </a:ext>
            </a:extLst>
          </p:cNvPr>
          <p:cNvPicPr>
            <a:picLocks noChangeAspect="1"/>
          </p:cNvPicPr>
          <p:nvPr/>
        </p:nvPicPr>
        <p:blipFill>
          <a:blip r:embed="rId6"/>
          <a:stretch>
            <a:fillRect/>
          </a:stretch>
        </p:blipFill>
        <p:spPr>
          <a:xfrm>
            <a:off x="5793916" y="3530646"/>
            <a:ext cx="412755" cy="412755"/>
          </a:xfrm>
          <a:prstGeom prst="rect">
            <a:avLst/>
          </a:prstGeom>
        </p:spPr>
      </p:pic>
    </p:spTree>
    <p:extLst>
      <p:ext uri="{BB962C8B-B14F-4D97-AF65-F5344CB8AC3E}">
        <p14:creationId xmlns:p14="http://schemas.microsoft.com/office/powerpoint/2010/main" val="3803132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Agrupar 238">
            <a:extLst>
              <a:ext uri="{FF2B5EF4-FFF2-40B4-BE49-F238E27FC236}">
                <a16:creationId xmlns:a16="http://schemas.microsoft.com/office/drawing/2014/main" id="{790EFD2D-F466-EA45-9BB2-2A5D87BB0AEC}"/>
              </a:ext>
            </a:extLst>
          </p:cNvPr>
          <p:cNvGrpSpPr/>
          <p:nvPr/>
        </p:nvGrpSpPr>
        <p:grpSpPr>
          <a:xfrm>
            <a:off x="9618729" y="6483023"/>
            <a:ext cx="2126489" cy="307571"/>
            <a:chOff x="8487128" y="6110177"/>
            <a:chExt cx="3312093" cy="479054"/>
          </a:xfrm>
        </p:grpSpPr>
        <p:pic>
          <p:nvPicPr>
            <p:cNvPr id="240" name="Imagem 239">
              <a:extLst>
                <a:ext uri="{FF2B5EF4-FFF2-40B4-BE49-F238E27FC236}">
                  <a16:creationId xmlns:a16="http://schemas.microsoft.com/office/drawing/2014/main" id="{4C18C913-30E4-4646-A621-291012206672}"/>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241" name="Imagem 240">
              <a:extLst>
                <a:ext uri="{FF2B5EF4-FFF2-40B4-BE49-F238E27FC236}">
                  <a16:creationId xmlns:a16="http://schemas.microsoft.com/office/drawing/2014/main" id="{3CD5E83F-5531-CE42-B4FF-B64D6DFA10B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35" name="Retângulo 34">
            <a:extLst>
              <a:ext uri="{FF2B5EF4-FFF2-40B4-BE49-F238E27FC236}">
                <a16:creationId xmlns:a16="http://schemas.microsoft.com/office/drawing/2014/main" id="{8B6EF928-86D1-D04A-AD96-1A975358D8D0}"/>
              </a:ext>
            </a:extLst>
          </p:cNvPr>
          <p:cNvSpPr/>
          <p:nvPr/>
        </p:nvSpPr>
        <p:spPr>
          <a:xfrm>
            <a:off x="0" y="0"/>
            <a:ext cx="12204996" cy="689798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78" name="Tabela 77">
            <a:extLst>
              <a:ext uri="{FF2B5EF4-FFF2-40B4-BE49-F238E27FC236}">
                <a16:creationId xmlns:a16="http://schemas.microsoft.com/office/drawing/2014/main" id="{BE05E748-4D4C-4341-9FCB-B47848F729C6}"/>
              </a:ext>
            </a:extLst>
          </p:cNvPr>
          <p:cNvGraphicFramePr>
            <a:graphicFrameLocks noGrp="1"/>
          </p:cNvGraphicFramePr>
          <p:nvPr>
            <p:extLst>
              <p:ext uri="{D42A27DB-BD31-4B8C-83A1-F6EECF244321}">
                <p14:modId xmlns:p14="http://schemas.microsoft.com/office/powerpoint/2010/main" val="3386131030"/>
              </p:ext>
            </p:extLst>
          </p:nvPr>
        </p:nvGraphicFramePr>
        <p:xfrm>
          <a:off x="3571833" y="870603"/>
          <a:ext cx="8164514" cy="5401300"/>
        </p:xfrm>
        <a:graphic>
          <a:graphicData uri="http://schemas.openxmlformats.org/drawingml/2006/table">
            <a:tbl>
              <a:tblPr>
                <a:tableStyleId>{5C22544A-7EE6-4342-B048-85BDC9FD1C3A}</a:tableStyleId>
              </a:tblPr>
              <a:tblGrid>
                <a:gridCol w="3146400">
                  <a:extLst>
                    <a:ext uri="{9D8B030D-6E8A-4147-A177-3AD203B41FA5}">
                      <a16:colId xmlns:a16="http://schemas.microsoft.com/office/drawing/2014/main" val="1144012337"/>
                    </a:ext>
                  </a:extLst>
                </a:gridCol>
                <a:gridCol w="792000">
                  <a:extLst>
                    <a:ext uri="{9D8B030D-6E8A-4147-A177-3AD203B41FA5}">
                      <a16:colId xmlns:a16="http://schemas.microsoft.com/office/drawing/2014/main" val="906093502"/>
                    </a:ext>
                  </a:extLst>
                </a:gridCol>
                <a:gridCol w="528000">
                  <a:extLst>
                    <a:ext uri="{9D8B030D-6E8A-4147-A177-3AD203B41FA5}">
                      <a16:colId xmlns:a16="http://schemas.microsoft.com/office/drawing/2014/main" val="818781996"/>
                    </a:ext>
                  </a:extLst>
                </a:gridCol>
                <a:gridCol w="264000">
                  <a:extLst>
                    <a:ext uri="{9D8B030D-6E8A-4147-A177-3AD203B41FA5}">
                      <a16:colId xmlns:a16="http://schemas.microsoft.com/office/drawing/2014/main" val="3315292383"/>
                    </a:ext>
                  </a:extLst>
                </a:gridCol>
                <a:gridCol w="264000">
                  <a:extLst>
                    <a:ext uri="{9D8B030D-6E8A-4147-A177-3AD203B41FA5}">
                      <a16:colId xmlns:a16="http://schemas.microsoft.com/office/drawing/2014/main" val="1355861534"/>
                    </a:ext>
                  </a:extLst>
                </a:gridCol>
                <a:gridCol w="528000">
                  <a:extLst>
                    <a:ext uri="{9D8B030D-6E8A-4147-A177-3AD203B41FA5}">
                      <a16:colId xmlns:a16="http://schemas.microsoft.com/office/drawing/2014/main" val="1842252410"/>
                    </a:ext>
                  </a:extLst>
                </a:gridCol>
                <a:gridCol w="61056">
                  <a:extLst>
                    <a:ext uri="{9D8B030D-6E8A-4147-A177-3AD203B41FA5}">
                      <a16:colId xmlns:a16="http://schemas.microsoft.com/office/drawing/2014/main" val="2252298951"/>
                    </a:ext>
                  </a:extLst>
                </a:gridCol>
                <a:gridCol w="1260001">
                  <a:extLst>
                    <a:ext uri="{9D8B030D-6E8A-4147-A177-3AD203B41FA5}">
                      <a16:colId xmlns:a16="http://schemas.microsoft.com/office/drawing/2014/main" val="4247123486"/>
                    </a:ext>
                  </a:extLst>
                </a:gridCol>
                <a:gridCol w="61056">
                  <a:extLst>
                    <a:ext uri="{9D8B030D-6E8A-4147-A177-3AD203B41FA5}">
                      <a16:colId xmlns:a16="http://schemas.microsoft.com/office/drawing/2014/main" val="2160823666"/>
                    </a:ext>
                  </a:extLst>
                </a:gridCol>
                <a:gridCol w="1260001">
                  <a:extLst>
                    <a:ext uri="{9D8B030D-6E8A-4147-A177-3AD203B41FA5}">
                      <a16:colId xmlns:a16="http://schemas.microsoft.com/office/drawing/2014/main" val="2195374997"/>
                    </a:ext>
                  </a:extLst>
                </a:gridCol>
              </a:tblGrid>
              <a:tr h="307264">
                <a:tc>
                  <a:txBody>
                    <a:bodyPr/>
                    <a:lstStyle/>
                    <a:p>
                      <a:pPr algn="l" rtl="0" fontAlgn="ctr"/>
                      <a:endParaRPr lang="pt-BR" sz="1200" b="0" i="0" u="none" strike="noStrike" dirty="0">
                        <a:solidFill>
                          <a:srgbClr val="000000"/>
                        </a:solidFill>
                        <a:effectLst/>
                        <a:highlight>
                          <a:srgbClr val="1A1A1A"/>
                        </a:highlight>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Distribuição por teor</a:t>
                      </a:r>
                    </a:p>
                  </a:txBody>
                  <a:tcPr marL="10478" marR="10478"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hMerge="1">
                  <a:txBody>
                    <a:bodyPr/>
                    <a:lstStyle/>
                    <a:p>
                      <a:endParaRPr lang="pt-BR"/>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Franklin Gothic Book" charset="0"/>
                        <a:ea typeface="Franklin Gothic Book" charset="0"/>
                        <a:cs typeface="Franklin Gothic Book"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h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26178633"/>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Tempo de espera no atendimento nas agências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27,6%</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30,7%</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17,8%</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3122502"/>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Boa vontade/interesse/cordialidade no atendimento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20,1%</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21,1%</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17,1%</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192158"/>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Distância/</a:t>
                      </a:r>
                      <a:r>
                        <a:rPr lang="pt-BR" sz="1200" b="0" i="0" u="none" strike="noStrike" kern="1200" dirty="0" err="1">
                          <a:solidFill>
                            <a:srgbClr val="FFFFFF"/>
                          </a:solidFill>
                          <a:effectLst/>
                          <a:latin typeface="Segoe UI" panose="020B0502040204020203" pitchFamily="34" charset="0"/>
                          <a:ea typeface="+mn-ea"/>
                          <a:cs typeface="+mn-cs"/>
                        </a:rPr>
                        <a:t>proxi</a:t>
                      </a:r>
                      <a:r>
                        <a:rPr lang="pt-BR" sz="1200" b="0" i="0" u="none" strike="noStrike" kern="1200" dirty="0">
                          <a:solidFill>
                            <a:srgbClr val="FFFFFF"/>
                          </a:solidFill>
                          <a:effectLst/>
                          <a:latin typeface="Segoe UI" panose="020B0502040204020203" pitchFamily="34" charset="0"/>
                          <a:ea typeface="+mn-ea"/>
                          <a:cs typeface="+mn-cs"/>
                        </a:rPr>
                        <a:t>. no relacionam./atendimento personalizado/assessoria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17,5%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15,3%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24,4%</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043060"/>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Qualidade do atendimento em geral (agências/gerentes e </a:t>
                      </a:r>
                      <a:r>
                        <a:rPr lang="pt-BR" sz="1200" b="0" i="0" u="none" strike="noStrike" kern="1200" dirty="0" err="1">
                          <a:solidFill>
                            <a:srgbClr val="FFFFFF"/>
                          </a:solidFill>
                          <a:effectLst/>
                          <a:latin typeface="Segoe UI" panose="020B0502040204020203" pitchFamily="34" charset="0"/>
                          <a:ea typeface="+mn-ea"/>
                          <a:cs typeface="+mn-cs"/>
                        </a:rPr>
                        <a:t>funcis</a:t>
                      </a:r>
                      <a:r>
                        <a:rPr lang="pt-BR" sz="1200" b="0" i="0" u="none" strike="noStrike" kern="1200" dirty="0">
                          <a:solidFill>
                            <a:srgbClr val="FFFFFF"/>
                          </a:solidFill>
                          <a:effectLst/>
                          <a:latin typeface="Segoe UI" panose="020B0502040204020203" pitchFamily="34" charset="0"/>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9,3%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9,7%</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8,0%</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1668177"/>
                  </a:ext>
                </a:extLst>
              </a:tr>
              <a:tr h="375285">
                <a:tc>
                  <a:txBody>
                    <a:bodyPr/>
                    <a:lstStyle/>
                    <a:p>
                      <a:pPr marL="0" algn="l"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Facilidade/dificuldade de acesso ao gerente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7,3%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5,5%</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13,1%</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1086675"/>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Conhecimento técnico/preparo dos funcionários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4,4%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4,9%</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9347461"/>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Fechamento de agências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4,4%</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4,3%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4,8%</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666661"/>
                  </a:ext>
                </a:extLst>
              </a:tr>
              <a:tr h="375285">
                <a:tc>
                  <a:txBody>
                    <a:bodyPr/>
                    <a:lstStyle/>
                    <a:p>
                      <a:pPr marL="0" algn="l"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Disponibilidade de funcionários para atendimento nas agências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3,0%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3,2%</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2,4%</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212542"/>
                  </a:ext>
                </a:extLst>
              </a:tr>
              <a:tr h="375285">
                <a:tc>
                  <a:txBody>
                    <a:bodyPr/>
                    <a:lstStyle/>
                    <a:p>
                      <a:pPr marL="0" algn="l"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Retorno/feedback ao cliente</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2,7%</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2,6%</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3,3%</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9348297"/>
                  </a:ext>
                </a:extLst>
              </a:tr>
              <a:tr h="375285">
                <a:tc>
                  <a:txBody>
                    <a:bodyPr/>
                    <a:lstStyle/>
                    <a:p>
                      <a:pPr marL="0" algn="l"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Capilaridade/Disponibilidade das agências</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2,1%</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2,2%</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1,9%</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263158"/>
                  </a:ext>
                </a:extLst>
              </a:tr>
              <a:tr h="375285">
                <a:tc>
                  <a:txBody>
                    <a:bodyPr/>
                    <a:lstStyle/>
                    <a:p>
                      <a:pPr marL="0" algn="l"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Estrutura das agências/segurança</a:t>
                      </a: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0,9%</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0,8%</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1,2%</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461978"/>
                  </a:ext>
                </a:extLst>
              </a:tr>
              <a:tr h="375285">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Autonomia/alçada para atendimento</a:t>
                      </a: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0,5%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0,4%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1,0%</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214773"/>
                  </a:ext>
                </a:extLst>
              </a:tr>
              <a:tr h="245811">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Total:</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100%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72F576"/>
                          </a:solidFill>
                          <a:effectLst/>
                          <a:latin typeface="Segoe UI" panose="020B0502040204020203" pitchFamily="34" charset="0"/>
                          <a:ea typeface="+mn-ea"/>
                          <a:cs typeface="Segoe UI" panose="020B0502040204020203" pitchFamily="34" charset="0"/>
                        </a:rPr>
                        <a:t>32%</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fontAlgn="ctr" latinLnBrk="0" hangingPunct="1"/>
                      <a:r>
                        <a:rPr lang="pt-BR" sz="1100" b="0" i="1" u="none" strike="noStrike" kern="1200" dirty="0">
                          <a:solidFill>
                            <a:schemeClr val="tx2">
                              <a:lumMod val="40000"/>
                              <a:lumOff val="60000"/>
                            </a:schemeClr>
                          </a:solidFill>
                          <a:effectLst/>
                          <a:latin typeface="Segoe UI" panose="020B0502040204020203" pitchFamily="34" charset="0"/>
                          <a:ea typeface="+mn-ea"/>
                          <a:cs typeface="Segoe UI" panose="020B0502040204020203" pitchFamily="34" charset="0"/>
                        </a:rPr>
                        <a:t>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C00000"/>
                          </a:solidFill>
                          <a:effectLst/>
                          <a:latin typeface="Segoe UI" panose="020B0502040204020203" pitchFamily="34" charset="0"/>
                          <a:ea typeface="+mn-ea"/>
                          <a:cs typeface="Segoe UI" panose="020B0502040204020203" pitchFamily="34" charset="0"/>
                        </a:rPr>
                        <a:t>68%</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503266"/>
                  </a:ext>
                </a:extLst>
              </a:tr>
              <a:tr h="328500">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BASE - Percentual de comentários sobre o tema em cada segmento: </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31,7%</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30,5%</a:t>
                      </a:r>
                    </a:p>
                  </a:txBody>
                  <a:tcPr marL="9525" marR="9525" marT="9525" marB="0" anchor="ctr">
                    <a:lnL w="12700" cap="flat" cmpd="sng" algn="ctr">
                      <a:noFill/>
                      <a:prstDash val="dash"/>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36,2%</a:t>
                      </a:r>
                    </a:p>
                  </a:txBody>
                  <a:tcPr marL="9525" marR="9525" marT="9525" marB="0" anchor="ctr">
                    <a:lnL w="12700" cmpd="sng">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2685669"/>
                  </a:ext>
                </a:extLst>
              </a:tr>
            </a:tbl>
          </a:graphicData>
        </a:graphic>
      </p:graphicFrame>
      <p:sp>
        <p:nvSpPr>
          <p:cNvPr id="40" name="Retângulo 39">
            <a:extLst>
              <a:ext uri="{FF2B5EF4-FFF2-40B4-BE49-F238E27FC236}">
                <a16:creationId xmlns:a16="http://schemas.microsoft.com/office/drawing/2014/main" id="{0281B55D-9DA3-2341-A2C1-992FB9683526}"/>
              </a:ext>
            </a:extLst>
          </p:cNvPr>
          <p:cNvSpPr/>
          <p:nvPr/>
        </p:nvSpPr>
        <p:spPr>
          <a:xfrm>
            <a:off x="3466151" y="666720"/>
            <a:ext cx="2139198" cy="2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CATEGORIAS RELACIONADAS:</a:t>
            </a:r>
          </a:p>
        </p:txBody>
      </p:sp>
      <p:sp>
        <p:nvSpPr>
          <p:cNvPr id="11" name="Espaço Reservado para Número de Slide 10">
            <a:extLst>
              <a:ext uri="{FF2B5EF4-FFF2-40B4-BE49-F238E27FC236}">
                <a16:creationId xmlns:a16="http://schemas.microsoft.com/office/drawing/2014/main" id="{4ADBB329-DCFC-E440-92E4-A68EF0EAFA54}"/>
              </a:ext>
            </a:extLst>
          </p:cNvPr>
          <p:cNvSpPr>
            <a:spLocks noGrp="1"/>
          </p:cNvSpPr>
          <p:nvPr>
            <p:ph type="sldNum" sz="quarter" idx="12"/>
          </p:nvPr>
        </p:nvSpPr>
        <p:spPr/>
        <p:txBody>
          <a:bodyPr/>
          <a:lstStyle/>
          <a:p>
            <a:fld id="{43ABC42C-2EE6-A647-BECA-2B7F4F43FDA2}" type="slidenum">
              <a:rPr lang="pt-BR" smtClean="0"/>
              <a:pPr/>
              <a:t>121</a:t>
            </a:fld>
            <a:endParaRPr lang="pt-BR" dirty="0"/>
          </a:p>
        </p:txBody>
      </p:sp>
      <p:sp>
        <p:nvSpPr>
          <p:cNvPr id="2" name="Título 1">
            <a:extLst>
              <a:ext uri="{FF2B5EF4-FFF2-40B4-BE49-F238E27FC236}">
                <a16:creationId xmlns:a16="http://schemas.microsoft.com/office/drawing/2014/main" id="{95463D71-DB6F-B34A-A96F-61E0DB5100BE}"/>
              </a:ext>
            </a:extLst>
          </p:cNvPr>
          <p:cNvSpPr>
            <a:spLocks noGrp="1"/>
          </p:cNvSpPr>
          <p:nvPr>
            <p:ph type="title"/>
          </p:nvPr>
        </p:nvSpPr>
        <p:spPr>
          <a:xfrm>
            <a:off x="452293" y="353768"/>
            <a:ext cx="2679391" cy="674031"/>
          </a:xfrm>
        </p:spPr>
        <p:txBody>
          <a:bodyPr/>
          <a:lstStyle/>
          <a:p>
            <a:r>
              <a:rPr lang="pt-BR" sz="2100" dirty="0">
                <a:solidFill>
                  <a:schemeClr val="bg1"/>
                </a:solidFill>
              </a:rPr>
              <a:t>COMENTÁRIOS ESPONTÂNEOS</a:t>
            </a:r>
          </a:p>
        </p:txBody>
      </p:sp>
      <p:sp>
        <p:nvSpPr>
          <p:cNvPr id="10" name="Espaço Reservado para Conteúdo 9">
            <a:extLst>
              <a:ext uri="{FF2B5EF4-FFF2-40B4-BE49-F238E27FC236}">
                <a16:creationId xmlns:a16="http://schemas.microsoft.com/office/drawing/2014/main" id="{668E5000-80BC-4C41-810D-15EE0DD19775}"/>
              </a:ext>
            </a:extLst>
          </p:cNvPr>
          <p:cNvSpPr>
            <a:spLocks noGrp="1"/>
          </p:cNvSpPr>
          <p:nvPr>
            <p:ph type="body" sz="quarter" idx="13"/>
          </p:nvPr>
        </p:nvSpPr>
        <p:spPr>
          <a:xfrm>
            <a:off x="452294" y="1017129"/>
            <a:ext cx="2650889" cy="677814"/>
          </a:xfrm>
        </p:spPr>
        <p:txBody>
          <a:bodyPr/>
          <a:lstStyle/>
          <a:p>
            <a:pPr marL="0" indent="0">
              <a:buNone/>
            </a:pPr>
            <a:r>
              <a:rPr lang="pt-BR" dirty="0">
                <a:solidFill>
                  <a:schemeClr val="bg1"/>
                </a:solidFill>
              </a:rPr>
              <a:t>Relacionamento e atendimento nas agências</a:t>
            </a:r>
          </a:p>
        </p:txBody>
      </p:sp>
      <p:sp>
        <p:nvSpPr>
          <p:cNvPr id="20" name="Retângulo 19">
            <a:extLst>
              <a:ext uri="{FF2B5EF4-FFF2-40B4-BE49-F238E27FC236}">
                <a16:creationId xmlns:a16="http://schemas.microsoft.com/office/drawing/2014/main" id="{5A9CF287-1DC1-2943-AA62-C9A589D078DC}"/>
              </a:ext>
            </a:extLst>
          </p:cNvPr>
          <p:cNvSpPr/>
          <p:nvPr/>
        </p:nvSpPr>
        <p:spPr>
          <a:xfrm>
            <a:off x="7248277" y="479032"/>
            <a:ext cx="1361511"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MARÇO 2020</a:t>
            </a:r>
          </a:p>
        </p:txBody>
      </p:sp>
      <p:sp>
        <p:nvSpPr>
          <p:cNvPr id="21" name="Retângulo 20">
            <a:extLst>
              <a:ext uri="{FF2B5EF4-FFF2-40B4-BE49-F238E27FC236}">
                <a16:creationId xmlns:a16="http://schemas.microsoft.com/office/drawing/2014/main" id="{B6B5325E-D8B0-3945-90E6-D78FEAED1159}"/>
              </a:ext>
            </a:extLst>
          </p:cNvPr>
          <p:cNvSpPr/>
          <p:nvPr/>
        </p:nvSpPr>
        <p:spPr>
          <a:xfrm>
            <a:off x="9526986" y="491116"/>
            <a:ext cx="543416" cy="25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UAV</a:t>
            </a:r>
          </a:p>
        </p:txBody>
      </p:sp>
      <p:sp>
        <p:nvSpPr>
          <p:cNvPr id="22" name="Retângulo 21">
            <a:extLst>
              <a:ext uri="{FF2B5EF4-FFF2-40B4-BE49-F238E27FC236}">
                <a16:creationId xmlns:a16="http://schemas.microsoft.com/office/drawing/2014/main" id="{68D4B00E-8578-8544-B0C1-F2FC759B4046}"/>
              </a:ext>
            </a:extLst>
          </p:cNvPr>
          <p:cNvSpPr/>
          <p:nvPr/>
        </p:nvSpPr>
        <p:spPr>
          <a:xfrm>
            <a:off x="10818941" y="479031"/>
            <a:ext cx="543417" cy="333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URV</a:t>
            </a:r>
          </a:p>
        </p:txBody>
      </p:sp>
      <p:cxnSp>
        <p:nvCxnSpPr>
          <p:cNvPr id="15" name="Conector Reto 14">
            <a:extLst>
              <a:ext uri="{FF2B5EF4-FFF2-40B4-BE49-F238E27FC236}">
                <a16:creationId xmlns:a16="http://schemas.microsoft.com/office/drawing/2014/main" id="{52FB0245-5E9C-5742-9B0A-7EEA3B0F71C3}"/>
              </a:ext>
            </a:extLst>
          </p:cNvPr>
          <p:cNvCxnSpPr>
            <a:cxnSpLocks/>
          </p:cNvCxnSpPr>
          <p:nvPr/>
        </p:nvCxnSpPr>
        <p:spPr>
          <a:xfrm>
            <a:off x="3568836" y="1091848"/>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57B89379-0AC6-D749-83E6-164036121EE3}"/>
              </a:ext>
            </a:extLst>
          </p:cNvPr>
          <p:cNvSpPr/>
          <p:nvPr/>
        </p:nvSpPr>
        <p:spPr>
          <a:xfrm>
            <a:off x="9168115" y="811941"/>
            <a:ext cx="1258585"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34" name="Retângulo 233">
            <a:extLst>
              <a:ext uri="{FF2B5EF4-FFF2-40B4-BE49-F238E27FC236}">
                <a16:creationId xmlns:a16="http://schemas.microsoft.com/office/drawing/2014/main" id="{0FEF63FB-C79F-3F4E-8B2D-0207F6720ED2}"/>
              </a:ext>
            </a:extLst>
          </p:cNvPr>
          <p:cNvSpPr/>
          <p:nvPr/>
        </p:nvSpPr>
        <p:spPr>
          <a:xfrm>
            <a:off x="10485740" y="811941"/>
            <a:ext cx="125858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9FEBC662-E524-A14B-977D-E99A7AD55E45}"/>
              </a:ext>
            </a:extLst>
          </p:cNvPr>
          <p:cNvGrpSpPr/>
          <p:nvPr/>
        </p:nvGrpSpPr>
        <p:grpSpPr>
          <a:xfrm>
            <a:off x="6697556" y="239474"/>
            <a:ext cx="5046769" cy="266400"/>
            <a:chOff x="4043256" y="1264039"/>
            <a:chExt cx="5046769" cy="266400"/>
          </a:xfrm>
        </p:grpSpPr>
        <p:sp>
          <p:nvSpPr>
            <p:cNvPr id="23" name="Retângulo 22">
              <a:extLst>
                <a:ext uri="{FF2B5EF4-FFF2-40B4-BE49-F238E27FC236}">
                  <a16:creationId xmlns:a16="http://schemas.microsoft.com/office/drawing/2014/main" id="{EE1F853A-8FF9-7845-BF87-33DC45D01803}"/>
                </a:ext>
              </a:extLst>
            </p:cNvPr>
            <p:cNvSpPr/>
            <p:nvPr/>
          </p:nvSpPr>
          <p:spPr>
            <a:xfrm>
              <a:off x="5947989" y="1264039"/>
              <a:ext cx="1194916"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MEDIA MÓVEL</a:t>
              </a:r>
            </a:p>
          </p:txBody>
        </p:sp>
        <p:cxnSp>
          <p:nvCxnSpPr>
            <p:cNvPr id="19" name="Conector Reto 18">
              <a:extLst>
                <a:ext uri="{FF2B5EF4-FFF2-40B4-BE49-F238E27FC236}">
                  <a16:creationId xmlns:a16="http://schemas.microsoft.com/office/drawing/2014/main" id="{734DF69C-9192-4643-8224-1C933652CA4D}"/>
                </a:ext>
              </a:extLst>
            </p:cNvPr>
            <p:cNvCxnSpPr>
              <a:cxnSpLocks/>
            </p:cNvCxnSpPr>
            <p:nvPr/>
          </p:nvCxnSpPr>
          <p:spPr>
            <a:xfrm flipH="1">
              <a:off x="4043256" y="1411713"/>
              <a:ext cx="1904734"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cxnSp>
          <p:nvCxnSpPr>
            <p:cNvPr id="236" name="Conector Reto 235">
              <a:extLst>
                <a:ext uri="{FF2B5EF4-FFF2-40B4-BE49-F238E27FC236}">
                  <a16:creationId xmlns:a16="http://schemas.microsoft.com/office/drawing/2014/main" id="{666C1268-6033-4449-9056-17EE0885A5BB}"/>
                </a:ext>
              </a:extLst>
            </p:cNvPr>
            <p:cNvCxnSpPr>
              <a:cxnSpLocks/>
            </p:cNvCxnSpPr>
            <p:nvPr/>
          </p:nvCxnSpPr>
          <p:spPr>
            <a:xfrm flipH="1">
              <a:off x="7134032" y="1411713"/>
              <a:ext cx="1955993"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grpSp>
      <p:grpSp>
        <p:nvGrpSpPr>
          <p:cNvPr id="4" name="Agrupar 3">
            <a:extLst>
              <a:ext uri="{FF2B5EF4-FFF2-40B4-BE49-F238E27FC236}">
                <a16:creationId xmlns:a16="http://schemas.microsoft.com/office/drawing/2014/main" id="{41D6C75E-C08F-1D4E-82F2-07637C4E9C8A}"/>
              </a:ext>
            </a:extLst>
          </p:cNvPr>
          <p:cNvGrpSpPr/>
          <p:nvPr/>
        </p:nvGrpSpPr>
        <p:grpSpPr>
          <a:xfrm>
            <a:off x="6430088" y="6267326"/>
            <a:ext cx="2785549" cy="517643"/>
            <a:chOff x="6418937" y="6129091"/>
            <a:chExt cx="2785549" cy="517643"/>
          </a:xfrm>
        </p:grpSpPr>
        <p:sp>
          <p:nvSpPr>
            <p:cNvPr id="37" name="Retângulo 36">
              <a:extLst>
                <a:ext uri="{FF2B5EF4-FFF2-40B4-BE49-F238E27FC236}">
                  <a16:creationId xmlns:a16="http://schemas.microsoft.com/office/drawing/2014/main" id="{8DEB0969-9EF5-874E-852E-EB6CF93A8518}"/>
                </a:ext>
              </a:extLst>
            </p:cNvPr>
            <p:cNvSpPr/>
            <p:nvPr/>
          </p:nvSpPr>
          <p:spPr>
            <a:xfrm>
              <a:off x="7453167" y="6248672"/>
              <a:ext cx="480145" cy="99813"/>
            </a:xfrm>
            <a:prstGeom prst="rect">
              <a:avLst/>
            </a:prstGeom>
            <a:solidFill>
              <a:srgbClr val="72F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39" name="Text Placeholder 33">
              <a:extLst>
                <a:ext uri="{FF2B5EF4-FFF2-40B4-BE49-F238E27FC236}">
                  <a16:creationId xmlns:a16="http://schemas.microsoft.com/office/drawing/2014/main" id="{19684EAB-10E2-484E-B43D-2EAA7043CCEA}"/>
                </a:ext>
              </a:extLst>
            </p:cNvPr>
            <p:cNvSpPr txBox="1">
              <a:spLocks/>
            </p:cNvSpPr>
            <p:nvPr/>
          </p:nvSpPr>
          <p:spPr>
            <a:xfrm>
              <a:off x="7438522"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Positivo</a:t>
              </a:r>
            </a:p>
          </p:txBody>
        </p:sp>
        <p:sp>
          <p:nvSpPr>
            <p:cNvPr id="41" name="Retângulo 40">
              <a:extLst>
                <a:ext uri="{FF2B5EF4-FFF2-40B4-BE49-F238E27FC236}">
                  <a16:creationId xmlns:a16="http://schemas.microsoft.com/office/drawing/2014/main" id="{E4962173-79BE-E44A-AFB0-6DA7ED04E553}"/>
                </a:ext>
              </a:extLst>
            </p:cNvPr>
            <p:cNvSpPr/>
            <p:nvPr/>
          </p:nvSpPr>
          <p:spPr>
            <a:xfrm>
              <a:off x="8032701" y="6248672"/>
              <a:ext cx="480145" cy="998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2" name="Text Placeholder 33">
              <a:extLst>
                <a:ext uri="{FF2B5EF4-FFF2-40B4-BE49-F238E27FC236}">
                  <a16:creationId xmlns:a16="http://schemas.microsoft.com/office/drawing/2014/main" id="{77102A81-9CFB-8442-8014-0893A8BC55E9}"/>
                </a:ext>
              </a:extLst>
            </p:cNvPr>
            <p:cNvSpPr txBox="1">
              <a:spLocks/>
            </p:cNvSpPr>
            <p:nvPr/>
          </p:nvSpPr>
          <p:spPr>
            <a:xfrm>
              <a:off x="8053348"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Neutro</a:t>
              </a:r>
            </a:p>
          </p:txBody>
        </p:sp>
        <p:sp>
          <p:nvSpPr>
            <p:cNvPr id="43" name="Retângulo 42">
              <a:extLst>
                <a:ext uri="{FF2B5EF4-FFF2-40B4-BE49-F238E27FC236}">
                  <a16:creationId xmlns:a16="http://schemas.microsoft.com/office/drawing/2014/main" id="{601F5216-8521-834B-B6E4-B7B035B12961}"/>
                </a:ext>
              </a:extLst>
            </p:cNvPr>
            <p:cNvSpPr/>
            <p:nvPr/>
          </p:nvSpPr>
          <p:spPr>
            <a:xfrm>
              <a:off x="8602289" y="6248672"/>
              <a:ext cx="480145" cy="99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4" name="Text Placeholder 33">
              <a:extLst>
                <a:ext uri="{FF2B5EF4-FFF2-40B4-BE49-F238E27FC236}">
                  <a16:creationId xmlns:a16="http://schemas.microsoft.com/office/drawing/2014/main" id="{48F9C98A-E6C3-2A42-B518-FE25A6ADD90B}"/>
                </a:ext>
              </a:extLst>
            </p:cNvPr>
            <p:cNvSpPr txBox="1">
              <a:spLocks/>
            </p:cNvSpPr>
            <p:nvPr/>
          </p:nvSpPr>
          <p:spPr>
            <a:xfrm>
              <a:off x="8564141" y="6388912"/>
              <a:ext cx="640345" cy="25782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Negativo</a:t>
              </a:r>
            </a:p>
          </p:txBody>
        </p:sp>
        <p:grpSp>
          <p:nvGrpSpPr>
            <p:cNvPr id="3" name="Agrupar 2">
              <a:extLst>
                <a:ext uri="{FF2B5EF4-FFF2-40B4-BE49-F238E27FC236}">
                  <a16:creationId xmlns:a16="http://schemas.microsoft.com/office/drawing/2014/main" id="{070D5CFF-918B-0244-9D5B-21EE40C4DE5F}"/>
                </a:ext>
              </a:extLst>
            </p:cNvPr>
            <p:cNvGrpSpPr/>
            <p:nvPr/>
          </p:nvGrpSpPr>
          <p:grpSpPr>
            <a:xfrm>
              <a:off x="6418937" y="6129091"/>
              <a:ext cx="950178" cy="316610"/>
              <a:chOff x="6017495" y="6129091"/>
              <a:chExt cx="950178" cy="316610"/>
            </a:xfrm>
          </p:grpSpPr>
          <p:sp>
            <p:nvSpPr>
              <p:cNvPr id="235" name="Retângulo 234">
                <a:extLst>
                  <a:ext uri="{FF2B5EF4-FFF2-40B4-BE49-F238E27FC236}">
                    <a16:creationId xmlns:a16="http://schemas.microsoft.com/office/drawing/2014/main" id="{A1959D7B-E683-DD4F-9BB6-0852BE168964}"/>
                  </a:ext>
                </a:extLst>
              </p:cNvPr>
              <p:cNvSpPr/>
              <p:nvPr/>
            </p:nvSpPr>
            <p:spPr>
              <a:xfrm>
                <a:off x="6327328" y="6129091"/>
                <a:ext cx="640345" cy="31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spc="40" dirty="0">
                    <a:solidFill>
                      <a:schemeClr val="bg1"/>
                    </a:solidFill>
                    <a:latin typeface="Segoe UI" panose="020B0502040204020203" pitchFamily="34" charset="0"/>
                    <a:cs typeface="Segoe UI" panose="020B0502040204020203" pitchFamily="34" charset="0"/>
                  </a:rPr>
                  <a:t>TEOR:</a:t>
                </a:r>
              </a:p>
            </p:txBody>
          </p:sp>
          <p:cxnSp>
            <p:nvCxnSpPr>
              <p:cNvPr id="238" name="Conector Reto 237">
                <a:extLst>
                  <a:ext uri="{FF2B5EF4-FFF2-40B4-BE49-F238E27FC236}">
                    <a16:creationId xmlns:a16="http://schemas.microsoft.com/office/drawing/2014/main" id="{B07936A7-C11F-C843-A5AB-118E2F18D345}"/>
                  </a:ext>
                </a:extLst>
              </p:cNvPr>
              <p:cNvCxnSpPr>
                <a:cxnSpLocks/>
              </p:cNvCxnSpPr>
              <p:nvPr/>
            </p:nvCxnSpPr>
            <p:spPr>
              <a:xfrm>
                <a:off x="6017495" y="6445701"/>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4" name="Agrupar 33">
            <a:extLst>
              <a:ext uri="{FF2B5EF4-FFF2-40B4-BE49-F238E27FC236}">
                <a16:creationId xmlns:a16="http://schemas.microsoft.com/office/drawing/2014/main" id="{97684124-4006-E54E-A992-400269186E48}"/>
              </a:ext>
            </a:extLst>
          </p:cNvPr>
          <p:cNvGrpSpPr/>
          <p:nvPr/>
        </p:nvGrpSpPr>
        <p:grpSpPr>
          <a:xfrm>
            <a:off x="9618729" y="6231930"/>
            <a:ext cx="2350717" cy="340003"/>
            <a:chOff x="8487128" y="6110177"/>
            <a:chExt cx="3312093" cy="479054"/>
          </a:xfrm>
        </p:grpSpPr>
        <p:pic>
          <p:nvPicPr>
            <p:cNvPr id="38" name="Imagem 37">
              <a:extLst>
                <a:ext uri="{FF2B5EF4-FFF2-40B4-BE49-F238E27FC236}">
                  <a16:creationId xmlns:a16="http://schemas.microsoft.com/office/drawing/2014/main" id="{9E744251-78FC-724B-9C41-F24B5303BBAF}"/>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45" name="Imagem 44">
              <a:extLst>
                <a:ext uri="{FF2B5EF4-FFF2-40B4-BE49-F238E27FC236}">
                  <a16:creationId xmlns:a16="http://schemas.microsoft.com/office/drawing/2014/main" id="{FB9BA8C4-D914-8D4F-B38E-D202FDF114E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46" name="Espaço Reservado para Texto 3">
            <a:extLst>
              <a:ext uri="{FF2B5EF4-FFF2-40B4-BE49-F238E27FC236}">
                <a16:creationId xmlns:a16="http://schemas.microsoft.com/office/drawing/2014/main" id="{3B67FBB0-461A-894A-9DC2-1A9C8F83B79E}"/>
              </a:ext>
            </a:extLst>
          </p:cNvPr>
          <p:cNvSpPr txBox="1">
            <a:spLocks/>
          </p:cNvSpPr>
          <p:nvPr/>
        </p:nvSpPr>
        <p:spPr>
          <a:xfrm>
            <a:off x="11111750" y="85845"/>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1" name="Gráfico 50">
            <a:extLst>
              <a:ext uri="{FF2B5EF4-FFF2-40B4-BE49-F238E27FC236}">
                <a16:creationId xmlns:a16="http://schemas.microsoft.com/office/drawing/2014/main" id="{F1920B14-B4AE-E645-A798-08113EE1BFC6}"/>
              </a:ext>
            </a:extLst>
          </p:cNvPr>
          <p:cNvGraphicFramePr>
            <a:graphicFrameLocks/>
          </p:cNvGraphicFramePr>
          <p:nvPr>
            <p:extLst>
              <p:ext uri="{D42A27DB-BD31-4B8C-83A1-F6EECF244321}">
                <p14:modId xmlns:p14="http://schemas.microsoft.com/office/powerpoint/2010/main" val="2268290939"/>
              </p:ext>
            </p:extLst>
          </p:nvPr>
        </p:nvGraphicFramePr>
        <p:xfrm>
          <a:off x="7404943" y="1113567"/>
          <a:ext cx="1875600" cy="4550963"/>
        </p:xfrm>
        <a:graphic>
          <a:graphicData uri="http://schemas.openxmlformats.org/drawingml/2006/chart">
            <c:chart xmlns:c="http://schemas.openxmlformats.org/drawingml/2006/chart" xmlns:r="http://schemas.openxmlformats.org/officeDocument/2006/relationships" r:id="rId4"/>
          </a:graphicData>
        </a:graphic>
      </p:graphicFrame>
      <p:sp>
        <p:nvSpPr>
          <p:cNvPr id="47" name="Espaço Reservado para Texto 3">
            <a:extLst>
              <a:ext uri="{FF2B5EF4-FFF2-40B4-BE49-F238E27FC236}">
                <a16:creationId xmlns:a16="http://schemas.microsoft.com/office/drawing/2014/main" id="{CFD2E24A-2FDA-4046-B28E-3A969A6E2F89}"/>
              </a:ext>
            </a:extLst>
          </p:cNvPr>
          <p:cNvSpPr txBox="1">
            <a:spLocks/>
          </p:cNvSpPr>
          <p:nvPr/>
        </p:nvSpPr>
        <p:spPr>
          <a:xfrm>
            <a:off x="458788" y="1927524"/>
            <a:ext cx="2783176" cy="43077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dirty="0">
                <a:solidFill>
                  <a:schemeClr val="bg1"/>
                </a:solidFill>
              </a:rPr>
              <a:t>Os comentários sobre relacionamento e atendimento BB formam o segundo maior grupo de respostas, somando 32% do total de comentários espontâneos. </a:t>
            </a:r>
          </a:p>
          <a:p>
            <a:pPr>
              <a:spcBef>
                <a:spcPts val="800"/>
              </a:spcBef>
            </a:pPr>
            <a:r>
              <a:rPr lang="pt-BR" dirty="0">
                <a:solidFill>
                  <a:schemeClr val="bg1"/>
                </a:solidFill>
              </a:rPr>
              <a:t>Clientes UAV reclamam mais do tempo de atendimento nas agências, mas também concentram mais observações sobre a boa vontade/interesse e qualidade do atendimento de funcionários, em geral. </a:t>
            </a:r>
          </a:p>
          <a:p>
            <a:pPr>
              <a:spcBef>
                <a:spcPts val="800"/>
              </a:spcBef>
            </a:pPr>
            <a:r>
              <a:rPr lang="pt-BR" dirty="0">
                <a:solidFill>
                  <a:schemeClr val="bg1"/>
                </a:solidFill>
              </a:rPr>
              <a:t>Clientes URV queixam-se mais da dificuldade de acesso aos gerentes, mas reconhecem a maior proximidade no relacionamento.</a:t>
            </a:r>
          </a:p>
        </p:txBody>
      </p:sp>
    </p:spTree>
    <p:extLst>
      <p:ext uri="{BB962C8B-B14F-4D97-AF65-F5344CB8AC3E}">
        <p14:creationId xmlns:p14="http://schemas.microsoft.com/office/powerpoint/2010/main" val="1761828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12192000" cy="6857999"/>
          </a:xfrm>
          <a:prstGeom prst="rect">
            <a:avLst/>
          </a:prstGeom>
          <a:solidFill>
            <a:srgbClr val="F5D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2"/>
          <a:stretch>
            <a:fillRect/>
          </a:stretch>
        </p:blipFill>
        <p:spPr>
          <a:xfrm>
            <a:off x="5541819" y="5776505"/>
            <a:ext cx="1108362" cy="625130"/>
          </a:xfrm>
          <a:prstGeom prst="rect">
            <a:avLst/>
          </a:prstGeom>
        </p:spPr>
      </p:pic>
      <p:pic>
        <p:nvPicPr>
          <p:cNvPr id="13" name="Imagem 12"/>
          <p:cNvPicPr>
            <a:picLocks noChangeAspect="1"/>
          </p:cNvPicPr>
          <p:nvPr/>
        </p:nvPicPr>
        <p:blipFill>
          <a:blip r:embed="rId3"/>
          <a:stretch>
            <a:fillRect/>
          </a:stretch>
        </p:blipFill>
        <p:spPr>
          <a:xfrm>
            <a:off x="5645150" y="456365"/>
            <a:ext cx="901700" cy="304800"/>
          </a:xfrm>
          <a:prstGeom prst="rect">
            <a:avLst/>
          </a:prstGeom>
        </p:spPr>
      </p:pic>
      <p:sp>
        <p:nvSpPr>
          <p:cNvPr id="2" name="CaixaDeTexto 1">
            <a:extLst>
              <a:ext uri="{FF2B5EF4-FFF2-40B4-BE49-F238E27FC236}">
                <a16:creationId xmlns:a16="http://schemas.microsoft.com/office/drawing/2014/main" id="{414E3F4E-10DB-7E4C-8E27-26B16647C25B}"/>
              </a:ext>
            </a:extLst>
          </p:cNvPr>
          <p:cNvSpPr txBox="1"/>
          <p:nvPr/>
        </p:nvSpPr>
        <p:spPr>
          <a:xfrm>
            <a:off x="3076583" y="2868725"/>
            <a:ext cx="6038834" cy="800219"/>
          </a:xfrm>
          <a:prstGeom prst="rect">
            <a:avLst/>
          </a:prstGeom>
          <a:noFill/>
        </p:spPr>
        <p:txBody>
          <a:bodyPr wrap="none" rtlCol="0">
            <a:spAutoFit/>
          </a:bodyPr>
          <a:lstStyle/>
          <a:p>
            <a:pPr algn="ctr"/>
            <a:r>
              <a:rPr lang="pt-BR" sz="2800" b="1" spc="300" dirty="0">
                <a:solidFill>
                  <a:srgbClr val="1E437F"/>
                </a:solidFill>
                <a:latin typeface="Segoe UI" panose="020B0502040204020203" pitchFamily="34" charset="0"/>
                <a:cs typeface="Segoe UI" panose="020B0502040204020203" pitchFamily="34" charset="0"/>
              </a:rPr>
              <a:t>EXPERIÊNCIA DO CLIENTE PF</a:t>
            </a:r>
            <a:br>
              <a:rPr lang="pt-BR" sz="2800" spc="300" dirty="0">
                <a:solidFill>
                  <a:srgbClr val="1E437F"/>
                </a:solidFill>
                <a:latin typeface="Segoe UI" panose="020B0502040204020203" pitchFamily="34" charset="0"/>
                <a:cs typeface="Segoe UI" panose="020B0502040204020203" pitchFamily="34" charset="0"/>
              </a:rPr>
            </a:br>
            <a:r>
              <a:rPr lang="pt-BR" i="1" spc="300" dirty="0">
                <a:solidFill>
                  <a:srgbClr val="1E437F"/>
                </a:solidFill>
                <a:latin typeface="Segoe UI" panose="020B0502040204020203" pitchFamily="34" charset="0"/>
                <a:cs typeface="Segoe UI" panose="020B0502040204020203" pitchFamily="34" charset="0"/>
              </a:rPr>
              <a:t>2020</a:t>
            </a:r>
          </a:p>
        </p:txBody>
      </p:sp>
      <p:grpSp>
        <p:nvGrpSpPr>
          <p:cNvPr id="11" name="Agrupar 10">
            <a:extLst>
              <a:ext uri="{FF2B5EF4-FFF2-40B4-BE49-F238E27FC236}">
                <a16:creationId xmlns:a16="http://schemas.microsoft.com/office/drawing/2014/main" id="{9989980B-4A28-B642-BC44-6D1E5E87E333}"/>
              </a:ext>
            </a:extLst>
          </p:cNvPr>
          <p:cNvGrpSpPr/>
          <p:nvPr/>
        </p:nvGrpSpPr>
        <p:grpSpPr>
          <a:xfrm>
            <a:off x="4229835" y="1440993"/>
            <a:ext cx="3501002" cy="3501000"/>
            <a:chOff x="5207432" y="708629"/>
            <a:chExt cx="5393411" cy="5393411"/>
          </a:xfrm>
          <a:solidFill>
            <a:schemeClr val="bg1"/>
          </a:solidFill>
        </p:grpSpPr>
        <p:sp>
          <p:nvSpPr>
            <p:cNvPr id="12" name="Forma Livre 11">
              <a:extLst>
                <a:ext uri="{FF2B5EF4-FFF2-40B4-BE49-F238E27FC236}">
                  <a16:creationId xmlns:a16="http://schemas.microsoft.com/office/drawing/2014/main" id="{5A94F3BD-7506-3949-AF36-DBB3533113DB}"/>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orma Livre 14">
              <a:extLst>
                <a:ext uri="{FF2B5EF4-FFF2-40B4-BE49-F238E27FC236}">
                  <a16:creationId xmlns:a16="http://schemas.microsoft.com/office/drawing/2014/main" id="{1B7B0A4B-C6A9-5B4C-BA37-333200C1C949}"/>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9663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24">
            <a:extLst>
              <a:ext uri="{FF2B5EF4-FFF2-40B4-BE49-F238E27FC236}">
                <a16:creationId xmlns:a16="http://schemas.microsoft.com/office/drawing/2014/main" id="{64FD9727-0F61-E249-B890-7820DA150E75}"/>
              </a:ext>
            </a:extLst>
          </p:cNvPr>
          <p:cNvSpPr/>
          <p:nvPr/>
        </p:nvSpPr>
        <p:spPr>
          <a:xfrm>
            <a:off x="-97971" y="-22077"/>
            <a:ext cx="12318175" cy="69453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Mulher sentada em frente a computador&#10;&#10;Descrição gerada automaticamente">
            <a:extLst>
              <a:ext uri="{FF2B5EF4-FFF2-40B4-BE49-F238E27FC236}">
                <a16:creationId xmlns:a16="http://schemas.microsoft.com/office/drawing/2014/main" id="{1AEAB911-A809-6241-876E-721BC8AC5893}"/>
              </a:ext>
            </a:extLst>
          </p:cNvPr>
          <p:cNvPicPr>
            <a:picLocks noChangeAspect="1"/>
          </p:cNvPicPr>
          <p:nvPr/>
        </p:nvPicPr>
        <p:blipFill>
          <a:blip r:embed="rId2"/>
          <a:stretch>
            <a:fillRect/>
          </a:stretch>
        </p:blipFill>
        <p:spPr>
          <a:xfrm>
            <a:off x="4178301" y="990601"/>
            <a:ext cx="7171870" cy="4788097"/>
          </a:xfrm>
          <a:prstGeom prst="rect">
            <a:avLst/>
          </a:prstGeom>
        </p:spPr>
      </p:pic>
      <p:sp>
        <p:nvSpPr>
          <p:cNvPr id="30" name="Retângulo 29">
            <a:extLst>
              <a:ext uri="{FF2B5EF4-FFF2-40B4-BE49-F238E27FC236}">
                <a16:creationId xmlns:a16="http://schemas.microsoft.com/office/drawing/2014/main" id="{8EF5A655-C33F-504E-8E43-1AD39DAF39BD}"/>
              </a:ext>
            </a:extLst>
          </p:cNvPr>
          <p:cNvSpPr/>
          <p:nvPr/>
        </p:nvSpPr>
        <p:spPr>
          <a:xfrm>
            <a:off x="4163787" y="966328"/>
            <a:ext cx="2890156" cy="4815244"/>
          </a:xfrm>
          <a:prstGeom prst="rect">
            <a:avLst/>
          </a:prstGeom>
          <a:gradFill flip="none" rotWithShape="1">
            <a:gsLst>
              <a:gs pos="0">
                <a:srgbClr val="1A1A1A">
                  <a:alpha val="0"/>
                </a:srgbClr>
              </a:gs>
              <a:gs pos="100000">
                <a:srgbClr val="1A1A1A">
                  <a:alpha val="4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688E3263-1FA0-F44D-8192-A4245ECD1287}"/>
              </a:ext>
            </a:extLst>
          </p:cNvPr>
          <p:cNvSpPr txBox="1"/>
          <p:nvPr/>
        </p:nvSpPr>
        <p:spPr>
          <a:xfrm>
            <a:off x="18462" y="2449287"/>
            <a:ext cx="5600700" cy="1815882"/>
          </a:xfrm>
          <a:prstGeom prst="rect">
            <a:avLst/>
          </a:prstGeom>
          <a:noFill/>
        </p:spPr>
        <p:txBody>
          <a:bodyPr wrap="square" rtlCol="0">
            <a:spAutoFit/>
          </a:bodyPr>
          <a:lstStyle/>
          <a:p>
            <a:pPr algn="r"/>
            <a:r>
              <a:rPr lang="pt-BR" sz="5600" b="1" spc="600" dirty="0">
                <a:solidFill>
                  <a:schemeClr val="bg1"/>
                </a:solidFill>
                <a:latin typeface="Segoe UI" panose="020B0502040204020203" pitchFamily="34" charset="0"/>
                <a:cs typeface="Segoe UI" panose="020B0502040204020203" pitchFamily="34" charset="0"/>
              </a:rPr>
              <a:t>PERCEPÇÃO</a:t>
            </a:r>
          </a:p>
          <a:p>
            <a:pPr algn="r"/>
            <a:r>
              <a:rPr lang="pt-BR" sz="5600" b="1" spc="600" dirty="0">
                <a:solidFill>
                  <a:schemeClr val="bg1"/>
                </a:solidFill>
                <a:latin typeface="Segoe UI" panose="020B0502040204020203" pitchFamily="34" charset="0"/>
                <a:cs typeface="Segoe UI" panose="020B0502040204020203" pitchFamily="34" charset="0"/>
              </a:rPr>
              <a:t>GERAL</a:t>
            </a:r>
          </a:p>
        </p:txBody>
      </p:sp>
      <p:sp>
        <p:nvSpPr>
          <p:cNvPr id="32" name="CaixaDeTexto 26">
            <a:extLst>
              <a:ext uri="{FF2B5EF4-FFF2-40B4-BE49-F238E27FC236}">
                <a16:creationId xmlns:a16="http://schemas.microsoft.com/office/drawing/2014/main" id="{4AAD4BDF-088A-D042-8B1F-858C9A2E5812}"/>
              </a:ext>
            </a:extLst>
          </p:cNvPr>
          <p:cNvSpPr txBox="1"/>
          <p:nvPr/>
        </p:nvSpPr>
        <p:spPr>
          <a:xfrm>
            <a:off x="1110346" y="4335338"/>
            <a:ext cx="3553286" cy="891270"/>
          </a:xfrm>
          <a:prstGeom prst="rect">
            <a:avLst/>
          </a:prstGeom>
          <a:noFill/>
        </p:spPr>
        <p:txBody>
          <a:bodyPr wrap="square" lIns="0" rtlCol="0">
            <a:spAutoFit/>
          </a:bodyPr>
          <a:lstStyle/>
          <a:p>
            <a:pPr algn="r">
              <a:lnSpc>
                <a:spcPct val="110000"/>
              </a:lnSpc>
              <a:spcAft>
                <a:spcPts val="1000"/>
              </a:spcAft>
            </a:pPr>
            <a:r>
              <a:rPr lang="pt-BR" sz="1600" i="1" spc="300" dirty="0">
                <a:solidFill>
                  <a:schemeClr val="bg1"/>
                </a:solidFill>
                <a:latin typeface="Segoe Pro SemiLight" panose="020B0402040204020203" pitchFamily="34" charset="0"/>
                <a:ea typeface="Century Gothic" charset="0"/>
                <a:cs typeface="Segoe UI" panose="020B0502040204020203" pitchFamily="34" charset="0"/>
              </a:rPr>
              <a:t>Grandes indicadores: NPS, Temas de Qualidade e Satisfação com o BB</a:t>
            </a:r>
          </a:p>
        </p:txBody>
      </p:sp>
      <p:grpSp>
        <p:nvGrpSpPr>
          <p:cNvPr id="20" name="Agrupar 19">
            <a:extLst>
              <a:ext uri="{FF2B5EF4-FFF2-40B4-BE49-F238E27FC236}">
                <a16:creationId xmlns:a16="http://schemas.microsoft.com/office/drawing/2014/main" id="{BF2824EF-E0BD-8847-A1C0-4D5939ADD4D5}"/>
              </a:ext>
            </a:extLst>
          </p:cNvPr>
          <p:cNvGrpSpPr/>
          <p:nvPr/>
        </p:nvGrpSpPr>
        <p:grpSpPr>
          <a:xfrm>
            <a:off x="5207432" y="708629"/>
            <a:ext cx="5393411" cy="5393411"/>
            <a:chOff x="5207432" y="708629"/>
            <a:chExt cx="5393411" cy="5393411"/>
          </a:xfrm>
          <a:solidFill>
            <a:srgbClr val="FFFF00"/>
          </a:solidFill>
        </p:grpSpPr>
        <p:sp>
          <p:nvSpPr>
            <p:cNvPr id="15" name="Forma Livre 14">
              <a:extLst>
                <a:ext uri="{FF2B5EF4-FFF2-40B4-BE49-F238E27FC236}">
                  <a16:creationId xmlns:a16="http://schemas.microsoft.com/office/drawing/2014/main" id="{EA6EA6AB-25A7-DC44-A395-8244053058F5}"/>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10">
              <a:extLst>
                <a:ext uri="{FF2B5EF4-FFF2-40B4-BE49-F238E27FC236}">
                  <a16:creationId xmlns:a16="http://schemas.microsoft.com/office/drawing/2014/main" id="{C70975F2-A1DE-EE44-ADA8-7EED3988B383}"/>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3">
            <a:extLst>
              <a:ext uri="{FF2B5EF4-FFF2-40B4-BE49-F238E27FC236}">
                <a16:creationId xmlns:a16="http://schemas.microsoft.com/office/drawing/2014/main" id="{A0B630AE-DDAB-9842-988C-AA0D6FA5366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spTree>
    <p:extLst>
      <p:ext uri="{BB962C8B-B14F-4D97-AF65-F5344CB8AC3E}">
        <p14:creationId xmlns:p14="http://schemas.microsoft.com/office/powerpoint/2010/main" val="50122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tângulo 75">
            <a:extLst>
              <a:ext uri="{FF2B5EF4-FFF2-40B4-BE49-F238E27FC236}">
                <a16:creationId xmlns:a16="http://schemas.microsoft.com/office/drawing/2014/main" id="{B580987C-50E9-AD44-9FC7-BCC8BB2618D7}"/>
              </a:ext>
            </a:extLst>
          </p:cNvPr>
          <p:cNvSpPr/>
          <p:nvPr/>
        </p:nvSpPr>
        <p:spPr>
          <a:xfrm>
            <a:off x="-1" y="0"/>
            <a:ext cx="3945015"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ctrTitle" idx="4294967295"/>
          </p:nvPr>
        </p:nvSpPr>
        <p:spPr>
          <a:xfrm>
            <a:off x="5089525" y="373063"/>
            <a:ext cx="7102475" cy="365125"/>
          </a:xfrm>
        </p:spPr>
        <p:txBody>
          <a:bodyPr anchor="t">
            <a:normAutofit fontScale="90000"/>
          </a:bodyPr>
          <a:lstStyle/>
          <a:p>
            <a:r>
              <a:rPr lang="pt-BR" dirty="0"/>
              <a:t>NPS</a:t>
            </a:r>
            <a:endParaRPr lang="pt-BR" b="0" dirty="0">
              <a:latin typeface="Segoe Pro SemiLight" panose="020B0402040204020203" pitchFamily="34" charset="0"/>
            </a:endParaRPr>
          </a:p>
        </p:txBody>
      </p:sp>
      <p:sp>
        <p:nvSpPr>
          <p:cNvPr id="61" name="CaixaDeTexto 60">
            <a:extLst>
              <a:ext uri="{FF2B5EF4-FFF2-40B4-BE49-F238E27FC236}">
                <a16:creationId xmlns:a16="http://schemas.microsoft.com/office/drawing/2014/main" id="{8554BC18-BD72-7542-90BE-9459227804BD}"/>
              </a:ext>
            </a:extLst>
          </p:cNvPr>
          <p:cNvSpPr txBox="1"/>
          <p:nvPr/>
        </p:nvSpPr>
        <p:spPr>
          <a:xfrm>
            <a:off x="4661244" y="714998"/>
            <a:ext cx="6285862" cy="404598"/>
          </a:xfrm>
          <a:prstGeom prst="rect">
            <a:avLst/>
          </a:prstGeom>
        </p:spPr>
        <p:txBody>
          <a:bodyPr vert="horz" wrap="square" lIns="0" tIns="45720" rIns="0" bIns="45720" rtlCol="0">
            <a:spAutoFit/>
          </a:bodyPr>
          <a:lstStyle>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Média móvel e série histórica isolada</a:t>
            </a:r>
          </a:p>
        </p:txBody>
      </p:sp>
      <p:sp>
        <p:nvSpPr>
          <p:cNvPr id="101" name="TextBox 105">
            <a:extLst>
              <a:ext uri="{FF2B5EF4-FFF2-40B4-BE49-F238E27FC236}">
                <a16:creationId xmlns:a16="http://schemas.microsoft.com/office/drawing/2014/main" id="{EC24CA87-E6E5-5E46-8A87-ABEC56D536FC}"/>
              </a:ext>
            </a:extLst>
          </p:cNvPr>
          <p:cNvSpPr txBox="1"/>
          <p:nvPr/>
        </p:nvSpPr>
        <p:spPr>
          <a:xfrm>
            <a:off x="1095731" y="431985"/>
            <a:ext cx="2681320" cy="769441"/>
          </a:xfrm>
          <a:prstGeom prst="rect">
            <a:avLst/>
          </a:prstGeom>
          <a:noFill/>
        </p:spPr>
        <p:txBody>
          <a:bodyPr wrap="square" rtlCol="0">
            <a:spAutoFit/>
          </a:bodyPr>
          <a:lstStyle/>
          <a:p>
            <a:pPr algn="r" defTabSz="914340"/>
            <a:r>
              <a:rPr lang="pt-BR" sz="2400" kern="0" dirty="0">
                <a:solidFill>
                  <a:schemeClr val="bg1">
                    <a:lumMod val="95000"/>
                  </a:schemeClr>
                </a:solidFill>
                <a:latin typeface="Segoe Pro SemiLight" panose="020B0402040204020203" pitchFamily="34" charset="0"/>
                <a:ea typeface="Century Gothic" charset="0"/>
                <a:cs typeface="Segoe UI" panose="020B0502040204020203" pitchFamily="34" charset="0"/>
              </a:rPr>
              <a:t>MÉDIA MÓVEL</a:t>
            </a:r>
            <a:br>
              <a:rPr lang="pt-BR" sz="2400" kern="0" dirty="0">
                <a:solidFill>
                  <a:schemeClr val="bg1">
                    <a:lumMod val="95000"/>
                  </a:schemeClr>
                </a:solidFill>
                <a:latin typeface="Segoe Pro SemiLight" panose="020B0402040204020203" pitchFamily="34" charset="0"/>
                <a:ea typeface="Century Gothic" charset="0"/>
                <a:cs typeface="Segoe UI" panose="020B0502040204020203" pitchFamily="34" charset="0"/>
              </a:rPr>
            </a:br>
            <a:r>
              <a:rPr lang="pt-BR" sz="2000" kern="0" dirty="0">
                <a:solidFill>
                  <a:schemeClr val="bg1">
                    <a:lumMod val="95000"/>
                  </a:schemeClr>
                </a:solidFill>
                <a:latin typeface="Segoe Pro SemiLight" panose="020B0402040204020203" pitchFamily="34" charset="0"/>
                <a:ea typeface="Century Gothic" charset="0"/>
                <a:cs typeface="Segoe UI" panose="020B0502040204020203" pitchFamily="34" charset="0"/>
              </a:rPr>
              <a:t>MARÇO 2020</a:t>
            </a:r>
            <a:endParaRPr lang="pt-BR" sz="2400" kern="0" dirty="0">
              <a:solidFill>
                <a:schemeClr val="bg1">
                  <a:lumMod val="95000"/>
                </a:schemeClr>
              </a:solidFill>
              <a:latin typeface="Segoe Pro SemiLight" panose="020B0402040204020203" pitchFamily="34" charset="0"/>
              <a:ea typeface="Century Gothic" charset="0"/>
              <a:cs typeface="Segoe UI" panose="020B0502040204020203" pitchFamily="34" charset="0"/>
            </a:endParaRPr>
          </a:p>
        </p:txBody>
      </p:sp>
      <p:sp>
        <p:nvSpPr>
          <p:cNvPr id="65" name="Retângulo 64">
            <a:extLst>
              <a:ext uri="{FF2B5EF4-FFF2-40B4-BE49-F238E27FC236}">
                <a16:creationId xmlns:a16="http://schemas.microsoft.com/office/drawing/2014/main" id="{B529EDC0-9BD3-1B44-B781-06B348336A1C}"/>
              </a:ext>
            </a:extLst>
          </p:cNvPr>
          <p:cNvSpPr/>
          <p:nvPr/>
        </p:nvSpPr>
        <p:spPr>
          <a:xfrm>
            <a:off x="1871978" y="4116917"/>
            <a:ext cx="2464920" cy="1364887"/>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7BAFB9C-464D-2B47-A90D-ACE60D43AD11}"/>
              </a:ext>
            </a:extLst>
          </p:cNvPr>
          <p:cNvSpPr/>
          <p:nvPr/>
        </p:nvSpPr>
        <p:spPr>
          <a:xfrm>
            <a:off x="1871978" y="2752030"/>
            <a:ext cx="2464920" cy="1364887"/>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AF44E64B-1D49-3042-8DD1-2D87C3BDA7BC}"/>
              </a:ext>
            </a:extLst>
          </p:cNvPr>
          <p:cNvSpPr/>
          <p:nvPr/>
        </p:nvSpPr>
        <p:spPr>
          <a:xfrm>
            <a:off x="1871978" y="1387143"/>
            <a:ext cx="2464920" cy="1364887"/>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TextBox 105">
            <a:extLst>
              <a:ext uri="{FF2B5EF4-FFF2-40B4-BE49-F238E27FC236}">
                <a16:creationId xmlns:a16="http://schemas.microsoft.com/office/drawing/2014/main" id="{BD9C0A6F-EA71-B744-8820-A7A62F5EC109}"/>
              </a:ext>
            </a:extLst>
          </p:cNvPr>
          <p:cNvSpPr txBox="1"/>
          <p:nvPr/>
        </p:nvSpPr>
        <p:spPr>
          <a:xfrm>
            <a:off x="2680259" y="1508744"/>
            <a:ext cx="848359"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69" name="TextBox 105">
            <a:extLst>
              <a:ext uri="{FF2B5EF4-FFF2-40B4-BE49-F238E27FC236}">
                <a16:creationId xmlns:a16="http://schemas.microsoft.com/office/drawing/2014/main" id="{2A8EBCF0-5721-6C4B-B319-B2AC8FA20F0C}"/>
              </a:ext>
            </a:extLst>
          </p:cNvPr>
          <p:cNvSpPr txBox="1"/>
          <p:nvPr/>
        </p:nvSpPr>
        <p:spPr>
          <a:xfrm>
            <a:off x="2256071" y="4238518"/>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74" name="TextBox 105">
            <a:extLst>
              <a:ext uri="{FF2B5EF4-FFF2-40B4-BE49-F238E27FC236}">
                <a16:creationId xmlns:a16="http://schemas.microsoft.com/office/drawing/2014/main" id="{CE7E05EC-3075-D64C-BC05-8175E4B509F1}"/>
              </a:ext>
            </a:extLst>
          </p:cNvPr>
          <p:cNvSpPr txBox="1"/>
          <p:nvPr/>
        </p:nvSpPr>
        <p:spPr>
          <a:xfrm>
            <a:off x="2117424" y="2873631"/>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sp>
        <p:nvSpPr>
          <p:cNvPr id="94" name="TextBox 105">
            <a:extLst>
              <a:ext uri="{FF2B5EF4-FFF2-40B4-BE49-F238E27FC236}">
                <a16:creationId xmlns:a16="http://schemas.microsoft.com/office/drawing/2014/main" id="{77078850-783E-8943-B872-9568B5783E91}"/>
              </a:ext>
            </a:extLst>
          </p:cNvPr>
          <p:cNvSpPr txBox="1"/>
          <p:nvPr/>
        </p:nvSpPr>
        <p:spPr>
          <a:xfrm>
            <a:off x="2730862" y="1935907"/>
            <a:ext cx="1340202" cy="523220"/>
          </a:xfrm>
          <a:prstGeom prst="rect">
            <a:avLst/>
          </a:prstGeom>
          <a:noFill/>
        </p:spPr>
        <p:txBody>
          <a:bodyPr wrap="square" rtlCol="0">
            <a:spAutoFit/>
          </a:bodyPr>
          <a:lstStyle/>
          <a:p>
            <a:pPr algn="ctr" defTabSz="914340"/>
            <a:r>
              <a:rPr lang="pt-BR" sz="2800" b="1" kern="0" dirty="0">
                <a:solidFill>
                  <a:srgbClr val="404040"/>
                </a:solidFill>
                <a:latin typeface="Segoe UI" panose="020B0502040204020203" pitchFamily="34" charset="0"/>
                <a:ea typeface="Segoe UI Symbol" panose="020B0502040204020203" pitchFamily="34" charset="0"/>
                <a:cs typeface="Segoe UI" panose="020B0502040204020203" pitchFamily="34" charset="0"/>
              </a:rPr>
              <a:t>33,64</a:t>
            </a:r>
          </a:p>
        </p:txBody>
      </p:sp>
      <p:sp>
        <p:nvSpPr>
          <p:cNvPr id="95" name="TextBox 105">
            <a:extLst>
              <a:ext uri="{FF2B5EF4-FFF2-40B4-BE49-F238E27FC236}">
                <a16:creationId xmlns:a16="http://schemas.microsoft.com/office/drawing/2014/main" id="{9D11D5C4-C13F-194B-8963-BEE59649B17E}"/>
              </a:ext>
            </a:extLst>
          </p:cNvPr>
          <p:cNvSpPr txBox="1"/>
          <p:nvPr/>
        </p:nvSpPr>
        <p:spPr>
          <a:xfrm>
            <a:off x="2730862" y="3287320"/>
            <a:ext cx="1340202" cy="523220"/>
          </a:xfrm>
          <a:prstGeom prst="rect">
            <a:avLst/>
          </a:prstGeom>
          <a:noFill/>
        </p:spPr>
        <p:txBody>
          <a:bodyPr wrap="square" rtlCol="0">
            <a:spAutoFit/>
          </a:bodyPr>
          <a:lstStyle/>
          <a:p>
            <a:pPr algn="ctr" defTabSz="914340"/>
            <a:r>
              <a:rPr lang="pt-BR" sz="2800" b="1" kern="0" dirty="0">
                <a:solidFill>
                  <a:srgbClr val="404040"/>
                </a:solidFill>
                <a:latin typeface="Segoe UI" panose="020B0502040204020203" pitchFamily="34" charset="0"/>
                <a:ea typeface="Segoe UI Symbol" panose="020B0502040204020203" pitchFamily="34" charset="0"/>
                <a:cs typeface="Segoe UI" panose="020B0502040204020203" pitchFamily="34" charset="0"/>
              </a:rPr>
              <a:t>35,51</a:t>
            </a:r>
          </a:p>
        </p:txBody>
      </p:sp>
      <p:sp>
        <p:nvSpPr>
          <p:cNvPr id="96" name="TextBox 105">
            <a:extLst>
              <a:ext uri="{FF2B5EF4-FFF2-40B4-BE49-F238E27FC236}">
                <a16:creationId xmlns:a16="http://schemas.microsoft.com/office/drawing/2014/main" id="{CCDE0E6A-D8FD-8841-8F4B-F1DD75B0F03A}"/>
              </a:ext>
            </a:extLst>
          </p:cNvPr>
          <p:cNvSpPr txBox="1"/>
          <p:nvPr/>
        </p:nvSpPr>
        <p:spPr>
          <a:xfrm>
            <a:off x="2730862" y="4660159"/>
            <a:ext cx="1340202" cy="523220"/>
          </a:xfrm>
          <a:prstGeom prst="rect">
            <a:avLst/>
          </a:prstGeom>
          <a:noFill/>
        </p:spPr>
        <p:txBody>
          <a:bodyPr wrap="square" rtlCol="0">
            <a:spAutoFit/>
          </a:bodyPr>
          <a:lstStyle/>
          <a:p>
            <a:pPr algn="ctr" defTabSz="914340"/>
            <a:r>
              <a:rPr lang="pt-BR" sz="2800" b="1" kern="0" dirty="0">
                <a:solidFill>
                  <a:srgbClr val="404040"/>
                </a:solidFill>
                <a:latin typeface="Segoe UI" panose="020B0502040204020203" pitchFamily="34" charset="0"/>
                <a:ea typeface="Segoe UI Symbol" panose="020B0502040204020203" pitchFamily="34" charset="0"/>
                <a:cs typeface="Segoe UI" panose="020B0502040204020203" pitchFamily="34" charset="0"/>
              </a:rPr>
              <a:t>72,76</a:t>
            </a:r>
          </a:p>
        </p:txBody>
      </p:sp>
      <p:graphicFrame>
        <p:nvGraphicFramePr>
          <p:cNvPr id="18" name="Tabela 17">
            <a:extLst>
              <a:ext uri="{FF2B5EF4-FFF2-40B4-BE49-F238E27FC236}">
                <a16:creationId xmlns:a16="http://schemas.microsoft.com/office/drawing/2014/main" id="{114DB4BA-53DD-7B46-96FA-74339E34FCC4}"/>
              </a:ext>
            </a:extLst>
          </p:cNvPr>
          <p:cNvGraphicFramePr>
            <a:graphicFrameLocks noGrp="1"/>
          </p:cNvGraphicFramePr>
          <p:nvPr/>
        </p:nvGraphicFramePr>
        <p:xfrm>
          <a:off x="919349" y="1500124"/>
          <a:ext cx="825500" cy="3851052"/>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49724718"/>
                    </a:ext>
                  </a:extLst>
                </a:gridCol>
              </a:tblGrid>
              <a:tr h="1269563">
                <a:tc>
                  <a:txBody>
                    <a:bodyPr/>
                    <a:lstStyle/>
                    <a:p>
                      <a:pPr algn="ctr" rtl="0" fontAlgn="ctr"/>
                      <a:r>
                        <a:rPr lang="pt-BR" sz="1600" u="none" strike="noStrike" dirty="0">
                          <a:solidFill>
                            <a:schemeClr val="accent4">
                              <a:lumMod val="60000"/>
                              <a:lumOff val="40000"/>
                            </a:schemeClr>
                          </a:solidFill>
                          <a:effectLst/>
                          <a:latin typeface="Segoe UI Symbol" panose="020B0502040204020203" pitchFamily="34" charset="0"/>
                          <a:ea typeface="Segoe UI Symbol" panose="020B0502040204020203" pitchFamily="34" charset="0"/>
                        </a:rPr>
                        <a:t>28,64</a:t>
                      </a:r>
                      <a:endParaRPr lang="pt-BR" sz="1600" b="0" i="0" u="none" strike="noStrike" dirty="0">
                        <a:solidFill>
                          <a:schemeClr val="accent4">
                            <a:lumMod val="60000"/>
                            <a:lumOff val="40000"/>
                          </a:schemeClr>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7543770"/>
                  </a:ext>
                </a:extLst>
              </a:tr>
              <a:tr h="1256434">
                <a:tc>
                  <a:txBody>
                    <a:bodyPr/>
                    <a:lstStyle/>
                    <a:p>
                      <a:pPr algn="ctr" rtl="0" fontAlgn="ctr"/>
                      <a:r>
                        <a:rPr lang="pt-BR" sz="1600" u="none" strike="noStrike" dirty="0">
                          <a:solidFill>
                            <a:srgbClr val="F17E72"/>
                          </a:solidFill>
                          <a:effectLst/>
                          <a:latin typeface="Segoe UI Symbol" panose="020B0502040204020203" pitchFamily="34" charset="0"/>
                          <a:ea typeface="Segoe UI Symbol" panose="020B0502040204020203" pitchFamily="34" charset="0"/>
                        </a:rPr>
                        <a:t>28,55</a:t>
                      </a:r>
                      <a:endParaRPr lang="pt-BR" sz="1600" b="0" i="0" u="none" strike="noStrike" dirty="0">
                        <a:solidFill>
                          <a:srgbClr val="F17E72"/>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4833590"/>
                  </a:ext>
                </a:extLst>
              </a:tr>
              <a:tr h="1325055">
                <a:tc>
                  <a:txBody>
                    <a:bodyPr/>
                    <a:lstStyle/>
                    <a:p>
                      <a:pPr algn="ctr" rtl="0" fontAlgn="ctr"/>
                      <a:r>
                        <a:rPr lang="pt-BR" sz="1600" u="none" strike="noStrike" dirty="0">
                          <a:solidFill>
                            <a:srgbClr val="00DEAA"/>
                          </a:solidFill>
                          <a:effectLst/>
                          <a:latin typeface="Segoe UI Symbol" panose="020B0502040204020203" pitchFamily="34" charset="0"/>
                          <a:ea typeface="Segoe UI Symbol" panose="020B0502040204020203" pitchFamily="34" charset="0"/>
                        </a:rPr>
                        <a:t>78,78</a:t>
                      </a:r>
                      <a:endParaRPr lang="pt-BR" sz="1600" b="0" i="0" u="none" strike="noStrike" dirty="0">
                        <a:solidFill>
                          <a:srgbClr val="00DEAA"/>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825566"/>
                  </a:ext>
                </a:extLst>
              </a:tr>
            </a:tbl>
          </a:graphicData>
        </a:graphic>
      </p:graphicFrame>
      <p:sp>
        <p:nvSpPr>
          <p:cNvPr id="102" name="CaixaDeTexto 26">
            <a:extLst>
              <a:ext uri="{FF2B5EF4-FFF2-40B4-BE49-F238E27FC236}">
                <a16:creationId xmlns:a16="http://schemas.microsoft.com/office/drawing/2014/main" id="{D694B4C0-7C38-1340-885D-82548BF716BB}"/>
              </a:ext>
            </a:extLst>
          </p:cNvPr>
          <p:cNvSpPr txBox="1"/>
          <p:nvPr/>
        </p:nvSpPr>
        <p:spPr>
          <a:xfrm>
            <a:off x="841929" y="1027251"/>
            <a:ext cx="1081665" cy="641651"/>
          </a:xfrm>
          <a:prstGeom prst="rect">
            <a:avLst/>
          </a:prstGeom>
          <a:noFill/>
        </p:spPr>
        <p:txBody>
          <a:bodyPr wrap="square" lIns="0" rtlCol="0">
            <a:spAutoFit/>
          </a:bodyPr>
          <a:lstStyle/>
          <a:p>
            <a:pPr algn="ctr">
              <a:lnSpc>
                <a:spcPct val="110000"/>
              </a:lnSpc>
              <a:spcAft>
                <a:spcPts val="1000"/>
              </a:spcAft>
            </a:pPr>
            <a:r>
              <a:rPr lang="pt-BR" sz="1100" spc="10" dirty="0">
                <a:solidFill>
                  <a:schemeClr val="bg1">
                    <a:lumMod val="95000"/>
                  </a:schemeClr>
                </a:solidFill>
                <a:latin typeface="Segoe UI" panose="020B0502040204020203" pitchFamily="34" charset="0"/>
                <a:ea typeface="Century Gothic" charset="0"/>
                <a:cs typeface="Segoe UI" panose="020B0502040204020203" pitchFamily="34" charset="0"/>
              </a:rPr>
              <a:t>NPS</a:t>
            </a:r>
            <a:br>
              <a:rPr lang="pt-BR" sz="1100" spc="10" dirty="0">
                <a:solidFill>
                  <a:schemeClr val="bg1">
                    <a:lumMod val="95000"/>
                  </a:schemeClr>
                </a:solidFill>
                <a:latin typeface="Segoe UI" panose="020B0502040204020203" pitchFamily="34" charset="0"/>
                <a:ea typeface="Century Gothic" charset="0"/>
                <a:cs typeface="Segoe UI" panose="020B0502040204020203" pitchFamily="34" charset="0"/>
              </a:rPr>
            </a:br>
            <a:r>
              <a:rPr lang="pt-BR" sz="1100" spc="10" dirty="0">
                <a:solidFill>
                  <a:schemeClr val="bg1">
                    <a:lumMod val="95000"/>
                  </a:schemeClr>
                </a:solidFill>
                <a:latin typeface="Segoe UI" panose="020B0502040204020203" pitchFamily="34" charset="0"/>
                <a:ea typeface="Century Gothic" charset="0"/>
                <a:cs typeface="Segoe UI" panose="020B0502040204020203" pitchFamily="34" charset="0"/>
              </a:rPr>
              <a:t>acumulado</a:t>
            </a:r>
            <a:br>
              <a:rPr lang="pt-BR" sz="1100" spc="10" dirty="0">
                <a:solidFill>
                  <a:schemeClr val="bg1">
                    <a:lumMod val="95000"/>
                  </a:schemeClr>
                </a:solidFill>
                <a:latin typeface="Segoe UI" panose="020B0502040204020203" pitchFamily="34" charset="0"/>
                <a:ea typeface="Century Gothic" charset="0"/>
                <a:cs typeface="Segoe UI" panose="020B0502040204020203" pitchFamily="34" charset="0"/>
              </a:rPr>
            </a:br>
            <a:r>
              <a:rPr lang="pt-BR" sz="1100" spc="10" dirty="0">
                <a:solidFill>
                  <a:schemeClr val="bg1">
                    <a:lumMod val="95000"/>
                  </a:schemeClr>
                </a:solidFill>
                <a:latin typeface="Segoe UI" panose="020B0502040204020203" pitchFamily="34" charset="0"/>
                <a:ea typeface="Century Gothic" charset="0"/>
                <a:cs typeface="Segoe UI" panose="020B0502040204020203" pitchFamily="34" charset="0"/>
              </a:rPr>
              <a:t> 2019</a:t>
            </a:r>
            <a:endParaRPr lang="pt-BR" sz="1100" spc="10" dirty="0">
              <a:solidFill>
                <a:schemeClr val="bg1">
                  <a:lumMod val="95000"/>
                </a:schemeClr>
              </a:solidFill>
              <a:highlight>
                <a:srgbClr val="FFFF00"/>
              </a:highlight>
              <a:latin typeface="Segoe UI" panose="020B0502040204020203" pitchFamily="34" charset="0"/>
              <a:ea typeface="Century Gothic" charset="0"/>
              <a:cs typeface="Segoe UI" panose="020B0502040204020203" pitchFamily="34" charset="0"/>
            </a:endParaRPr>
          </a:p>
        </p:txBody>
      </p:sp>
      <p:sp>
        <p:nvSpPr>
          <p:cNvPr id="19" name="Triângulo Retângulo 18">
            <a:extLst>
              <a:ext uri="{FF2B5EF4-FFF2-40B4-BE49-F238E27FC236}">
                <a16:creationId xmlns:a16="http://schemas.microsoft.com/office/drawing/2014/main" id="{77B0EBDF-5341-9741-8F50-9E6E431BEADB}"/>
              </a:ext>
            </a:extLst>
          </p:cNvPr>
          <p:cNvSpPr/>
          <p:nvPr/>
        </p:nvSpPr>
        <p:spPr>
          <a:xfrm rot="18900000">
            <a:off x="1265880" y="1654885"/>
            <a:ext cx="116521" cy="11652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Reto 20">
            <a:extLst>
              <a:ext uri="{FF2B5EF4-FFF2-40B4-BE49-F238E27FC236}">
                <a16:creationId xmlns:a16="http://schemas.microsoft.com/office/drawing/2014/main" id="{39993B3B-1D4B-9C4E-9C97-4DDE79C9856E}"/>
              </a:ext>
            </a:extLst>
          </p:cNvPr>
          <p:cNvCxnSpPr/>
          <p:nvPr/>
        </p:nvCxnSpPr>
        <p:spPr>
          <a:xfrm>
            <a:off x="919349" y="2752030"/>
            <a:ext cx="8255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Conector Reto 102">
            <a:extLst>
              <a:ext uri="{FF2B5EF4-FFF2-40B4-BE49-F238E27FC236}">
                <a16:creationId xmlns:a16="http://schemas.microsoft.com/office/drawing/2014/main" id="{76827FE8-80C5-2D40-9B37-B2133805C95A}"/>
              </a:ext>
            </a:extLst>
          </p:cNvPr>
          <p:cNvCxnSpPr/>
          <p:nvPr/>
        </p:nvCxnSpPr>
        <p:spPr>
          <a:xfrm>
            <a:off x="919349" y="4105817"/>
            <a:ext cx="8255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6" name="CaixaDeTexto 105">
            <a:extLst>
              <a:ext uri="{FF2B5EF4-FFF2-40B4-BE49-F238E27FC236}">
                <a16:creationId xmlns:a16="http://schemas.microsoft.com/office/drawing/2014/main" id="{92A34447-E71F-E34A-9598-ACEAC270D210}"/>
              </a:ext>
            </a:extLst>
          </p:cNvPr>
          <p:cNvSpPr txBox="1"/>
          <p:nvPr/>
        </p:nvSpPr>
        <p:spPr>
          <a:xfrm>
            <a:off x="4561323" y="6397928"/>
            <a:ext cx="1205779" cy="261610"/>
          </a:xfrm>
          <a:prstGeom prst="rect">
            <a:avLst/>
          </a:prstGeom>
          <a:noFill/>
        </p:spPr>
        <p:txBody>
          <a:bodyPr wrap="none" rtlCol="0">
            <a:spAutoFit/>
          </a:bodyPr>
          <a:lstStyle/>
          <a:p>
            <a:r>
              <a:rPr lang="pt-BR" sz="11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-100 a -1: Crítica</a:t>
            </a:r>
          </a:p>
        </p:txBody>
      </p:sp>
      <p:sp>
        <p:nvSpPr>
          <p:cNvPr id="107" name="CaixaDeTexto 106">
            <a:extLst>
              <a:ext uri="{FF2B5EF4-FFF2-40B4-BE49-F238E27FC236}">
                <a16:creationId xmlns:a16="http://schemas.microsoft.com/office/drawing/2014/main" id="{FA2D30B4-B35E-3249-8A3C-5EC381B66B0D}"/>
              </a:ext>
            </a:extLst>
          </p:cNvPr>
          <p:cNvSpPr txBox="1"/>
          <p:nvPr/>
        </p:nvSpPr>
        <p:spPr>
          <a:xfrm>
            <a:off x="6014992" y="6397928"/>
            <a:ext cx="1707519" cy="261610"/>
          </a:xfrm>
          <a:prstGeom prst="rect">
            <a:avLst/>
          </a:prstGeom>
          <a:noFill/>
        </p:spPr>
        <p:txBody>
          <a:bodyPr wrap="none" rtlCol="0">
            <a:spAutoFit/>
          </a:bodyPr>
          <a:lstStyle/>
          <a:p>
            <a:r>
              <a:rPr lang="pt-BR" sz="11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0 a 49: Aperfeiçoamento</a:t>
            </a:r>
          </a:p>
        </p:txBody>
      </p:sp>
      <p:sp>
        <p:nvSpPr>
          <p:cNvPr id="108" name="CaixaDeTexto 107">
            <a:extLst>
              <a:ext uri="{FF2B5EF4-FFF2-40B4-BE49-F238E27FC236}">
                <a16:creationId xmlns:a16="http://schemas.microsoft.com/office/drawing/2014/main" id="{02FDCF31-7E6E-7E43-AC7A-F2229074CAA7}"/>
              </a:ext>
            </a:extLst>
          </p:cNvPr>
          <p:cNvSpPr txBox="1"/>
          <p:nvPr/>
        </p:nvSpPr>
        <p:spPr>
          <a:xfrm>
            <a:off x="8021583" y="6397928"/>
            <a:ext cx="1342034" cy="261610"/>
          </a:xfrm>
          <a:prstGeom prst="rect">
            <a:avLst/>
          </a:prstGeom>
          <a:noFill/>
        </p:spPr>
        <p:txBody>
          <a:bodyPr wrap="none" rtlCol="0">
            <a:spAutoFit/>
          </a:bodyPr>
          <a:lstStyle/>
          <a:p>
            <a:r>
              <a:rPr lang="pt-BR" sz="11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50 a 74: Qualidade</a:t>
            </a:r>
          </a:p>
        </p:txBody>
      </p:sp>
      <p:sp>
        <p:nvSpPr>
          <p:cNvPr id="109" name="CaixaDeTexto 108">
            <a:extLst>
              <a:ext uri="{FF2B5EF4-FFF2-40B4-BE49-F238E27FC236}">
                <a16:creationId xmlns:a16="http://schemas.microsoft.com/office/drawing/2014/main" id="{CE63DA2E-BA80-2740-AEF7-B9279CA6973B}"/>
              </a:ext>
            </a:extLst>
          </p:cNvPr>
          <p:cNvSpPr txBox="1"/>
          <p:nvPr/>
        </p:nvSpPr>
        <p:spPr>
          <a:xfrm>
            <a:off x="9586027" y="6397928"/>
            <a:ext cx="1414170" cy="261610"/>
          </a:xfrm>
          <a:prstGeom prst="rect">
            <a:avLst/>
          </a:prstGeom>
          <a:noFill/>
        </p:spPr>
        <p:txBody>
          <a:bodyPr wrap="none" rtlCol="0">
            <a:spAutoFit/>
          </a:bodyPr>
          <a:lstStyle/>
          <a:p>
            <a:r>
              <a:rPr lang="pt-BR" sz="11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75 a 100: Excelência</a:t>
            </a:r>
          </a:p>
        </p:txBody>
      </p:sp>
      <p:sp>
        <p:nvSpPr>
          <p:cNvPr id="110" name="CaixaDeTexto 109">
            <a:extLst>
              <a:ext uri="{FF2B5EF4-FFF2-40B4-BE49-F238E27FC236}">
                <a16:creationId xmlns:a16="http://schemas.microsoft.com/office/drawing/2014/main" id="{50763B50-518E-3047-A402-6DFDB2B14B6A}"/>
              </a:ext>
            </a:extLst>
          </p:cNvPr>
          <p:cNvSpPr txBox="1"/>
          <p:nvPr/>
        </p:nvSpPr>
        <p:spPr>
          <a:xfrm>
            <a:off x="4542974" y="6113959"/>
            <a:ext cx="1402948" cy="276999"/>
          </a:xfrm>
          <a:prstGeom prst="rect">
            <a:avLst/>
          </a:prstGeom>
          <a:noFill/>
        </p:spPr>
        <p:txBody>
          <a:bodyPr wrap="none" rtlCol="0">
            <a:spAutoFit/>
          </a:bodyPr>
          <a:lstStyle/>
          <a:p>
            <a:r>
              <a:rPr lang="pt-BR" sz="12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Referências NPS:</a:t>
            </a:r>
          </a:p>
        </p:txBody>
      </p:sp>
      <p:sp>
        <p:nvSpPr>
          <p:cNvPr id="32" name="CaixaDeTexto 26">
            <a:extLst>
              <a:ext uri="{FF2B5EF4-FFF2-40B4-BE49-F238E27FC236}">
                <a16:creationId xmlns:a16="http://schemas.microsoft.com/office/drawing/2014/main" id="{D7559041-B594-40CA-BA21-6C7369ED28B2}"/>
              </a:ext>
            </a:extLst>
          </p:cNvPr>
          <p:cNvSpPr txBox="1"/>
          <p:nvPr/>
        </p:nvSpPr>
        <p:spPr>
          <a:xfrm>
            <a:off x="4640967" y="1192840"/>
            <a:ext cx="7257158" cy="1265411"/>
          </a:xfrm>
          <a:prstGeom prst="rect">
            <a:avLst/>
          </a:prstGeom>
          <a:noFill/>
        </p:spPr>
        <p:txBody>
          <a:bodyPr wrap="square" lIns="0" rtlCol="0">
            <a:spAutoFit/>
          </a:bodyPr>
          <a:lstStyle/>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O primeiro trimestre do ano se consolida com o crescimento do NPS Geral BB, que ainda se encontra zona de Aperfeiçoamento (0 a 49). A concorrência, por sua vez, registra quedas a partir de fevereiro, o que diminui o gap entre BB e concorrência tradicional na média móvel de 2020. Além disso, com as reduções, os bancos digitais mudam de patamar nos últimos dois meses, migrando da zona de excelência para a de qualidade.</a:t>
            </a:r>
          </a:p>
        </p:txBody>
      </p:sp>
      <p:grpSp>
        <p:nvGrpSpPr>
          <p:cNvPr id="38" name="Agrupar 37">
            <a:extLst>
              <a:ext uri="{FF2B5EF4-FFF2-40B4-BE49-F238E27FC236}">
                <a16:creationId xmlns:a16="http://schemas.microsoft.com/office/drawing/2014/main" id="{D2C93A01-5537-9C45-A87B-7022A609400D}"/>
              </a:ext>
            </a:extLst>
          </p:cNvPr>
          <p:cNvGrpSpPr/>
          <p:nvPr/>
        </p:nvGrpSpPr>
        <p:grpSpPr>
          <a:xfrm>
            <a:off x="10538645" y="3459563"/>
            <a:ext cx="1468012" cy="1553164"/>
            <a:chOff x="10593843" y="2930598"/>
            <a:chExt cx="1468012" cy="1553164"/>
          </a:xfrm>
        </p:grpSpPr>
        <p:cxnSp>
          <p:nvCxnSpPr>
            <p:cNvPr id="39" name="Conector Reto 38">
              <a:extLst>
                <a:ext uri="{FF2B5EF4-FFF2-40B4-BE49-F238E27FC236}">
                  <a16:creationId xmlns:a16="http://schemas.microsoft.com/office/drawing/2014/main" id="{C2C348FE-AB86-3343-9C95-FFA98295CE2E}"/>
                </a:ext>
              </a:extLst>
            </p:cNvPr>
            <p:cNvCxnSpPr>
              <a:cxnSpLocks/>
            </p:cNvCxnSpPr>
            <p:nvPr/>
          </p:nvCxnSpPr>
          <p:spPr>
            <a:xfrm>
              <a:off x="10662422" y="3265280"/>
              <a:ext cx="139943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CaixaDeTexto 39">
              <a:extLst>
                <a:ext uri="{FF2B5EF4-FFF2-40B4-BE49-F238E27FC236}">
                  <a16:creationId xmlns:a16="http://schemas.microsoft.com/office/drawing/2014/main" id="{24626654-4394-3644-8AD4-889FF9AD28D8}"/>
                </a:ext>
              </a:extLst>
            </p:cNvPr>
            <p:cNvSpPr txBox="1"/>
            <p:nvPr/>
          </p:nvSpPr>
          <p:spPr>
            <a:xfrm>
              <a:off x="10593843" y="2930598"/>
              <a:ext cx="873060" cy="276999"/>
            </a:xfrm>
            <a:prstGeom prst="rect">
              <a:avLst/>
            </a:prstGeom>
            <a:noFill/>
          </p:spPr>
          <p:txBody>
            <a:bodyPr wrap="none" rtlCol="0">
              <a:spAutoFit/>
            </a:bodyPr>
            <a:lstStyle/>
            <a:p>
              <a:r>
                <a:rPr lang="pt-BR" sz="120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LEGENDA:</a:t>
              </a:r>
            </a:p>
          </p:txBody>
        </p:sp>
        <p:grpSp>
          <p:nvGrpSpPr>
            <p:cNvPr id="41" name="Grupo 21">
              <a:extLst>
                <a:ext uri="{FF2B5EF4-FFF2-40B4-BE49-F238E27FC236}">
                  <a16:creationId xmlns:a16="http://schemas.microsoft.com/office/drawing/2014/main" id="{086C572C-D850-5340-A524-E1FF1F6EA81F}"/>
                </a:ext>
              </a:extLst>
            </p:cNvPr>
            <p:cNvGrpSpPr/>
            <p:nvPr/>
          </p:nvGrpSpPr>
          <p:grpSpPr>
            <a:xfrm>
              <a:off x="10675798" y="3286327"/>
              <a:ext cx="1026314" cy="355600"/>
              <a:chOff x="592797" y="6470685"/>
              <a:chExt cx="1026314" cy="355600"/>
            </a:xfrm>
          </p:grpSpPr>
          <p:cxnSp>
            <p:nvCxnSpPr>
              <p:cNvPr id="48" name="Conector Reto 47">
                <a:extLst>
                  <a:ext uri="{FF2B5EF4-FFF2-40B4-BE49-F238E27FC236}">
                    <a16:creationId xmlns:a16="http://schemas.microsoft.com/office/drawing/2014/main" id="{F299F8A0-4671-A249-B42E-3BCE4772DD23}"/>
                  </a:ext>
                </a:extLst>
              </p:cNvPr>
              <p:cNvCxnSpPr/>
              <p:nvPr/>
            </p:nvCxnSpPr>
            <p:spPr>
              <a:xfrm flipV="1">
                <a:off x="592797" y="6646127"/>
                <a:ext cx="216330" cy="0"/>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F6964AF6-8908-454F-8E56-0740A7371F04}"/>
                  </a:ext>
                </a:extLst>
              </p:cNvPr>
              <p:cNvSpPr txBox="1"/>
              <p:nvPr/>
            </p:nvSpPr>
            <p:spPr>
              <a:xfrm>
                <a:off x="809126" y="6470685"/>
                <a:ext cx="809985"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Geral BB</a:t>
                </a:r>
              </a:p>
            </p:txBody>
          </p:sp>
        </p:grpSp>
        <p:grpSp>
          <p:nvGrpSpPr>
            <p:cNvPr id="42" name="Grupo 28">
              <a:extLst>
                <a:ext uri="{FF2B5EF4-FFF2-40B4-BE49-F238E27FC236}">
                  <a16:creationId xmlns:a16="http://schemas.microsoft.com/office/drawing/2014/main" id="{9D5FF68B-61C8-8844-B87D-088A58AA26B4}"/>
                </a:ext>
              </a:extLst>
            </p:cNvPr>
            <p:cNvGrpSpPr/>
            <p:nvPr/>
          </p:nvGrpSpPr>
          <p:grpSpPr>
            <a:xfrm>
              <a:off x="10681447" y="3644211"/>
              <a:ext cx="1380408" cy="355600"/>
              <a:chOff x="592797" y="6548697"/>
              <a:chExt cx="1380408" cy="355600"/>
            </a:xfrm>
          </p:grpSpPr>
          <p:cxnSp>
            <p:nvCxnSpPr>
              <p:cNvPr id="46" name="Conector Reto 45">
                <a:extLst>
                  <a:ext uri="{FF2B5EF4-FFF2-40B4-BE49-F238E27FC236}">
                    <a16:creationId xmlns:a16="http://schemas.microsoft.com/office/drawing/2014/main" id="{28DCA16C-ADF8-5344-885D-F90131304E9A}"/>
                  </a:ext>
                </a:extLst>
              </p:cNvPr>
              <p:cNvCxnSpPr/>
              <p:nvPr/>
            </p:nvCxnSpPr>
            <p:spPr>
              <a:xfrm flipV="1">
                <a:off x="592797" y="6646128"/>
                <a:ext cx="216330" cy="1"/>
              </a:xfrm>
              <a:prstGeom prst="line">
                <a:avLst/>
              </a:prstGeom>
              <a:ln w="57150">
                <a:solidFill>
                  <a:srgbClr val="F17E72"/>
                </a:solidFill>
              </a:ln>
            </p:spPr>
            <p:style>
              <a:lnRef idx="1">
                <a:schemeClr val="accent1"/>
              </a:lnRef>
              <a:fillRef idx="0">
                <a:schemeClr val="accent1"/>
              </a:fillRef>
              <a:effectRef idx="0">
                <a:schemeClr val="accent1"/>
              </a:effectRef>
              <a:fontRef idx="minor">
                <a:schemeClr val="tx1"/>
              </a:fontRef>
            </p:style>
          </p:cxnSp>
          <p:sp>
            <p:nvSpPr>
              <p:cNvPr id="47" name="CaixaDeTexto 46">
                <a:extLst>
                  <a:ext uri="{FF2B5EF4-FFF2-40B4-BE49-F238E27FC236}">
                    <a16:creationId xmlns:a16="http://schemas.microsoft.com/office/drawing/2014/main" id="{BA3E1EE4-2C32-1646-921B-4ED52605666F}"/>
                  </a:ext>
                </a:extLst>
              </p:cNvPr>
              <p:cNvSpPr txBox="1"/>
              <p:nvPr/>
            </p:nvSpPr>
            <p:spPr>
              <a:xfrm>
                <a:off x="809129" y="6548697"/>
                <a:ext cx="116407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Concorrência Tradicional</a:t>
                </a:r>
              </a:p>
            </p:txBody>
          </p:sp>
        </p:grpSp>
        <p:grpSp>
          <p:nvGrpSpPr>
            <p:cNvPr id="43" name="Grupo 28">
              <a:extLst>
                <a:ext uri="{FF2B5EF4-FFF2-40B4-BE49-F238E27FC236}">
                  <a16:creationId xmlns:a16="http://schemas.microsoft.com/office/drawing/2014/main" id="{81600E8A-B92C-3E40-BEC9-DCF931229DA7}"/>
                </a:ext>
              </a:extLst>
            </p:cNvPr>
            <p:cNvGrpSpPr/>
            <p:nvPr/>
          </p:nvGrpSpPr>
          <p:grpSpPr>
            <a:xfrm>
              <a:off x="10681447" y="4013842"/>
              <a:ext cx="1271876" cy="469920"/>
              <a:chOff x="592797" y="6482842"/>
              <a:chExt cx="1271876" cy="469920"/>
            </a:xfrm>
          </p:grpSpPr>
          <p:cxnSp>
            <p:nvCxnSpPr>
              <p:cNvPr id="44" name="Conector Reto 43">
                <a:extLst>
                  <a:ext uri="{FF2B5EF4-FFF2-40B4-BE49-F238E27FC236}">
                    <a16:creationId xmlns:a16="http://schemas.microsoft.com/office/drawing/2014/main" id="{4B2EC3A5-EB93-6C4B-9E82-5FA0C9D46C61}"/>
                  </a:ext>
                </a:extLst>
              </p:cNvPr>
              <p:cNvCxnSpPr/>
              <p:nvPr/>
            </p:nvCxnSpPr>
            <p:spPr>
              <a:xfrm flipV="1">
                <a:off x="592797" y="6646128"/>
                <a:ext cx="216330" cy="1"/>
              </a:xfrm>
              <a:prstGeom prst="line">
                <a:avLst/>
              </a:prstGeom>
              <a:ln w="57150">
                <a:solidFill>
                  <a:srgbClr val="64DFAB"/>
                </a:solidFill>
              </a:ln>
            </p:spPr>
            <p:style>
              <a:lnRef idx="1">
                <a:schemeClr val="accent1"/>
              </a:lnRef>
              <a:fillRef idx="0">
                <a:schemeClr val="accent1"/>
              </a:fillRef>
              <a:effectRef idx="0">
                <a:schemeClr val="accent1"/>
              </a:effectRef>
              <a:fontRef idx="minor">
                <a:schemeClr val="tx1"/>
              </a:fontRef>
            </p:style>
          </p:cxnSp>
          <p:sp>
            <p:nvSpPr>
              <p:cNvPr id="45" name="CaixaDeTexto 44">
                <a:extLst>
                  <a:ext uri="{FF2B5EF4-FFF2-40B4-BE49-F238E27FC236}">
                    <a16:creationId xmlns:a16="http://schemas.microsoft.com/office/drawing/2014/main" id="{E120114F-3C22-E649-AB93-0FEB6A79550F}"/>
                  </a:ext>
                </a:extLst>
              </p:cNvPr>
              <p:cNvSpPr txBox="1"/>
              <p:nvPr/>
            </p:nvSpPr>
            <p:spPr>
              <a:xfrm>
                <a:off x="817992" y="6482842"/>
                <a:ext cx="1046681" cy="46992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Concorrência Digital</a:t>
                </a:r>
              </a:p>
            </p:txBody>
          </p:sp>
        </p:grpSp>
      </p:grpSp>
      <p:graphicFrame>
        <p:nvGraphicFramePr>
          <p:cNvPr id="3" name="Tabela 2">
            <a:extLst>
              <a:ext uri="{FF2B5EF4-FFF2-40B4-BE49-F238E27FC236}">
                <a16:creationId xmlns:a16="http://schemas.microsoft.com/office/drawing/2014/main" id="{BA69B9A7-9AAD-814E-9EC0-88693D77342E}"/>
              </a:ext>
            </a:extLst>
          </p:cNvPr>
          <p:cNvGraphicFramePr>
            <a:graphicFrameLocks noGrp="1"/>
          </p:cNvGraphicFramePr>
          <p:nvPr>
            <p:extLst>
              <p:ext uri="{D42A27DB-BD31-4B8C-83A1-F6EECF244321}">
                <p14:modId xmlns:p14="http://schemas.microsoft.com/office/powerpoint/2010/main" val="2243532462"/>
              </p:ext>
            </p:extLst>
          </p:nvPr>
        </p:nvGraphicFramePr>
        <p:xfrm>
          <a:off x="2262750" y="1831592"/>
          <a:ext cx="504000" cy="759341"/>
        </p:xfrm>
        <a:graphic>
          <a:graphicData uri="http://schemas.openxmlformats.org/drawingml/2006/table">
            <a:tbl>
              <a:tblPr>
                <a:tableStyleId>{5C22544A-7EE6-4342-B048-85BDC9FD1C3A}</a:tableStyleId>
              </a:tblPr>
              <a:tblGrid>
                <a:gridCol w="504000">
                  <a:extLst>
                    <a:ext uri="{9D8B030D-6E8A-4147-A177-3AD203B41FA5}">
                      <a16:colId xmlns:a16="http://schemas.microsoft.com/office/drawing/2014/main" val="2711105798"/>
                    </a:ext>
                  </a:extLst>
                </a:gridCol>
              </a:tblGrid>
              <a:tr h="255883">
                <a:tc>
                  <a:txBody>
                    <a:bodyPr/>
                    <a:lstStyle/>
                    <a:p>
                      <a:pPr algn="ctr" fontAlgn="ctr"/>
                      <a:r>
                        <a:rPr lang="pt-BR" sz="1100" b="0" i="0" u="none" strike="noStrike" dirty="0">
                          <a:solidFill>
                            <a:srgbClr val="404040"/>
                          </a:solidFill>
                          <a:effectLst/>
                          <a:latin typeface="Segoe UI" panose="020B0502040204020203" pitchFamily="34" charset="0"/>
                        </a:rPr>
                        <a:t>54,5%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51729">
                <a:tc>
                  <a:txBody>
                    <a:bodyPr/>
                    <a:lstStyle/>
                    <a:p>
                      <a:pPr algn="ctr" fontAlgn="ctr"/>
                      <a:r>
                        <a:rPr lang="pt-BR" sz="1100" b="0" i="0" u="none" strike="noStrike" dirty="0">
                          <a:solidFill>
                            <a:srgbClr val="404040"/>
                          </a:solidFill>
                          <a:effectLst/>
                          <a:latin typeface="Segoe UI" panose="020B0502040204020203" pitchFamily="34" charset="0"/>
                        </a:rPr>
                        <a:t>24,7%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51729">
                <a:tc>
                  <a:txBody>
                    <a:bodyPr/>
                    <a:lstStyle/>
                    <a:p>
                      <a:pPr algn="ctr" fontAlgn="ctr"/>
                      <a:r>
                        <a:rPr lang="pt-BR" sz="1100" b="0" i="0" u="none" strike="noStrike" dirty="0">
                          <a:solidFill>
                            <a:srgbClr val="404040"/>
                          </a:solidFill>
                          <a:effectLst/>
                          <a:latin typeface="Segoe UI" panose="020B0502040204020203" pitchFamily="34" charset="0"/>
                        </a:rPr>
                        <a:t>20,8%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5" name="Agrupar 4">
            <a:extLst>
              <a:ext uri="{FF2B5EF4-FFF2-40B4-BE49-F238E27FC236}">
                <a16:creationId xmlns:a16="http://schemas.microsoft.com/office/drawing/2014/main" id="{FC8DC82C-8D28-FA49-8E15-0FE09189997E}"/>
              </a:ext>
            </a:extLst>
          </p:cNvPr>
          <p:cNvGrpSpPr/>
          <p:nvPr/>
        </p:nvGrpSpPr>
        <p:grpSpPr>
          <a:xfrm>
            <a:off x="2048918" y="1853392"/>
            <a:ext cx="207153" cy="716765"/>
            <a:chOff x="11453318" y="291327"/>
            <a:chExt cx="259352" cy="897377"/>
          </a:xfrm>
        </p:grpSpPr>
        <p:grpSp>
          <p:nvGrpSpPr>
            <p:cNvPr id="64" name="Agrupar 63">
              <a:extLst>
                <a:ext uri="{FF2B5EF4-FFF2-40B4-BE49-F238E27FC236}">
                  <a16:creationId xmlns:a16="http://schemas.microsoft.com/office/drawing/2014/main" id="{C305BAB6-C87C-D04F-869A-3EBBF9A9A2DB}"/>
                </a:ext>
              </a:extLst>
            </p:cNvPr>
            <p:cNvGrpSpPr/>
            <p:nvPr/>
          </p:nvGrpSpPr>
          <p:grpSpPr>
            <a:xfrm>
              <a:off x="11453318" y="931811"/>
              <a:ext cx="256893" cy="256893"/>
              <a:chOff x="4792325" y="4657127"/>
              <a:chExt cx="452254" cy="452254"/>
            </a:xfrm>
          </p:grpSpPr>
          <p:sp>
            <p:nvSpPr>
              <p:cNvPr id="78" name="Oval 77">
                <a:extLst>
                  <a:ext uri="{FF2B5EF4-FFF2-40B4-BE49-F238E27FC236}">
                    <a16:creationId xmlns:a16="http://schemas.microsoft.com/office/drawing/2014/main" id="{7AF971DA-C05A-694D-B89E-8DE85F4A10A5}"/>
                  </a:ext>
                </a:extLst>
              </p:cNvPr>
              <p:cNvSpPr/>
              <p:nvPr/>
            </p:nvSpPr>
            <p:spPr>
              <a:xfrm>
                <a:off x="4838215" y="4681577"/>
                <a:ext cx="401778" cy="4017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9" name="Imagem 78">
                <a:extLst>
                  <a:ext uri="{FF2B5EF4-FFF2-40B4-BE49-F238E27FC236}">
                    <a16:creationId xmlns:a16="http://schemas.microsoft.com/office/drawing/2014/main" id="{028B9A1C-25BE-6F4A-8AB5-4D36C01442BE}"/>
                  </a:ext>
                </a:extLst>
              </p:cNvPr>
              <p:cNvPicPr>
                <a:picLocks noChangeAspect="1"/>
              </p:cNvPicPr>
              <p:nvPr/>
            </p:nvPicPr>
            <p:blipFill>
              <a:blip r:embed="rId3"/>
              <a:stretch>
                <a:fillRect/>
              </a:stretch>
            </p:blipFill>
            <p:spPr>
              <a:xfrm>
                <a:off x="4792325" y="4657127"/>
                <a:ext cx="452254" cy="452254"/>
              </a:xfrm>
              <a:prstGeom prst="rect">
                <a:avLst/>
              </a:prstGeom>
            </p:spPr>
          </p:pic>
        </p:grpSp>
        <p:grpSp>
          <p:nvGrpSpPr>
            <p:cNvPr id="70" name="Agrupar 69">
              <a:extLst>
                <a:ext uri="{FF2B5EF4-FFF2-40B4-BE49-F238E27FC236}">
                  <a16:creationId xmlns:a16="http://schemas.microsoft.com/office/drawing/2014/main" id="{0BE5A973-7260-9943-A7A2-BBDFC4B9D271}"/>
                </a:ext>
              </a:extLst>
            </p:cNvPr>
            <p:cNvGrpSpPr/>
            <p:nvPr/>
          </p:nvGrpSpPr>
          <p:grpSpPr>
            <a:xfrm>
              <a:off x="11453324" y="611569"/>
              <a:ext cx="259346" cy="256893"/>
              <a:chOff x="8812623" y="3030361"/>
              <a:chExt cx="456572" cy="452254"/>
            </a:xfrm>
          </p:grpSpPr>
          <p:sp>
            <p:nvSpPr>
              <p:cNvPr id="75" name="Oval 74">
                <a:extLst>
                  <a:ext uri="{FF2B5EF4-FFF2-40B4-BE49-F238E27FC236}">
                    <a16:creationId xmlns:a16="http://schemas.microsoft.com/office/drawing/2014/main" id="{D4612BD2-50BE-FB44-82C3-BB8B6E66D1F6}"/>
                  </a:ext>
                </a:extLst>
              </p:cNvPr>
              <p:cNvSpPr/>
              <p:nvPr/>
            </p:nvSpPr>
            <p:spPr>
              <a:xfrm>
                <a:off x="8867417" y="3054811"/>
                <a:ext cx="401778" cy="40177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7" name="Imagem 76">
                <a:extLst>
                  <a:ext uri="{FF2B5EF4-FFF2-40B4-BE49-F238E27FC236}">
                    <a16:creationId xmlns:a16="http://schemas.microsoft.com/office/drawing/2014/main" id="{49AC7EAE-4DFA-5340-8B10-269E098196CC}"/>
                  </a:ext>
                </a:extLst>
              </p:cNvPr>
              <p:cNvPicPr>
                <a:picLocks noChangeAspect="1"/>
              </p:cNvPicPr>
              <p:nvPr/>
            </p:nvPicPr>
            <p:blipFill>
              <a:blip r:embed="rId4"/>
              <a:stretch>
                <a:fillRect/>
              </a:stretch>
            </p:blipFill>
            <p:spPr>
              <a:xfrm>
                <a:off x="8812623" y="3030361"/>
                <a:ext cx="452254" cy="452254"/>
              </a:xfrm>
              <a:prstGeom prst="rect">
                <a:avLst/>
              </a:prstGeom>
            </p:spPr>
          </p:pic>
        </p:grpSp>
        <p:grpSp>
          <p:nvGrpSpPr>
            <p:cNvPr id="71" name="Agrupar 70">
              <a:extLst>
                <a:ext uri="{FF2B5EF4-FFF2-40B4-BE49-F238E27FC236}">
                  <a16:creationId xmlns:a16="http://schemas.microsoft.com/office/drawing/2014/main" id="{D9B236A4-0FED-6A49-A44B-7A540A227D38}"/>
                </a:ext>
              </a:extLst>
            </p:cNvPr>
            <p:cNvGrpSpPr/>
            <p:nvPr/>
          </p:nvGrpSpPr>
          <p:grpSpPr>
            <a:xfrm>
              <a:off x="11453319" y="291327"/>
              <a:ext cx="256893" cy="256893"/>
              <a:chOff x="6048636" y="4657127"/>
              <a:chExt cx="452254" cy="452254"/>
            </a:xfrm>
          </p:grpSpPr>
          <p:sp>
            <p:nvSpPr>
              <p:cNvPr id="72" name="Oval 71">
                <a:extLst>
                  <a:ext uri="{FF2B5EF4-FFF2-40B4-BE49-F238E27FC236}">
                    <a16:creationId xmlns:a16="http://schemas.microsoft.com/office/drawing/2014/main" id="{4EEEE687-6363-C74B-B0DA-22BE6D660265}"/>
                  </a:ext>
                </a:extLst>
              </p:cNvPr>
              <p:cNvSpPr/>
              <p:nvPr/>
            </p:nvSpPr>
            <p:spPr>
              <a:xfrm>
                <a:off x="6075344" y="4681577"/>
                <a:ext cx="401778" cy="4017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3" name="Imagem 72">
                <a:extLst>
                  <a:ext uri="{FF2B5EF4-FFF2-40B4-BE49-F238E27FC236}">
                    <a16:creationId xmlns:a16="http://schemas.microsoft.com/office/drawing/2014/main" id="{9131F32D-7258-1F4B-9F2E-C336042817C8}"/>
                  </a:ext>
                </a:extLst>
              </p:cNvPr>
              <p:cNvPicPr>
                <a:picLocks noChangeAspect="1"/>
              </p:cNvPicPr>
              <p:nvPr/>
            </p:nvPicPr>
            <p:blipFill>
              <a:blip r:embed="rId5"/>
              <a:stretch>
                <a:fillRect/>
              </a:stretch>
            </p:blipFill>
            <p:spPr>
              <a:xfrm>
                <a:off x="6048636" y="4657127"/>
                <a:ext cx="452254" cy="452254"/>
              </a:xfrm>
              <a:prstGeom prst="rect">
                <a:avLst/>
              </a:prstGeom>
            </p:spPr>
          </p:pic>
        </p:grpSp>
      </p:grpSp>
      <p:graphicFrame>
        <p:nvGraphicFramePr>
          <p:cNvPr id="80" name="Tabela 79">
            <a:extLst>
              <a:ext uri="{FF2B5EF4-FFF2-40B4-BE49-F238E27FC236}">
                <a16:creationId xmlns:a16="http://schemas.microsoft.com/office/drawing/2014/main" id="{1530AE65-2805-ED4F-BC95-A001FE1A8E94}"/>
              </a:ext>
            </a:extLst>
          </p:cNvPr>
          <p:cNvGraphicFramePr>
            <a:graphicFrameLocks noGrp="1"/>
          </p:cNvGraphicFramePr>
          <p:nvPr>
            <p:extLst>
              <p:ext uri="{D42A27DB-BD31-4B8C-83A1-F6EECF244321}">
                <p14:modId xmlns:p14="http://schemas.microsoft.com/office/powerpoint/2010/main" val="3967322853"/>
              </p:ext>
            </p:extLst>
          </p:nvPr>
        </p:nvGraphicFramePr>
        <p:xfrm>
          <a:off x="2262750" y="3208033"/>
          <a:ext cx="504000" cy="759341"/>
        </p:xfrm>
        <a:graphic>
          <a:graphicData uri="http://schemas.openxmlformats.org/drawingml/2006/table">
            <a:tbl>
              <a:tblPr>
                <a:tableStyleId>{5C22544A-7EE6-4342-B048-85BDC9FD1C3A}</a:tableStyleId>
              </a:tblPr>
              <a:tblGrid>
                <a:gridCol w="504000">
                  <a:extLst>
                    <a:ext uri="{9D8B030D-6E8A-4147-A177-3AD203B41FA5}">
                      <a16:colId xmlns:a16="http://schemas.microsoft.com/office/drawing/2014/main" val="2711105798"/>
                    </a:ext>
                  </a:extLst>
                </a:gridCol>
              </a:tblGrid>
              <a:tr h="255883">
                <a:tc>
                  <a:txBody>
                    <a:bodyPr/>
                    <a:lstStyle/>
                    <a:p>
                      <a:pPr algn="ctr" fontAlgn="ctr"/>
                      <a:r>
                        <a:rPr lang="pt-BR" sz="1100" b="0" i="0" u="none" strike="noStrike" dirty="0">
                          <a:solidFill>
                            <a:srgbClr val="404040"/>
                          </a:solidFill>
                          <a:effectLst/>
                          <a:latin typeface="Segoe UI" panose="020B0502040204020203" pitchFamily="34" charset="0"/>
                        </a:rPr>
                        <a:t>53,1%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51729">
                <a:tc>
                  <a:txBody>
                    <a:bodyPr/>
                    <a:lstStyle/>
                    <a:p>
                      <a:pPr algn="ctr" fontAlgn="ctr"/>
                      <a:r>
                        <a:rPr lang="pt-BR" sz="1100" b="0" i="0" u="none" strike="noStrike" dirty="0">
                          <a:solidFill>
                            <a:srgbClr val="404040"/>
                          </a:solidFill>
                          <a:effectLst/>
                          <a:latin typeface="Segoe UI" panose="020B0502040204020203" pitchFamily="34" charset="0"/>
                        </a:rPr>
                        <a:t>29,3%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51729">
                <a:tc>
                  <a:txBody>
                    <a:bodyPr/>
                    <a:lstStyle/>
                    <a:p>
                      <a:pPr algn="ctr" fontAlgn="ctr"/>
                      <a:r>
                        <a:rPr lang="pt-BR" sz="1100" b="0" i="0" u="none" strike="noStrike" dirty="0">
                          <a:solidFill>
                            <a:srgbClr val="404040"/>
                          </a:solidFill>
                          <a:effectLst/>
                          <a:latin typeface="Segoe UI" panose="020B0502040204020203" pitchFamily="34" charset="0"/>
                        </a:rPr>
                        <a:t>17,6%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81" name="Agrupar 80">
            <a:extLst>
              <a:ext uri="{FF2B5EF4-FFF2-40B4-BE49-F238E27FC236}">
                <a16:creationId xmlns:a16="http://schemas.microsoft.com/office/drawing/2014/main" id="{FFB129F0-1B83-6844-93B1-18A665FD0F4D}"/>
              </a:ext>
            </a:extLst>
          </p:cNvPr>
          <p:cNvGrpSpPr/>
          <p:nvPr/>
        </p:nvGrpSpPr>
        <p:grpSpPr>
          <a:xfrm>
            <a:off x="2048918" y="3229833"/>
            <a:ext cx="207153" cy="716765"/>
            <a:chOff x="11453318" y="291327"/>
            <a:chExt cx="259352" cy="897377"/>
          </a:xfrm>
        </p:grpSpPr>
        <p:grpSp>
          <p:nvGrpSpPr>
            <p:cNvPr id="82" name="Agrupar 81">
              <a:extLst>
                <a:ext uri="{FF2B5EF4-FFF2-40B4-BE49-F238E27FC236}">
                  <a16:creationId xmlns:a16="http://schemas.microsoft.com/office/drawing/2014/main" id="{B3CC023D-2520-1340-BB81-27DBE641782B}"/>
                </a:ext>
              </a:extLst>
            </p:cNvPr>
            <p:cNvGrpSpPr/>
            <p:nvPr/>
          </p:nvGrpSpPr>
          <p:grpSpPr>
            <a:xfrm>
              <a:off x="11453318" y="931811"/>
              <a:ext cx="256893" cy="256893"/>
              <a:chOff x="4792325" y="4657127"/>
              <a:chExt cx="452254" cy="452254"/>
            </a:xfrm>
          </p:grpSpPr>
          <p:sp>
            <p:nvSpPr>
              <p:cNvPr id="89" name="Oval 88">
                <a:extLst>
                  <a:ext uri="{FF2B5EF4-FFF2-40B4-BE49-F238E27FC236}">
                    <a16:creationId xmlns:a16="http://schemas.microsoft.com/office/drawing/2014/main" id="{F80BA9C1-CD4A-FF4B-ABB2-30FBC56C4A4B}"/>
                  </a:ext>
                </a:extLst>
              </p:cNvPr>
              <p:cNvSpPr/>
              <p:nvPr/>
            </p:nvSpPr>
            <p:spPr>
              <a:xfrm>
                <a:off x="4838215" y="4681577"/>
                <a:ext cx="401778" cy="4017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0" name="Imagem 89">
                <a:extLst>
                  <a:ext uri="{FF2B5EF4-FFF2-40B4-BE49-F238E27FC236}">
                    <a16:creationId xmlns:a16="http://schemas.microsoft.com/office/drawing/2014/main" id="{E669F717-CAF7-7240-9340-E68AC1B509C3}"/>
                  </a:ext>
                </a:extLst>
              </p:cNvPr>
              <p:cNvPicPr>
                <a:picLocks noChangeAspect="1"/>
              </p:cNvPicPr>
              <p:nvPr/>
            </p:nvPicPr>
            <p:blipFill>
              <a:blip r:embed="rId3"/>
              <a:stretch>
                <a:fillRect/>
              </a:stretch>
            </p:blipFill>
            <p:spPr>
              <a:xfrm>
                <a:off x="4792325" y="4657127"/>
                <a:ext cx="452254" cy="452254"/>
              </a:xfrm>
              <a:prstGeom prst="rect">
                <a:avLst/>
              </a:prstGeom>
            </p:spPr>
          </p:pic>
        </p:grpSp>
        <p:grpSp>
          <p:nvGrpSpPr>
            <p:cNvPr id="83" name="Agrupar 82">
              <a:extLst>
                <a:ext uri="{FF2B5EF4-FFF2-40B4-BE49-F238E27FC236}">
                  <a16:creationId xmlns:a16="http://schemas.microsoft.com/office/drawing/2014/main" id="{23C2CB93-8F94-AB48-9B63-B5219C90AB52}"/>
                </a:ext>
              </a:extLst>
            </p:cNvPr>
            <p:cNvGrpSpPr/>
            <p:nvPr/>
          </p:nvGrpSpPr>
          <p:grpSpPr>
            <a:xfrm>
              <a:off x="11453324" y="611569"/>
              <a:ext cx="259346" cy="256893"/>
              <a:chOff x="8812623" y="3030361"/>
              <a:chExt cx="456572" cy="452254"/>
            </a:xfrm>
          </p:grpSpPr>
          <p:sp>
            <p:nvSpPr>
              <p:cNvPr id="87" name="Oval 86">
                <a:extLst>
                  <a:ext uri="{FF2B5EF4-FFF2-40B4-BE49-F238E27FC236}">
                    <a16:creationId xmlns:a16="http://schemas.microsoft.com/office/drawing/2014/main" id="{D8E3F3A0-76FE-0544-8EAE-1C94390B0665}"/>
                  </a:ext>
                </a:extLst>
              </p:cNvPr>
              <p:cNvSpPr/>
              <p:nvPr/>
            </p:nvSpPr>
            <p:spPr>
              <a:xfrm>
                <a:off x="8867417" y="3054811"/>
                <a:ext cx="401778" cy="40177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8" name="Imagem 87">
                <a:extLst>
                  <a:ext uri="{FF2B5EF4-FFF2-40B4-BE49-F238E27FC236}">
                    <a16:creationId xmlns:a16="http://schemas.microsoft.com/office/drawing/2014/main" id="{36B48FA2-874C-D84E-912D-2C8CD13591C9}"/>
                  </a:ext>
                </a:extLst>
              </p:cNvPr>
              <p:cNvPicPr>
                <a:picLocks noChangeAspect="1"/>
              </p:cNvPicPr>
              <p:nvPr/>
            </p:nvPicPr>
            <p:blipFill>
              <a:blip r:embed="rId4"/>
              <a:stretch>
                <a:fillRect/>
              </a:stretch>
            </p:blipFill>
            <p:spPr>
              <a:xfrm>
                <a:off x="8812623" y="3030361"/>
                <a:ext cx="452254" cy="452254"/>
              </a:xfrm>
              <a:prstGeom prst="rect">
                <a:avLst/>
              </a:prstGeom>
            </p:spPr>
          </p:pic>
        </p:grpSp>
        <p:grpSp>
          <p:nvGrpSpPr>
            <p:cNvPr id="84" name="Agrupar 83">
              <a:extLst>
                <a:ext uri="{FF2B5EF4-FFF2-40B4-BE49-F238E27FC236}">
                  <a16:creationId xmlns:a16="http://schemas.microsoft.com/office/drawing/2014/main" id="{AB53C259-F31E-8D4B-960B-F164719B2DB7}"/>
                </a:ext>
              </a:extLst>
            </p:cNvPr>
            <p:cNvGrpSpPr/>
            <p:nvPr/>
          </p:nvGrpSpPr>
          <p:grpSpPr>
            <a:xfrm>
              <a:off x="11453319" y="291327"/>
              <a:ext cx="256893" cy="256893"/>
              <a:chOff x="6048636" y="4657127"/>
              <a:chExt cx="452254" cy="452254"/>
            </a:xfrm>
          </p:grpSpPr>
          <p:sp>
            <p:nvSpPr>
              <p:cNvPr id="85" name="Oval 84">
                <a:extLst>
                  <a:ext uri="{FF2B5EF4-FFF2-40B4-BE49-F238E27FC236}">
                    <a16:creationId xmlns:a16="http://schemas.microsoft.com/office/drawing/2014/main" id="{A05A49BB-8360-7240-8409-5E7E928A6926}"/>
                  </a:ext>
                </a:extLst>
              </p:cNvPr>
              <p:cNvSpPr/>
              <p:nvPr/>
            </p:nvSpPr>
            <p:spPr>
              <a:xfrm>
                <a:off x="6075344" y="4681577"/>
                <a:ext cx="401778" cy="4017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6" name="Imagem 85">
                <a:extLst>
                  <a:ext uri="{FF2B5EF4-FFF2-40B4-BE49-F238E27FC236}">
                    <a16:creationId xmlns:a16="http://schemas.microsoft.com/office/drawing/2014/main" id="{F45B3F3A-CBB2-AA4A-92BD-EF003D98B482}"/>
                  </a:ext>
                </a:extLst>
              </p:cNvPr>
              <p:cNvPicPr>
                <a:picLocks noChangeAspect="1"/>
              </p:cNvPicPr>
              <p:nvPr/>
            </p:nvPicPr>
            <p:blipFill>
              <a:blip r:embed="rId5"/>
              <a:stretch>
                <a:fillRect/>
              </a:stretch>
            </p:blipFill>
            <p:spPr>
              <a:xfrm>
                <a:off x="6048636" y="4657127"/>
                <a:ext cx="452254" cy="452254"/>
              </a:xfrm>
              <a:prstGeom prst="rect">
                <a:avLst/>
              </a:prstGeom>
            </p:spPr>
          </p:pic>
        </p:grpSp>
      </p:grpSp>
      <p:graphicFrame>
        <p:nvGraphicFramePr>
          <p:cNvPr id="91" name="Tabela 90">
            <a:extLst>
              <a:ext uri="{FF2B5EF4-FFF2-40B4-BE49-F238E27FC236}">
                <a16:creationId xmlns:a16="http://schemas.microsoft.com/office/drawing/2014/main" id="{948C0FC7-1ED7-F943-9612-18A9958451D7}"/>
              </a:ext>
            </a:extLst>
          </p:cNvPr>
          <p:cNvGraphicFramePr>
            <a:graphicFrameLocks noGrp="1"/>
          </p:cNvGraphicFramePr>
          <p:nvPr>
            <p:extLst>
              <p:ext uri="{D42A27DB-BD31-4B8C-83A1-F6EECF244321}">
                <p14:modId xmlns:p14="http://schemas.microsoft.com/office/powerpoint/2010/main" val="1003797303"/>
              </p:ext>
            </p:extLst>
          </p:nvPr>
        </p:nvGraphicFramePr>
        <p:xfrm>
          <a:off x="2262750" y="4576047"/>
          <a:ext cx="504000" cy="759341"/>
        </p:xfrm>
        <a:graphic>
          <a:graphicData uri="http://schemas.openxmlformats.org/drawingml/2006/table">
            <a:tbl>
              <a:tblPr>
                <a:tableStyleId>{5C22544A-7EE6-4342-B048-85BDC9FD1C3A}</a:tableStyleId>
              </a:tblPr>
              <a:tblGrid>
                <a:gridCol w="504000">
                  <a:extLst>
                    <a:ext uri="{9D8B030D-6E8A-4147-A177-3AD203B41FA5}">
                      <a16:colId xmlns:a16="http://schemas.microsoft.com/office/drawing/2014/main" val="2711105798"/>
                    </a:ext>
                  </a:extLst>
                </a:gridCol>
              </a:tblGrid>
              <a:tr h="255883">
                <a:tc>
                  <a:txBody>
                    <a:bodyPr/>
                    <a:lstStyle/>
                    <a:p>
                      <a:pPr algn="ctr" fontAlgn="ctr"/>
                      <a:r>
                        <a:rPr lang="pt-BR" sz="1100" b="0" i="0" u="none" strike="noStrike" dirty="0">
                          <a:solidFill>
                            <a:srgbClr val="404040"/>
                          </a:solidFill>
                          <a:effectLst/>
                          <a:latin typeface="Segoe UI" panose="020B0502040204020203" pitchFamily="34" charset="0"/>
                        </a:rPr>
                        <a:t>78,3%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51729">
                <a:tc>
                  <a:txBody>
                    <a:bodyPr/>
                    <a:lstStyle/>
                    <a:p>
                      <a:pPr algn="ctr" fontAlgn="ctr"/>
                      <a:r>
                        <a:rPr lang="pt-BR" sz="1100" b="0" i="0" u="none" strike="noStrike" dirty="0">
                          <a:solidFill>
                            <a:srgbClr val="404040"/>
                          </a:solidFill>
                          <a:effectLst/>
                          <a:latin typeface="Segoe UI" panose="020B0502040204020203" pitchFamily="34" charset="0"/>
                        </a:rPr>
                        <a:t>16,2%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51729">
                <a:tc>
                  <a:txBody>
                    <a:bodyPr/>
                    <a:lstStyle/>
                    <a:p>
                      <a:pPr algn="ctr" fontAlgn="ctr"/>
                      <a:r>
                        <a:rPr lang="pt-BR" sz="1100" b="0" i="0" u="none" strike="noStrike" dirty="0">
                          <a:solidFill>
                            <a:srgbClr val="404040"/>
                          </a:solidFill>
                          <a:effectLst/>
                          <a:latin typeface="Segoe UI" panose="020B0502040204020203" pitchFamily="34" charset="0"/>
                        </a:rPr>
                        <a:t>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92" name="Agrupar 91">
            <a:extLst>
              <a:ext uri="{FF2B5EF4-FFF2-40B4-BE49-F238E27FC236}">
                <a16:creationId xmlns:a16="http://schemas.microsoft.com/office/drawing/2014/main" id="{B9DAC1C1-1E78-C943-B7F2-3A89A103E56F}"/>
              </a:ext>
            </a:extLst>
          </p:cNvPr>
          <p:cNvGrpSpPr/>
          <p:nvPr/>
        </p:nvGrpSpPr>
        <p:grpSpPr>
          <a:xfrm>
            <a:off x="2048918" y="4597847"/>
            <a:ext cx="207153" cy="716765"/>
            <a:chOff x="11453318" y="291327"/>
            <a:chExt cx="259352" cy="897377"/>
          </a:xfrm>
        </p:grpSpPr>
        <p:grpSp>
          <p:nvGrpSpPr>
            <p:cNvPr id="93" name="Agrupar 92">
              <a:extLst>
                <a:ext uri="{FF2B5EF4-FFF2-40B4-BE49-F238E27FC236}">
                  <a16:creationId xmlns:a16="http://schemas.microsoft.com/office/drawing/2014/main" id="{387E142F-AB60-E641-9873-F7346F1000DD}"/>
                </a:ext>
              </a:extLst>
            </p:cNvPr>
            <p:cNvGrpSpPr/>
            <p:nvPr/>
          </p:nvGrpSpPr>
          <p:grpSpPr>
            <a:xfrm>
              <a:off x="11453318" y="931811"/>
              <a:ext cx="256893" cy="256893"/>
              <a:chOff x="4792325" y="4657127"/>
              <a:chExt cx="452254" cy="452254"/>
            </a:xfrm>
          </p:grpSpPr>
          <p:sp>
            <p:nvSpPr>
              <p:cNvPr id="112" name="Oval 111">
                <a:extLst>
                  <a:ext uri="{FF2B5EF4-FFF2-40B4-BE49-F238E27FC236}">
                    <a16:creationId xmlns:a16="http://schemas.microsoft.com/office/drawing/2014/main" id="{2E5A2534-A74A-4846-8CCD-0A4EA0C7B498}"/>
                  </a:ext>
                </a:extLst>
              </p:cNvPr>
              <p:cNvSpPr/>
              <p:nvPr/>
            </p:nvSpPr>
            <p:spPr>
              <a:xfrm>
                <a:off x="4838215" y="4681577"/>
                <a:ext cx="401778" cy="4017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3" name="Imagem 112">
                <a:extLst>
                  <a:ext uri="{FF2B5EF4-FFF2-40B4-BE49-F238E27FC236}">
                    <a16:creationId xmlns:a16="http://schemas.microsoft.com/office/drawing/2014/main" id="{06D0577B-AD1D-B64D-914E-3089611C796D}"/>
                  </a:ext>
                </a:extLst>
              </p:cNvPr>
              <p:cNvPicPr>
                <a:picLocks noChangeAspect="1"/>
              </p:cNvPicPr>
              <p:nvPr/>
            </p:nvPicPr>
            <p:blipFill>
              <a:blip r:embed="rId3"/>
              <a:stretch>
                <a:fillRect/>
              </a:stretch>
            </p:blipFill>
            <p:spPr>
              <a:xfrm>
                <a:off x="4792325" y="4657127"/>
                <a:ext cx="452254" cy="452254"/>
              </a:xfrm>
              <a:prstGeom prst="rect">
                <a:avLst/>
              </a:prstGeom>
            </p:spPr>
          </p:pic>
        </p:grpSp>
        <p:grpSp>
          <p:nvGrpSpPr>
            <p:cNvPr id="97" name="Agrupar 96">
              <a:extLst>
                <a:ext uri="{FF2B5EF4-FFF2-40B4-BE49-F238E27FC236}">
                  <a16:creationId xmlns:a16="http://schemas.microsoft.com/office/drawing/2014/main" id="{E4CB9B1E-9854-0C49-A2D3-6373AED3B859}"/>
                </a:ext>
              </a:extLst>
            </p:cNvPr>
            <p:cNvGrpSpPr/>
            <p:nvPr/>
          </p:nvGrpSpPr>
          <p:grpSpPr>
            <a:xfrm>
              <a:off x="11453324" y="611569"/>
              <a:ext cx="259346" cy="256893"/>
              <a:chOff x="8812623" y="3030361"/>
              <a:chExt cx="456572" cy="452254"/>
            </a:xfrm>
          </p:grpSpPr>
          <p:sp>
            <p:nvSpPr>
              <p:cNvPr id="105" name="Oval 104">
                <a:extLst>
                  <a:ext uri="{FF2B5EF4-FFF2-40B4-BE49-F238E27FC236}">
                    <a16:creationId xmlns:a16="http://schemas.microsoft.com/office/drawing/2014/main" id="{0F0C66B2-FEDD-684B-9DEC-AD90D314D4FC}"/>
                  </a:ext>
                </a:extLst>
              </p:cNvPr>
              <p:cNvSpPr/>
              <p:nvPr/>
            </p:nvSpPr>
            <p:spPr>
              <a:xfrm>
                <a:off x="8867417" y="3054811"/>
                <a:ext cx="401778" cy="40177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1" name="Imagem 110">
                <a:extLst>
                  <a:ext uri="{FF2B5EF4-FFF2-40B4-BE49-F238E27FC236}">
                    <a16:creationId xmlns:a16="http://schemas.microsoft.com/office/drawing/2014/main" id="{36DD837D-8B95-5045-A716-1D0107C39559}"/>
                  </a:ext>
                </a:extLst>
              </p:cNvPr>
              <p:cNvPicPr>
                <a:picLocks noChangeAspect="1"/>
              </p:cNvPicPr>
              <p:nvPr/>
            </p:nvPicPr>
            <p:blipFill>
              <a:blip r:embed="rId4"/>
              <a:stretch>
                <a:fillRect/>
              </a:stretch>
            </p:blipFill>
            <p:spPr>
              <a:xfrm>
                <a:off x="8812623" y="3030361"/>
                <a:ext cx="452254" cy="452254"/>
              </a:xfrm>
              <a:prstGeom prst="rect">
                <a:avLst/>
              </a:prstGeom>
            </p:spPr>
          </p:pic>
        </p:grpSp>
        <p:grpSp>
          <p:nvGrpSpPr>
            <p:cNvPr id="98" name="Agrupar 97">
              <a:extLst>
                <a:ext uri="{FF2B5EF4-FFF2-40B4-BE49-F238E27FC236}">
                  <a16:creationId xmlns:a16="http://schemas.microsoft.com/office/drawing/2014/main" id="{BC7D332E-429F-964F-AB05-B532ED1A75D8}"/>
                </a:ext>
              </a:extLst>
            </p:cNvPr>
            <p:cNvGrpSpPr/>
            <p:nvPr/>
          </p:nvGrpSpPr>
          <p:grpSpPr>
            <a:xfrm>
              <a:off x="11453319" y="291327"/>
              <a:ext cx="256893" cy="256893"/>
              <a:chOff x="6048636" y="4657127"/>
              <a:chExt cx="452254" cy="452254"/>
            </a:xfrm>
          </p:grpSpPr>
          <p:sp>
            <p:nvSpPr>
              <p:cNvPr id="99" name="Oval 98">
                <a:extLst>
                  <a:ext uri="{FF2B5EF4-FFF2-40B4-BE49-F238E27FC236}">
                    <a16:creationId xmlns:a16="http://schemas.microsoft.com/office/drawing/2014/main" id="{870F18DE-594D-2A48-85BA-E8C6BD59F953}"/>
                  </a:ext>
                </a:extLst>
              </p:cNvPr>
              <p:cNvSpPr/>
              <p:nvPr/>
            </p:nvSpPr>
            <p:spPr>
              <a:xfrm>
                <a:off x="6075344" y="4681577"/>
                <a:ext cx="401778" cy="4017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0" name="Imagem 99">
                <a:extLst>
                  <a:ext uri="{FF2B5EF4-FFF2-40B4-BE49-F238E27FC236}">
                    <a16:creationId xmlns:a16="http://schemas.microsoft.com/office/drawing/2014/main" id="{55B81E43-8011-E849-B74C-936A4917E4E1}"/>
                  </a:ext>
                </a:extLst>
              </p:cNvPr>
              <p:cNvPicPr>
                <a:picLocks noChangeAspect="1"/>
              </p:cNvPicPr>
              <p:nvPr/>
            </p:nvPicPr>
            <p:blipFill>
              <a:blip r:embed="rId5"/>
              <a:stretch>
                <a:fillRect/>
              </a:stretch>
            </p:blipFill>
            <p:spPr>
              <a:xfrm>
                <a:off x="6048636" y="4657127"/>
                <a:ext cx="452254" cy="452254"/>
              </a:xfrm>
              <a:prstGeom prst="rect">
                <a:avLst/>
              </a:prstGeom>
            </p:spPr>
          </p:pic>
        </p:grpSp>
      </p:grpSp>
      <p:grpSp>
        <p:nvGrpSpPr>
          <p:cNvPr id="6" name="Agrupar 5">
            <a:extLst>
              <a:ext uri="{FF2B5EF4-FFF2-40B4-BE49-F238E27FC236}">
                <a16:creationId xmlns:a16="http://schemas.microsoft.com/office/drawing/2014/main" id="{5F422CBA-45CE-3242-A895-025B88AC322D}"/>
              </a:ext>
            </a:extLst>
          </p:cNvPr>
          <p:cNvGrpSpPr/>
          <p:nvPr/>
        </p:nvGrpSpPr>
        <p:grpSpPr>
          <a:xfrm>
            <a:off x="2012342" y="5806859"/>
            <a:ext cx="1262712" cy="789063"/>
            <a:chOff x="712196" y="5806859"/>
            <a:chExt cx="1262712" cy="789063"/>
          </a:xfrm>
        </p:grpSpPr>
        <p:grpSp>
          <p:nvGrpSpPr>
            <p:cNvPr id="114" name="Agrupar 113">
              <a:extLst>
                <a:ext uri="{FF2B5EF4-FFF2-40B4-BE49-F238E27FC236}">
                  <a16:creationId xmlns:a16="http://schemas.microsoft.com/office/drawing/2014/main" id="{A81E06CB-B83E-064E-BE7C-64B462A3779E}"/>
                </a:ext>
              </a:extLst>
            </p:cNvPr>
            <p:cNvGrpSpPr/>
            <p:nvPr/>
          </p:nvGrpSpPr>
          <p:grpSpPr>
            <a:xfrm>
              <a:off x="712196" y="5847706"/>
              <a:ext cx="207153" cy="716765"/>
              <a:chOff x="11453318" y="291327"/>
              <a:chExt cx="259352" cy="897377"/>
            </a:xfrm>
          </p:grpSpPr>
          <p:grpSp>
            <p:nvGrpSpPr>
              <p:cNvPr id="115" name="Agrupar 114">
                <a:extLst>
                  <a:ext uri="{FF2B5EF4-FFF2-40B4-BE49-F238E27FC236}">
                    <a16:creationId xmlns:a16="http://schemas.microsoft.com/office/drawing/2014/main" id="{0D8288A7-EE5A-D147-84D9-14CC515DF1B8}"/>
                  </a:ext>
                </a:extLst>
              </p:cNvPr>
              <p:cNvGrpSpPr/>
              <p:nvPr/>
            </p:nvGrpSpPr>
            <p:grpSpPr>
              <a:xfrm>
                <a:off x="11453318" y="931811"/>
                <a:ext cx="256893" cy="256893"/>
                <a:chOff x="4792325" y="4657127"/>
                <a:chExt cx="452254" cy="452254"/>
              </a:xfrm>
            </p:grpSpPr>
            <p:sp>
              <p:nvSpPr>
                <p:cNvPr id="122" name="Oval 121">
                  <a:extLst>
                    <a:ext uri="{FF2B5EF4-FFF2-40B4-BE49-F238E27FC236}">
                      <a16:creationId xmlns:a16="http://schemas.microsoft.com/office/drawing/2014/main" id="{D09711C5-9082-A549-91B0-386CA52DE6DA}"/>
                    </a:ext>
                  </a:extLst>
                </p:cNvPr>
                <p:cNvSpPr/>
                <p:nvPr/>
              </p:nvSpPr>
              <p:spPr>
                <a:xfrm>
                  <a:off x="4838215" y="4681577"/>
                  <a:ext cx="401778" cy="4017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3" name="Imagem 122">
                  <a:extLst>
                    <a:ext uri="{FF2B5EF4-FFF2-40B4-BE49-F238E27FC236}">
                      <a16:creationId xmlns:a16="http://schemas.microsoft.com/office/drawing/2014/main" id="{3AF4DBB8-55B5-8D4A-83C8-3B9F98EE2B0C}"/>
                    </a:ext>
                  </a:extLst>
                </p:cNvPr>
                <p:cNvPicPr>
                  <a:picLocks noChangeAspect="1"/>
                </p:cNvPicPr>
                <p:nvPr/>
              </p:nvPicPr>
              <p:blipFill>
                <a:blip r:embed="rId3"/>
                <a:stretch>
                  <a:fillRect/>
                </a:stretch>
              </p:blipFill>
              <p:spPr>
                <a:xfrm>
                  <a:off x="4792325" y="4657127"/>
                  <a:ext cx="452254" cy="452254"/>
                </a:xfrm>
                <a:prstGeom prst="rect">
                  <a:avLst/>
                </a:prstGeom>
              </p:spPr>
            </p:pic>
          </p:grpSp>
          <p:grpSp>
            <p:nvGrpSpPr>
              <p:cNvPr id="116" name="Agrupar 115">
                <a:extLst>
                  <a:ext uri="{FF2B5EF4-FFF2-40B4-BE49-F238E27FC236}">
                    <a16:creationId xmlns:a16="http://schemas.microsoft.com/office/drawing/2014/main" id="{F720CA69-D4A6-7F46-A5DA-2DE792A0F675}"/>
                  </a:ext>
                </a:extLst>
              </p:cNvPr>
              <p:cNvGrpSpPr/>
              <p:nvPr/>
            </p:nvGrpSpPr>
            <p:grpSpPr>
              <a:xfrm>
                <a:off x="11453324" y="611569"/>
                <a:ext cx="259346" cy="256893"/>
                <a:chOff x="8812623" y="3030361"/>
                <a:chExt cx="456572" cy="452254"/>
              </a:xfrm>
            </p:grpSpPr>
            <p:sp>
              <p:nvSpPr>
                <p:cNvPr id="120" name="Oval 119">
                  <a:extLst>
                    <a:ext uri="{FF2B5EF4-FFF2-40B4-BE49-F238E27FC236}">
                      <a16:creationId xmlns:a16="http://schemas.microsoft.com/office/drawing/2014/main" id="{E26AABC7-68EA-064B-A679-8261DC3E395D}"/>
                    </a:ext>
                  </a:extLst>
                </p:cNvPr>
                <p:cNvSpPr/>
                <p:nvPr/>
              </p:nvSpPr>
              <p:spPr>
                <a:xfrm>
                  <a:off x="8867417" y="3054811"/>
                  <a:ext cx="401778" cy="40177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1" name="Imagem 120">
                  <a:extLst>
                    <a:ext uri="{FF2B5EF4-FFF2-40B4-BE49-F238E27FC236}">
                      <a16:creationId xmlns:a16="http://schemas.microsoft.com/office/drawing/2014/main" id="{0145A23D-E347-0148-A464-36C409CD8DE5}"/>
                    </a:ext>
                  </a:extLst>
                </p:cNvPr>
                <p:cNvPicPr>
                  <a:picLocks noChangeAspect="1"/>
                </p:cNvPicPr>
                <p:nvPr/>
              </p:nvPicPr>
              <p:blipFill>
                <a:blip r:embed="rId4"/>
                <a:stretch>
                  <a:fillRect/>
                </a:stretch>
              </p:blipFill>
              <p:spPr>
                <a:xfrm>
                  <a:off x="8812623" y="3030361"/>
                  <a:ext cx="452254" cy="452254"/>
                </a:xfrm>
                <a:prstGeom prst="rect">
                  <a:avLst/>
                </a:prstGeom>
              </p:spPr>
            </p:pic>
          </p:grpSp>
          <p:grpSp>
            <p:nvGrpSpPr>
              <p:cNvPr id="117" name="Agrupar 116">
                <a:extLst>
                  <a:ext uri="{FF2B5EF4-FFF2-40B4-BE49-F238E27FC236}">
                    <a16:creationId xmlns:a16="http://schemas.microsoft.com/office/drawing/2014/main" id="{EC95DA41-2C69-A345-95DE-7DB73DECC628}"/>
                  </a:ext>
                </a:extLst>
              </p:cNvPr>
              <p:cNvGrpSpPr/>
              <p:nvPr/>
            </p:nvGrpSpPr>
            <p:grpSpPr>
              <a:xfrm>
                <a:off x="11453319" y="291327"/>
                <a:ext cx="256893" cy="256893"/>
                <a:chOff x="6048636" y="4657127"/>
                <a:chExt cx="452254" cy="452254"/>
              </a:xfrm>
            </p:grpSpPr>
            <p:sp>
              <p:nvSpPr>
                <p:cNvPr id="118" name="Oval 117">
                  <a:extLst>
                    <a:ext uri="{FF2B5EF4-FFF2-40B4-BE49-F238E27FC236}">
                      <a16:creationId xmlns:a16="http://schemas.microsoft.com/office/drawing/2014/main" id="{0292C9C6-D027-E847-BD35-4367B71606CD}"/>
                    </a:ext>
                  </a:extLst>
                </p:cNvPr>
                <p:cNvSpPr/>
                <p:nvPr/>
              </p:nvSpPr>
              <p:spPr>
                <a:xfrm>
                  <a:off x="6075344" y="4681577"/>
                  <a:ext cx="401778" cy="4017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9" name="Imagem 118">
                  <a:extLst>
                    <a:ext uri="{FF2B5EF4-FFF2-40B4-BE49-F238E27FC236}">
                      <a16:creationId xmlns:a16="http://schemas.microsoft.com/office/drawing/2014/main" id="{FB0048AB-BE5A-1D41-9563-3A4D1C056650}"/>
                    </a:ext>
                  </a:extLst>
                </p:cNvPr>
                <p:cNvPicPr>
                  <a:picLocks noChangeAspect="1"/>
                </p:cNvPicPr>
                <p:nvPr/>
              </p:nvPicPr>
              <p:blipFill>
                <a:blip r:embed="rId5"/>
                <a:stretch>
                  <a:fillRect/>
                </a:stretch>
              </p:blipFill>
              <p:spPr>
                <a:xfrm>
                  <a:off x="6048636" y="4657127"/>
                  <a:ext cx="452254" cy="452254"/>
                </a:xfrm>
                <a:prstGeom prst="rect">
                  <a:avLst/>
                </a:prstGeom>
              </p:spPr>
            </p:pic>
          </p:grpSp>
        </p:grpSp>
        <p:sp>
          <p:nvSpPr>
            <p:cNvPr id="124" name="CaixaDeTexto 123">
              <a:extLst>
                <a:ext uri="{FF2B5EF4-FFF2-40B4-BE49-F238E27FC236}">
                  <a16:creationId xmlns:a16="http://schemas.microsoft.com/office/drawing/2014/main" id="{3D846742-D6F7-E445-90C4-E52AC008B06A}"/>
                </a:ext>
              </a:extLst>
            </p:cNvPr>
            <p:cNvSpPr txBox="1"/>
            <p:nvPr/>
          </p:nvSpPr>
          <p:spPr>
            <a:xfrm>
              <a:off x="906602" y="5806859"/>
              <a:ext cx="1068306" cy="276999"/>
            </a:xfrm>
            <a:prstGeom prst="rect">
              <a:avLst/>
            </a:prstGeom>
            <a:noFill/>
          </p:spPr>
          <p:txBody>
            <a:bodyPr wrap="none" rtlCol="0">
              <a:spAutoFit/>
            </a:bodyPr>
            <a:lstStyle/>
            <a:p>
              <a:r>
                <a:rPr lang="pt-BR" sz="1200" dirty="0">
                  <a:solidFill>
                    <a:schemeClr val="bg1">
                      <a:lumMod val="65000"/>
                    </a:schemeClr>
                  </a:solidFill>
                  <a:latin typeface="Segoe UI" panose="020B0502040204020203" pitchFamily="34" charset="0"/>
                  <a:ea typeface="Franklin Gothic Book" charset="0"/>
                  <a:cs typeface="Segoe UI" panose="020B0502040204020203" pitchFamily="34" charset="0"/>
                </a:rPr>
                <a:t>% Promotores</a:t>
              </a:r>
            </a:p>
          </p:txBody>
        </p:sp>
        <p:sp>
          <p:nvSpPr>
            <p:cNvPr id="125" name="CaixaDeTexto 124">
              <a:extLst>
                <a:ext uri="{FF2B5EF4-FFF2-40B4-BE49-F238E27FC236}">
                  <a16:creationId xmlns:a16="http://schemas.microsoft.com/office/drawing/2014/main" id="{EDB1FB6F-CD3F-444E-B4A9-832BC43AA092}"/>
                </a:ext>
              </a:extLst>
            </p:cNvPr>
            <p:cNvSpPr txBox="1"/>
            <p:nvPr/>
          </p:nvSpPr>
          <p:spPr>
            <a:xfrm>
              <a:off x="906602" y="6062891"/>
              <a:ext cx="831381" cy="276999"/>
            </a:xfrm>
            <a:prstGeom prst="rect">
              <a:avLst/>
            </a:prstGeom>
            <a:noFill/>
          </p:spPr>
          <p:txBody>
            <a:bodyPr wrap="none" rtlCol="0">
              <a:spAutoFit/>
            </a:bodyPr>
            <a:lstStyle/>
            <a:p>
              <a:r>
                <a:rPr lang="pt-BR" sz="1200" dirty="0">
                  <a:solidFill>
                    <a:schemeClr val="bg1">
                      <a:lumMod val="65000"/>
                    </a:schemeClr>
                  </a:solidFill>
                  <a:latin typeface="Segoe UI" panose="020B0502040204020203" pitchFamily="34" charset="0"/>
                  <a:ea typeface="Franklin Gothic Book" charset="0"/>
                  <a:cs typeface="Segoe UI" panose="020B0502040204020203" pitchFamily="34" charset="0"/>
                </a:rPr>
                <a:t>% Neutros</a:t>
              </a:r>
            </a:p>
          </p:txBody>
        </p:sp>
        <p:sp>
          <p:nvSpPr>
            <p:cNvPr id="126" name="CaixaDeTexto 125">
              <a:extLst>
                <a:ext uri="{FF2B5EF4-FFF2-40B4-BE49-F238E27FC236}">
                  <a16:creationId xmlns:a16="http://schemas.microsoft.com/office/drawing/2014/main" id="{91CB66B3-04FB-A845-ACCA-52CF31A49D58}"/>
                </a:ext>
              </a:extLst>
            </p:cNvPr>
            <p:cNvSpPr txBox="1"/>
            <p:nvPr/>
          </p:nvSpPr>
          <p:spPr>
            <a:xfrm>
              <a:off x="906602" y="6318923"/>
              <a:ext cx="994888" cy="276999"/>
            </a:xfrm>
            <a:prstGeom prst="rect">
              <a:avLst/>
            </a:prstGeom>
            <a:noFill/>
          </p:spPr>
          <p:txBody>
            <a:bodyPr wrap="none" rtlCol="0">
              <a:spAutoFit/>
            </a:bodyPr>
            <a:lstStyle/>
            <a:p>
              <a:r>
                <a:rPr lang="pt-BR" sz="1200" dirty="0">
                  <a:solidFill>
                    <a:schemeClr val="bg1">
                      <a:lumMod val="65000"/>
                    </a:schemeClr>
                  </a:solidFill>
                  <a:latin typeface="Segoe UI" panose="020B0502040204020203" pitchFamily="34" charset="0"/>
                  <a:ea typeface="Franklin Gothic Book" charset="0"/>
                  <a:cs typeface="Segoe UI" panose="020B0502040204020203" pitchFamily="34" charset="0"/>
                </a:rPr>
                <a:t>% Detratores</a:t>
              </a:r>
            </a:p>
          </p:txBody>
        </p:sp>
      </p:grpSp>
      <p:sp>
        <p:nvSpPr>
          <p:cNvPr id="128" name="CaixaDeTexto 26">
            <a:extLst>
              <a:ext uri="{FF2B5EF4-FFF2-40B4-BE49-F238E27FC236}">
                <a16:creationId xmlns:a16="http://schemas.microsoft.com/office/drawing/2014/main" id="{4A827581-6372-CD43-A89F-49F094D906D4}"/>
              </a:ext>
            </a:extLst>
          </p:cNvPr>
          <p:cNvSpPr txBox="1"/>
          <p:nvPr/>
        </p:nvSpPr>
        <p:spPr>
          <a:xfrm>
            <a:off x="4640967" y="2719961"/>
            <a:ext cx="1906598" cy="301365"/>
          </a:xfrm>
          <a:prstGeom prst="rect">
            <a:avLst/>
          </a:prstGeom>
          <a:noFill/>
        </p:spPr>
        <p:txBody>
          <a:bodyPr wrap="square" lIns="0" rtlCol="0">
            <a:spAutoFit/>
          </a:bodyPr>
          <a:lstStyle/>
          <a:p>
            <a:pPr>
              <a:lnSpc>
                <a:spcPct val="110000"/>
              </a:lnSpc>
              <a:spcAft>
                <a:spcPts val="1000"/>
              </a:spcAft>
            </a:pPr>
            <a:r>
              <a:rPr lang="pt-BR" sz="1300" i="1" spc="10" dirty="0">
                <a:latin typeface="Segoe Pro SemiLight" panose="020B0402040204020203" pitchFamily="34" charset="0"/>
                <a:ea typeface="Century Gothic" charset="0"/>
                <a:cs typeface="Segoe UI" panose="020B0502040204020203" pitchFamily="34" charset="0"/>
              </a:rPr>
              <a:t>Série histórica isolada:</a:t>
            </a:r>
            <a:endParaRPr lang="pt-BR" sz="1300" i="1" spc="10" dirty="0">
              <a:highlight>
                <a:srgbClr val="FFFF00"/>
              </a:highlight>
              <a:latin typeface="Segoe Pro SemiLight" panose="020B0402040204020203" pitchFamily="34" charset="0"/>
              <a:ea typeface="Century Gothic" charset="0"/>
              <a:cs typeface="Segoe UI" panose="020B0502040204020203" pitchFamily="34" charset="0"/>
            </a:endParaRPr>
          </a:p>
        </p:txBody>
      </p:sp>
      <p:cxnSp>
        <p:nvCxnSpPr>
          <p:cNvPr id="129" name="Conector Reto 128">
            <a:extLst>
              <a:ext uri="{FF2B5EF4-FFF2-40B4-BE49-F238E27FC236}">
                <a16:creationId xmlns:a16="http://schemas.microsoft.com/office/drawing/2014/main" id="{DF18E5FB-FA73-BF49-BF91-96631BBA3F19}"/>
              </a:ext>
            </a:extLst>
          </p:cNvPr>
          <p:cNvCxnSpPr>
            <a:cxnSpLocks/>
          </p:cNvCxnSpPr>
          <p:nvPr/>
        </p:nvCxnSpPr>
        <p:spPr>
          <a:xfrm>
            <a:off x="5847163" y="6261081"/>
            <a:ext cx="509994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Espaço Reservado para Texto 3">
            <a:extLst>
              <a:ext uri="{FF2B5EF4-FFF2-40B4-BE49-F238E27FC236}">
                <a16:creationId xmlns:a16="http://schemas.microsoft.com/office/drawing/2014/main" id="{B0D4BCC2-01B9-8144-9EBE-80CECEC64B78}"/>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30" name="Espaço Reservado para Texto 3">
            <a:extLst>
              <a:ext uri="{FF2B5EF4-FFF2-40B4-BE49-F238E27FC236}">
                <a16:creationId xmlns:a16="http://schemas.microsoft.com/office/drawing/2014/main" id="{C59F2C64-5E9E-E94F-87A4-92B6DA7296AF}"/>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31" name="Gráfico 130">
            <a:extLst>
              <a:ext uri="{FF2B5EF4-FFF2-40B4-BE49-F238E27FC236}">
                <a16:creationId xmlns:a16="http://schemas.microsoft.com/office/drawing/2014/main" id="{00000000-0008-0000-1100-000007000000}"/>
              </a:ext>
            </a:extLst>
          </p:cNvPr>
          <p:cNvGraphicFramePr>
            <a:graphicFrameLocks/>
          </p:cNvGraphicFramePr>
          <p:nvPr/>
        </p:nvGraphicFramePr>
        <p:xfrm>
          <a:off x="4385688" y="2763985"/>
          <a:ext cx="6115937" cy="3409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172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Gráfico 44">
            <a:extLst>
              <a:ext uri="{FF2B5EF4-FFF2-40B4-BE49-F238E27FC236}">
                <a16:creationId xmlns:a16="http://schemas.microsoft.com/office/drawing/2014/main" id="{5C400514-0D49-3340-AE77-B8C229CBD384}"/>
              </a:ext>
            </a:extLst>
          </p:cNvPr>
          <p:cNvGraphicFramePr>
            <a:graphicFrameLocks/>
          </p:cNvGraphicFramePr>
          <p:nvPr>
            <p:extLst>
              <p:ext uri="{D42A27DB-BD31-4B8C-83A1-F6EECF244321}">
                <p14:modId xmlns:p14="http://schemas.microsoft.com/office/powerpoint/2010/main" val="1506717101"/>
              </p:ext>
            </p:extLst>
          </p:nvPr>
        </p:nvGraphicFramePr>
        <p:xfrm>
          <a:off x="1895175" y="3013919"/>
          <a:ext cx="10159200" cy="2635200"/>
        </p:xfrm>
        <a:graphic>
          <a:graphicData uri="http://schemas.openxmlformats.org/drawingml/2006/chart">
            <c:chart xmlns:c="http://schemas.openxmlformats.org/drawingml/2006/chart" xmlns:r="http://schemas.openxmlformats.org/officeDocument/2006/relationships" r:id="rId4"/>
          </a:graphicData>
        </a:graphic>
      </p:graphicFrame>
      <p:sp>
        <p:nvSpPr>
          <p:cNvPr id="76" name="Retângulo 75">
            <a:extLst>
              <a:ext uri="{FF2B5EF4-FFF2-40B4-BE49-F238E27FC236}">
                <a16:creationId xmlns:a16="http://schemas.microsoft.com/office/drawing/2014/main" id="{B580987C-50E9-AD44-9FC7-BCC8BB2618D7}"/>
              </a:ext>
            </a:extLst>
          </p:cNvPr>
          <p:cNvSpPr/>
          <p:nvPr/>
        </p:nvSpPr>
        <p:spPr>
          <a:xfrm>
            <a:off x="0" y="9121"/>
            <a:ext cx="248352"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p:txBody>
          <a:bodyPr lIns="0" rIns="0" anchor="t">
            <a:normAutofit/>
          </a:bodyPr>
          <a:lstStyle/>
          <a:p>
            <a:r>
              <a:rPr lang="pt-BR" dirty="0"/>
              <a:t>SATISFAÇÃO COM OS TEMAS DE QUALIDADE</a:t>
            </a:r>
            <a:endParaRPr lang="pt-BR" b="0" dirty="0">
              <a:latin typeface="Segoe Pro SemiLight" panose="020B04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487650" y="714998"/>
            <a:ext cx="6582350" cy="413959"/>
          </a:xfrm>
          <a:prstGeom prst="rect">
            <a:avLst/>
          </a:prstGeom>
        </p:spPr>
        <p:txBody>
          <a:bodyPr vert="horz" wrap="square" lIns="0" tIns="45720" rIns="0" bIns="45720" rtlCol="0">
            <a:spAutoFit/>
          </a:bodyPr>
          <a:lstStyle>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Média Móvel BB x Concorrência</a:t>
            </a:r>
          </a:p>
        </p:txBody>
      </p:sp>
      <p:sp>
        <p:nvSpPr>
          <p:cNvPr id="34" name="CaixaDeTexto 26">
            <a:extLst>
              <a:ext uri="{FF2B5EF4-FFF2-40B4-BE49-F238E27FC236}">
                <a16:creationId xmlns:a16="http://schemas.microsoft.com/office/drawing/2014/main" id="{C1159D1F-B31D-B34C-80A3-18B451F59245}"/>
              </a:ext>
            </a:extLst>
          </p:cNvPr>
          <p:cNvSpPr txBox="1"/>
          <p:nvPr/>
        </p:nvSpPr>
        <p:spPr>
          <a:xfrm>
            <a:off x="2026515" y="5540538"/>
            <a:ext cx="1002381" cy="661591"/>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Conveniência e praticidade de canais</a:t>
            </a:r>
            <a:endParaRPr lang="pt-BR" sz="1150" spc="10" dirty="0">
              <a:solidFill>
                <a:schemeClr val="tx1">
                  <a:lumMod val="95000"/>
                  <a:lumOff val="5000"/>
                </a:schemeClr>
              </a:solidFill>
              <a:highlight>
                <a:srgbClr val="FFFF00"/>
              </a:highlight>
              <a:latin typeface="Segoe UI" panose="020B0502040204020203" pitchFamily="34" charset="0"/>
              <a:ea typeface="Century Gothic" charset="0"/>
              <a:cs typeface="Segoe UI" panose="020B0502040204020203" pitchFamily="34" charset="0"/>
            </a:endParaRPr>
          </a:p>
        </p:txBody>
      </p:sp>
      <p:sp>
        <p:nvSpPr>
          <p:cNvPr id="35" name="CaixaDeTexto 26">
            <a:extLst>
              <a:ext uri="{FF2B5EF4-FFF2-40B4-BE49-F238E27FC236}">
                <a16:creationId xmlns:a16="http://schemas.microsoft.com/office/drawing/2014/main" id="{CBD6A014-B190-4845-8D64-DD3B302A29AC}"/>
              </a:ext>
            </a:extLst>
          </p:cNvPr>
          <p:cNvSpPr txBox="1"/>
          <p:nvPr/>
        </p:nvSpPr>
        <p:spPr>
          <a:xfrm>
            <a:off x="2954191" y="5540538"/>
            <a:ext cx="1173998" cy="661591"/>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Relacionamento </a:t>
            </a:r>
            <a:b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b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e atendimento  ger./</a:t>
            </a:r>
            <a:r>
              <a:rPr lang="pt-BR" sz="1150" spc="10" dirty="0" err="1">
                <a:solidFill>
                  <a:schemeClr val="tx1">
                    <a:lumMod val="95000"/>
                    <a:lumOff val="5000"/>
                  </a:schemeClr>
                </a:solidFill>
                <a:latin typeface="Segoe UI" panose="020B0502040204020203" pitchFamily="34" charset="0"/>
                <a:ea typeface="Century Gothic" charset="0"/>
                <a:cs typeface="Segoe UI" panose="020B0502040204020203" pitchFamily="34" charset="0"/>
              </a:rPr>
              <a:t>funcis</a:t>
            </a: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t>
            </a:r>
          </a:p>
        </p:txBody>
      </p:sp>
      <p:sp>
        <p:nvSpPr>
          <p:cNvPr id="36" name="CaixaDeTexto 26">
            <a:extLst>
              <a:ext uri="{FF2B5EF4-FFF2-40B4-BE49-F238E27FC236}">
                <a16:creationId xmlns:a16="http://schemas.microsoft.com/office/drawing/2014/main" id="{9B6F82A6-EEC6-ED49-975A-634DAC3B216A}"/>
              </a:ext>
            </a:extLst>
          </p:cNvPr>
          <p:cNvSpPr txBox="1"/>
          <p:nvPr/>
        </p:nvSpPr>
        <p:spPr>
          <a:xfrm>
            <a:off x="4049712" y="5540538"/>
            <a:ext cx="950702" cy="661591"/>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Produtos e serviços adequados</a:t>
            </a:r>
            <a:endParaRPr lang="pt-BR" sz="1150" spc="10" dirty="0">
              <a:solidFill>
                <a:schemeClr val="tx1">
                  <a:lumMod val="95000"/>
                  <a:lumOff val="5000"/>
                </a:schemeClr>
              </a:solidFill>
              <a:highlight>
                <a:srgbClr val="FFFF00"/>
              </a:highlight>
              <a:latin typeface="Segoe UI" panose="020B0502040204020203" pitchFamily="34" charset="0"/>
              <a:ea typeface="Century Gothic" charset="0"/>
              <a:cs typeface="Segoe UI" panose="020B0502040204020203" pitchFamily="34" charset="0"/>
            </a:endParaRPr>
          </a:p>
        </p:txBody>
      </p:sp>
      <p:sp>
        <p:nvSpPr>
          <p:cNvPr id="37" name="CaixaDeTexto 26">
            <a:extLst>
              <a:ext uri="{FF2B5EF4-FFF2-40B4-BE49-F238E27FC236}">
                <a16:creationId xmlns:a16="http://schemas.microsoft.com/office/drawing/2014/main" id="{35E49A33-4C0C-3244-881F-1CFB369C3A60}"/>
              </a:ext>
            </a:extLst>
          </p:cNvPr>
          <p:cNvSpPr txBox="1"/>
          <p:nvPr/>
        </p:nvSpPr>
        <p:spPr>
          <a:xfrm>
            <a:off x="5032913" y="5540538"/>
            <a:ext cx="950702" cy="661591"/>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Preços das taxas, tarifas e juros</a:t>
            </a:r>
            <a:endParaRPr lang="pt-BR" sz="1150" spc="10" dirty="0">
              <a:solidFill>
                <a:schemeClr val="tx1">
                  <a:lumMod val="95000"/>
                  <a:lumOff val="5000"/>
                </a:schemeClr>
              </a:solidFill>
              <a:highlight>
                <a:srgbClr val="FFFF00"/>
              </a:highlight>
              <a:latin typeface="Segoe UI" panose="020B0502040204020203" pitchFamily="34" charset="0"/>
              <a:ea typeface="Century Gothic" charset="0"/>
              <a:cs typeface="Segoe UI" panose="020B0502040204020203" pitchFamily="34" charset="0"/>
            </a:endParaRPr>
          </a:p>
        </p:txBody>
      </p:sp>
      <p:sp>
        <p:nvSpPr>
          <p:cNvPr id="39" name="CaixaDeTexto 26">
            <a:extLst>
              <a:ext uri="{FF2B5EF4-FFF2-40B4-BE49-F238E27FC236}">
                <a16:creationId xmlns:a16="http://schemas.microsoft.com/office/drawing/2014/main" id="{09C6728B-C395-4B41-B5B5-7AC2E63594EF}"/>
              </a:ext>
            </a:extLst>
          </p:cNvPr>
          <p:cNvSpPr txBox="1"/>
          <p:nvPr/>
        </p:nvSpPr>
        <p:spPr>
          <a:xfrm>
            <a:off x="6102593" y="5540538"/>
            <a:ext cx="776715" cy="272190"/>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Agências</a:t>
            </a:r>
          </a:p>
        </p:txBody>
      </p:sp>
      <p:sp>
        <p:nvSpPr>
          <p:cNvPr id="41" name="CaixaDeTexto 26">
            <a:extLst>
              <a:ext uri="{FF2B5EF4-FFF2-40B4-BE49-F238E27FC236}">
                <a16:creationId xmlns:a16="http://schemas.microsoft.com/office/drawing/2014/main" id="{D52D8CB1-8988-714E-BB45-338D43C29857}"/>
              </a:ext>
            </a:extLst>
          </p:cNvPr>
          <p:cNvSpPr txBox="1"/>
          <p:nvPr/>
        </p:nvSpPr>
        <p:spPr>
          <a:xfrm>
            <a:off x="7059857" y="5540538"/>
            <a:ext cx="821803" cy="481670"/>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Caixas </a:t>
            </a:r>
            <a:b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b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eletrônicos</a:t>
            </a:r>
          </a:p>
        </p:txBody>
      </p:sp>
      <p:sp>
        <p:nvSpPr>
          <p:cNvPr id="42" name="CaixaDeTexto 26">
            <a:extLst>
              <a:ext uri="{FF2B5EF4-FFF2-40B4-BE49-F238E27FC236}">
                <a16:creationId xmlns:a16="http://schemas.microsoft.com/office/drawing/2014/main" id="{BE95F715-87D9-4F4B-8CC7-BEBE3D052440}"/>
              </a:ext>
            </a:extLst>
          </p:cNvPr>
          <p:cNvSpPr txBox="1"/>
          <p:nvPr/>
        </p:nvSpPr>
        <p:spPr>
          <a:xfrm>
            <a:off x="9049393" y="5540538"/>
            <a:ext cx="821803" cy="466923"/>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Internet banking</a:t>
            </a:r>
          </a:p>
        </p:txBody>
      </p:sp>
      <p:sp>
        <p:nvSpPr>
          <p:cNvPr id="43" name="CaixaDeTexto 26">
            <a:extLst>
              <a:ext uri="{FF2B5EF4-FFF2-40B4-BE49-F238E27FC236}">
                <a16:creationId xmlns:a16="http://schemas.microsoft.com/office/drawing/2014/main" id="{5AFAAAA4-6457-5E4D-96BC-1560ECE50863}"/>
              </a:ext>
            </a:extLst>
          </p:cNvPr>
          <p:cNvSpPr txBox="1"/>
          <p:nvPr/>
        </p:nvSpPr>
        <p:spPr>
          <a:xfrm>
            <a:off x="9871196" y="5540538"/>
            <a:ext cx="1180508" cy="661591"/>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Central de relacionamento telefônico</a:t>
            </a:r>
          </a:p>
        </p:txBody>
      </p:sp>
      <p:sp>
        <p:nvSpPr>
          <p:cNvPr id="60" name="CaixaDeTexto 26">
            <a:extLst>
              <a:ext uri="{FF2B5EF4-FFF2-40B4-BE49-F238E27FC236}">
                <a16:creationId xmlns:a16="http://schemas.microsoft.com/office/drawing/2014/main" id="{2D5B36F7-E511-0B42-A7D4-CCA98BF1EC58}"/>
              </a:ext>
            </a:extLst>
          </p:cNvPr>
          <p:cNvSpPr txBox="1"/>
          <p:nvPr/>
        </p:nvSpPr>
        <p:spPr>
          <a:xfrm>
            <a:off x="8050949" y="5540538"/>
            <a:ext cx="821803" cy="272254"/>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Aplicativo</a:t>
            </a:r>
          </a:p>
        </p:txBody>
      </p:sp>
      <p:sp>
        <p:nvSpPr>
          <p:cNvPr id="62" name="CaixaDeTexto 61">
            <a:extLst>
              <a:ext uri="{FF2B5EF4-FFF2-40B4-BE49-F238E27FC236}">
                <a16:creationId xmlns:a16="http://schemas.microsoft.com/office/drawing/2014/main" id="{EE1D8A20-720A-D145-9751-ACD169C78380}"/>
              </a:ext>
            </a:extLst>
          </p:cNvPr>
          <p:cNvSpPr txBox="1"/>
          <p:nvPr/>
        </p:nvSpPr>
        <p:spPr>
          <a:xfrm>
            <a:off x="4187164" y="2575615"/>
            <a:ext cx="5259865" cy="276999"/>
          </a:xfrm>
          <a:prstGeom prst="rect">
            <a:avLst/>
          </a:prstGeom>
          <a:noFill/>
        </p:spPr>
        <p:txBody>
          <a:bodyPr wrap="square" rtlCol="0">
            <a:spAutoFit/>
          </a:bodyPr>
          <a:lstStyle/>
          <a:p>
            <a:pPr algn="ctr"/>
            <a:r>
              <a:rPr lang="pt-BR" sz="1200" b="1" spc="3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MÉDIA MÓVEL MARÇO</a:t>
            </a:r>
            <a:endParaRPr lang="pt-BR" sz="1200" spc="3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endParaRPr>
          </a:p>
        </p:txBody>
      </p:sp>
      <p:grpSp>
        <p:nvGrpSpPr>
          <p:cNvPr id="3" name="Agrupar 2">
            <a:extLst>
              <a:ext uri="{FF2B5EF4-FFF2-40B4-BE49-F238E27FC236}">
                <a16:creationId xmlns:a16="http://schemas.microsoft.com/office/drawing/2014/main" id="{8C8A64B1-1E70-9040-ADBB-2E9340022A5B}"/>
              </a:ext>
            </a:extLst>
          </p:cNvPr>
          <p:cNvGrpSpPr/>
          <p:nvPr/>
        </p:nvGrpSpPr>
        <p:grpSpPr>
          <a:xfrm>
            <a:off x="413452" y="3417245"/>
            <a:ext cx="1664157" cy="2113273"/>
            <a:chOff x="413452" y="3196349"/>
            <a:chExt cx="1664157" cy="2113273"/>
          </a:xfrm>
        </p:grpSpPr>
        <p:sp>
          <p:nvSpPr>
            <p:cNvPr id="112" name="CaixaDeTexto 111">
              <a:extLst>
                <a:ext uri="{FF2B5EF4-FFF2-40B4-BE49-F238E27FC236}">
                  <a16:creationId xmlns:a16="http://schemas.microsoft.com/office/drawing/2014/main" id="{0EA561BE-0B88-C34F-B0EF-45446915E134}"/>
                </a:ext>
              </a:extLst>
            </p:cNvPr>
            <p:cNvSpPr txBox="1"/>
            <p:nvPr/>
          </p:nvSpPr>
          <p:spPr>
            <a:xfrm>
              <a:off x="413452" y="3587887"/>
              <a:ext cx="1399742" cy="461665"/>
            </a:xfrm>
            <a:prstGeom prst="rect">
              <a:avLst/>
            </a:prstGeom>
            <a:noFill/>
          </p:spPr>
          <p:txBody>
            <a:bodyPr wrap="none" rtlCol="0">
              <a:spAutoFit/>
            </a:bodyPr>
            <a:lstStyle/>
            <a:p>
              <a:r>
                <a:rPr lang="pt-BR" sz="1200" b="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Zona de satisfação:</a:t>
              </a:r>
              <a:br>
                <a:rPr lang="pt-BR" sz="1200" b="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br>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Acima de 75</a:t>
              </a:r>
              <a:r>
                <a:rPr lang="pt-BR" sz="1200" b="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 </a:t>
              </a:r>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pts.</a:t>
              </a:r>
            </a:p>
          </p:txBody>
        </p:sp>
        <p:sp>
          <p:nvSpPr>
            <p:cNvPr id="114" name="CaixaDeTexto 113">
              <a:extLst>
                <a:ext uri="{FF2B5EF4-FFF2-40B4-BE49-F238E27FC236}">
                  <a16:creationId xmlns:a16="http://schemas.microsoft.com/office/drawing/2014/main" id="{574FFCC1-6FBF-C548-AD37-B7AC3A633AB0}"/>
                </a:ext>
              </a:extLst>
            </p:cNvPr>
            <p:cNvSpPr txBox="1"/>
            <p:nvPr/>
          </p:nvSpPr>
          <p:spPr>
            <a:xfrm>
              <a:off x="426152" y="3196349"/>
              <a:ext cx="875561" cy="276999"/>
            </a:xfrm>
            <a:prstGeom prst="rect">
              <a:avLst/>
            </a:prstGeom>
            <a:noFill/>
          </p:spPr>
          <p:txBody>
            <a:bodyPr wrap="none" rtlCol="0">
              <a:spAutoFit/>
            </a:body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LEGENDA:</a:t>
              </a:r>
            </a:p>
          </p:txBody>
        </p:sp>
        <p:cxnSp>
          <p:nvCxnSpPr>
            <p:cNvPr id="116" name="Conector Reto 115">
              <a:extLst>
                <a:ext uri="{FF2B5EF4-FFF2-40B4-BE49-F238E27FC236}">
                  <a16:creationId xmlns:a16="http://schemas.microsoft.com/office/drawing/2014/main" id="{FADBDDF8-1F5C-B440-ADF3-9306578C59BE}"/>
                </a:ext>
              </a:extLst>
            </p:cNvPr>
            <p:cNvCxnSpPr/>
            <p:nvPr/>
          </p:nvCxnSpPr>
          <p:spPr>
            <a:xfrm>
              <a:off x="498113" y="3523709"/>
              <a:ext cx="148083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5" name="Grupo 21">
              <a:extLst>
                <a:ext uri="{FF2B5EF4-FFF2-40B4-BE49-F238E27FC236}">
                  <a16:creationId xmlns:a16="http://schemas.microsoft.com/office/drawing/2014/main" id="{D10C37A1-6544-E144-B440-43FB0D3E402D}"/>
                </a:ext>
              </a:extLst>
            </p:cNvPr>
            <p:cNvGrpSpPr/>
            <p:nvPr/>
          </p:nvGrpSpPr>
          <p:grpSpPr>
            <a:xfrm>
              <a:off x="498113" y="4182833"/>
              <a:ext cx="1579496" cy="355600"/>
              <a:chOff x="583932" y="6603055"/>
              <a:chExt cx="1579496" cy="355600"/>
            </a:xfrm>
          </p:grpSpPr>
          <p:cxnSp>
            <p:nvCxnSpPr>
              <p:cNvPr id="86" name="Conector Reto 85">
                <a:extLst>
                  <a:ext uri="{FF2B5EF4-FFF2-40B4-BE49-F238E27FC236}">
                    <a16:creationId xmlns:a16="http://schemas.microsoft.com/office/drawing/2014/main" id="{62FDA089-D5CA-3C4C-87AA-7E55537105A5}"/>
                  </a:ext>
                </a:extLst>
              </p:cNvPr>
              <p:cNvCxnSpPr/>
              <p:nvPr/>
            </p:nvCxnSpPr>
            <p:spPr>
              <a:xfrm flipV="1">
                <a:off x="583932" y="6778498"/>
                <a:ext cx="216330" cy="1"/>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7" name="CaixaDeTexto 86">
                <a:extLst>
                  <a:ext uri="{FF2B5EF4-FFF2-40B4-BE49-F238E27FC236}">
                    <a16:creationId xmlns:a16="http://schemas.microsoft.com/office/drawing/2014/main" id="{04C75507-57D8-D444-AF12-FF1ECCBC5905}"/>
                  </a:ext>
                </a:extLst>
              </p:cNvPr>
              <p:cNvSpPr txBox="1"/>
              <p:nvPr/>
            </p:nvSpPr>
            <p:spPr>
              <a:xfrm>
                <a:off x="809126" y="6603055"/>
                <a:ext cx="1354302"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Geral BB</a:t>
                </a:r>
              </a:p>
            </p:txBody>
          </p:sp>
        </p:grpSp>
        <p:grpSp>
          <p:nvGrpSpPr>
            <p:cNvPr id="11" name="Agrupar 10">
              <a:extLst>
                <a:ext uri="{FF2B5EF4-FFF2-40B4-BE49-F238E27FC236}">
                  <a16:creationId xmlns:a16="http://schemas.microsoft.com/office/drawing/2014/main" id="{7EA258F9-2A8D-3747-AB8C-31C3A3670FE5}"/>
                </a:ext>
              </a:extLst>
            </p:cNvPr>
            <p:cNvGrpSpPr/>
            <p:nvPr/>
          </p:nvGrpSpPr>
          <p:grpSpPr>
            <a:xfrm>
              <a:off x="498113" y="4532473"/>
              <a:ext cx="1570633" cy="355599"/>
              <a:chOff x="498113" y="3957709"/>
              <a:chExt cx="1570633" cy="355599"/>
            </a:xfrm>
          </p:grpSpPr>
          <p:cxnSp>
            <p:nvCxnSpPr>
              <p:cNvPr id="89" name="Conector Reto 88">
                <a:extLst>
                  <a:ext uri="{FF2B5EF4-FFF2-40B4-BE49-F238E27FC236}">
                    <a16:creationId xmlns:a16="http://schemas.microsoft.com/office/drawing/2014/main" id="{E53DDF82-91FB-4D42-B767-D9DA1FF15989}"/>
                  </a:ext>
                </a:extLst>
              </p:cNvPr>
              <p:cNvCxnSpPr/>
              <p:nvPr/>
            </p:nvCxnSpPr>
            <p:spPr>
              <a:xfrm flipV="1">
                <a:off x="498113" y="4051182"/>
                <a:ext cx="216330" cy="1"/>
              </a:xfrm>
              <a:prstGeom prst="line">
                <a:avLst/>
              </a:prstGeom>
              <a:ln w="38100">
                <a:solidFill>
                  <a:srgbClr val="F17E72"/>
                </a:solidFill>
              </a:ln>
            </p:spPr>
            <p:style>
              <a:lnRef idx="1">
                <a:schemeClr val="accent1"/>
              </a:lnRef>
              <a:fillRef idx="0">
                <a:schemeClr val="accent1"/>
              </a:fillRef>
              <a:effectRef idx="0">
                <a:schemeClr val="accent1"/>
              </a:effectRef>
              <a:fontRef idx="minor">
                <a:schemeClr val="tx1"/>
              </a:fontRef>
            </p:style>
          </p:cxnSp>
          <p:sp>
            <p:nvSpPr>
              <p:cNvPr id="90" name="CaixaDeTexto 89">
                <a:extLst>
                  <a:ext uri="{FF2B5EF4-FFF2-40B4-BE49-F238E27FC236}">
                    <a16:creationId xmlns:a16="http://schemas.microsoft.com/office/drawing/2014/main" id="{7897DC86-0F7A-9E4B-B2E7-47032511C5CA}"/>
                  </a:ext>
                </a:extLst>
              </p:cNvPr>
              <p:cNvSpPr txBox="1"/>
              <p:nvPr/>
            </p:nvSpPr>
            <p:spPr>
              <a:xfrm>
                <a:off x="714444" y="3957709"/>
                <a:ext cx="1354302"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a:t>
                </a:r>
                <a:b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br>
                <a: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Tradicional</a:t>
                </a:r>
              </a:p>
            </p:txBody>
          </p:sp>
        </p:grpSp>
        <p:grpSp>
          <p:nvGrpSpPr>
            <p:cNvPr id="27" name="Grupo 28">
              <a:extLst>
                <a:ext uri="{FF2B5EF4-FFF2-40B4-BE49-F238E27FC236}">
                  <a16:creationId xmlns:a16="http://schemas.microsoft.com/office/drawing/2014/main" id="{C86CC9D4-5E9F-8B44-80F7-D9AC8D6113DA}"/>
                </a:ext>
              </a:extLst>
            </p:cNvPr>
            <p:cNvGrpSpPr/>
            <p:nvPr/>
          </p:nvGrpSpPr>
          <p:grpSpPr>
            <a:xfrm>
              <a:off x="498113" y="4954023"/>
              <a:ext cx="1570633" cy="355599"/>
              <a:chOff x="592797" y="6362650"/>
              <a:chExt cx="1570633" cy="355599"/>
            </a:xfrm>
          </p:grpSpPr>
          <p:cxnSp>
            <p:nvCxnSpPr>
              <p:cNvPr id="28" name="Conector Reto 27">
                <a:extLst>
                  <a:ext uri="{FF2B5EF4-FFF2-40B4-BE49-F238E27FC236}">
                    <a16:creationId xmlns:a16="http://schemas.microsoft.com/office/drawing/2014/main" id="{BA9219A6-C040-934E-A60F-DB6DAD9EF639}"/>
                  </a:ext>
                </a:extLst>
              </p:cNvPr>
              <p:cNvCxnSpPr/>
              <p:nvPr/>
            </p:nvCxnSpPr>
            <p:spPr>
              <a:xfrm flipV="1">
                <a:off x="592797" y="6456123"/>
                <a:ext cx="216330" cy="1"/>
              </a:xfrm>
              <a:prstGeom prst="line">
                <a:avLst/>
              </a:prstGeom>
              <a:ln w="38100">
                <a:solidFill>
                  <a:srgbClr val="00DEAA"/>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23964B56-56C8-D445-B025-859FCC4703D8}"/>
                  </a:ext>
                </a:extLst>
              </p:cNvPr>
              <p:cNvSpPr txBox="1"/>
              <p:nvPr/>
            </p:nvSpPr>
            <p:spPr>
              <a:xfrm>
                <a:off x="809128" y="6362650"/>
                <a:ext cx="1354302"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a:t>
                </a:r>
                <a:b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br>
                <a:r>
                  <a:rPr lang="pt-BR"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Digital*</a:t>
                </a:r>
              </a:p>
            </p:txBody>
          </p:sp>
        </p:grpSp>
      </p:grpSp>
      <p:grpSp>
        <p:nvGrpSpPr>
          <p:cNvPr id="10" name="Agrupar 9">
            <a:extLst>
              <a:ext uri="{FF2B5EF4-FFF2-40B4-BE49-F238E27FC236}">
                <a16:creationId xmlns:a16="http://schemas.microsoft.com/office/drawing/2014/main" id="{FE275751-83B8-9C49-824A-FABE81AA89B0}"/>
              </a:ext>
            </a:extLst>
          </p:cNvPr>
          <p:cNvGrpSpPr/>
          <p:nvPr/>
        </p:nvGrpSpPr>
        <p:grpSpPr>
          <a:xfrm>
            <a:off x="486238" y="2769489"/>
            <a:ext cx="1580237" cy="482045"/>
            <a:chOff x="498113" y="2769489"/>
            <a:chExt cx="1580237" cy="482045"/>
          </a:xfrm>
        </p:grpSpPr>
        <p:sp>
          <p:nvSpPr>
            <p:cNvPr id="8" name="Triângulo 7">
              <a:extLst>
                <a:ext uri="{FF2B5EF4-FFF2-40B4-BE49-F238E27FC236}">
                  <a16:creationId xmlns:a16="http://schemas.microsoft.com/office/drawing/2014/main" id="{AF52D67C-1235-FB4B-B0D6-63C4C5371A53}"/>
                </a:ext>
              </a:extLst>
            </p:cNvPr>
            <p:cNvSpPr>
              <a:spLocks noChangeAspect="1"/>
            </p:cNvSpPr>
            <p:nvPr/>
          </p:nvSpPr>
          <p:spPr>
            <a:xfrm rot="5400000">
              <a:off x="1908413" y="2947412"/>
              <a:ext cx="195874" cy="144000"/>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AFAB827-2487-2A4E-8572-C0B624EF5062}"/>
                </a:ext>
              </a:extLst>
            </p:cNvPr>
            <p:cNvSpPr/>
            <p:nvPr/>
          </p:nvSpPr>
          <p:spPr>
            <a:xfrm>
              <a:off x="498113" y="2769489"/>
              <a:ext cx="1458643" cy="482045"/>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 name="Agrupar 6">
            <a:extLst>
              <a:ext uri="{FF2B5EF4-FFF2-40B4-BE49-F238E27FC236}">
                <a16:creationId xmlns:a16="http://schemas.microsoft.com/office/drawing/2014/main" id="{B4D17904-ADBD-AF4E-8E1F-9A64E2B0A9A6}"/>
              </a:ext>
            </a:extLst>
          </p:cNvPr>
          <p:cNvGrpSpPr/>
          <p:nvPr/>
        </p:nvGrpSpPr>
        <p:grpSpPr>
          <a:xfrm>
            <a:off x="445979" y="6390114"/>
            <a:ext cx="9307337" cy="418127"/>
            <a:chOff x="445979" y="6291898"/>
            <a:chExt cx="9307337" cy="418127"/>
          </a:xfrm>
        </p:grpSpPr>
        <p:sp>
          <p:nvSpPr>
            <p:cNvPr id="65" name="Text Placeholder 33">
              <a:extLst>
                <a:ext uri="{FF2B5EF4-FFF2-40B4-BE49-F238E27FC236}">
                  <a16:creationId xmlns:a16="http://schemas.microsoft.com/office/drawing/2014/main" id="{86AD3F7F-A14A-304A-B012-08B09552EED2}"/>
                </a:ext>
              </a:extLst>
            </p:cNvPr>
            <p:cNvSpPr txBox="1">
              <a:spLocks/>
            </p:cNvSpPr>
            <p:nvPr/>
          </p:nvSpPr>
          <p:spPr>
            <a:xfrm>
              <a:off x="445979" y="6291898"/>
              <a:ext cx="7603937" cy="213296"/>
            </a:xfrm>
            <a:prstGeom prst="rect">
              <a:avLst/>
            </a:prstGeom>
          </p:spPr>
          <p:txBody>
            <a:bodyPr wrap="square" rtlCol="0" anchor="ctr"/>
            <a:lstStyle>
              <a:defPPr>
                <a:defRPr lang="pt-BR"/>
              </a:defPPr>
              <a:lvl1pPr indent="0">
                <a:defRPr sz="1200" i="1">
                  <a:solidFill>
                    <a:schemeClr val="tx1">
                      <a:lumMod val="75000"/>
                      <a:lumOff val="25000"/>
                    </a:schemeClr>
                  </a:solidFill>
                  <a:latin typeface="Segoe UI" panose="020B0502040204020203" pitchFamily="34" charset="0"/>
                  <a:ea typeface="Franklin Gothic Book" charset="0"/>
                  <a:cs typeface="Segoe UI" panose="020B0502040204020203"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pt-BR" dirty="0">
                  <a:sym typeface="Helvetica Neue Light" charset="0"/>
                </a:rPr>
                <a:t>* Diferenças nas 3 últimas rodadas, considerando resultados mensais isolados (+/- a M.E. da média móvel)</a:t>
              </a:r>
            </a:p>
          </p:txBody>
        </p:sp>
        <p:sp>
          <p:nvSpPr>
            <p:cNvPr id="5" name="Retângulo 4">
              <a:extLst>
                <a:ext uri="{FF2B5EF4-FFF2-40B4-BE49-F238E27FC236}">
                  <a16:creationId xmlns:a16="http://schemas.microsoft.com/office/drawing/2014/main" id="{2C6B44E9-AA5B-D743-BF0B-9CB2EA0B932E}"/>
                </a:ext>
              </a:extLst>
            </p:cNvPr>
            <p:cNvSpPr/>
            <p:nvPr/>
          </p:nvSpPr>
          <p:spPr>
            <a:xfrm>
              <a:off x="465908" y="6458973"/>
              <a:ext cx="9287408" cy="251052"/>
            </a:xfrm>
            <a:prstGeom prst="rect">
              <a:avLst/>
            </a:prstGeom>
          </p:spPr>
          <p:txBody>
            <a:bodyPr wrap="square" rtlCol="0" anchor="ctr"/>
            <a:lstStyle/>
            <a:p>
              <a:r>
                <a:rPr lang="pt-BR" sz="1200" b="1" i="1" dirty="0">
                  <a:solidFill>
                    <a:srgbClr val="0070C0"/>
                  </a:solidFill>
                  <a:latin typeface="Segoe UI" panose="020B0502040204020203" pitchFamily="34" charset="0"/>
                </a:rPr>
                <a:t>Azul: </a:t>
              </a:r>
              <a:r>
                <a:rPr lang="pt-BR" sz="1200" i="1" dirty="0">
                  <a:solidFill>
                    <a:schemeClr val="tx1">
                      <a:lumMod val="75000"/>
                      <a:lumOff val="25000"/>
                    </a:schemeClr>
                  </a:solidFill>
                  <a:latin typeface="Segoe UI" panose="020B0502040204020203" pitchFamily="34" charset="0"/>
                </a:rPr>
                <a:t>crescimento acima da M.E  | </a:t>
              </a:r>
              <a:r>
                <a:rPr lang="pt-BR" sz="1200" b="1" i="1" dirty="0">
                  <a:solidFill>
                    <a:srgbClr val="C00000"/>
                  </a:solidFill>
                  <a:latin typeface="Segoe UI" panose="020B0502040204020203" pitchFamily="34" charset="0"/>
                </a:rPr>
                <a:t>Vermelho: </a:t>
              </a:r>
              <a:r>
                <a:rPr lang="pt-BR" sz="1200" i="1" dirty="0">
                  <a:solidFill>
                    <a:schemeClr val="tx1">
                      <a:lumMod val="75000"/>
                      <a:lumOff val="25000"/>
                    </a:schemeClr>
                  </a:solidFill>
                  <a:latin typeface="Segoe UI" panose="020B0502040204020203" pitchFamily="34" charset="0"/>
                </a:rPr>
                <a:t>queda acima da M.E. | </a:t>
              </a:r>
              <a:r>
                <a:rPr lang="pt-BR" sz="1200" b="1" i="1" dirty="0">
                  <a:solidFill>
                    <a:schemeClr val="tx1">
                      <a:lumMod val="50000"/>
                      <a:lumOff val="50000"/>
                    </a:schemeClr>
                  </a:solidFill>
                  <a:latin typeface="Segoe UI" panose="020B0502040204020203" pitchFamily="34" charset="0"/>
                </a:rPr>
                <a:t>Cinza: </a:t>
              </a:r>
              <a:r>
                <a:rPr lang="pt-BR" sz="1200" i="1" dirty="0">
                  <a:solidFill>
                    <a:schemeClr val="tx1">
                      <a:lumMod val="75000"/>
                      <a:lumOff val="25000"/>
                    </a:schemeClr>
                  </a:solidFill>
                  <a:latin typeface="Segoe UI" panose="020B0502040204020203" pitchFamily="34" charset="0"/>
                </a:rPr>
                <a:t>evolução dentro da M.E.</a:t>
              </a:r>
            </a:p>
          </p:txBody>
        </p:sp>
      </p:grpSp>
      <p:sp>
        <p:nvSpPr>
          <p:cNvPr id="91" name="CaixaDeTexto 26">
            <a:extLst>
              <a:ext uri="{FF2B5EF4-FFF2-40B4-BE49-F238E27FC236}">
                <a16:creationId xmlns:a16="http://schemas.microsoft.com/office/drawing/2014/main" id="{F59C8006-DEEC-8249-8349-4827486D33C2}"/>
              </a:ext>
            </a:extLst>
          </p:cNvPr>
          <p:cNvSpPr txBox="1"/>
          <p:nvPr/>
        </p:nvSpPr>
        <p:spPr>
          <a:xfrm>
            <a:off x="10889197" y="5538189"/>
            <a:ext cx="1180508" cy="466923"/>
          </a:xfrm>
          <a:prstGeom prst="rect">
            <a:avLst/>
          </a:prstGeom>
          <a:noFill/>
        </p:spPr>
        <p:txBody>
          <a:bodyPr wrap="square" lIns="0" rtlCol="0">
            <a:spAutoFit/>
          </a:bodyPr>
          <a:lstStyle/>
          <a:p>
            <a:pPr algn="ctr">
              <a:lnSpc>
                <a:spcPct val="110000"/>
              </a:lnSpc>
              <a:spcAft>
                <a:spcPts val="1000"/>
              </a:spcAft>
            </a:pP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Relação custo </a:t>
            </a:r>
            <a:r>
              <a:rPr lang="pt-BR" sz="1150" spc="10" dirty="0" err="1">
                <a:solidFill>
                  <a:schemeClr val="tx1">
                    <a:lumMod val="95000"/>
                    <a:lumOff val="5000"/>
                  </a:schemeClr>
                </a:solidFill>
                <a:latin typeface="Segoe UI" panose="020B0502040204020203" pitchFamily="34" charset="0"/>
                <a:ea typeface="Century Gothic" charset="0"/>
                <a:cs typeface="Segoe UI" panose="020B0502040204020203" pitchFamily="34" charset="0"/>
              </a:rPr>
              <a:t>x</a:t>
            </a:r>
            <a:r>
              <a:rPr lang="pt-BR" sz="115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 benefício</a:t>
            </a:r>
          </a:p>
        </p:txBody>
      </p:sp>
      <p:graphicFrame>
        <p:nvGraphicFramePr>
          <p:cNvPr id="109" name="Tabela 108">
            <a:extLst>
              <a:ext uri="{FF2B5EF4-FFF2-40B4-BE49-F238E27FC236}">
                <a16:creationId xmlns:a16="http://schemas.microsoft.com/office/drawing/2014/main" id="{9ED00F1C-CF25-CD49-AD68-1D4DE29A8B42}"/>
              </a:ext>
            </a:extLst>
          </p:cNvPr>
          <p:cNvGraphicFramePr>
            <a:graphicFrameLocks noGrp="1"/>
          </p:cNvGraphicFramePr>
          <p:nvPr/>
        </p:nvGraphicFramePr>
        <p:xfrm>
          <a:off x="2139802" y="2871995"/>
          <a:ext cx="9590213" cy="288000"/>
        </p:xfrm>
        <a:graphic>
          <a:graphicData uri="http://schemas.openxmlformats.org/drawingml/2006/table">
            <a:tbl>
              <a:tblPr>
                <a:tableStyleId>{5C22544A-7EE6-4342-B048-85BDC9FD1C3A}</a:tableStyleId>
              </a:tblPr>
              <a:tblGrid>
                <a:gridCol w="288000">
                  <a:extLst>
                    <a:ext uri="{9D8B030D-6E8A-4147-A177-3AD203B41FA5}">
                      <a16:colId xmlns:a16="http://schemas.microsoft.com/office/drawing/2014/main" val="2711105798"/>
                    </a:ext>
                  </a:extLst>
                </a:gridCol>
                <a:gridCol w="288000">
                  <a:extLst>
                    <a:ext uri="{9D8B030D-6E8A-4147-A177-3AD203B41FA5}">
                      <a16:colId xmlns:a16="http://schemas.microsoft.com/office/drawing/2014/main" val="3502483946"/>
                    </a:ext>
                  </a:extLst>
                </a:gridCol>
                <a:gridCol w="288000">
                  <a:extLst>
                    <a:ext uri="{9D8B030D-6E8A-4147-A177-3AD203B41FA5}">
                      <a16:colId xmlns:a16="http://schemas.microsoft.com/office/drawing/2014/main" val="1539336615"/>
                    </a:ext>
                  </a:extLst>
                </a:gridCol>
                <a:gridCol w="126000">
                  <a:extLst>
                    <a:ext uri="{9D8B030D-6E8A-4147-A177-3AD203B41FA5}">
                      <a16:colId xmlns:a16="http://schemas.microsoft.com/office/drawing/2014/main" val="429083958"/>
                    </a:ext>
                  </a:extLst>
                </a:gridCol>
                <a:gridCol w="288000">
                  <a:extLst>
                    <a:ext uri="{9D8B030D-6E8A-4147-A177-3AD203B41FA5}">
                      <a16:colId xmlns:a16="http://schemas.microsoft.com/office/drawing/2014/main" val="677172503"/>
                    </a:ext>
                  </a:extLst>
                </a:gridCol>
                <a:gridCol w="288000">
                  <a:extLst>
                    <a:ext uri="{9D8B030D-6E8A-4147-A177-3AD203B41FA5}">
                      <a16:colId xmlns:a16="http://schemas.microsoft.com/office/drawing/2014/main" val="691602867"/>
                    </a:ext>
                  </a:extLst>
                </a:gridCol>
                <a:gridCol w="288000">
                  <a:extLst>
                    <a:ext uri="{9D8B030D-6E8A-4147-A177-3AD203B41FA5}">
                      <a16:colId xmlns:a16="http://schemas.microsoft.com/office/drawing/2014/main" val="2566817284"/>
                    </a:ext>
                  </a:extLst>
                </a:gridCol>
                <a:gridCol w="126000">
                  <a:extLst>
                    <a:ext uri="{9D8B030D-6E8A-4147-A177-3AD203B41FA5}">
                      <a16:colId xmlns:a16="http://schemas.microsoft.com/office/drawing/2014/main" val="694080298"/>
                    </a:ext>
                  </a:extLst>
                </a:gridCol>
                <a:gridCol w="288000">
                  <a:extLst>
                    <a:ext uri="{9D8B030D-6E8A-4147-A177-3AD203B41FA5}">
                      <a16:colId xmlns:a16="http://schemas.microsoft.com/office/drawing/2014/main" val="2410726945"/>
                    </a:ext>
                  </a:extLst>
                </a:gridCol>
                <a:gridCol w="288000">
                  <a:extLst>
                    <a:ext uri="{9D8B030D-6E8A-4147-A177-3AD203B41FA5}">
                      <a16:colId xmlns:a16="http://schemas.microsoft.com/office/drawing/2014/main" val="1998015557"/>
                    </a:ext>
                  </a:extLst>
                </a:gridCol>
                <a:gridCol w="288000">
                  <a:extLst>
                    <a:ext uri="{9D8B030D-6E8A-4147-A177-3AD203B41FA5}">
                      <a16:colId xmlns:a16="http://schemas.microsoft.com/office/drawing/2014/main" val="3814370108"/>
                    </a:ext>
                  </a:extLst>
                </a:gridCol>
                <a:gridCol w="126000">
                  <a:extLst>
                    <a:ext uri="{9D8B030D-6E8A-4147-A177-3AD203B41FA5}">
                      <a16:colId xmlns:a16="http://schemas.microsoft.com/office/drawing/2014/main" val="1901850004"/>
                    </a:ext>
                  </a:extLst>
                </a:gridCol>
                <a:gridCol w="288000">
                  <a:extLst>
                    <a:ext uri="{9D8B030D-6E8A-4147-A177-3AD203B41FA5}">
                      <a16:colId xmlns:a16="http://schemas.microsoft.com/office/drawing/2014/main" val="2030881895"/>
                    </a:ext>
                  </a:extLst>
                </a:gridCol>
                <a:gridCol w="288000">
                  <a:extLst>
                    <a:ext uri="{9D8B030D-6E8A-4147-A177-3AD203B41FA5}">
                      <a16:colId xmlns:a16="http://schemas.microsoft.com/office/drawing/2014/main" val="2661354249"/>
                    </a:ext>
                  </a:extLst>
                </a:gridCol>
                <a:gridCol w="288000">
                  <a:extLst>
                    <a:ext uri="{9D8B030D-6E8A-4147-A177-3AD203B41FA5}">
                      <a16:colId xmlns:a16="http://schemas.microsoft.com/office/drawing/2014/main" val="1652142326"/>
                    </a:ext>
                  </a:extLst>
                </a:gridCol>
                <a:gridCol w="126000">
                  <a:extLst>
                    <a:ext uri="{9D8B030D-6E8A-4147-A177-3AD203B41FA5}">
                      <a16:colId xmlns:a16="http://schemas.microsoft.com/office/drawing/2014/main" val="1018873158"/>
                    </a:ext>
                  </a:extLst>
                </a:gridCol>
                <a:gridCol w="288000">
                  <a:extLst>
                    <a:ext uri="{9D8B030D-6E8A-4147-A177-3AD203B41FA5}">
                      <a16:colId xmlns:a16="http://schemas.microsoft.com/office/drawing/2014/main" val="3356718723"/>
                    </a:ext>
                  </a:extLst>
                </a:gridCol>
                <a:gridCol w="288000">
                  <a:extLst>
                    <a:ext uri="{9D8B030D-6E8A-4147-A177-3AD203B41FA5}">
                      <a16:colId xmlns:a16="http://schemas.microsoft.com/office/drawing/2014/main" val="4173307171"/>
                    </a:ext>
                  </a:extLst>
                </a:gridCol>
                <a:gridCol w="288000">
                  <a:extLst>
                    <a:ext uri="{9D8B030D-6E8A-4147-A177-3AD203B41FA5}">
                      <a16:colId xmlns:a16="http://schemas.microsoft.com/office/drawing/2014/main" val="2117766306"/>
                    </a:ext>
                  </a:extLst>
                </a:gridCol>
                <a:gridCol w="126000">
                  <a:extLst>
                    <a:ext uri="{9D8B030D-6E8A-4147-A177-3AD203B41FA5}">
                      <a16:colId xmlns:a16="http://schemas.microsoft.com/office/drawing/2014/main" val="3146290628"/>
                    </a:ext>
                  </a:extLst>
                </a:gridCol>
                <a:gridCol w="288000">
                  <a:extLst>
                    <a:ext uri="{9D8B030D-6E8A-4147-A177-3AD203B41FA5}">
                      <a16:colId xmlns:a16="http://schemas.microsoft.com/office/drawing/2014/main" val="1549170137"/>
                    </a:ext>
                  </a:extLst>
                </a:gridCol>
                <a:gridCol w="176213">
                  <a:extLst>
                    <a:ext uri="{9D8B030D-6E8A-4147-A177-3AD203B41FA5}">
                      <a16:colId xmlns:a16="http://schemas.microsoft.com/office/drawing/2014/main" val="2249963873"/>
                    </a:ext>
                  </a:extLst>
                </a:gridCol>
                <a:gridCol w="288000">
                  <a:extLst>
                    <a:ext uri="{9D8B030D-6E8A-4147-A177-3AD203B41FA5}">
                      <a16:colId xmlns:a16="http://schemas.microsoft.com/office/drawing/2014/main" val="618055042"/>
                    </a:ext>
                  </a:extLst>
                </a:gridCol>
                <a:gridCol w="108000">
                  <a:extLst>
                    <a:ext uri="{9D8B030D-6E8A-4147-A177-3AD203B41FA5}">
                      <a16:colId xmlns:a16="http://schemas.microsoft.com/office/drawing/2014/main" val="700623851"/>
                    </a:ext>
                  </a:extLst>
                </a:gridCol>
                <a:gridCol w="288000">
                  <a:extLst>
                    <a:ext uri="{9D8B030D-6E8A-4147-A177-3AD203B41FA5}">
                      <a16:colId xmlns:a16="http://schemas.microsoft.com/office/drawing/2014/main" val="903316484"/>
                    </a:ext>
                  </a:extLst>
                </a:gridCol>
                <a:gridCol w="288000">
                  <a:extLst>
                    <a:ext uri="{9D8B030D-6E8A-4147-A177-3AD203B41FA5}">
                      <a16:colId xmlns:a16="http://schemas.microsoft.com/office/drawing/2014/main" val="382780194"/>
                    </a:ext>
                  </a:extLst>
                </a:gridCol>
                <a:gridCol w="288000">
                  <a:extLst>
                    <a:ext uri="{9D8B030D-6E8A-4147-A177-3AD203B41FA5}">
                      <a16:colId xmlns:a16="http://schemas.microsoft.com/office/drawing/2014/main" val="410594033"/>
                    </a:ext>
                  </a:extLst>
                </a:gridCol>
                <a:gridCol w="108000">
                  <a:extLst>
                    <a:ext uri="{9D8B030D-6E8A-4147-A177-3AD203B41FA5}">
                      <a16:colId xmlns:a16="http://schemas.microsoft.com/office/drawing/2014/main" val="1766767072"/>
                    </a:ext>
                  </a:extLst>
                </a:gridCol>
                <a:gridCol w="288000">
                  <a:extLst>
                    <a:ext uri="{9D8B030D-6E8A-4147-A177-3AD203B41FA5}">
                      <a16:colId xmlns:a16="http://schemas.microsoft.com/office/drawing/2014/main" val="1804322648"/>
                    </a:ext>
                  </a:extLst>
                </a:gridCol>
                <a:gridCol w="288000">
                  <a:extLst>
                    <a:ext uri="{9D8B030D-6E8A-4147-A177-3AD203B41FA5}">
                      <a16:colId xmlns:a16="http://schemas.microsoft.com/office/drawing/2014/main" val="3014973565"/>
                    </a:ext>
                  </a:extLst>
                </a:gridCol>
                <a:gridCol w="288000">
                  <a:extLst>
                    <a:ext uri="{9D8B030D-6E8A-4147-A177-3AD203B41FA5}">
                      <a16:colId xmlns:a16="http://schemas.microsoft.com/office/drawing/2014/main" val="422663310"/>
                    </a:ext>
                  </a:extLst>
                </a:gridCol>
                <a:gridCol w="108000">
                  <a:extLst>
                    <a:ext uri="{9D8B030D-6E8A-4147-A177-3AD203B41FA5}">
                      <a16:colId xmlns:a16="http://schemas.microsoft.com/office/drawing/2014/main" val="3183209646"/>
                    </a:ext>
                  </a:extLst>
                </a:gridCol>
                <a:gridCol w="288000">
                  <a:extLst>
                    <a:ext uri="{9D8B030D-6E8A-4147-A177-3AD203B41FA5}">
                      <a16:colId xmlns:a16="http://schemas.microsoft.com/office/drawing/2014/main" val="3735528935"/>
                    </a:ext>
                  </a:extLst>
                </a:gridCol>
                <a:gridCol w="288000">
                  <a:extLst>
                    <a:ext uri="{9D8B030D-6E8A-4147-A177-3AD203B41FA5}">
                      <a16:colId xmlns:a16="http://schemas.microsoft.com/office/drawing/2014/main" val="1244011785"/>
                    </a:ext>
                  </a:extLst>
                </a:gridCol>
                <a:gridCol w="288000">
                  <a:extLst>
                    <a:ext uri="{9D8B030D-6E8A-4147-A177-3AD203B41FA5}">
                      <a16:colId xmlns:a16="http://schemas.microsoft.com/office/drawing/2014/main" val="1457603354"/>
                    </a:ext>
                  </a:extLst>
                </a:gridCol>
                <a:gridCol w="108000">
                  <a:extLst>
                    <a:ext uri="{9D8B030D-6E8A-4147-A177-3AD203B41FA5}">
                      <a16:colId xmlns:a16="http://schemas.microsoft.com/office/drawing/2014/main" val="709997794"/>
                    </a:ext>
                  </a:extLst>
                </a:gridCol>
                <a:gridCol w="288000">
                  <a:extLst>
                    <a:ext uri="{9D8B030D-6E8A-4147-A177-3AD203B41FA5}">
                      <a16:colId xmlns:a16="http://schemas.microsoft.com/office/drawing/2014/main" val="3872434106"/>
                    </a:ext>
                  </a:extLst>
                </a:gridCol>
                <a:gridCol w="288000">
                  <a:extLst>
                    <a:ext uri="{9D8B030D-6E8A-4147-A177-3AD203B41FA5}">
                      <a16:colId xmlns:a16="http://schemas.microsoft.com/office/drawing/2014/main" val="1009052518"/>
                    </a:ext>
                  </a:extLst>
                </a:gridCol>
                <a:gridCol w="288000">
                  <a:extLst>
                    <a:ext uri="{9D8B030D-6E8A-4147-A177-3AD203B41FA5}">
                      <a16:colId xmlns:a16="http://schemas.microsoft.com/office/drawing/2014/main" val="2730848929"/>
                    </a:ext>
                  </a:extLst>
                </a:gridCol>
              </a:tblGrid>
              <a:tr h="288000">
                <a:tc>
                  <a:txBody>
                    <a:bodyPr/>
                    <a:lstStyle/>
                    <a:p>
                      <a:pPr algn="ctr" fontAlgn="ctr"/>
                      <a:r>
                        <a:rPr lang="pt-BR" sz="1100" b="1" i="0" u="none" strike="noStrike" dirty="0">
                          <a:solidFill>
                            <a:srgbClr val="118CE7"/>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dirty="0">
                          <a:solidFill>
                            <a:srgbClr val="118CE7"/>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595959"/>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pt-BR" sz="1100" b="1" i="0" u="none" strike="noStrike">
                        <a:solidFill>
                          <a:srgbClr val="595959"/>
                        </a:solidFill>
                        <a:effectLst/>
                        <a:latin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dirty="0">
                          <a:solidFill>
                            <a:srgbClr val="118CE7"/>
                          </a:solidFill>
                          <a:effectLst/>
                          <a:latin typeface="Segoe UI" panose="020B0502040204020203" pitchFamily="34" charset="0"/>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a:solidFill>
                            <a:srgbClr val="C00000"/>
                          </a:solidFill>
                          <a:effectLst/>
                          <a:latin typeface="Segoe UI" panose="020B0502040204020203"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100" b="1" i="0" u="none" strike="noStrike" dirty="0">
                          <a:solidFill>
                            <a:srgbClr val="C00000"/>
                          </a:solidFill>
                          <a:effectLst/>
                          <a:latin typeface="Segoe UI" panose="020B0502040204020203" pitchFamily="34" charset="0"/>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bl>
          </a:graphicData>
        </a:graphic>
      </p:graphicFrame>
      <p:graphicFrame>
        <p:nvGraphicFramePr>
          <p:cNvPr id="14" name="Objeto 13">
            <a:extLst>
              <a:ext uri="{FF2B5EF4-FFF2-40B4-BE49-F238E27FC236}">
                <a16:creationId xmlns:a16="http://schemas.microsoft.com/office/drawing/2014/main" id="{754BC8BF-39E0-434D-A703-9FACA14C636A}"/>
              </a:ext>
            </a:extLst>
          </p:cNvPr>
          <p:cNvGraphicFramePr>
            <a:graphicFrameLocks noChangeAspect="1"/>
          </p:cNvGraphicFramePr>
          <p:nvPr/>
        </p:nvGraphicFramePr>
        <p:xfrm>
          <a:off x="-1136650" y="-3319463"/>
          <a:ext cx="9918700" cy="215900"/>
        </p:xfrm>
        <a:graphic>
          <a:graphicData uri="http://schemas.openxmlformats.org/presentationml/2006/ole">
            <mc:AlternateContent xmlns:mc="http://schemas.openxmlformats.org/markup-compatibility/2006">
              <mc:Choice xmlns:v="urn:schemas-microsoft-com:vml" Requires="v">
                <p:oleObj spid="_x0000_s6268" name="Planilha" r:id="rId5" imgW="9918700" imgH="215900" progId="Excel.Sheet.12">
                  <p:embed/>
                </p:oleObj>
              </mc:Choice>
              <mc:Fallback>
                <p:oleObj name="Planilha" r:id="rId5" imgW="9918700" imgH="215900" progId="Excel.Sheet.12">
                  <p:embed/>
                  <p:pic>
                    <p:nvPicPr>
                      <p:cNvPr id="14" name="Objeto 13">
                        <a:extLst>
                          <a:ext uri="{FF2B5EF4-FFF2-40B4-BE49-F238E27FC236}">
                            <a16:creationId xmlns:a16="http://schemas.microsoft.com/office/drawing/2014/main" id="{754BC8BF-39E0-434D-A703-9FACA14C636A}"/>
                          </a:ext>
                        </a:extLst>
                      </p:cNvPr>
                      <p:cNvPicPr/>
                      <p:nvPr/>
                    </p:nvPicPr>
                    <p:blipFill>
                      <a:blip r:embed="rId6"/>
                      <a:stretch>
                        <a:fillRect/>
                      </a:stretch>
                    </p:blipFill>
                    <p:spPr>
                      <a:xfrm>
                        <a:off x="-1136650" y="-3319463"/>
                        <a:ext cx="9918700" cy="215900"/>
                      </a:xfrm>
                      <a:prstGeom prst="rect">
                        <a:avLst/>
                      </a:prstGeom>
                    </p:spPr>
                  </p:pic>
                </p:oleObj>
              </mc:Fallback>
            </mc:AlternateContent>
          </a:graphicData>
        </a:graphic>
      </p:graphicFrame>
      <p:sp>
        <p:nvSpPr>
          <p:cNvPr id="49" name="CaixaDeTexto 48">
            <a:extLst>
              <a:ext uri="{FF2B5EF4-FFF2-40B4-BE49-F238E27FC236}">
                <a16:creationId xmlns:a16="http://schemas.microsoft.com/office/drawing/2014/main" id="{79FE8481-F7AE-434A-87EC-79A9AF0E1F74}"/>
              </a:ext>
            </a:extLst>
          </p:cNvPr>
          <p:cNvSpPr txBox="1"/>
          <p:nvPr/>
        </p:nvSpPr>
        <p:spPr>
          <a:xfrm>
            <a:off x="509387" y="2799489"/>
            <a:ext cx="1413085" cy="430887"/>
          </a:xfrm>
          <a:prstGeom prst="rect">
            <a:avLst/>
          </a:prstGeom>
          <a:noFill/>
        </p:spPr>
        <p:txBody>
          <a:bodyPr wrap="square" rtlCol="0">
            <a:spAutoFit/>
          </a:bodyPr>
          <a:lstStyle/>
          <a:p>
            <a:r>
              <a:rPr lang="pt-BR" sz="11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Evolução nos últimos 3 meses*</a:t>
            </a:r>
          </a:p>
        </p:txBody>
      </p:sp>
      <p:sp>
        <p:nvSpPr>
          <p:cNvPr id="40" name="Espaço Reservado para Texto 3">
            <a:extLst>
              <a:ext uri="{FF2B5EF4-FFF2-40B4-BE49-F238E27FC236}">
                <a16:creationId xmlns:a16="http://schemas.microsoft.com/office/drawing/2014/main" id="{5CCDAE01-8FCC-464B-80C1-4CD704730212}"/>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44" name="CaixaDeTexto 26">
            <a:extLst>
              <a:ext uri="{FF2B5EF4-FFF2-40B4-BE49-F238E27FC236}">
                <a16:creationId xmlns:a16="http://schemas.microsoft.com/office/drawing/2014/main" id="{AD88DC79-4A3C-4E1B-8370-584FB80E1B12}"/>
              </a:ext>
            </a:extLst>
          </p:cNvPr>
          <p:cNvSpPr txBox="1"/>
          <p:nvPr/>
        </p:nvSpPr>
        <p:spPr>
          <a:xfrm>
            <a:off x="487651" y="1155332"/>
            <a:ext cx="11500590" cy="1495666"/>
          </a:xfrm>
          <a:prstGeom prst="rect">
            <a:avLst/>
          </a:prstGeom>
          <a:noFill/>
        </p:spPr>
        <p:txBody>
          <a:bodyPr wrap="square" lIns="0" rtlCol="0">
            <a:spAutoFit/>
          </a:bodyPr>
          <a:lstStyle/>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Apesar da evolução do BB no trimestre – principalmente em fevereiro - o último mês foi marcado pela estagnação da maioria dos temas de qualidade, que não cresceram acima da margem de erro da pesquisa. Dentro do trimestre, podemos destacar o aumento de +1 ponto entre 2 dos fatores mais impactantes para o BB –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Conveniência e praticidade dos canais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Produtos e serviços adequados</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além de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Relação Custo Benefício</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A concorrência tradicional sofre perdas nos 10 temas avaliados, sendo que em 8 deles, acima da margem de erro. Já os bancos digitais, embora sigam com avaliações positivas, apresentam queda significativa em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Conveniência e praticidade dos canais e Relação Custo-benefício.</a:t>
            </a:r>
            <a:endPar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073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Agrupar 99">
            <a:extLst>
              <a:ext uri="{FF2B5EF4-FFF2-40B4-BE49-F238E27FC236}">
                <a16:creationId xmlns:a16="http://schemas.microsoft.com/office/drawing/2014/main" id="{8D8DFC03-D2CF-F248-87E2-7AF070CF617D}"/>
              </a:ext>
            </a:extLst>
          </p:cNvPr>
          <p:cNvGrpSpPr/>
          <p:nvPr/>
        </p:nvGrpSpPr>
        <p:grpSpPr>
          <a:xfrm>
            <a:off x="7879125" y="1896518"/>
            <a:ext cx="576173" cy="1889025"/>
            <a:chOff x="3637325" y="1896518"/>
            <a:chExt cx="576173" cy="1889025"/>
          </a:xfrm>
        </p:grpSpPr>
        <p:cxnSp>
          <p:nvCxnSpPr>
            <p:cNvPr id="102" name="Conector Reto 101">
              <a:extLst>
                <a:ext uri="{FF2B5EF4-FFF2-40B4-BE49-F238E27FC236}">
                  <a16:creationId xmlns:a16="http://schemas.microsoft.com/office/drawing/2014/main" id="{7846AE38-7AB1-9243-8619-F58C80A5A60E}"/>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B1145818-E704-ED48-885C-1892A2573D82}"/>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Ago</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2019</a:t>
              </a:r>
            </a:p>
          </p:txBody>
        </p:sp>
      </p:grpSp>
      <p:grpSp>
        <p:nvGrpSpPr>
          <p:cNvPr id="106" name="Agrupar 105">
            <a:extLst>
              <a:ext uri="{FF2B5EF4-FFF2-40B4-BE49-F238E27FC236}">
                <a16:creationId xmlns:a16="http://schemas.microsoft.com/office/drawing/2014/main" id="{296BBA59-18CC-2546-88B6-61BA89A3923A}"/>
              </a:ext>
            </a:extLst>
          </p:cNvPr>
          <p:cNvGrpSpPr/>
          <p:nvPr/>
        </p:nvGrpSpPr>
        <p:grpSpPr>
          <a:xfrm>
            <a:off x="7879125" y="4539509"/>
            <a:ext cx="576173" cy="1889025"/>
            <a:chOff x="3637325" y="1896518"/>
            <a:chExt cx="576173" cy="1889025"/>
          </a:xfrm>
        </p:grpSpPr>
        <p:cxnSp>
          <p:nvCxnSpPr>
            <p:cNvPr id="107" name="Conector Reto 106">
              <a:extLst>
                <a:ext uri="{FF2B5EF4-FFF2-40B4-BE49-F238E27FC236}">
                  <a16:creationId xmlns:a16="http://schemas.microsoft.com/office/drawing/2014/main" id="{60CA80F6-258A-CD44-A185-AAE9253F4799}"/>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8" name="CaixaDeTexto 107">
              <a:extLst>
                <a:ext uri="{FF2B5EF4-FFF2-40B4-BE49-F238E27FC236}">
                  <a16:creationId xmlns:a16="http://schemas.microsoft.com/office/drawing/2014/main" id="{C5B9C56B-5042-714A-9E5C-E1B31D87FC9B}"/>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2019</a:t>
              </a:r>
            </a:p>
          </p:txBody>
        </p:sp>
      </p:grpSp>
      <p:sp>
        <p:nvSpPr>
          <p:cNvPr id="11" name="Retângulo 10">
            <a:extLst>
              <a:ext uri="{FF2B5EF4-FFF2-40B4-BE49-F238E27FC236}">
                <a16:creationId xmlns:a16="http://schemas.microsoft.com/office/drawing/2014/main" id="{E80D7E8D-0A40-984A-AC9C-FCB56D0DCFEC}"/>
              </a:ext>
            </a:extLst>
          </p:cNvPr>
          <p:cNvSpPr/>
          <p:nvPr/>
        </p:nvSpPr>
        <p:spPr>
          <a:xfrm>
            <a:off x="8811491" y="6315075"/>
            <a:ext cx="3380509"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Retângulo Arredondado 190">
            <a:extLst>
              <a:ext uri="{FF2B5EF4-FFF2-40B4-BE49-F238E27FC236}">
                <a16:creationId xmlns:a16="http://schemas.microsoft.com/office/drawing/2014/main" id="{20111741-7C17-F74B-B21F-004D4197955F}"/>
              </a:ext>
            </a:extLst>
          </p:cNvPr>
          <p:cNvSpPr/>
          <p:nvPr/>
        </p:nvSpPr>
        <p:spPr>
          <a:xfrm>
            <a:off x="10773468" y="3966279"/>
            <a:ext cx="978195"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Colchete Duplo 191">
            <a:extLst>
              <a:ext uri="{FF2B5EF4-FFF2-40B4-BE49-F238E27FC236}">
                <a16:creationId xmlns:a16="http://schemas.microsoft.com/office/drawing/2014/main" id="{663D9E12-3549-474F-BAA1-ECBDDB9AEA23}"/>
              </a:ext>
            </a:extLst>
          </p:cNvPr>
          <p:cNvSpPr/>
          <p:nvPr/>
        </p:nvSpPr>
        <p:spPr>
          <a:xfrm>
            <a:off x="9540897" y="3966279"/>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93" name="Retângulo Arredondado 192">
            <a:extLst>
              <a:ext uri="{FF2B5EF4-FFF2-40B4-BE49-F238E27FC236}">
                <a16:creationId xmlns:a16="http://schemas.microsoft.com/office/drawing/2014/main" id="{7202AE0A-5913-3A42-BC5E-6F13913221BA}"/>
              </a:ext>
            </a:extLst>
          </p:cNvPr>
          <p:cNvSpPr/>
          <p:nvPr/>
        </p:nvSpPr>
        <p:spPr>
          <a:xfrm>
            <a:off x="10773468" y="1323288"/>
            <a:ext cx="978195"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Colchete Duplo 193">
            <a:extLst>
              <a:ext uri="{FF2B5EF4-FFF2-40B4-BE49-F238E27FC236}">
                <a16:creationId xmlns:a16="http://schemas.microsoft.com/office/drawing/2014/main" id="{BB593B4E-9A6C-B84E-93FD-F3A623FA4627}"/>
              </a:ext>
            </a:extLst>
          </p:cNvPr>
          <p:cNvSpPr/>
          <p:nvPr/>
        </p:nvSpPr>
        <p:spPr>
          <a:xfrm>
            <a:off x="9540897" y="1323288"/>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95" name="CaixaDeTexto 26">
            <a:extLst>
              <a:ext uri="{FF2B5EF4-FFF2-40B4-BE49-F238E27FC236}">
                <a16:creationId xmlns:a16="http://schemas.microsoft.com/office/drawing/2014/main" id="{BF8AEDC4-5214-2D48-A607-FC17A41B418F}"/>
              </a:ext>
            </a:extLst>
          </p:cNvPr>
          <p:cNvSpPr txBox="1"/>
          <p:nvPr/>
        </p:nvSpPr>
        <p:spPr>
          <a:xfrm>
            <a:off x="11075284" y="1351838"/>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96" name="Agrupar 195">
            <a:extLst>
              <a:ext uri="{FF2B5EF4-FFF2-40B4-BE49-F238E27FC236}">
                <a16:creationId xmlns:a16="http://schemas.microsoft.com/office/drawing/2014/main" id="{5F4EEF50-0B52-3046-ABDB-AE49C8A5BB28}"/>
              </a:ext>
            </a:extLst>
          </p:cNvPr>
          <p:cNvGrpSpPr/>
          <p:nvPr/>
        </p:nvGrpSpPr>
        <p:grpSpPr>
          <a:xfrm>
            <a:off x="10370399" y="1896518"/>
            <a:ext cx="585485" cy="1889025"/>
            <a:chOff x="6124076" y="1896518"/>
            <a:chExt cx="585485" cy="1889025"/>
          </a:xfrm>
        </p:grpSpPr>
        <p:cxnSp>
          <p:nvCxnSpPr>
            <p:cNvPr id="197" name="Conector Reto 196">
              <a:extLst>
                <a:ext uri="{FF2B5EF4-FFF2-40B4-BE49-F238E27FC236}">
                  <a16:creationId xmlns:a16="http://schemas.microsoft.com/office/drawing/2014/main" id="{0B442DA2-892F-D84B-9249-D846345D974C}"/>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98" name="CaixaDeTexto 197">
              <a:extLst>
                <a:ext uri="{FF2B5EF4-FFF2-40B4-BE49-F238E27FC236}">
                  <a16:creationId xmlns:a16="http://schemas.microsoft.com/office/drawing/2014/main" id="{499A44C8-A1C5-8A4E-91D7-A116057ACC1F}"/>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99" name="Agrupar 198">
            <a:extLst>
              <a:ext uri="{FF2B5EF4-FFF2-40B4-BE49-F238E27FC236}">
                <a16:creationId xmlns:a16="http://schemas.microsoft.com/office/drawing/2014/main" id="{ED009770-6647-254A-82B2-7DC99221BD5E}"/>
              </a:ext>
            </a:extLst>
          </p:cNvPr>
          <p:cNvGrpSpPr/>
          <p:nvPr/>
        </p:nvGrpSpPr>
        <p:grpSpPr>
          <a:xfrm>
            <a:off x="9873615" y="1896518"/>
            <a:ext cx="575003" cy="1889025"/>
            <a:chOff x="5627292" y="1896518"/>
            <a:chExt cx="575003" cy="1889025"/>
          </a:xfrm>
        </p:grpSpPr>
        <p:cxnSp>
          <p:nvCxnSpPr>
            <p:cNvPr id="200" name="Conector Reto 199">
              <a:extLst>
                <a:ext uri="{FF2B5EF4-FFF2-40B4-BE49-F238E27FC236}">
                  <a16:creationId xmlns:a16="http://schemas.microsoft.com/office/drawing/2014/main" id="{ED828631-98B2-6B4D-BA3C-EA4124B355DD}"/>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1" name="CaixaDeTexto 200">
              <a:extLst>
                <a:ext uri="{FF2B5EF4-FFF2-40B4-BE49-F238E27FC236}">
                  <a16:creationId xmlns:a16="http://schemas.microsoft.com/office/drawing/2014/main" id="{60CEC7DD-8CCB-1D41-B51E-DF9FFF087800}"/>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02" name="Agrupar 201">
            <a:extLst>
              <a:ext uri="{FF2B5EF4-FFF2-40B4-BE49-F238E27FC236}">
                <a16:creationId xmlns:a16="http://schemas.microsoft.com/office/drawing/2014/main" id="{497D5252-15DF-2048-A83A-5FD5DBE5EF95}"/>
              </a:ext>
            </a:extLst>
          </p:cNvPr>
          <p:cNvGrpSpPr/>
          <p:nvPr/>
        </p:nvGrpSpPr>
        <p:grpSpPr>
          <a:xfrm>
            <a:off x="9374850" y="1896518"/>
            <a:ext cx="575003" cy="1889025"/>
            <a:chOff x="5081027" y="1896518"/>
            <a:chExt cx="575003" cy="1889025"/>
          </a:xfrm>
        </p:grpSpPr>
        <p:cxnSp>
          <p:nvCxnSpPr>
            <p:cNvPr id="203" name="Conector Reto 202">
              <a:extLst>
                <a:ext uri="{FF2B5EF4-FFF2-40B4-BE49-F238E27FC236}">
                  <a16:creationId xmlns:a16="http://schemas.microsoft.com/office/drawing/2014/main" id="{A39D4DC7-84D0-DA42-B4EB-E89135C3E504}"/>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4" name="CaixaDeTexto 203">
              <a:extLst>
                <a:ext uri="{FF2B5EF4-FFF2-40B4-BE49-F238E27FC236}">
                  <a16:creationId xmlns:a16="http://schemas.microsoft.com/office/drawing/2014/main" id="{776D7ED1-A2B5-FA46-91E7-DA62FC428909}"/>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205" name="CaixaDeTexto 26">
            <a:extLst>
              <a:ext uri="{FF2B5EF4-FFF2-40B4-BE49-F238E27FC236}">
                <a16:creationId xmlns:a16="http://schemas.microsoft.com/office/drawing/2014/main" id="{83F0281A-0305-2946-84E6-23B2C2E19898}"/>
              </a:ext>
            </a:extLst>
          </p:cNvPr>
          <p:cNvSpPr txBox="1"/>
          <p:nvPr/>
        </p:nvSpPr>
        <p:spPr>
          <a:xfrm>
            <a:off x="11075284" y="3994829"/>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206" name="Agrupar 205">
            <a:extLst>
              <a:ext uri="{FF2B5EF4-FFF2-40B4-BE49-F238E27FC236}">
                <a16:creationId xmlns:a16="http://schemas.microsoft.com/office/drawing/2014/main" id="{A7ADC2FB-F145-0B4C-AE76-BE131CBA881A}"/>
              </a:ext>
            </a:extLst>
          </p:cNvPr>
          <p:cNvGrpSpPr/>
          <p:nvPr/>
        </p:nvGrpSpPr>
        <p:grpSpPr>
          <a:xfrm>
            <a:off x="10370399" y="4539509"/>
            <a:ext cx="585485" cy="1889025"/>
            <a:chOff x="6124076" y="1896518"/>
            <a:chExt cx="585485" cy="1889025"/>
          </a:xfrm>
        </p:grpSpPr>
        <p:cxnSp>
          <p:nvCxnSpPr>
            <p:cNvPr id="207" name="Conector Reto 206">
              <a:extLst>
                <a:ext uri="{FF2B5EF4-FFF2-40B4-BE49-F238E27FC236}">
                  <a16:creationId xmlns:a16="http://schemas.microsoft.com/office/drawing/2014/main" id="{6BEF5203-5462-FC44-8F8C-89C23F586ADA}"/>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8" name="CaixaDeTexto 207">
              <a:extLst>
                <a:ext uri="{FF2B5EF4-FFF2-40B4-BE49-F238E27FC236}">
                  <a16:creationId xmlns:a16="http://schemas.microsoft.com/office/drawing/2014/main" id="{5AE57A50-B099-174C-A935-E73D8E50F010}"/>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09" name="Agrupar 208">
            <a:extLst>
              <a:ext uri="{FF2B5EF4-FFF2-40B4-BE49-F238E27FC236}">
                <a16:creationId xmlns:a16="http://schemas.microsoft.com/office/drawing/2014/main" id="{98A7D6EA-D7B4-8C45-A382-2881819F6AEE}"/>
              </a:ext>
            </a:extLst>
          </p:cNvPr>
          <p:cNvGrpSpPr/>
          <p:nvPr/>
        </p:nvGrpSpPr>
        <p:grpSpPr>
          <a:xfrm>
            <a:off x="9873615" y="4539509"/>
            <a:ext cx="575003" cy="1889025"/>
            <a:chOff x="5627292" y="1896518"/>
            <a:chExt cx="575003" cy="1889025"/>
          </a:xfrm>
        </p:grpSpPr>
        <p:cxnSp>
          <p:nvCxnSpPr>
            <p:cNvPr id="210" name="Conector Reto 209">
              <a:extLst>
                <a:ext uri="{FF2B5EF4-FFF2-40B4-BE49-F238E27FC236}">
                  <a16:creationId xmlns:a16="http://schemas.microsoft.com/office/drawing/2014/main" id="{8B02DB34-A3FF-7447-B998-BD300555F08B}"/>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11" name="CaixaDeTexto 210">
              <a:extLst>
                <a:ext uri="{FF2B5EF4-FFF2-40B4-BE49-F238E27FC236}">
                  <a16:creationId xmlns:a16="http://schemas.microsoft.com/office/drawing/2014/main" id="{E79B16BC-4747-7D48-8134-C7BD59CF76EE}"/>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12" name="Agrupar 211">
            <a:extLst>
              <a:ext uri="{FF2B5EF4-FFF2-40B4-BE49-F238E27FC236}">
                <a16:creationId xmlns:a16="http://schemas.microsoft.com/office/drawing/2014/main" id="{A8CDAD14-DECE-B348-A427-66A4D5C49465}"/>
              </a:ext>
            </a:extLst>
          </p:cNvPr>
          <p:cNvGrpSpPr/>
          <p:nvPr/>
        </p:nvGrpSpPr>
        <p:grpSpPr>
          <a:xfrm>
            <a:off x="9374850" y="4539509"/>
            <a:ext cx="575003" cy="1889025"/>
            <a:chOff x="5081027" y="1896518"/>
            <a:chExt cx="575003" cy="1889025"/>
          </a:xfrm>
        </p:grpSpPr>
        <p:cxnSp>
          <p:nvCxnSpPr>
            <p:cNvPr id="213" name="Conector Reto 212">
              <a:extLst>
                <a:ext uri="{FF2B5EF4-FFF2-40B4-BE49-F238E27FC236}">
                  <a16:creationId xmlns:a16="http://schemas.microsoft.com/office/drawing/2014/main" id="{8FE3E408-B0C0-204F-BF31-4AAEFABB6AC6}"/>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14" name="CaixaDeTexto 213">
              <a:extLst>
                <a:ext uri="{FF2B5EF4-FFF2-40B4-BE49-F238E27FC236}">
                  <a16:creationId xmlns:a16="http://schemas.microsoft.com/office/drawing/2014/main" id="{D682DDC3-E8F0-4A45-B2A4-561E51C67974}"/>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113" name="Retângulo Arredondado 112">
            <a:extLst>
              <a:ext uri="{FF2B5EF4-FFF2-40B4-BE49-F238E27FC236}">
                <a16:creationId xmlns:a16="http://schemas.microsoft.com/office/drawing/2014/main" id="{107776D9-8265-6B45-905A-F47C22715A3C}"/>
              </a:ext>
            </a:extLst>
          </p:cNvPr>
          <p:cNvSpPr/>
          <p:nvPr/>
        </p:nvSpPr>
        <p:spPr>
          <a:xfrm>
            <a:off x="6527145" y="3966279"/>
            <a:ext cx="978195"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Colchete Duplo 113">
            <a:extLst>
              <a:ext uri="{FF2B5EF4-FFF2-40B4-BE49-F238E27FC236}">
                <a16:creationId xmlns:a16="http://schemas.microsoft.com/office/drawing/2014/main" id="{1A69C843-FA69-1147-BFBF-5CFF73217D67}"/>
              </a:ext>
            </a:extLst>
          </p:cNvPr>
          <p:cNvSpPr/>
          <p:nvPr/>
        </p:nvSpPr>
        <p:spPr>
          <a:xfrm>
            <a:off x="5294574" y="3966279"/>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10" name="Retângulo Arredondado 109">
            <a:extLst>
              <a:ext uri="{FF2B5EF4-FFF2-40B4-BE49-F238E27FC236}">
                <a16:creationId xmlns:a16="http://schemas.microsoft.com/office/drawing/2014/main" id="{AEE85734-FF8F-444B-8E24-85F1FEC2A185}"/>
              </a:ext>
            </a:extLst>
          </p:cNvPr>
          <p:cNvSpPr/>
          <p:nvPr/>
        </p:nvSpPr>
        <p:spPr>
          <a:xfrm>
            <a:off x="6527145" y="1323288"/>
            <a:ext cx="978195"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Colchete Duplo 119">
            <a:extLst>
              <a:ext uri="{FF2B5EF4-FFF2-40B4-BE49-F238E27FC236}">
                <a16:creationId xmlns:a16="http://schemas.microsoft.com/office/drawing/2014/main" id="{2DFD1553-9536-A648-9F58-A66C8C2203DF}"/>
              </a:ext>
            </a:extLst>
          </p:cNvPr>
          <p:cNvSpPr/>
          <p:nvPr/>
        </p:nvSpPr>
        <p:spPr>
          <a:xfrm>
            <a:off x="5294574" y="1323288"/>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6" name="Retângulo 75">
            <a:extLst>
              <a:ext uri="{FF2B5EF4-FFF2-40B4-BE49-F238E27FC236}">
                <a16:creationId xmlns:a16="http://schemas.microsoft.com/office/drawing/2014/main" id="{B580987C-50E9-AD44-9FC7-BCC8BB2618D7}"/>
              </a:ext>
            </a:extLst>
          </p:cNvPr>
          <p:cNvSpPr/>
          <p:nvPr/>
        </p:nvSpPr>
        <p:spPr>
          <a:xfrm>
            <a:off x="0" y="0"/>
            <a:ext cx="248352"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p:txBody>
          <a:bodyPr lIns="0" rIns="0" anchor="t">
            <a:noAutofit/>
          </a:bodyPr>
          <a:lstStyle/>
          <a:p>
            <a:r>
              <a:rPr lang="pt-BR" dirty="0"/>
              <a:t>SATISFAÇÃO COM OS TEMAS DE QUALIDADE</a:t>
            </a:r>
            <a:endParaRPr lang="pt-BR" b="0" dirty="0">
              <a:latin typeface="Segoe Pro SemiLight" panose="020B04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451260" y="714998"/>
            <a:ext cx="6582350" cy="413959"/>
          </a:xfrm>
          <a:prstGeom prst="rect">
            <a:avLst/>
          </a:prstGeom>
        </p:spPr>
        <p:txBody>
          <a:bodyPr vert="horz" wrap="square" lIns="0" tIns="45720" rIns="0" bIns="45720" rtlCol="0">
            <a:spAutoFit/>
          </a:bodyPr>
          <a:lstStyle>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Série histórica 2020 - Resultados isolados e média móvel</a:t>
            </a:r>
          </a:p>
        </p:txBody>
      </p:sp>
      <p:sp>
        <p:nvSpPr>
          <p:cNvPr id="127" name="CaixaDeTexto 126">
            <a:extLst>
              <a:ext uri="{FF2B5EF4-FFF2-40B4-BE49-F238E27FC236}">
                <a16:creationId xmlns:a16="http://schemas.microsoft.com/office/drawing/2014/main" id="{749B9445-7265-3E45-AFB3-610128102D6F}"/>
              </a:ext>
            </a:extLst>
          </p:cNvPr>
          <p:cNvSpPr txBox="1"/>
          <p:nvPr/>
        </p:nvSpPr>
        <p:spPr>
          <a:xfrm>
            <a:off x="8012811" y="1384607"/>
            <a:ext cx="3155558" cy="355600"/>
          </a:xfrm>
          <a:prstGeom prst="rect">
            <a:avLst/>
          </a:prstGeom>
        </p:spPr>
        <p:txBody>
          <a:bodyPr wrap="square" l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Symbol" panose="020B0502040204020203" pitchFamily="34" charset="0"/>
                <a:ea typeface="Segoe UI Symbol" panose="020B0502040204020203" pitchFamily="34" charset="0"/>
                <a:cs typeface="Segoe UI" panose="020B0502040204020203" pitchFamily="34" charset="0"/>
              </a:rPr>
              <a:t>Relacionamento e atendimento prestado pelos gerentes e funcionários</a:t>
            </a:r>
          </a:p>
        </p:txBody>
      </p:sp>
      <p:sp>
        <p:nvSpPr>
          <p:cNvPr id="72" name="CaixaDeTexto 71">
            <a:extLst>
              <a:ext uri="{FF2B5EF4-FFF2-40B4-BE49-F238E27FC236}">
                <a16:creationId xmlns:a16="http://schemas.microsoft.com/office/drawing/2014/main" id="{BCC58BDE-C2E0-FC4A-A150-05C0DFF50C83}"/>
              </a:ext>
            </a:extLst>
          </p:cNvPr>
          <p:cNvSpPr txBox="1"/>
          <p:nvPr/>
        </p:nvSpPr>
        <p:spPr>
          <a:xfrm>
            <a:off x="3655086" y="1377347"/>
            <a:ext cx="348386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Symbol" panose="020B0502040204020203" pitchFamily="34" charset="0"/>
                <a:ea typeface="Segoe UI Symbol" panose="020B0502040204020203" pitchFamily="34" charset="0"/>
                <a:cs typeface="Segoe UI" panose="020B0502040204020203" pitchFamily="34" charset="0"/>
              </a:rPr>
              <a:t>Conveniência e praticidade de canais</a:t>
            </a:r>
          </a:p>
        </p:txBody>
      </p:sp>
      <p:sp>
        <p:nvSpPr>
          <p:cNvPr id="83" name="CaixaDeTexto 82">
            <a:extLst>
              <a:ext uri="{FF2B5EF4-FFF2-40B4-BE49-F238E27FC236}">
                <a16:creationId xmlns:a16="http://schemas.microsoft.com/office/drawing/2014/main" id="{EA258C22-31BB-0944-900D-C1B13EA8157D}"/>
              </a:ext>
            </a:extLst>
          </p:cNvPr>
          <p:cNvSpPr txBox="1"/>
          <p:nvPr/>
        </p:nvSpPr>
        <p:spPr>
          <a:xfrm>
            <a:off x="7981508" y="4033034"/>
            <a:ext cx="3483863" cy="355600"/>
          </a:xfrm>
          <a:prstGeom prst="rect">
            <a:avLst/>
          </a:prstGeom>
        </p:spPr>
        <p:txBody>
          <a:bodyPr wrap="square" l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Symbol" panose="020B0502040204020203" pitchFamily="34" charset="0"/>
                <a:ea typeface="Segoe UI Symbol" panose="020B0502040204020203" pitchFamily="34" charset="0"/>
                <a:cs typeface="Segoe UI" panose="020B0502040204020203" pitchFamily="34" charset="0"/>
              </a:rPr>
              <a:t>Preços das taxas, tarifas e juros</a:t>
            </a:r>
          </a:p>
        </p:txBody>
      </p:sp>
      <p:sp>
        <p:nvSpPr>
          <p:cNvPr id="85" name="Retângulo 84">
            <a:extLst>
              <a:ext uri="{FF2B5EF4-FFF2-40B4-BE49-F238E27FC236}">
                <a16:creationId xmlns:a16="http://schemas.microsoft.com/office/drawing/2014/main" id="{0B24D354-3962-054D-ACFF-CED79CF4F19D}"/>
              </a:ext>
            </a:extLst>
          </p:cNvPr>
          <p:cNvSpPr/>
          <p:nvPr/>
        </p:nvSpPr>
        <p:spPr>
          <a:xfrm>
            <a:off x="11065056" y="5374904"/>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60,35</a:t>
            </a:r>
          </a:p>
        </p:txBody>
      </p:sp>
      <p:sp>
        <p:nvSpPr>
          <p:cNvPr id="86" name="Retângulo 85">
            <a:extLst>
              <a:ext uri="{FF2B5EF4-FFF2-40B4-BE49-F238E27FC236}">
                <a16:creationId xmlns:a16="http://schemas.microsoft.com/office/drawing/2014/main" id="{DF1D054E-D34C-BA46-98AE-8E78685C1811}"/>
              </a:ext>
            </a:extLst>
          </p:cNvPr>
          <p:cNvSpPr/>
          <p:nvPr/>
        </p:nvSpPr>
        <p:spPr>
          <a:xfrm>
            <a:off x="11065056" y="4701589"/>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85,16</a:t>
            </a:r>
          </a:p>
        </p:txBody>
      </p:sp>
      <p:sp>
        <p:nvSpPr>
          <p:cNvPr id="87" name="Retângulo 86">
            <a:extLst>
              <a:ext uri="{FF2B5EF4-FFF2-40B4-BE49-F238E27FC236}">
                <a16:creationId xmlns:a16="http://schemas.microsoft.com/office/drawing/2014/main" id="{98A2EADB-5817-0C42-A6FE-93E360797D38}"/>
              </a:ext>
            </a:extLst>
          </p:cNvPr>
          <p:cNvSpPr/>
          <p:nvPr/>
        </p:nvSpPr>
        <p:spPr>
          <a:xfrm>
            <a:off x="11065056" y="5673370"/>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51,34</a:t>
            </a:r>
          </a:p>
        </p:txBody>
      </p:sp>
      <p:sp>
        <p:nvSpPr>
          <p:cNvPr id="93" name="CaixaDeTexto 92">
            <a:extLst>
              <a:ext uri="{FF2B5EF4-FFF2-40B4-BE49-F238E27FC236}">
                <a16:creationId xmlns:a16="http://schemas.microsoft.com/office/drawing/2014/main" id="{566D3ED5-B574-D34E-9FF1-C5B40BCB0426}"/>
              </a:ext>
            </a:extLst>
          </p:cNvPr>
          <p:cNvSpPr txBox="1"/>
          <p:nvPr/>
        </p:nvSpPr>
        <p:spPr>
          <a:xfrm>
            <a:off x="3724715" y="4033034"/>
            <a:ext cx="348386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Symbol" panose="020B0502040204020203" pitchFamily="34" charset="0"/>
                <a:ea typeface="Segoe UI Symbol" panose="020B0502040204020203" pitchFamily="34" charset="0"/>
                <a:cs typeface="Segoe UI" panose="020B0502040204020203" pitchFamily="34" charset="0"/>
              </a:rPr>
              <a:t>Produtos e serviços adequados </a:t>
            </a:r>
          </a:p>
          <a:p>
            <a:r>
              <a:rPr lang="pt-BR" sz="1300" b="1" spc="40" dirty="0">
                <a:latin typeface="Segoe UI Symbol" panose="020B0502040204020203" pitchFamily="34" charset="0"/>
                <a:ea typeface="Segoe UI Symbol" panose="020B0502040204020203" pitchFamily="34" charset="0"/>
                <a:cs typeface="Segoe UI" panose="020B0502040204020203" pitchFamily="34" charset="0"/>
              </a:rPr>
              <a:t>ao seu perfil</a:t>
            </a:r>
          </a:p>
        </p:txBody>
      </p:sp>
      <p:sp>
        <p:nvSpPr>
          <p:cNvPr id="167" name="Retângulo 166">
            <a:extLst>
              <a:ext uri="{FF2B5EF4-FFF2-40B4-BE49-F238E27FC236}">
                <a16:creationId xmlns:a16="http://schemas.microsoft.com/office/drawing/2014/main" id="{801DB305-913C-7F42-B5D8-C88EFA4DF673}"/>
              </a:ext>
            </a:extLst>
          </p:cNvPr>
          <p:cNvSpPr/>
          <p:nvPr/>
        </p:nvSpPr>
        <p:spPr>
          <a:xfrm>
            <a:off x="11074965" y="2578599"/>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74,46</a:t>
            </a:r>
          </a:p>
        </p:txBody>
      </p:sp>
      <p:sp>
        <p:nvSpPr>
          <p:cNvPr id="168" name="Retângulo 167">
            <a:extLst>
              <a:ext uri="{FF2B5EF4-FFF2-40B4-BE49-F238E27FC236}">
                <a16:creationId xmlns:a16="http://schemas.microsoft.com/office/drawing/2014/main" id="{5C6B94F6-09BF-2C47-82A4-8602DFEFBA27}"/>
              </a:ext>
            </a:extLst>
          </p:cNvPr>
          <p:cNvSpPr/>
          <p:nvPr/>
        </p:nvSpPr>
        <p:spPr>
          <a:xfrm>
            <a:off x="11078785" y="2042890"/>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80,97</a:t>
            </a:r>
          </a:p>
        </p:txBody>
      </p:sp>
      <p:sp>
        <p:nvSpPr>
          <p:cNvPr id="169" name="Retângulo 168">
            <a:extLst>
              <a:ext uri="{FF2B5EF4-FFF2-40B4-BE49-F238E27FC236}">
                <a16:creationId xmlns:a16="http://schemas.microsoft.com/office/drawing/2014/main" id="{7AF820A9-BCC3-634B-B785-CFD39D4CE6F2}"/>
              </a:ext>
            </a:extLst>
          </p:cNvPr>
          <p:cNvSpPr/>
          <p:nvPr/>
        </p:nvSpPr>
        <p:spPr>
          <a:xfrm>
            <a:off x="11065056" y="2388467"/>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75,82</a:t>
            </a:r>
          </a:p>
        </p:txBody>
      </p:sp>
      <p:sp>
        <p:nvSpPr>
          <p:cNvPr id="69" name="Retângulo 68">
            <a:extLst>
              <a:ext uri="{FF2B5EF4-FFF2-40B4-BE49-F238E27FC236}">
                <a16:creationId xmlns:a16="http://schemas.microsoft.com/office/drawing/2014/main" id="{4BBC0E03-AFA4-A34B-AA13-9EB6ADC6E51C}"/>
              </a:ext>
            </a:extLst>
          </p:cNvPr>
          <p:cNvSpPr/>
          <p:nvPr/>
        </p:nvSpPr>
        <p:spPr>
          <a:xfrm>
            <a:off x="6833700" y="2236830"/>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77,05</a:t>
            </a:r>
          </a:p>
        </p:txBody>
      </p:sp>
      <p:sp>
        <p:nvSpPr>
          <p:cNvPr id="70" name="Retângulo 69">
            <a:extLst>
              <a:ext uri="{FF2B5EF4-FFF2-40B4-BE49-F238E27FC236}">
                <a16:creationId xmlns:a16="http://schemas.microsoft.com/office/drawing/2014/main" id="{A7C03D11-33B0-2049-ACBF-878568DD105F}"/>
              </a:ext>
            </a:extLst>
          </p:cNvPr>
          <p:cNvSpPr/>
          <p:nvPr/>
        </p:nvSpPr>
        <p:spPr>
          <a:xfrm>
            <a:off x="6837520" y="1943638"/>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88,60</a:t>
            </a:r>
          </a:p>
        </p:txBody>
      </p:sp>
      <p:sp>
        <p:nvSpPr>
          <p:cNvPr id="71" name="Retângulo 70">
            <a:extLst>
              <a:ext uri="{FF2B5EF4-FFF2-40B4-BE49-F238E27FC236}">
                <a16:creationId xmlns:a16="http://schemas.microsoft.com/office/drawing/2014/main" id="{6977EBD4-46E0-C642-813B-D5081C897A47}"/>
              </a:ext>
            </a:extLst>
          </p:cNvPr>
          <p:cNvSpPr/>
          <p:nvPr/>
        </p:nvSpPr>
        <p:spPr>
          <a:xfrm>
            <a:off x="6823791" y="2441716"/>
            <a:ext cx="643125" cy="323165"/>
          </a:xfrm>
          <a:prstGeom prst="rect">
            <a:avLst/>
          </a:prstGeom>
        </p:spPr>
        <p:txBody>
          <a:bodyPr wrap="none">
            <a:spAutoFit/>
          </a:bodyPr>
          <a:lstStyle/>
          <a:p>
            <a:pPr lvl="0" defTabSz="914354" fontAlgn="ctr"/>
            <a:r>
              <a:rPr lang="pt-BR" sz="1500" b="1" dirty="0">
                <a:solidFill>
                  <a:srgbClr val="FFD966"/>
                </a:solidFill>
                <a:latin typeface="Segoe UI Symbol" panose="020B0502040204020203" pitchFamily="34" charset="0"/>
                <a:ea typeface="Segoe UI Symbol" panose="020B0502040204020203" pitchFamily="34" charset="0"/>
                <a:cs typeface="Segoe UI" panose="020B0502040204020203" pitchFamily="34" charset="0"/>
              </a:rPr>
              <a:t>76,64</a:t>
            </a:r>
          </a:p>
        </p:txBody>
      </p:sp>
      <p:sp>
        <p:nvSpPr>
          <p:cNvPr id="62" name="CaixaDeTexto 26">
            <a:extLst>
              <a:ext uri="{FF2B5EF4-FFF2-40B4-BE49-F238E27FC236}">
                <a16:creationId xmlns:a16="http://schemas.microsoft.com/office/drawing/2014/main" id="{F0ED43AA-8AD4-154F-988A-50DD611376BE}"/>
              </a:ext>
            </a:extLst>
          </p:cNvPr>
          <p:cNvSpPr txBox="1"/>
          <p:nvPr/>
        </p:nvSpPr>
        <p:spPr>
          <a:xfrm>
            <a:off x="6828961" y="1351838"/>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0" name="Agrupar 9">
            <a:extLst>
              <a:ext uri="{FF2B5EF4-FFF2-40B4-BE49-F238E27FC236}">
                <a16:creationId xmlns:a16="http://schemas.microsoft.com/office/drawing/2014/main" id="{BBE79516-0543-7945-B358-5210C20E9E0A}"/>
              </a:ext>
            </a:extLst>
          </p:cNvPr>
          <p:cNvGrpSpPr/>
          <p:nvPr/>
        </p:nvGrpSpPr>
        <p:grpSpPr>
          <a:xfrm>
            <a:off x="3637325" y="1896518"/>
            <a:ext cx="576173" cy="1889025"/>
            <a:chOff x="3637325" y="1896518"/>
            <a:chExt cx="576173" cy="1889025"/>
          </a:xfrm>
        </p:grpSpPr>
        <p:cxnSp>
          <p:nvCxnSpPr>
            <p:cNvPr id="121" name="Conector Reto 120">
              <a:extLst>
                <a:ext uri="{FF2B5EF4-FFF2-40B4-BE49-F238E27FC236}">
                  <a16:creationId xmlns:a16="http://schemas.microsoft.com/office/drawing/2014/main" id="{5F2F229E-F0A5-5240-B798-0A7DB5A55D59}"/>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79" name="CaixaDeTexto 78">
              <a:extLst>
                <a:ext uri="{FF2B5EF4-FFF2-40B4-BE49-F238E27FC236}">
                  <a16:creationId xmlns:a16="http://schemas.microsoft.com/office/drawing/2014/main" id="{C1FA917E-2AB1-F548-B998-C272B47586F6}"/>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2019</a:t>
              </a:r>
            </a:p>
          </p:txBody>
        </p:sp>
      </p:grpSp>
      <p:grpSp>
        <p:nvGrpSpPr>
          <p:cNvPr id="9" name="Agrupar 8">
            <a:extLst>
              <a:ext uri="{FF2B5EF4-FFF2-40B4-BE49-F238E27FC236}">
                <a16:creationId xmlns:a16="http://schemas.microsoft.com/office/drawing/2014/main" id="{4AAF65F2-A930-534E-95BF-9EE402E02352}"/>
              </a:ext>
            </a:extLst>
          </p:cNvPr>
          <p:cNvGrpSpPr/>
          <p:nvPr/>
        </p:nvGrpSpPr>
        <p:grpSpPr>
          <a:xfrm>
            <a:off x="6124076" y="1896518"/>
            <a:ext cx="585485" cy="1889025"/>
            <a:chOff x="6124076" y="1896518"/>
            <a:chExt cx="585485" cy="1889025"/>
          </a:xfrm>
        </p:grpSpPr>
        <p:cxnSp>
          <p:nvCxnSpPr>
            <p:cNvPr id="122" name="Conector Reto 121">
              <a:extLst>
                <a:ext uri="{FF2B5EF4-FFF2-40B4-BE49-F238E27FC236}">
                  <a16:creationId xmlns:a16="http://schemas.microsoft.com/office/drawing/2014/main" id="{170FF311-3586-CA40-8DE0-BF26999B1428}"/>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0" name="CaixaDeTexto 79">
              <a:extLst>
                <a:ext uri="{FF2B5EF4-FFF2-40B4-BE49-F238E27FC236}">
                  <a16:creationId xmlns:a16="http://schemas.microsoft.com/office/drawing/2014/main" id="{D577D75A-7A4A-5F44-ADE5-9A582F01D479}"/>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7" name="Agrupar 6">
            <a:extLst>
              <a:ext uri="{FF2B5EF4-FFF2-40B4-BE49-F238E27FC236}">
                <a16:creationId xmlns:a16="http://schemas.microsoft.com/office/drawing/2014/main" id="{129F8F08-35D3-8241-B807-A037EC12FF08}"/>
              </a:ext>
            </a:extLst>
          </p:cNvPr>
          <p:cNvGrpSpPr/>
          <p:nvPr/>
        </p:nvGrpSpPr>
        <p:grpSpPr>
          <a:xfrm>
            <a:off x="5627292" y="1896518"/>
            <a:ext cx="575003" cy="1889025"/>
            <a:chOff x="5627292" y="1896518"/>
            <a:chExt cx="575003" cy="1889025"/>
          </a:xfrm>
        </p:grpSpPr>
        <p:cxnSp>
          <p:nvCxnSpPr>
            <p:cNvPr id="123" name="Conector Reto 122">
              <a:extLst>
                <a:ext uri="{FF2B5EF4-FFF2-40B4-BE49-F238E27FC236}">
                  <a16:creationId xmlns:a16="http://schemas.microsoft.com/office/drawing/2014/main" id="{6EB2E016-0BD7-234C-87E7-B7FC3C8D00BE}"/>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0C1B15FF-ACF0-F044-9639-CC079E1345D7}"/>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5" name="Agrupar 4">
            <a:extLst>
              <a:ext uri="{FF2B5EF4-FFF2-40B4-BE49-F238E27FC236}">
                <a16:creationId xmlns:a16="http://schemas.microsoft.com/office/drawing/2014/main" id="{5D7C0A7A-FE67-7E48-BF55-008DB968AAE3}"/>
              </a:ext>
            </a:extLst>
          </p:cNvPr>
          <p:cNvGrpSpPr/>
          <p:nvPr/>
        </p:nvGrpSpPr>
        <p:grpSpPr>
          <a:xfrm>
            <a:off x="5128527" y="1896518"/>
            <a:ext cx="575003" cy="1889025"/>
            <a:chOff x="5081027" y="1896518"/>
            <a:chExt cx="575003" cy="1889025"/>
          </a:xfrm>
        </p:grpSpPr>
        <p:cxnSp>
          <p:nvCxnSpPr>
            <p:cNvPr id="98" name="Conector Reto 97">
              <a:extLst>
                <a:ext uri="{FF2B5EF4-FFF2-40B4-BE49-F238E27FC236}">
                  <a16:creationId xmlns:a16="http://schemas.microsoft.com/office/drawing/2014/main" id="{F6DF33BE-2F52-A147-A824-D36CAF9531C5}"/>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9" name="CaixaDeTexto 98">
              <a:extLst>
                <a:ext uri="{FF2B5EF4-FFF2-40B4-BE49-F238E27FC236}">
                  <a16:creationId xmlns:a16="http://schemas.microsoft.com/office/drawing/2014/main" id="{5815900D-B1B9-8D4B-9D7A-730D1BE6ADDA}"/>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132" name="CaixaDeTexto 26">
            <a:extLst>
              <a:ext uri="{FF2B5EF4-FFF2-40B4-BE49-F238E27FC236}">
                <a16:creationId xmlns:a16="http://schemas.microsoft.com/office/drawing/2014/main" id="{C385F856-FD14-CB41-BF0F-39DCFDD17F03}"/>
              </a:ext>
            </a:extLst>
          </p:cNvPr>
          <p:cNvSpPr txBox="1"/>
          <p:nvPr/>
        </p:nvSpPr>
        <p:spPr>
          <a:xfrm>
            <a:off x="6828961" y="3994829"/>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33" name="Agrupar 132">
            <a:extLst>
              <a:ext uri="{FF2B5EF4-FFF2-40B4-BE49-F238E27FC236}">
                <a16:creationId xmlns:a16="http://schemas.microsoft.com/office/drawing/2014/main" id="{811319AF-BF90-9F45-9E35-108D81A826A0}"/>
              </a:ext>
            </a:extLst>
          </p:cNvPr>
          <p:cNvGrpSpPr/>
          <p:nvPr/>
        </p:nvGrpSpPr>
        <p:grpSpPr>
          <a:xfrm>
            <a:off x="3637325" y="4539509"/>
            <a:ext cx="576173" cy="1889025"/>
            <a:chOff x="3637325" y="1896518"/>
            <a:chExt cx="576173" cy="1889025"/>
          </a:xfrm>
        </p:grpSpPr>
        <p:cxnSp>
          <p:nvCxnSpPr>
            <p:cNvPr id="134" name="Conector Reto 133">
              <a:extLst>
                <a:ext uri="{FF2B5EF4-FFF2-40B4-BE49-F238E27FC236}">
                  <a16:creationId xmlns:a16="http://schemas.microsoft.com/office/drawing/2014/main" id="{B8D34A80-F907-F24C-A4D9-2A14BCE1792A}"/>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5" name="CaixaDeTexto 134">
              <a:extLst>
                <a:ext uri="{FF2B5EF4-FFF2-40B4-BE49-F238E27FC236}">
                  <a16:creationId xmlns:a16="http://schemas.microsoft.com/office/drawing/2014/main" id="{5467BD68-89E5-4D43-A9E0-B5C6EA4479A8}"/>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2019</a:t>
              </a:r>
            </a:p>
          </p:txBody>
        </p:sp>
      </p:grpSp>
      <p:grpSp>
        <p:nvGrpSpPr>
          <p:cNvPr id="136" name="Agrupar 135">
            <a:extLst>
              <a:ext uri="{FF2B5EF4-FFF2-40B4-BE49-F238E27FC236}">
                <a16:creationId xmlns:a16="http://schemas.microsoft.com/office/drawing/2014/main" id="{C4132A4B-90A5-BF43-80EB-B712840271C3}"/>
              </a:ext>
            </a:extLst>
          </p:cNvPr>
          <p:cNvGrpSpPr/>
          <p:nvPr/>
        </p:nvGrpSpPr>
        <p:grpSpPr>
          <a:xfrm>
            <a:off x="6124076" y="4539509"/>
            <a:ext cx="585485" cy="1889025"/>
            <a:chOff x="6124076" y="1896518"/>
            <a:chExt cx="585485" cy="1889025"/>
          </a:xfrm>
        </p:grpSpPr>
        <p:cxnSp>
          <p:nvCxnSpPr>
            <p:cNvPr id="137" name="Conector Reto 136">
              <a:extLst>
                <a:ext uri="{FF2B5EF4-FFF2-40B4-BE49-F238E27FC236}">
                  <a16:creationId xmlns:a16="http://schemas.microsoft.com/office/drawing/2014/main" id="{250F5A0E-0435-F54B-BDF9-55F2D44C21A3}"/>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8" name="CaixaDeTexto 137">
              <a:extLst>
                <a:ext uri="{FF2B5EF4-FFF2-40B4-BE49-F238E27FC236}">
                  <a16:creationId xmlns:a16="http://schemas.microsoft.com/office/drawing/2014/main" id="{6D999889-E7D5-9243-A954-7282309B0731}"/>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39" name="Agrupar 138">
            <a:extLst>
              <a:ext uri="{FF2B5EF4-FFF2-40B4-BE49-F238E27FC236}">
                <a16:creationId xmlns:a16="http://schemas.microsoft.com/office/drawing/2014/main" id="{062888A0-175B-0749-8927-5ECF95CBDFE4}"/>
              </a:ext>
            </a:extLst>
          </p:cNvPr>
          <p:cNvGrpSpPr/>
          <p:nvPr/>
        </p:nvGrpSpPr>
        <p:grpSpPr>
          <a:xfrm>
            <a:off x="5627292" y="4539509"/>
            <a:ext cx="575003" cy="1889025"/>
            <a:chOff x="5627292" y="1896518"/>
            <a:chExt cx="575003" cy="1889025"/>
          </a:xfrm>
        </p:grpSpPr>
        <p:cxnSp>
          <p:nvCxnSpPr>
            <p:cNvPr id="140" name="Conector Reto 139">
              <a:extLst>
                <a:ext uri="{FF2B5EF4-FFF2-40B4-BE49-F238E27FC236}">
                  <a16:creationId xmlns:a16="http://schemas.microsoft.com/office/drawing/2014/main" id="{9991636B-9F00-084A-A767-46507AC80439}"/>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1" name="CaixaDeTexto 140">
              <a:extLst>
                <a:ext uri="{FF2B5EF4-FFF2-40B4-BE49-F238E27FC236}">
                  <a16:creationId xmlns:a16="http://schemas.microsoft.com/office/drawing/2014/main" id="{CAB0AF52-3189-7440-B12E-2379AA788967}"/>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42" name="Agrupar 141">
            <a:extLst>
              <a:ext uri="{FF2B5EF4-FFF2-40B4-BE49-F238E27FC236}">
                <a16:creationId xmlns:a16="http://schemas.microsoft.com/office/drawing/2014/main" id="{08131678-D542-7840-BECC-843AAC6E316D}"/>
              </a:ext>
            </a:extLst>
          </p:cNvPr>
          <p:cNvGrpSpPr/>
          <p:nvPr/>
        </p:nvGrpSpPr>
        <p:grpSpPr>
          <a:xfrm>
            <a:off x="5128527" y="4539509"/>
            <a:ext cx="575003" cy="1889025"/>
            <a:chOff x="5081027" y="1896518"/>
            <a:chExt cx="575003" cy="1889025"/>
          </a:xfrm>
        </p:grpSpPr>
        <p:cxnSp>
          <p:nvCxnSpPr>
            <p:cNvPr id="143" name="Conector Reto 142">
              <a:extLst>
                <a:ext uri="{FF2B5EF4-FFF2-40B4-BE49-F238E27FC236}">
                  <a16:creationId xmlns:a16="http://schemas.microsoft.com/office/drawing/2014/main" id="{E1E65EA7-F8A3-684A-8EFB-725ABE110C53}"/>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4" name="CaixaDeTexto 143">
              <a:extLst>
                <a:ext uri="{FF2B5EF4-FFF2-40B4-BE49-F238E27FC236}">
                  <a16:creationId xmlns:a16="http://schemas.microsoft.com/office/drawing/2014/main" id="{BE4921AC-EF34-794B-8CFD-450C151E98A1}"/>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145" name="Retângulo 144">
            <a:extLst>
              <a:ext uri="{FF2B5EF4-FFF2-40B4-BE49-F238E27FC236}">
                <a16:creationId xmlns:a16="http://schemas.microsoft.com/office/drawing/2014/main" id="{47AE348F-93FA-BF44-AAD9-9037CB7617F5}"/>
              </a:ext>
            </a:extLst>
          </p:cNvPr>
          <p:cNvSpPr/>
          <p:nvPr/>
        </p:nvSpPr>
        <p:spPr>
          <a:xfrm>
            <a:off x="6844928" y="5015590"/>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73,82</a:t>
            </a:r>
          </a:p>
        </p:txBody>
      </p:sp>
      <p:sp>
        <p:nvSpPr>
          <p:cNvPr id="146" name="Retângulo 145">
            <a:extLst>
              <a:ext uri="{FF2B5EF4-FFF2-40B4-BE49-F238E27FC236}">
                <a16:creationId xmlns:a16="http://schemas.microsoft.com/office/drawing/2014/main" id="{EFADEFEE-30B0-8346-92C4-372B1FAECE52}"/>
              </a:ext>
            </a:extLst>
          </p:cNvPr>
          <p:cNvSpPr/>
          <p:nvPr/>
        </p:nvSpPr>
        <p:spPr>
          <a:xfrm>
            <a:off x="6848748" y="4680428"/>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84,93</a:t>
            </a:r>
          </a:p>
        </p:txBody>
      </p:sp>
      <p:sp>
        <p:nvSpPr>
          <p:cNvPr id="147" name="Retângulo 146">
            <a:extLst>
              <a:ext uri="{FF2B5EF4-FFF2-40B4-BE49-F238E27FC236}">
                <a16:creationId xmlns:a16="http://schemas.microsoft.com/office/drawing/2014/main" id="{F372017E-45FF-CE48-9523-F45B227C53D5}"/>
              </a:ext>
            </a:extLst>
          </p:cNvPr>
          <p:cNvSpPr/>
          <p:nvPr/>
        </p:nvSpPr>
        <p:spPr>
          <a:xfrm>
            <a:off x="6839962" y="5209921"/>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70,15</a:t>
            </a:r>
          </a:p>
        </p:txBody>
      </p:sp>
      <p:grpSp>
        <p:nvGrpSpPr>
          <p:cNvPr id="118" name="Agrupar 117">
            <a:extLst>
              <a:ext uri="{FF2B5EF4-FFF2-40B4-BE49-F238E27FC236}">
                <a16:creationId xmlns:a16="http://schemas.microsoft.com/office/drawing/2014/main" id="{E2DA515E-EAEA-7C4C-9524-78B05683541D}"/>
              </a:ext>
            </a:extLst>
          </p:cNvPr>
          <p:cNvGrpSpPr/>
          <p:nvPr/>
        </p:nvGrpSpPr>
        <p:grpSpPr>
          <a:xfrm>
            <a:off x="478892" y="4845887"/>
            <a:ext cx="2687308" cy="1756946"/>
            <a:chOff x="9129700" y="4845887"/>
            <a:chExt cx="2687308" cy="1756946"/>
          </a:xfrm>
        </p:grpSpPr>
        <p:grpSp>
          <p:nvGrpSpPr>
            <p:cNvPr id="119" name="Agrupar 118">
              <a:extLst>
                <a:ext uri="{FF2B5EF4-FFF2-40B4-BE49-F238E27FC236}">
                  <a16:creationId xmlns:a16="http://schemas.microsoft.com/office/drawing/2014/main" id="{496CA888-6FDE-D348-B8C6-8172CB9EBE41}"/>
                </a:ext>
              </a:extLst>
            </p:cNvPr>
            <p:cNvGrpSpPr/>
            <p:nvPr/>
          </p:nvGrpSpPr>
          <p:grpSpPr>
            <a:xfrm>
              <a:off x="9129700" y="4845887"/>
              <a:ext cx="2687308" cy="1756946"/>
              <a:chOff x="8904286" y="4909827"/>
              <a:chExt cx="2687308" cy="1756946"/>
            </a:xfrm>
          </p:grpSpPr>
          <p:sp>
            <p:nvSpPr>
              <p:cNvPr id="125" name="Retângulo 124">
                <a:extLst>
                  <a:ext uri="{FF2B5EF4-FFF2-40B4-BE49-F238E27FC236}">
                    <a16:creationId xmlns:a16="http://schemas.microsoft.com/office/drawing/2014/main" id="{C31B5D6C-7366-5D4B-BAFF-D33AFC13B777}"/>
                  </a:ext>
                </a:extLst>
              </p:cNvPr>
              <p:cNvSpPr/>
              <p:nvPr/>
            </p:nvSpPr>
            <p:spPr>
              <a:xfrm>
                <a:off x="8904286" y="4909827"/>
                <a:ext cx="2687308" cy="1756946"/>
              </a:xfrm>
              <a:prstGeom prst="rect">
                <a:avLst/>
              </a:prstGeom>
              <a:solidFill>
                <a:schemeClr val="bg1"/>
              </a:solidFill>
              <a:ln>
                <a:noFill/>
              </a:ln>
              <a:effectLst>
                <a:outerShdw blurRad="2540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p>
            </p:txBody>
          </p:sp>
          <p:grpSp>
            <p:nvGrpSpPr>
              <p:cNvPr id="126" name="Agrupar 125">
                <a:extLst>
                  <a:ext uri="{FF2B5EF4-FFF2-40B4-BE49-F238E27FC236}">
                    <a16:creationId xmlns:a16="http://schemas.microsoft.com/office/drawing/2014/main" id="{B367D218-F9B4-F84B-BC7E-46C329511675}"/>
                  </a:ext>
                </a:extLst>
              </p:cNvPr>
              <p:cNvGrpSpPr/>
              <p:nvPr/>
            </p:nvGrpSpPr>
            <p:grpSpPr>
              <a:xfrm>
                <a:off x="9004537" y="4966626"/>
                <a:ext cx="2226326" cy="1169514"/>
                <a:chOff x="674421" y="4657363"/>
                <a:chExt cx="2226326" cy="1169514"/>
              </a:xfrm>
            </p:grpSpPr>
            <p:sp>
              <p:nvSpPr>
                <p:cNvPr id="128" name="CaixaDeTexto 127">
                  <a:extLst>
                    <a:ext uri="{FF2B5EF4-FFF2-40B4-BE49-F238E27FC236}">
                      <a16:creationId xmlns:a16="http://schemas.microsoft.com/office/drawing/2014/main" id="{536A7C1A-4B35-AA45-98B1-E5077E441492}"/>
                    </a:ext>
                  </a:extLst>
                </p:cNvPr>
                <p:cNvSpPr txBox="1"/>
                <p:nvPr/>
              </p:nvSpPr>
              <p:spPr>
                <a:xfrm>
                  <a:off x="674421" y="4657363"/>
                  <a:ext cx="922047" cy="276999"/>
                </a:xfrm>
                <a:prstGeom prst="rect">
                  <a:avLst/>
                </a:prstGeom>
                <a:noFill/>
              </p:spPr>
              <p:txBody>
                <a:bodyPr wrap="none" rtlCol="0">
                  <a:spAutoFit/>
                </a:bodyPr>
                <a:lstStyle/>
                <a:p>
                  <a:r>
                    <a:rPr lang="pt-BR" sz="1200" b="1" dirty="0">
                      <a:solidFill>
                        <a:schemeClr val="tx1">
                          <a:lumMod val="50000"/>
                          <a:lumOff val="50000"/>
                        </a:schemeClr>
                      </a:solidFill>
                      <a:latin typeface="Segoe UI" panose="020B0502040204020203" pitchFamily="34" charset="0"/>
                      <a:ea typeface="Franklin Gothic Book" charset="0"/>
                      <a:cs typeface="Segoe UI" panose="020B0502040204020203" pitchFamily="34" charset="0"/>
                    </a:rPr>
                    <a:t>LEGENDA:</a:t>
                  </a:r>
                </a:p>
              </p:txBody>
            </p:sp>
            <p:grpSp>
              <p:nvGrpSpPr>
                <p:cNvPr id="129" name="Agrupar 128">
                  <a:extLst>
                    <a:ext uri="{FF2B5EF4-FFF2-40B4-BE49-F238E27FC236}">
                      <a16:creationId xmlns:a16="http://schemas.microsoft.com/office/drawing/2014/main" id="{4CDA835B-797F-5045-9B4F-7518A51D7334}"/>
                    </a:ext>
                  </a:extLst>
                </p:cNvPr>
                <p:cNvGrpSpPr/>
                <p:nvPr/>
              </p:nvGrpSpPr>
              <p:grpSpPr>
                <a:xfrm>
                  <a:off x="756376" y="4911207"/>
                  <a:ext cx="2144371" cy="915670"/>
                  <a:chOff x="8454964" y="5279340"/>
                  <a:chExt cx="2144371" cy="915670"/>
                </a:xfrm>
              </p:grpSpPr>
              <p:grpSp>
                <p:nvGrpSpPr>
                  <p:cNvPr id="130" name="Grupo 21">
                    <a:extLst>
                      <a:ext uri="{FF2B5EF4-FFF2-40B4-BE49-F238E27FC236}">
                        <a16:creationId xmlns:a16="http://schemas.microsoft.com/office/drawing/2014/main" id="{2FA9D290-2B6D-2447-999C-FC2AA62B54FE}"/>
                      </a:ext>
                    </a:extLst>
                  </p:cNvPr>
                  <p:cNvGrpSpPr/>
                  <p:nvPr/>
                </p:nvGrpSpPr>
                <p:grpSpPr>
                  <a:xfrm>
                    <a:off x="8454964" y="5279340"/>
                    <a:ext cx="1026314" cy="355600"/>
                    <a:chOff x="592797" y="6470685"/>
                    <a:chExt cx="1026314" cy="355600"/>
                  </a:xfrm>
                </p:grpSpPr>
                <p:cxnSp>
                  <p:nvCxnSpPr>
                    <p:cNvPr id="154" name="Conector Reto 153">
                      <a:extLst>
                        <a:ext uri="{FF2B5EF4-FFF2-40B4-BE49-F238E27FC236}">
                          <a16:creationId xmlns:a16="http://schemas.microsoft.com/office/drawing/2014/main" id="{65DEB447-0100-9541-8DE5-F6FBFC227265}"/>
                        </a:ext>
                      </a:extLst>
                    </p:cNvPr>
                    <p:cNvCxnSpPr/>
                    <p:nvPr/>
                  </p:nvCxnSpPr>
                  <p:spPr>
                    <a:xfrm flipV="1">
                      <a:off x="592797" y="6646128"/>
                      <a:ext cx="216330" cy="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64" name="CaixaDeTexto 163">
                      <a:extLst>
                        <a:ext uri="{FF2B5EF4-FFF2-40B4-BE49-F238E27FC236}">
                          <a16:creationId xmlns:a16="http://schemas.microsoft.com/office/drawing/2014/main" id="{8F40655D-A234-5C46-B77C-8B6EF410D7EA}"/>
                        </a:ext>
                      </a:extLst>
                    </p:cNvPr>
                    <p:cNvSpPr txBox="1"/>
                    <p:nvPr/>
                  </p:nvSpPr>
                  <p:spPr>
                    <a:xfrm>
                      <a:off x="809126" y="6470685"/>
                      <a:ext cx="809985"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Geral BB</a:t>
                      </a:r>
                    </a:p>
                  </p:txBody>
                </p:sp>
              </p:grpSp>
              <p:grpSp>
                <p:nvGrpSpPr>
                  <p:cNvPr id="131" name="Grupo 28">
                    <a:extLst>
                      <a:ext uri="{FF2B5EF4-FFF2-40B4-BE49-F238E27FC236}">
                        <a16:creationId xmlns:a16="http://schemas.microsoft.com/office/drawing/2014/main" id="{A956B09D-8940-1D4A-9D12-6DA55761AB68}"/>
                      </a:ext>
                    </a:extLst>
                  </p:cNvPr>
                  <p:cNvGrpSpPr/>
                  <p:nvPr/>
                </p:nvGrpSpPr>
                <p:grpSpPr>
                  <a:xfrm>
                    <a:off x="8460613" y="5565973"/>
                    <a:ext cx="2138722" cy="355599"/>
                    <a:chOff x="592797" y="6501196"/>
                    <a:chExt cx="2138722" cy="355599"/>
                  </a:xfrm>
                </p:grpSpPr>
                <p:cxnSp>
                  <p:nvCxnSpPr>
                    <p:cNvPr id="151" name="Conector Reto 150">
                      <a:extLst>
                        <a:ext uri="{FF2B5EF4-FFF2-40B4-BE49-F238E27FC236}">
                          <a16:creationId xmlns:a16="http://schemas.microsoft.com/office/drawing/2014/main" id="{3E2D7AF1-5408-1744-9C6D-990759F6B7D8}"/>
                        </a:ext>
                      </a:extLst>
                    </p:cNvPr>
                    <p:cNvCxnSpPr/>
                    <p:nvPr/>
                  </p:nvCxnSpPr>
                  <p:spPr>
                    <a:xfrm flipV="1">
                      <a:off x="592797" y="6669878"/>
                      <a:ext cx="216330" cy="1"/>
                    </a:xfrm>
                    <a:prstGeom prst="line">
                      <a:avLst/>
                    </a:prstGeom>
                    <a:ln w="38100">
                      <a:solidFill>
                        <a:srgbClr val="F17E72"/>
                      </a:solidFill>
                    </a:ln>
                  </p:spPr>
                  <p:style>
                    <a:lnRef idx="1">
                      <a:schemeClr val="accent1"/>
                    </a:lnRef>
                    <a:fillRef idx="0">
                      <a:schemeClr val="accent1"/>
                    </a:fillRef>
                    <a:effectRef idx="0">
                      <a:schemeClr val="accent1"/>
                    </a:effectRef>
                    <a:fontRef idx="minor">
                      <a:schemeClr val="tx1"/>
                    </a:fontRef>
                  </p:style>
                </p:cxnSp>
                <p:sp>
                  <p:nvSpPr>
                    <p:cNvPr id="153" name="CaixaDeTexto 152">
                      <a:extLst>
                        <a:ext uri="{FF2B5EF4-FFF2-40B4-BE49-F238E27FC236}">
                          <a16:creationId xmlns:a16="http://schemas.microsoft.com/office/drawing/2014/main" id="{1920399E-D390-E04D-87DC-542BA89980A4}"/>
                        </a:ext>
                      </a:extLst>
                    </p:cNvPr>
                    <p:cNvSpPr txBox="1"/>
                    <p:nvPr/>
                  </p:nvSpPr>
                  <p:spPr>
                    <a:xfrm>
                      <a:off x="809128" y="6501196"/>
                      <a:ext cx="1922391"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Tradicional</a:t>
                      </a:r>
                    </a:p>
                  </p:txBody>
                </p:sp>
              </p:grpSp>
              <p:grpSp>
                <p:nvGrpSpPr>
                  <p:cNvPr id="148" name="Grupo 28">
                    <a:extLst>
                      <a:ext uri="{FF2B5EF4-FFF2-40B4-BE49-F238E27FC236}">
                        <a16:creationId xmlns:a16="http://schemas.microsoft.com/office/drawing/2014/main" id="{BB41CC73-81AD-754B-84EC-985E409E0089}"/>
                      </a:ext>
                    </a:extLst>
                  </p:cNvPr>
                  <p:cNvGrpSpPr/>
                  <p:nvPr/>
                </p:nvGrpSpPr>
                <p:grpSpPr>
                  <a:xfrm>
                    <a:off x="8460613" y="5839411"/>
                    <a:ext cx="2019853" cy="355599"/>
                    <a:chOff x="592797" y="6482842"/>
                    <a:chExt cx="2019853" cy="355599"/>
                  </a:xfrm>
                </p:grpSpPr>
                <p:cxnSp>
                  <p:nvCxnSpPr>
                    <p:cNvPr id="149" name="Conector Reto 148">
                      <a:extLst>
                        <a:ext uri="{FF2B5EF4-FFF2-40B4-BE49-F238E27FC236}">
                          <a16:creationId xmlns:a16="http://schemas.microsoft.com/office/drawing/2014/main" id="{24A06902-7AE0-0F4B-B992-361BB2B11798}"/>
                        </a:ext>
                      </a:extLst>
                    </p:cNvPr>
                    <p:cNvCxnSpPr/>
                    <p:nvPr/>
                  </p:nvCxnSpPr>
                  <p:spPr>
                    <a:xfrm flipV="1">
                      <a:off x="592797" y="6658003"/>
                      <a:ext cx="216330" cy="1"/>
                    </a:xfrm>
                    <a:prstGeom prst="line">
                      <a:avLst/>
                    </a:prstGeom>
                    <a:ln w="38100">
                      <a:solidFill>
                        <a:srgbClr val="64DFAB"/>
                      </a:solidFill>
                    </a:ln>
                  </p:spPr>
                  <p:style>
                    <a:lnRef idx="1">
                      <a:schemeClr val="accent1"/>
                    </a:lnRef>
                    <a:fillRef idx="0">
                      <a:schemeClr val="accent1"/>
                    </a:fillRef>
                    <a:effectRef idx="0">
                      <a:schemeClr val="accent1"/>
                    </a:effectRef>
                    <a:fontRef idx="minor">
                      <a:schemeClr val="tx1"/>
                    </a:fontRef>
                  </p:style>
                </p:cxnSp>
                <p:sp>
                  <p:nvSpPr>
                    <p:cNvPr id="150" name="CaixaDeTexto 149">
                      <a:extLst>
                        <a:ext uri="{FF2B5EF4-FFF2-40B4-BE49-F238E27FC236}">
                          <a16:creationId xmlns:a16="http://schemas.microsoft.com/office/drawing/2014/main" id="{3FC27DCD-86A8-5A48-8350-4373B9A53543}"/>
                        </a:ext>
                      </a:extLst>
                    </p:cNvPr>
                    <p:cNvSpPr txBox="1"/>
                    <p:nvPr/>
                  </p:nvSpPr>
                  <p:spPr>
                    <a:xfrm>
                      <a:off x="817991" y="6482842"/>
                      <a:ext cx="1794659"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Digital*</a:t>
                      </a:r>
                    </a:p>
                  </p:txBody>
                </p:sp>
              </p:grpSp>
            </p:grpSp>
          </p:grpSp>
        </p:grpSp>
        <p:sp>
          <p:nvSpPr>
            <p:cNvPr id="124" name="Text Placeholder 33">
              <a:extLst>
                <a:ext uri="{FF2B5EF4-FFF2-40B4-BE49-F238E27FC236}">
                  <a16:creationId xmlns:a16="http://schemas.microsoft.com/office/drawing/2014/main" id="{A809A3A2-26E6-A846-9222-E4F145BF2611}"/>
                </a:ext>
              </a:extLst>
            </p:cNvPr>
            <p:cNvSpPr txBox="1">
              <a:spLocks/>
            </p:cNvSpPr>
            <p:nvPr/>
          </p:nvSpPr>
          <p:spPr>
            <a:xfrm>
              <a:off x="9220591" y="6087148"/>
              <a:ext cx="2472519" cy="400693"/>
            </a:xfrm>
            <a:prstGeom prst="rect">
              <a:avLst/>
            </a:prstGeom>
          </p:spPr>
          <p:txBody>
            <a:bodyPr wrap="square" rtlCol="0" anchor="t"/>
            <a:lstStyle>
              <a:defPPr>
                <a:defRPr lang="pt-BR"/>
              </a:defPPr>
              <a:lvl1pPr indent="0">
                <a:defRPr sz="1200">
                  <a:solidFill>
                    <a:schemeClr val="tx1">
                      <a:lumMod val="75000"/>
                      <a:lumOff val="25000"/>
                    </a:schemeClr>
                  </a:solidFill>
                  <a:latin typeface="Segoe UI" panose="020B0502040204020203" pitchFamily="34" charset="0"/>
                  <a:ea typeface="Franklin Gothic Book" charset="0"/>
                  <a:cs typeface="Segoe UI" panose="020B0502040204020203"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a:lnSpc>
                  <a:spcPct val="90000"/>
                </a:lnSpc>
              </a:pPr>
              <a:r>
                <a:rPr lang="pt-BR" sz="1100" i="1" dirty="0">
                  <a:solidFill>
                    <a:schemeClr val="tx1">
                      <a:lumMod val="50000"/>
                      <a:lumOff val="50000"/>
                    </a:schemeClr>
                  </a:solidFill>
                  <a:sym typeface="Helvetica Neue Light" charset="0"/>
                </a:rPr>
                <a:t>* Ver diferenças nas formas de aplicação do questionário (slide 7)</a:t>
              </a:r>
            </a:p>
          </p:txBody>
        </p:sp>
      </p:grpSp>
      <p:sp>
        <p:nvSpPr>
          <p:cNvPr id="109" name="Espaço Reservado para Texto 3">
            <a:extLst>
              <a:ext uri="{FF2B5EF4-FFF2-40B4-BE49-F238E27FC236}">
                <a16:creationId xmlns:a16="http://schemas.microsoft.com/office/drawing/2014/main" id="{D473C40F-BA8E-2C47-8CE6-4B8AEB69EA72}"/>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111" name="Gráfico 110">
            <a:extLst>
              <a:ext uri="{FF2B5EF4-FFF2-40B4-BE49-F238E27FC236}">
                <a16:creationId xmlns:a16="http://schemas.microsoft.com/office/drawing/2014/main" id="{00000000-0008-0000-1300-000008000000}"/>
              </a:ext>
            </a:extLst>
          </p:cNvPr>
          <p:cNvGraphicFramePr>
            <a:graphicFrameLocks/>
          </p:cNvGraphicFramePr>
          <p:nvPr/>
        </p:nvGraphicFramePr>
        <p:xfrm>
          <a:off x="3489248" y="1698860"/>
          <a:ext cx="3312000" cy="2011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2" name="Gráfico 111">
            <a:extLst>
              <a:ext uri="{FF2B5EF4-FFF2-40B4-BE49-F238E27FC236}">
                <a16:creationId xmlns:a16="http://schemas.microsoft.com/office/drawing/2014/main" id="{00000000-0008-0000-1300-000009000000}"/>
              </a:ext>
            </a:extLst>
          </p:cNvPr>
          <p:cNvGraphicFramePr>
            <a:graphicFrameLocks/>
          </p:cNvGraphicFramePr>
          <p:nvPr/>
        </p:nvGraphicFramePr>
        <p:xfrm>
          <a:off x="7740450" y="1698860"/>
          <a:ext cx="3312000" cy="2011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5" name="Gráfico 114">
            <a:extLst>
              <a:ext uri="{FF2B5EF4-FFF2-40B4-BE49-F238E27FC236}">
                <a16:creationId xmlns:a16="http://schemas.microsoft.com/office/drawing/2014/main" id="{00000000-0008-0000-1300-00000A000000}"/>
              </a:ext>
            </a:extLst>
          </p:cNvPr>
          <p:cNvGraphicFramePr>
            <a:graphicFrameLocks/>
          </p:cNvGraphicFramePr>
          <p:nvPr/>
        </p:nvGraphicFramePr>
        <p:xfrm>
          <a:off x="3496258" y="4308147"/>
          <a:ext cx="3312000" cy="20116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6" name="Gráfico 115">
            <a:extLst>
              <a:ext uri="{FF2B5EF4-FFF2-40B4-BE49-F238E27FC236}">
                <a16:creationId xmlns:a16="http://schemas.microsoft.com/office/drawing/2014/main" id="{00000000-0008-0000-1300-00000B000000}"/>
              </a:ext>
            </a:extLst>
          </p:cNvPr>
          <p:cNvGraphicFramePr>
            <a:graphicFrameLocks/>
          </p:cNvGraphicFramePr>
          <p:nvPr/>
        </p:nvGraphicFramePr>
        <p:xfrm>
          <a:off x="7739261" y="4308147"/>
          <a:ext cx="3312000" cy="2011680"/>
        </p:xfrm>
        <a:graphic>
          <a:graphicData uri="http://schemas.openxmlformats.org/drawingml/2006/chart">
            <c:chart xmlns:c="http://schemas.openxmlformats.org/drawingml/2006/chart" xmlns:r="http://schemas.openxmlformats.org/officeDocument/2006/relationships" r:id="rId5"/>
          </a:graphicData>
        </a:graphic>
      </p:graphicFrame>
      <p:sp>
        <p:nvSpPr>
          <p:cNvPr id="104" name="CaixaDeTexto 26">
            <a:extLst>
              <a:ext uri="{FF2B5EF4-FFF2-40B4-BE49-F238E27FC236}">
                <a16:creationId xmlns:a16="http://schemas.microsoft.com/office/drawing/2014/main" id="{504CCCBD-15AC-4CE0-89CE-274C20899C3F}"/>
              </a:ext>
            </a:extLst>
          </p:cNvPr>
          <p:cNvSpPr txBox="1"/>
          <p:nvPr/>
        </p:nvSpPr>
        <p:spPr>
          <a:xfrm>
            <a:off x="451260" y="1370604"/>
            <a:ext cx="3075740" cy="2655535"/>
          </a:xfrm>
          <a:prstGeom prst="rect">
            <a:avLst/>
          </a:prstGeom>
          <a:noFill/>
        </p:spPr>
        <p:txBody>
          <a:bodyPr wrap="square" lIns="0" rtlCol="0">
            <a:spAutoFit/>
          </a:bodyPr>
          <a:lstStyle/>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Em março, o BB mantém tendência de estabilidade, com leve viés de queda nos indicadores em relação ao mês anterior.</a:t>
            </a:r>
          </a:p>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Já a concorrência tradicional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performa</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no último mês abaixo da sua média móvel, indicando fatores mais associados à redução do NPS. </a:t>
            </a:r>
          </a:p>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 concorrência digital, por outro lado, mostra recuperação nos quatro temas.</a:t>
            </a:r>
          </a:p>
        </p:txBody>
      </p:sp>
    </p:spTree>
    <p:extLst>
      <p:ext uri="{BB962C8B-B14F-4D97-AF65-F5344CB8AC3E}">
        <p14:creationId xmlns:p14="http://schemas.microsoft.com/office/powerpoint/2010/main" val="221823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tângulo Arredondado 143">
            <a:extLst>
              <a:ext uri="{FF2B5EF4-FFF2-40B4-BE49-F238E27FC236}">
                <a16:creationId xmlns:a16="http://schemas.microsoft.com/office/drawing/2014/main" id="{F5DB47E7-ECFD-4B45-9BBC-E74B20482B54}"/>
              </a:ext>
            </a:extLst>
          </p:cNvPr>
          <p:cNvSpPr/>
          <p:nvPr/>
        </p:nvSpPr>
        <p:spPr>
          <a:xfrm>
            <a:off x="11101289" y="1917360"/>
            <a:ext cx="978195" cy="2418977"/>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Colchete Duplo 144">
            <a:extLst>
              <a:ext uri="{FF2B5EF4-FFF2-40B4-BE49-F238E27FC236}">
                <a16:creationId xmlns:a16="http://schemas.microsoft.com/office/drawing/2014/main" id="{BAAF651F-B398-4444-9A0A-A75D7327CC98}"/>
              </a:ext>
            </a:extLst>
          </p:cNvPr>
          <p:cNvSpPr/>
          <p:nvPr/>
        </p:nvSpPr>
        <p:spPr>
          <a:xfrm>
            <a:off x="9868718" y="1917360"/>
            <a:ext cx="1525185" cy="2418977"/>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46" name="CaixaDeTexto 26">
            <a:extLst>
              <a:ext uri="{FF2B5EF4-FFF2-40B4-BE49-F238E27FC236}">
                <a16:creationId xmlns:a16="http://schemas.microsoft.com/office/drawing/2014/main" id="{392740ED-410F-D34B-8906-534F261BED49}"/>
              </a:ext>
            </a:extLst>
          </p:cNvPr>
          <p:cNvSpPr txBox="1"/>
          <p:nvPr/>
        </p:nvSpPr>
        <p:spPr>
          <a:xfrm>
            <a:off x="11403105" y="1945920"/>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47" name="Agrupar 146">
            <a:extLst>
              <a:ext uri="{FF2B5EF4-FFF2-40B4-BE49-F238E27FC236}">
                <a16:creationId xmlns:a16="http://schemas.microsoft.com/office/drawing/2014/main" id="{5BFFCCB7-62A5-8048-AD60-051F431DDD28}"/>
              </a:ext>
            </a:extLst>
          </p:cNvPr>
          <p:cNvGrpSpPr/>
          <p:nvPr/>
        </p:nvGrpSpPr>
        <p:grpSpPr>
          <a:xfrm>
            <a:off x="8211469" y="2359664"/>
            <a:ext cx="576173" cy="1889025"/>
            <a:chOff x="3637325" y="1896518"/>
            <a:chExt cx="576173" cy="1889025"/>
          </a:xfrm>
        </p:grpSpPr>
        <p:cxnSp>
          <p:nvCxnSpPr>
            <p:cNvPr id="171" name="Conector Reto 170">
              <a:extLst>
                <a:ext uri="{FF2B5EF4-FFF2-40B4-BE49-F238E27FC236}">
                  <a16:creationId xmlns:a16="http://schemas.microsoft.com/office/drawing/2014/main" id="{A5F0496C-9852-F64A-8438-AF24CFD90F3D}"/>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2" name="CaixaDeTexto 171">
              <a:extLst>
                <a:ext uri="{FF2B5EF4-FFF2-40B4-BE49-F238E27FC236}">
                  <a16:creationId xmlns:a16="http://schemas.microsoft.com/office/drawing/2014/main" id="{E8AC858C-E7D6-524A-9B26-EC7C5F89E9A4}"/>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48" name="Agrupar 147">
            <a:extLst>
              <a:ext uri="{FF2B5EF4-FFF2-40B4-BE49-F238E27FC236}">
                <a16:creationId xmlns:a16="http://schemas.microsoft.com/office/drawing/2014/main" id="{B5D8629E-2D88-CC4B-8D7B-FFAA25A17EA6}"/>
              </a:ext>
            </a:extLst>
          </p:cNvPr>
          <p:cNvGrpSpPr/>
          <p:nvPr/>
        </p:nvGrpSpPr>
        <p:grpSpPr>
          <a:xfrm>
            <a:off x="10698220" y="2359664"/>
            <a:ext cx="585485" cy="1889025"/>
            <a:chOff x="6124076" y="1896518"/>
            <a:chExt cx="585485" cy="1889025"/>
          </a:xfrm>
        </p:grpSpPr>
        <p:cxnSp>
          <p:nvCxnSpPr>
            <p:cNvPr id="169" name="Conector Reto 168">
              <a:extLst>
                <a:ext uri="{FF2B5EF4-FFF2-40B4-BE49-F238E27FC236}">
                  <a16:creationId xmlns:a16="http://schemas.microsoft.com/office/drawing/2014/main" id="{D748BCF5-F224-E345-8025-854C64420901}"/>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0" name="CaixaDeTexto 169">
              <a:extLst>
                <a:ext uri="{FF2B5EF4-FFF2-40B4-BE49-F238E27FC236}">
                  <a16:creationId xmlns:a16="http://schemas.microsoft.com/office/drawing/2014/main" id="{6FC609E7-A978-7340-B6AC-08FD9AB37C74}"/>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54" name="Agrupar 153">
            <a:extLst>
              <a:ext uri="{FF2B5EF4-FFF2-40B4-BE49-F238E27FC236}">
                <a16:creationId xmlns:a16="http://schemas.microsoft.com/office/drawing/2014/main" id="{A8D8D308-D323-C248-AF62-BA2B23A13B17}"/>
              </a:ext>
            </a:extLst>
          </p:cNvPr>
          <p:cNvGrpSpPr/>
          <p:nvPr/>
        </p:nvGrpSpPr>
        <p:grpSpPr>
          <a:xfrm>
            <a:off x="10201436" y="2359664"/>
            <a:ext cx="575003" cy="1889025"/>
            <a:chOff x="5627292" y="1896518"/>
            <a:chExt cx="575003" cy="1889025"/>
          </a:xfrm>
        </p:grpSpPr>
        <p:cxnSp>
          <p:nvCxnSpPr>
            <p:cNvPr id="167" name="Conector Reto 166">
              <a:extLst>
                <a:ext uri="{FF2B5EF4-FFF2-40B4-BE49-F238E27FC236}">
                  <a16:creationId xmlns:a16="http://schemas.microsoft.com/office/drawing/2014/main" id="{9F9A75EC-C5C6-DC4F-8926-A0F1A6B25DE3}"/>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68" name="CaixaDeTexto 167">
              <a:extLst>
                <a:ext uri="{FF2B5EF4-FFF2-40B4-BE49-F238E27FC236}">
                  <a16:creationId xmlns:a16="http://schemas.microsoft.com/office/drawing/2014/main" id="{8A85CDB1-D4A5-F34A-B31B-A6B86C0A03F0}"/>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64" name="Agrupar 163">
            <a:extLst>
              <a:ext uri="{FF2B5EF4-FFF2-40B4-BE49-F238E27FC236}">
                <a16:creationId xmlns:a16="http://schemas.microsoft.com/office/drawing/2014/main" id="{5A1629D1-6A91-5548-B219-EE12AD118995}"/>
              </a:ext>
            </a:extLst>
          </p:cNvPr>
          <p:cNvGrpSpPr/>
          <p:nvPr/>
        </p:nvGrpSpPr>
        <p:grpSpPr>
          <a:xfrm>
            <a:off x="9702671" y="2359664"/>
            <a:ext cx="575003" cy="1889025"/>
            <a:chOff x="5081027" y="1896518"/>
            <a:chExt cx="575003" cy="1889025"/>
          </a:xfrm>
        </p:grpSpPr>
        <p:cxnSp>
          <p:nvCxnSpPr>
            <p:cNvPr id="165" name="Conector Reto 164">
              <a:extLst>
                <a:ext uri="{FF2B5EF4-FFF2-40B4-BE49-F238E27FC236}">
                  <a16:creationId xmlns:a16="http://schemas.microsoft.com/office/drawing/2014/main" id="{1417F6A9-A02D-0E42-927C-B1189F674E68}"/>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66" name="CaixaDeTexto 165">
              <a:extLst>
                <a:ext uri="{FF2B5EF4-FFF2-40B4-BE49-F238E27FC236}">
                  <a16:creationId xmlns:a16="http://schemas.microsoft.com/office/drawing/2014/main" id="{789C9F90-47BF-DD49-BBE2-4C98DEE5F7EF}"/>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221" name="Retângulo Arredondado 220">
            <a:extLst>
              <a:ext uri="{FF2B5EF4-FFF2-40B4-BE49-F238E27FC236}">
                <a16:creationId xmlns:a16="http://schemas.microsoft.com/office/drawing/2014/main" id="{A4D1EA54-F50B-E74D-AFCD-CDFA4DA3E421}"/>
              </a:ext>
            </a:extLst>
          </p:cNvPr>
          <p:cNvSpPr/>
          <p:nvPr/>
        </p:nvSpPr>
        <p:spPr>
          <a:xfrm>
            <a:off x="3320808" y="4363677"/>
            <a:ext cx="978195" cy="2418977"/>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Colchete Duplo 221">
            <a:extLst>
              <a:ext uri="{FF2B5EF4-FFF2-40B4-BE49-F238E27FC236}">
                <a16:creationId xmlns:a16="http://schemas.microsoft.com/office/drawing/2014/main" id="{77874FF8-0E8E-E34B-8469-646DF563E342}"/>
              </a:ext>
            </a:extLst>
          </p:cNvPr>
          <p:cNvSpPr/>
          <p:nvPr/>
        </p:nvSpPr>
        <p:spPr>
          <a:xfrm>
            <a:off x="2088237" y="4363677"/>
            <a:ext cx="1525185" cy="2418977"/>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3" name="CaixaDeTexto 26">
            <a:extLst>
              <a:ext uri="{FF2B5EF4-FFF2-40B4-BE49-F238E27FC236}">
                <a16:creationId xmlns:a16="http://schemas.microsoft.com/office/drawing/2014/main" id="{B9D7C0BD-3917-5243-AB04-11943EF7D361}"/>
              </a:ext>
            </a:extLst>
          </p:cNvPr>
          <p:cNvSpPr txBox="1"/>
          <p:nvPr/>
        </p:nvSpPr>
        <p:spPr>
          <a:xfrm>
            <a:off x="3622624" y="439223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224" name="Agrupar 223">
            <a:extLst>
              <a:ext uri="{FF2B5EF4-FFF2-40B4-BE49-F238E27FC236}">
                <a16:creationId xmlns:a16="http://schemas.microsoft.com/office/drawing/2014/main" id="{48EAA593-CE83-024B-BBE2-0DF32EB1B988}"/>
              </a:ext>
            </a:extLst>
          </p:cNvPr>
          <p:cNvGrpSpPr/>
          <p:nvPr/>
        </p:nvGrpSpPr>
        <p:grpSpPr>
          <a:xfrm>
            <a:off x="430988" y="4805981"/>
            <a:ext cx="576173" cy="1889025"/>
            <a:chOff x="3637325" y="1896518"/>
            <a:chExt cx="576173" cy="1889025"/>
          </a:xfrm>
        </p:grpSpPr>
        <p:cxnSp>
          <p:nvCxnSpPr>
            <p:cNvPr id="234" name="Conector Reto 233">
              <a:extLst>
                <a:ext uri="{FF2B5EF4-FFF2-40B4-BE49-F238E27FC236}">
                  <a16:creationId xmlns:a16="http://schemas.microsoft.com/office/drawing/2014/main" id="{C232A5E3-0C52-B546-AB88-2120ABC0816E}"/>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5" name="CaixaDeTexto 234">
              <a:extLst>
                <a:ext uri="{FF2B5EF4-FFF2-40B4-BE49-F238E27FC236}">
                  <a16:creationId xmlns:a16="http://schemas.microsoft.com/office/drawing/2014/main" id="{358496AF-53ED-954A-A565-598A7AD92101}"/>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25" name="Agrupar 224">
            <a:extLst>
              <a:ext uri="{FF2B5EF4-FFF2-40B4-BE49-F238E27FC236}">
                <a16:creationId xmlns:a16="http://schemas.microsoft.com/office/drawing/2014/main" id="{0338AF96-C2B0-3649-A79F-30C3E2C1D777}"/>
              </a:ext>
            </a:extLst>
          </p:cNvPr>
          <p:cNvGrpSpPr/>
          <p:nvPr/>
        </p:nvGrpSpPr>
        <p:grpSpPr>
          <a:xfrm>
            <a:off x="2917739" y="4805981"/>
            <a:ext cx="585485" cy="1889025"/>
            <a:chOff x="6124076" y="1896518"/>
            <a:chExt cx="585485" cy="1889025"/>
          </a:xfrm>
        </p:grpSpPr>
        <p:cxnSp>
          <p:nvCxnSpPr>
            <p:cNvPr id="232" name="Conector Reto 231">
              <a:extLst>
                <a:ext uri="{FF2B5EF4-FFF2-40B4-BE49-F238E27FC236}">
                  <a16:creationId xmlns:a16="http://schemas.microsoft.com/office/drawing/2014/main" id="{E86C2056-7426-794F-B7F0-1EAD6350FB71}"/>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3" name="CaixaDeTexto 232">
              <a:extLst>
                <a:ext uri="{FF2B5EF4-FFF2-40B4-BE49-F238E27FC236}">
                  <a16:creationId xmlns:a16="http://schemas.microsoft.com/office/drawing/2014/main" id="{613BC218-389E-C14E-8954-756DD4517FEF}"/>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26" name="Agrupar 225">
            <a:extLst>
              <a:ext uri="{FF2B5EF4-FFF2-40B4-BE49-F238E27FC236}">
                <a16:creationId xmlns:a16="http://schemas.microsoft.com/office/drawing/2014/main" id="{A6484C65-426E-1141-8112-2AE4A53F98FD}"/>
              </a:ext>
            </a:extLst>
          </p:cNvPr>
          <p:cNvGrpSpPr/>
          <p:nvPr/>
        </p:nvGrpSpPr>
        <p:grpSpPr>
          <a:xfrm>
            <a:off x="2420955" y="4805981"/>
            <a:ext cx="575003" cy="1889025"/>
            <a:chOff x="5627292" y="1896518"/>
            <a:chExt cx="575003" cy="1889025"/>
          </a:xfrm>
        </p:grpSpPr>
        <p:cxnSp>
          <p:nvCxnSpPr>
            <p:cNvPr id="230" name="Conector Reto 229">
              <a:extLst>
                <a:ext uri="{FF2B5EF4-FFF2-40B4-BE49-F238E27FC236}">
                  <a16:creationId xmlns:a16="http://schemas.microsoft.com/office/drawing/2014/main" id="{1EAAAC7E-1152-4A44-90BD-DC383CE69B19}"/>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31" name="CaixaDeTexto 230">
              <a:extLst>
                <a:ext uri="{FF2B5EF4-FFF2-40B4-BE49-F238E27FC236}">
                  <a16:creationId xmlns:a16="http://schemas.microsoft.com/office/drawing/2014/main" id="{0682C880-16F3-544C-84EA-F2F39550E60A}"/>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227" name="Agrupar 226">
            <a:extLst>
              <a:ext uri="{FF2B5EF4-FFF2-40B4-BE49-F238E27FC236}">
                <a16:creationId xmlns:a16="http://schemas.microsoft.com/office/drawing/2014/main" id="{A0CF9052-B97A-E148-88C1-A3D88AC09838}"/>
              </a:ext>
            </a:extLst>
          </p:cNvPr>
          <p:cNvGrpSpPr/>
          <p:nvPr/>
        </p:nvGrpSpPr>
        <p:grpSpPr>
          <a:xfrm>
            <a:off x="1922190" y="4805981"/>
            <a:ext cx="575003" cy="1889025"/>
            <a:chOff x="5081027" y="1896518"/>
            <a:chExt cx="575003" cy="1889025"/>
          </a:xfrm>
        </p:grpSpPr>
        <p:cxnSp>
          <p:nvCxnSpPr>
            <p:cNvPr id="228" name="Conector Reto 227">
              <a:extLst>
                <a:ext uri="{FF2B5EF4-FFF2-40B4-BE49-F238E27FC236}">
                  <a16:creationId xmlns:a16="http://schemas.microsoft.com/office/drawing/2014/main" id="{D17BA622-B1B0-7642-AE52-AA4A47EB3379}"/>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29" name="CaixaDeTexto 228">
              <a:extLst>
                <a:ext uri="{FF2B5EF4-FFF2-40B4-BE49-F238E27FC236}">
                  <a16:creationId xmlns:a16="http://schemas.microsoft.com/office/drawing/2014/main" id="{E376E710-88C5-314B-ABFA-B2876DD07BEC}"/>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124" name="Retângulo Arredondado 123">
            <a:extLst>
              <a:ext uri="{FF2B5EF4-FFF2-40B4-BE49-F238E27FC236}">
                <a16:creationId xmlns:a16="http://schemas.microsoft.com/office/drawing/2014/main" id="{9D6C8538-0682-B142-9185-16CCD18D6E4F}"/>
              </a:ext>
            </a:extLst>
          </p:cNvPr>
          <p:cNvSpPr/>
          <p:nvPr/>
        </p:nvSpPr>
        <p:spPr>
          <a:xfrm>
            <a:off x="3320808" y="1917360"/>
            <a:ext cx="978195" cy="2418977"/>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Colchete Duplo 125">
            <a:extLst>
              <a:ext uri="{FF2B5EF4-FFF2-40B4-BE49-F238E27FC236}">
                <a16:creationId xmlns:a16="http://schemas.microsoft.com/office/drawing/2014/main" id="{5E7A56C2-2133-544C-9136-46F794826B5C}"/>
              </a:ext>
            </a:extLst>
          </p:cNvPr>
          <p:cNvSpPr/>
          <p:nvPr/>
        </p:nvSpPr>
        <p:spPr>
          <a:xfrm>
            <a:off x="2088237" y="1917360"/>
            <a:ext cx="1525185" cy="2418977"/>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8" name="CaixaDeTexto 26">
            <a:extLst>
              <a:ext uri="{FF2B5EF4-FFF2-40B4-BE49-F238E27FC236}">
                <a16:creationId xmlns:a16="http://schemas.microsoft.com/office/drawing/2014/main" id="{717EF8A0-926A-0049-8B02-BEF1AD509328}"/>
              </a:ext>
            </a:extLst>
          </p:cNvPr>
          <p:cNvSpPr txBox="1"/>
          <p:nvPr/>
        </p:nvSpPr>
        <p:spPr>
          <a:xfrm>
            <a:off x="3622624" y="1945920"/>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33" name="Agrupar 132">
            <a:extLst>
              <a:ext uri="{FF2B5EF4-FFF2-40B4-BE49-F238E27FC236}">
                <a16:creationId xmlns:a16="http://schemas.microsoft.com/office/drawing/2014/main" id="{567F64E0-6687-5F40-BDE9-4584980CC802}"/>
              </a:ext>
            </a:extLst>
          </p:cNvPr>
          <p:cNvGrpSpPr/>
          <p:nvPr/>
        </p:nvGrpSpPr>
        <p:grpSpPr>
          <a:xfrm>
            <a:off x="430988" y="2359664"/>
            <a:ext cx="576173" cy="1889025"/>
            <a:chOff x="3637325" y="1896518"/>
            <a:chExt cx="576173" cy="1889025"/>
          </a:xfrm>
        </p:grpSpPr>
        <p:cxnSp>
          <p:nvCxnSpPr>
            <p:cNvPr id="134" name="Conector Reto 133">
              <a:extLst>
                <a:ext uri="{FF2B5EF4-FFF2-40B4-BE49-F238E27FC236}">
                  <a16:creationId xmlns:a16="http://schemas.microsoft.com/office/drawing/2014/main" id="{059E0DE7-F036-8146-BF31-07ED2ABEB25F}"/>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5" name="CaixaDeTexto 134">
              <a:extLst>
                <a:ext uri="{FF2B5EF4-FFF2-40B4-BE49-F238E27FC236}">
                  <a16:creationId xmlns:a16="http://schemas.microsoft.com/office/drawing/2014/main" id="{1DE750A3-9B71-D647-9DA0-A4695E3E4009}"/>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36" name="Agrupar 135">
            <a:extLst>
              <a:ext uri="{FF2B5EF4-FFF2-40B4-BE49-F238E27FC236}">
                <a16:creationId xmlns:a16="http://schemas.microsoft.com/office/drawing/2014/main" id="{3752EF96-9D3E-994A-BA74-EFB08212ED38}"/>
              </a:ext>
            </a:extLst>
          </p:cNvPr>
          <p:cNvGrpSpPr/>
          <p:nvPr/>
        </p:nvGrpSpPr>
        <p:grpSpPr>
          <a:xfrm>
            <a:off x="2917739" y="2359664"/>
            <a:ext cx="585485" cy="1889025"/>
            <a:chOff x="6124076" y="1896518"/>
            <a:chExt cx="585485" cy="1889025"/>
          </a:xfrm>
        </p:grpSpPr>
        <p:cxnSp>
          <p:nvCxnSpPr>
            <p:cNvPr id="137" name="Conector Reto 136">
              <a:extLst>
                <a:ext uri="{FF2B5EF4-FFF2-40B4-BE49-F238E27FC236}">
                  <a16:creationId xmlns:a16="http://schemas.microsoft.com/office/drawing/2014/main" id="{ABF4BF49-7117-1149-8716-466AC72D673F}"/>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8" name="CaixaDeTexto 137">
              <a:extLst>
                <a:ext uri="{FF2B5EF4-FFF2-40B4-BE49-F238E27FC236}">
                  <a16:creationId xmlns:a16="http://schemas.microsoft.com/office/drawing/2014/main" id="{FB73D946-C29D-7241-AFFB-9FDF863CC64F}"/>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39" name="Agrupar 138">
            <a:extLst>
              <a:ext uri="{FF2B5EF4-FFF2-40B4-BE49-F238E27FC236}">
                <a16:creationId xmlns:a16="http://schemas.microsoft.com/office/drawing/2014/main" id="{CD86174A-F949-A845-B0F0-D8B49F627933}"/>
              </a:ext>
            </a:extLst>
          </p:cNvPr>
          <p:cNvGrpSpPr/>
          <p:nvPr/>
        </p:nvGrpSpPr>
        <p:grpSpPr>
          <a:xfrm>
            <a:off x="2420955" y="2359664"/>
            <a:ext cx="575003" cy="1889025"/>
            <a:chOff x="5627292" y="1896518"/>
            <a:chExt cx="575003" cy="1889025"/>
          </a:xfrm>
        </p:grpSpPr>
        <p:cxnSp>
          <p:nvCxnSpPr>
            <p:cNvPr id="140" name="Conector Reto 139">
              <a:extLst>
                <a:ext uri="{FF2B5EF4-FFF2-40B4-BE49-F238E27FC236}">
                  <a16:creationId xmlns:a16="http://schemas.microsoft.com/office/drawing/2014/main" id="{690F45C1-BD4A-484A-BA3F-23787BC6D487}"/>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9" name="CaixaDeTexto 148">
              <a:extLst>
                <a:ext uri="{FF2B5EF4-FFF2-40B4-BE49-F238E27FC236}">
                  <a16:creationId xmlns:a16="http://schemas.microsoft.com/office/drawing/2014/main" id="{6BC678B3-1CDC-C84C-82AB-CB78890C0F79}"/>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50" name="Agrupar 149">
            <a:extLst>
              <a:ext uri="{FF2B5EF4-FFF2-40B4-BE49-F238E27FC236}">
                <a16:creationId xmlns:a16="http://schemas.microsoft.com/office/drawing/2014/main" id="{DA6ED45D-3E42-2342-9668-DCD522BA288A}"/>
              </a:ext>
            </a:extLst>
          </p:cNvPr>
          <p:cNvGrpSpPr/>
          <p:nvPr/>
        </p:nvGrpSpPr>
        <p:grpSpPr>
          <a:xfrm>
            <a:off x="1922190" y="2359664"/>
            <a:ext cx="575003" cy="1889025"/>
            <a:chOff x="5081027" y="1896518"/>
            <a:chExt cx="575003" cy="1889025"/>
          </a:xfrm>
        </p:grpSpPr>
        <p:cxnSp>
          <p:nvCxnSpPr>
            <p:cNvPr id="151" name="Conector Reto 150">
              <a:extLst>
                <a:ext uri="{FF2B5EF4-FFF2-40B4-BE49-F238E27FC236}">
                  <a16:creationId xmlns:a16="http://schemas.microsoft.com/office/drawing/2014/main" id="{2EFBE868-F83C-0E4C-9E75-DD9A0B3CE7DB}"/>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3" name="CaixaDeTexto 152">
              <a:extLst>
                <a:ext uri="{FF2B5EF4-FFF2-40B4-BE49-F238E27FC236}">
                  <a16:creationId xmlns:a16="http://schemas.microsoft.com/office/drawing/2014/main" id="{53ACC826-DEFF-0A4B-8DC6-638315A053B6}"/>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76" name="Retângulo 75">
            <a:extLst>
              <a:ext uri="{FF2B5EF4-FFF2-40B4-BE49-F238E27FC236}">
                <a16:creationId xmlns:a16="http://schemas.microsoft.com/office/drawing/2014/main" id="{B580987C-50E9-AD44-9FC7-BCC8BB2618D7}"/>
              </a:ext>
            </a:extLst>
          </p:cNvPr>
          <p:cNvSpPr/>
          <p:nvPr/>
        </p:nvSpPr>
        <p:spPr>
          <a:xfrm>
            <a:off x="0" y="11604"/>
            <a:ext cx="248352"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idx="4294967295"/>
          </p:nvPr>
        </p:nvSpPr>
        <p:spPr>
          <a:xfrm>
            <a:off x="0" y="354013"/>
            <a:ext cx="11261725" cy="423862"/>
          </a:xfrm>
        </p:spPr>
        <p:txBody>
          <a:bodyPr vert="horz" lIns="0" tIns="45720" rIns="0" bIns="45720" rtlCol="0" anchor="t" anchorCtr="0">
            <a:noAutofit/>
          </a:bodyPr>
          <a:lstStyle/>
          <a:p>
            <a:r>
              <a:rPr lang="pt-BR" sz="2400" dirty="0"/>
              <a:t>SATISFAÇÃO COM OS TEMAS DE QUALIDADE</a:t>
            </a:r>
          </a:p>
        </p:txBody>
      </p:sp>
      <p:sp>
        <p:nvSpPr>
          <p:cNvPr id="6" name="CaixaDeTexto 5">
            <a:extLst>
              <a:ext uri="{FF2B5EF4-FFF2-40B4-BE49-F238E27FC236}">
                <a16:creationId xmlns:a16="http://schemas.microsoft.com/office/drawing/2014/main" id="{D25DADE9-0F01-7641-BC57-57090FF7EBA9}"/>
              </a:ext>
            </a:extLst>
          </p:cNvPr>
          <p:cNvSpPr txBox="1"/>
          <p:nvPr/>
        </p:nvSpPr>
        <p:spPr>
          <a:xfrm>
            <a:off x="447149" y="714998"/>
            <a:ext cx="6582350" cy="413959"/>
          </a:xfrm>
          <a:prstGeom prst="rect">
            <a:avLst/>
          </a:prstGeom>
        </p:spPr>
        <p:txBody>
          <a:bodyPr vert="horz" wrap="square" lIns="0" tIns="45720" rIns="0" bIns="45720" rtlCol="0">
            <a:spAutoFit/>
          </a:bodyPr>
          <a:lstStyle>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Série histórica 2020 - Resultados isolados e média móvel</a:t>
            </a:r>
          </a:p>
        </p:txBody>
      </p:sp>
      <p:sp>
        <p:nvSpPr>
          <p:cNvPr id="63" name="CaixaDeTexto 62">
            <a:extLst>
              <a:ext uri="{FF2B5EF4-FFF2-40B4-BE49-F238E27FC236}">
                <a16:creationId xmlns:a16="http://schemas.microsoft.com/office/drawing/2014/main" id="{5BAD553C-7755-FD4F-B6C0-ACEC24FD5C5B}"/>
              </a:ext>
            </a:extLst>
          </p:cNvPr>
          <p:cNvSpPr txBox="1"/>
          <p:nvPr/>
        </p:nvSpPr>
        <p:spPr>
          <a:xfrm>
            <a:off x="8336642" y="1851410"/>
            <a:ext cx="348386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dirty="0">
                <a:latin typeface="Segoe UI" panose="020B0502040204020203" pitchFamily="34" charset="0"/>
                <a:ea typeface="Segoe UI Symbol" panose="020B0502040204020203" pitchFamily="34" charset="0"/>
                <a:cs typeface="Segoe UI" panose="020B0502040204020203" pitchFamily="34" charset="0"/>
              </a:rPr>
              <a:t>Aplicativo</a:t>
            </a:r>
          </a:p>
        </p:txBody>
      </p:sp>
      <p:sp>
        <p:nvSpPr>
          <p:cNvPr id="64" name="Retângulo 63">
            <a:extLst>
              <a:ext uri="{FF2B5EF4-FFF2-40B4-BE49-F238E27FC236}">
                <a16:creationId xmlns:a16="http://schemas.microsoft.com/office/drawing/2014/main" id="{FEC7A392-C5F0-1149-8FB5-870E14EA5D28}"/>
              </a:ext>
            </a:extLst>
          </p:cNvPr>
          <p:cNvSpPr/>
          <p:nvPr/>
        </p:nvSpPr>
        <p:spPr>
          <a:xfrm>
            <a:off x="11412038" y="2672167"/>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82,22</a:t>
            </a:r>
          </a:p>
        </p:txBody>
      </p:sp>
      <p:sp>
        <p:nvSpPr>
          <p:cNvPr id="66" name="Retângulo 65">
            <a:extLst>
              <a:ext uri="{FF2B5EF4-FFF2-40B4-BE49-F238E27FC236}">
                <a16:creationId xmlns:a16="http://schemas.microsoft.com/office/drawing/2014/main" id="{A6144901-12E5-334B-8F41-FADF57C71746}"/>
              </a:ext>
            </a:extLst>
          </p:cNvPr>
          <p:cNvSpPr/>
          <p:nvPr/>
        </p:nvSpPr>
        <p:spPr>
          <a:xfrm>
            <a:off x="11412038" y="2281342"/>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91,81</a:t>
            </a:r>
          </a:p>
        </p:txBody>
      </p:sp>
      <p:sp>
        <p:nvSpPr>
          <p:cNvPr id="67" name="Retângulo 66">
            <a:extLst>
              <a:ext uri="{FF2B5EF4-FFF2-40B4-BE49-F238E27FC236}">
                <a16:creationId xmlns:a16="http://schemas.microsoft.com/office/drawing/2014/main" id="{0F46FDA6-BF81-5E44-BF55-7DAC8E84DF2A}"/>
              </a:ext>
            </a:extLst>
          </p:cNvPr>
          <p:cNvSpPr/>
          <p:nvPr/>
        </p:nvSpPr>
        <p:spPr>
          <a:xfrm>
            <a:off x="11412038" y="2475454"/>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85,11</a:t>
            </a:r>
          </a:p>
        </p:txBody>
      </p:sp>
      <p:sp>
        <p:nvSpPr>
          <p:cNvPr id="71" name="CaixaDeTexto 70">
            <a:extLst>
              <a:ext uri="{FF2B5EF4-FFF2-40B4-BE49-F238E27FC236}">
                <a16:creationId xmlns:a16="http://schemas.microsoft.com/office/drawing/2014/main" id="{F7119A6D-2600-7940-BECB-646A8724770E}"/>
              </a:ext>
            </a:extLst>
          </p:cNvPr>
          <p:cNvSpPr txBox="1"/>
          <p:nvPr/>
        </p:nvSpPr>
        <p:spPr>
          <a:xfrm>
            <a:off x="553861" y="1934485"/>
            <a:ext cx="3213589" cy="355600"/>
          </a:xfrm>
          <a:prstGeom prst="rect">
            <a:avLst/>
          </a:prstGeom>
        </p:spPr>
        <p:txBody>
          <a:bodyPr wrap="square" lIns="0" r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dirty="0">
                <a:latin typeface="Segoe UI" panose="020B0502040204020203" pitchFamily="34" charset="0"/>
                <a:ea typeface="Segoe UI Symbol" panose="020B0502040204020203" pitchFamily="34" charset="0"/>
                <a:cs typeface="Segoe UI" panose="020B0502040204020203" pitchFamily="34" charset="0"/>
              </a:rPr>
              <a:t>Agências</a:t>
            </a:r>
          </a:p>
        </p:txBody>
      </p:sp>
      <p:sp>
        <p:nvSpPr>
          <p:cNvPr id="73" name="Retângulo 72">
            <a:extLst>
              <a:ext uri="{FF2B5EF4-FFF2-40B4-BE49-F238E27FC236}">
                <a16:creationId xmlns:a16="http://schemas.microsoft.com/office/drawing/2014/main" id="{9BF6D122-4F8E-6A4E-9BA6-99EB959A8F52}"/>
              </a:ext>
            </a:extLst>
          </p:cNvPr>
          <p:cNvSpPr/>
          <p:nvPr/>
        </p:nvSpPr>
        <p:spPr>
          <a:xfrm>
            <a:off x="3635789" y="2694291"/>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76,43</a:t>
            </a:r>
          </a:p>
        </p:txBody>
      </p:sp>
      <p:sp>
        <p:nvSpPr>
          <p:cNvPr id="74" name="Retângulo 73">
            <a:extLst>
              <a:ext uri="{FF2B5EF4-FFF2-40B4-BE49-F238E27FC236}">
                <a16:creationId xmlns:a16="http://schemas.microsoft.com/office/drawing/2014/main" id="{7BDE311A-D2AE-6448-9E37-FC2668661A09}"/>
              </a:ext>
            </a:extLst>
          </p:cNvPr>
          <p:cNvSpPr/>
          <p:nvPr/>
        </p:nvSpPr>
        <p:spPr>
          <a:xfrm>
            <a:off x="3635789" y="2918614"/>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72,84</a:t>
            </a:r>
          </a:p>
        </p:txBody>
      </p:sp>
      <p:sp>
        <p:nvSpPr>
          <p:cNvPr id="106" name="Retângulo Arredondado 105">
            <a:extLst>
              <a:ext uri="{FF2B5EF4-FFF2-40B4-BE49-F238E27FC236}">
                <a16:creationId xmlns:a16="http://schemas.microsoft.com/office/drawing/2014/main" id="{3181F36A-0A79-4749-834A-DF1685DD6DDB}"/>
              </a:ext>
            </a:extLst>
          </p:cNvPr>
          <p:cNvSpPr/>
          <p:nvPr/>
        </p:nvSpPr>
        <p:spPr>
          <a:xfrm>
            <a:off x="7229933" y="1917360"/>
            <a:ext cx="978195" cy="2418977"/>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olchete Duplo 108">
            <a:extLst>
              <a:ext uri="{FF2B5EF4-FFF2-40B4-BE49-F238E27FC236}">
                <a16:creationId xmlns:a16="http://schemas.microsoft.com/office/drawing/2014/main" id="{9A6B5B1A-61F0-EA4A-B558-6B098C77868A}"/>
              </a:ext>
            </a:extLst>
          </p:cNvPr>
          <p:cNvSpPr/>
          <p:nvPr/>
        </p:nvSpPr>
        <p:spPr>
          <a:xfrm>
            <a:off x="5997362" y="1917360"/>
            <a:ext cx="1525185" cy="2418977"/>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10" name="CaixaDeTexto 26">
            <a:extLst>
              <a:ext uri="{FF2B5EF4-FFF2-40B4-BE49-F238E27FC236}">
                <a16:creationId xmlns:a16="http://schemas.microsoft.com/office/drawing/2014/main" id="{CBB55697-E38E-E24D-8C9F-239CA48F8848}"/>
              </a:ext>
            </a:extLst>
          </p:cNvPr>
          <p:cNvSpPr txBox="1"/>
          <p:nvPr/>
        </p:nvSpPr>
        <p:spPr>
          <a:xfrm>
            <a:off x="7531749" y="1945920"/>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111" name="Agrupar 110">
            <a:extLst>
              <a:ext uri="{FF2B5EF4-FFF2-40B4-BE49-F238E27FC236}">
                <a16:creationId xmlns:a16="http://schemas.microsoft.com/office/drawing/2014/main" id="{A48A95E6-7C26-014B-A92F-B809CA00F0A8}"/>
              </a:ext>
            </a:extLst>
          </p:cNvPr>
          <p:cNvGrpSpPr/>
          <p:nvPr/>
        </p:nvGrpSpPr>
        <p:grpSpPr>
          <a:xfrm>
            <a:off x="4304488" y="2359664"/>
            <a:ext cx="576173" cy="1889025"/>
            <a:chOff x="3637325" y="1896518"/>
            <a:chExt cx="576173" cy="1889025"/>
          </a:xfrm>
        </p:grpSpPr>
        <p:cxnSp>
          <p:nvCxnSpPr>
            <p:cNvPr id="141" name="Conector Reto 140">
              <a:extLst>
                <a:ext uri="{FF2B5EF4-FFF2-40B4-BE49-F238E27FC236}">
                  <a16:creationId xmlns:a16="http://schemas.microsoft.com/office/drawing/2014/main" id="{35DC5C24-83F6-EF43-A547-0BC4BAFA5E54}"/>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42" name="CaixaDeTexto 141">
              <a:extLst>
                <a:ext uri="{FF2B5EF4-FFF2-40B4-BE49-F238E27FC236}">
                  <a16:creationId xmlns:a16="http://schemas.microsoft.com/office/drawing/2014/main" id="{8087CFF2-CB0D-FC43-9E77-969A7BE0EAF1}"/>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12" name="Agrupar 111">
            <a:extLst>
              <a:ext uri="{FF2B5EF4-FFF2-40B4-BE49-F238E27FC236}">
                <a16:creationId xmlns:a16="http://schemas.microsoft.com/office/drawing/2014/main" id="{8F76D39B-AD4D-3B4D-9643-4B49DF244B77}"/>
              </a:ext>
            </a:extLst>
          </p:cNvPr>
          <p:cNvGrpSpPr/>
          <p:nvPr/>
        </p:nvGrpSpPr>
        <p:grpSpPr>
          <a:xfrm>
            <a:off x="6826864" y="2359664"/>
            <a:ext cx="585485" cy="1889025"/>
            <a:chOff x="6124076" y="1896518"/>
            <a:chExt cx="585485" cy="1889025"/>
          </a:xfrm>
        </p:grpSpPr>
        <p:cxnSp>
          <p:nvCxnSpPr>
            <p:cNvPr id="122" name="Conector Reto 121">
              <a:extLst>
                <a:ext uri="{FF2B5EF4-FFF2-40B4-BE49-F238E27FC236}">
                  <a16:creationId xmlns:a16="http://schemas.microsoft.com/office/drawing/2014/main" id="{52D08548-C6C3-0842-82D3-C3A8599E75FE}"/>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3" name="CaixaDeTexto 122">
              <a:extLst>
                <a:ext uri="{FF2B5EF4-FFF2-40B4-BE49-F238E27FC236}">
                  <a16:creationId xmlns:a16="http://schemas.microsoft.com/office/drawing/2014/main" id="{FA87EDE3-13B1-2448-ACE5-3307B2C66E20}"/>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13" name="Agrupar 112">
            <a:extLst>
              <a:ext uri="{FF2B5EF4-FFF2-40B4-BE49-F238E27FC236}">
                <a16:creationId xmlns:a16="http://schemas.microsoft.com/office/drawing/2014/main" id="{1F73061A-8629-FB44-A82B-967A8FDADCB4}"/>
              </a:ext>
            </a:extLst>
          </p:cNvPr>
          <p:cNvGrpSpPr/>
          <p:nvPr/>
        </p:nvGrpSpPr>
        <p:grpSpPr>
          <a:xfrm>
            <a:off x="6330080" y="2359664"/>
            <a:ext cx="575003" cy="1889025"/>
            <a:chOff x="5627292" y="1896518"/>
            <a:chExt cx="575003" cy="1889025"/>
          </a:xfrm>
        </p:grpSpPr>
        <p:cxnSp>
          <p:nvCxnSpPr>
            <p:cNvPr id="120" name="Conector Reto 119">
              <a:extLst>
                <a:ext uri="{FF2B5EF4-FFF2-40B4-BE49-F238E27FC236}">
                  <a16:creationId xmlns:a16="http://schemas.microsoft.com/office/drawing/2014/main" id="{CAD9836F-52BF-0744-BC9C-5D0DC002A1C8}"/>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1" name="CaixaDeTexto 120">
              <a:extLst>
                <a:ext uri="{FF2B5EF4-FFF2-40B4-BE49-F238E27FC236}">
                  <a16:creationId xmlns:a16="http://schemas.microsoft.com/office/drawing/2014/main" id="{1787A20B-7AF0-F748-A7C2-BB0F9414D9B7}"/>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114" name="Agrupar 113">
            <a:extLst>
              <a:ext uri="{FF2B5EF4-FFF2-40B4-BE49-F238E27FC236}">
                <a16:creationId xmlns:a16="http://schemas.microsoft.com/office/drawing/2014/main" id="{20B2E3E7-3F78-564E-A3BB-CF7FA2790241}"/>
              </a:ext>
            </a:extLst>
          </p:cNvPr>
          <p:cNvGrpSpPr/>
          <p:nvPr/>
        </p:nvGrpSpPr>
        <p:grpSpPr>
          <a:xfrm>
            <a:off x="5831315" y="2359664"/>
            <a:ext cx="575003" cy="1889025"/>
            <a:chOff x="5081027" y="1896518"/>
            <a:chExt cx="575003" cy="1889025"/>
          </a:xfrm>
        </p:grpSpPr>
        <p:cxnSp>
          <p:nvCxnSpPr>
            <p:cNvPr id="118" name="Conector Reto 117">
              <a:extLst>
                <a:ext uri="{FF2B5EF4-FFF2-40B4-BE49-F238E27FC236}">
                  <a16:creationId xmlns:a16="http://schemas.microsoft.com/office/drawing/2014/main" id="{8380179D-FC1C-D246-9229-55F10747ED8D}"/>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9" name="CaixaDeTexto 118">
              <a:extLst>
                <a:ext uri="{FF2B5EF4-FFF2-40B4-BE49-F238E27FC236}">
                  <a16:creationId xmlns:a16="http://schemas.microsoft.com/office/drawing/2014/main" id="{D961F59F-51ED-4649-A853-001ECACE71A5}"/>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79" name="Retângulo 78">
            <a:extLst>
              <a:ext uri="{FF2B5EF4-FFF2-40B4-BE49-F238E27FC236}">
                <a16:creationId xmlns:a16="http://schemas.microsoft.com/office/drawing/2014/main" id="{E8C5E5BA-5CE1-2647-A036-5E1284C9DF11}"/>
              </a:ext>
            </a:extLst>
          </p:cNvPr>
          <p:cNvSpPr/>
          <p:nvPr/>
        </p:nvSpPr>
        <p:spPr>
          <a:xfrm>
            <a:off x="7557030" y="2500454"/>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78,24</a:t>
            </a:r>
          </a:p>
        </p:txBody>
      </p:sp>
      <p:sp>
        <p:nvSpPr>
          <p:cNvPr id="80" name="Retângulo 79">
            <a:extLst>
              <a:ext uri="{FF2B5EF4-FFF2-40B4-BE49-F238E27FC236}">
                <a16:creationId xmlns:a16="http://schemas.microsoft.com/office/drawing/2014/main" id="{70C34FA4-B2E7-C641-B55A-DB27A9E2E4F6}"/>
              </a:ext>
            </a:extLst>
          </p:cNvPr>
          <p:cNvSpPr/>
          <p:nvPr/>
        </p:nvSpPr>
        <p:spPr>
          <a:xfrm>
            <a:off x="7557030" y="3041761"/>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71,70</a:t>
            </a:r>
          </a:p>
        </p:txBody>
      </p:sp>
      <p:sp>
        <p:nvSpPr>
          <p:cNvPr id="81" name="Retângulo 80">
            <a:extLst>
              <a:ext uri="{FF2B5EF4-FFF2-40B4-BE49-F238E27FC236}">
                <a16:creationId xmlns:a16="http://schemas.microsoft.com/office/drawing/2014/main" id="{FC547C3E-039C-5E47-8D41-BF489BAD0B6E}"/>
              </a:ext>
            </a:extLst>
          </p:cNvPr>
          <p:cNvSpPr/>
          <p:nvPr/>
        </p:nvSpPr>
        <p:spPr>
          <a:xfrm>
            <a:off x="7557030" y="2698782"/>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76,37</a:t>
            </a:r>
          </a:p>
        </p:txBody>
      </p:sp>
      <p:sp>
        <p:nvSpPr>
          <p:cNvPr id="82" name="CaixaDeTexto 81">
            <a:extLst>
              <a:ext uri="{FF2B5EF4-FFF2-40B4-BE49-F238E27FC236}">
                <a16:creationId xmlns:a16="http://schemas.microsoft.com/office/drawing/2014/main" id="{7B4FBCDE-00B6-B443-9B2A-47D83356CB27}"/>
              </a:ext>
            </a:extLst>
          </p:cNvPr>
          <p:cNvSpPr txBox="1"/>
          <p:nvPr/>
        </p:nvSpPr>
        <p:spPr>
          <a:xfrm>
            <a:off x="4566012" y="1851410"/>
            <a:ext cx="3483863" cy="355600"/>
          </a:xfrm>
          <a:prstGeom prst="rect">
            <a:avLst/>
          </a:prstGeom>
        </p:spPr>
        <p:txBody>
          <a:bodyPr wrap="square" lIns="0" r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dirty="0">
                <a:latin typeface="Segoe UI" panose="020B0502040204020203" pitchFamily="34" charset="0"/>
                <a:ea typeface="Segoe UI Symbol" panose="020B0502040204020203" pitchFamily="34" charset="0"/>
                <a:cs typeface="Segoe UI" panose="020B0502040204020203" pitchFamily="34" charset="0"/>
              </a:rPr>
              <a:t>Caixas Eletrônicos</a:t>
            </a:r>
          </a:p>
        </p:txBody>
      </p:sp>
      <p:sp>
        <p:nvSpPr>
          <p:cNvPr id="84" name="Retângulo Arredondado 83">
            <a:extLst>
              <a:ext uri="{FF2B5EF4-FFF2-40B4-BE49-F238E27FC236}">
                <a16:creationId xmlns:a16="http://schemas.microsoft.com/office/drawing/2014/main" id="{A8ECD181-E19C-D443-9984-9413D867E15F}"/>
              </a:ext>
            </a:extLst>
          </p:cNvPr>
          <p:cNvSpPr/>
          <p:nvPr/>
        </p:nvSpPr>
        <p:spPr>
          <a:xfrm>
            <a:off x="7229933" y="4363677"/>
            <a:ext cx="978195" cy="2418977"/>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olchete Duplo 84">
            <a:extLst>
              <a:ext uri="{FF2B5EF4-FFF2-40B4-BE49-F238E27FC236}">
                <a16:creationId xmlns:a16="http://schemas.microsoft.com/office/drawing/2014/main" id="{A6F8D29E-2149-BE4E-9D68-E133CD605BF4}"/>
              </a:ext>
            </a:extLst>
          </p:cNvPr>
          <p:cNvSpPr/>
          <p:nvPr/>
        </p:nvSpPr>
        <p:spPr>
          <a:xfrm>
            <a:off x="5997362" y="4363677"/>
            <a:ext cx="1525185" cy="2418977"/>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86" name="CaixaDeTexto 26">
            <a:extLst>
              <a:ext uri="{FF2B5EF4-FFF2-40B4-BE49-F238E27FC236}">
                <a16:creationId xmlns:a16="http://schemas.microsoft.com/office/drawing/2014/main" id="{CCC6E937-43AA-DA4C-97A9-9489CD9A80DE}"/>
              </a:ext>
            </a:extLst>
          </p:cNvPr>
          <p:cNvSpPr txBox="1"/>
          <p:nvPr/>
        </p:nvSpPr>
        <p:spPr>
          <a:xfrm>
            <a:off x="7531749" y="439223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lumMod val="85000"/>
                  </a:schemeClr>
                </a:solidFill>
                <a:latin typeface="Segoe Pro SemiLight" panose="020B0402040204020203" pitchFamily="34" charset="0"/>
                <a:ea typeface="Century Gothic" charset="0"/>
                <a:cs typeface="Segoe UI" panose="020B0502040204020203" pitchFamily="34" charset="0"/>
              </a:rPr>
              <a:t>MÉDIA MÓVEL</a:t>
            </a:r>
          </a:p>
        </p:txBody>
      </p:sp>
      <p:grpSp>
        <p:nvGrpSpPr>
          <p:cNvPr id="87" name="Agrupar 86">
            <a:extLst>
              <a:ext uri="{FF2B5EF4-FFF2-40B4-BE49-F238E27FC236}">
                <a16:creationId xmlns:a16="http://schemas.microsoft.com/office/drawing/2014/main" id="{358A355D-9368-8F44-AE40-D4800407D3D8}"/>
              </a:ext>
            </a:extLst>
          </p:cNvPr>
          <p:cNvGrpSpPr/>
          <p:nvPr/>
        </p:nvGrpSpPr>
        <p:grpSpPr>
          <a:xfrm>
            <a:off x="4304488" y="4805981"/>
            <a:ext cx="576173" cy="1889025"/>
            <a:chOff x="3637325" y="1896518"/>
            <a:chExt cx="576173" cy="1889025"/>
          </a:xfrm>
        </p:grpSpPr>
        <p:cxnSp>
          <p:nvCxnSpPr>
            <p:cNvPr id="102" name="Conector Reto 101">
              <a:extLst>
                <a:ext uri="{FF2B5EF4-FFF2-40B4-BE49-F238E27FC236}">
                  <a16:creationId xmlns:a16="http://schemas.microsoft.com/office/drawing/2014/main" id="{F3D752E7-5AF6-6245-BBFE-B1EAF0EB9FDE}"/>
                </a:ext>
              </a:extLst>
            </p:cNvPr>
            <p:cNvCxnSpPr/>
            <p:nvPr/>
          </p:nvCxnSpPr>
          <p:spPr>
            <a:xfrm>
              <a:off x="3887233"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3" name="CaixaDeTexto 102">
              <a:extLst>
                <a:ext uri="{FF2B5EF4-FFF2-40B4-BE49-F238E27FC236}">
                  <a16:creationId xmlns:a16="http://schemas.microsoft.com/office/drawing/2014/main" id="{CABBB8A0-89A7-8442-9FB9-51C000FAF352}"/>
                </a:ext>
              </a:extLst>
            </p:cNvPr>
            <p:cNvSpPr txBox="1"/>
            <p:nvPr/>
          </p:nvSpPr>
          <p:spPr>
            <a:xfrm>
              <a:off x="3637325" y="3384844"/>
              <a:ext cx="57617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Out</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93" name="Agrupar 92">
            <a:extLst>
              <a:ext uri="{FF2B5EF4-FFF2-40B4-BE49-F238E27FC236}">
                <a16:creationId xmlns:a16="http://schemas.microsoft.com/office/drawing/2014/main" id="{52806C4F-FEE6-C64A-80C4-82D9B67AA5E4}"/>
              </a:ext>
            </a:extLst>
          </p:cNvPr>
          <p:cNvGrpSpPr/>
          <p:nvPr/>
        </p:nvGrpSpPr>
        <p:grpSpPr>
          <a:xfrm>
            <a:off x="6826864" y="4805981"/>
            <a:ext cx="585485" cy="1889025"/>
            <a:chOff x="6124076" y="1896518"/>
            <a:chExt cx="585485" cy="1889025"/>
          </a:xfrm>
        </p:grpSpPr>
        <p:cxnSp>
          <p:nvCxnSpPr>
            <p:cNvPr id="100" name="Conector Reto 99">
              <a:extLst>
                <a:ext uri="{FF2B5EF4-FFF2-40B4-BE49-F238E27FC236}">
                  <a16:creationId xmlns:a16="http://schemas.microsoft.com/office/drawing/2014/main" id="{0BAA7B40-632B-9040-BE5F-F2BE1F8CE5E8}"/>
                </a:ext>
              </a:extLst>
            </p:cNvPr>
            <p:cNvCxnSpPr/>
            <p:nvPr/>
          </p:nvCxnSpPr>
          <p:spPr>
            <a:xfrm>
              <a:off x="6416819"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1" name="CaixaDeTexto 100">
              <a:extLst>
                <a:ext uri="{FF2B5EF4-FFF2-40B4-BE49-F238E27FC236}">
                  <a16:creationId xmlns:a16="http://schemas.microsoft.com/office/drawing/2014/main" id="{3F8F6DA2-EB8B-434C-BD5E-8F632E59A777}"/>
                </a:ext>
              </a:extLst>
            </p:cNvPr>
            <p:cNvSpPr txBox="1"/>
            <p:nvPr/>
          </p:nvSpPr>
          <p:spPr>
            <a:xfrm>
              <a:off x="6124076" y="3384844"/>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Mar</a:t>
              </a: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94" name="Agrupar 93">
            <a:extLst>
              <a:ext uri="{FF2B5EF4-FFF2-40B4-BE49-F238E27FC236}">
                <a16:creationId xmlns:a16="http://schemas.microsoft.com/office/drawing/2014/main" id="{F6F27504-972F-1040-AE82-372EB03290FA}"/>
              </a:ext>
            </a:extLst>
          </p:cNvPr>
          <p:cNvGrpSpPr/>
          <p:nvPr/>
        </p:nvGrpSpPr>
        <p:grpSpPr>
          <a:xfrm>
            <a:off x="6330080" y="4805981"/>
            <a:ext cx="575003" cy="1889025"/>
            <a:chOff x="5627292" y="1896518"/>
            <a:chExt cx="575003" cy="1889025"/>
          </a:xfrm>
        </p:grpSpPr>
        <p:cxnSp>
          <p:nvCxnSpPr>
            <p:cNvPr id="98" name="Conector Reto 97">
              <a:extLst>
                <a:ext uri="{FF2B5EF4-FFF2-40B4-BE49-F238E27FC236}">
                  <a16:creationId xmlns:a16="http://schemas.microsoft.com/office/drawing/2014/main" id="{2E101378-E8FA-FC44-837B-475FFD33A5F0}"/>
                </a:ext>
              </a:extLst>
            </p:cNvPr>
            <p:cNvCxnSpPr/>
            <p:nvPr/>
          </p:nvCxnSpPr>
          <p:spPr>
            <a:xfrm>
              <a:off x="5907430"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9" name="CaixaDeTexto 98">
              <a:extLst>
                <a:ext uri="{FF2B5EF4-FFF2-40B4-BE49-F238E27FC236}">
                  <a16:creationId xmlns:a16="http://schemas.microsoft.com/office/drawing/2014/main" id="{F6D159DB-8D71-4C40-A14E-26F5805FCEC4}"/>
                </a:ext>
              </a:extLst>
            </p:cNvPr>
            <p:cNvSpPr txBox="1"/>
            <p:nvPr/>
          </p:nvSpPr>
          <p:spPr>
            <a:xfrm>
              <a:off x="5627292"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err="1">
                  <a:latin typeface="Segoe UI" panose="020B0502040204020203" pitchFamily="34" charset="0"/>
                  <a:ea typeface="Franklin Gothic Book" charset="0"/>
                  <a:cs typeface="Segoe UI" panose="020B0502040204020203" pitchFamily="34" charset="0"/>
                </a:rPr>
                <a:t>Fev</a:t>
              </a:r>
              <a:endParaRPr lang="pt-BR" dirty="0">
                <a:latin typeface="Segoe UI" panose="020B0502040204020203" pitchFamily="34" charset="0"/>
                <a:ea typeface="Franklin Gothic Book" charset="0"/>
                <a:cs typeface="Segoe UI" panose="020B0502040204020203" pitchFamily="34" charset="0"/>
              </a:endParaRPr>
            </a:p>
            <a:p>
              <a:pPr algn="ctr"/>
              <a:r>
                <a:rPr lang="pt-BR" dirty="0">
                  <a:latin typeface="Segoe UI" panose="020B0502040204020203" pitchFamily="34" charset="0"/>
                  <a:ea typeface="Franklin Gothic Book" charset="0"/>
                  <a:cs typeface="Segoe UI" panose="020B0502040204020203" pitchFamily="34" charset="0"/>
                </a:rPr>
                <a:t>2020</a:t>
              </a:r>
            </a:p>
          </p:txBody>
        </p:sp>
      </p:grpSp>
      <p:grpSp>
        <p:nvGrpSpPr>
          <p:cNvPr id="95" name="Agrupar 94">
            <a:extLst>
              <a:ext uri="{FF2B5EF4-FFF2-40B4-BE49-F238E27FC236}">
                <a16:creationId xmlns:a16="http://schemas.microsoft.com/office/drawing/2014/main" id="{8B6B18FC-44B1-994D-B799-43287F482C20}"/>
              </a:ext>
            </a:extLst>
          </p:cNvPr>
          <p:cNvGrpSpPr/>
          <p:nvPr/>
        </p:nvGrpSpPr>
        <p:grpSpPr>
          <a:xfrm>
            <a:off x="5831315" y="4805981"/>
            <a:ext cx="575003" cy="1889025"/>
            <a:chOff x="5081027" y="1896518"/>
            <a:chExt cx="575003" cy="1889025"/>
          </a:xfrm>
        </p:grpSpPr>
        <p:cxnSp>
          <p:nvCxnSpPr>
            <p:cNvPr id="96" name="Conector Reto 95">
              <a:extLst>
                <a:ext uri="{FF2B5EF4-FFF2-40B4-BE49-F238E27FC236}">
                  <a16:creationId xmlns:a16="http://schemas.microsoft.com/office/drawing/2014/main" id="{0635CEE3-982F-C44B-A72E-2420EB67B044}"/>
                </a:ext>
              </a:extLst>
            </p:cNvPr>
            <p:cNvCxnSpPr/>
            <p:nvPr/>
          </p:nvCxnSpPr>
          <p:spPr>
            <a:xfrm>
              <a:off x="5361165" y="1896518"/>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7" name="CaixaDeTexto 96">
              <a:extLst>
                <a:ext uri="{FF2B5EF4-FFF2-40B4-BE49-F238E27FC236}">
                  <a16:creationId xmlns:a16="http://schemas.microsoft.com/office/drawing/2014/main" id="{241DF92F-AAB2-6848-8994-66053B9CC882}"/>
                </a:ext>
              </a:extLst>
            </p:cNvPr>
            <p:cNvSpPr txBox="1"/>
            <p:nvPr/>
          </p:nvSpPr>
          <p:spPr>
            <a:xfrm>
              <a:off x="5081027" y="3384844"/>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dirty="0">
                  <a:latin typeface="Segoe UI" panose="020B0502040204020203" pitchFamily="34" charset="0"/>
                  <a:ea typeface="Franklin Gothic Book" charset="0"/>
                  <a:cs typeface="Segoe UI" panose="020B0502040204020203" pitchFamily="34" charset="0"/>
                </a:rPr>
                <a:t>Jan</a:t>
              </a:r>
            </a:p>
            <a:p>
              <a:pPr algn="ctr"/>
              <a:r>
                <a:rPr lang="pt-BR" dirty="0">
                  <a:latin typeface="Segoe UI" panose="020B0502040204020203" pitchFamily="34" charset="0"/>
                  <a:ea typeface="Franklin Gothic Book" charset="0"/>
                  <a:cs typeface="Segoe UI" panose="020B0502040204020203" pitchFamily="34" charset="0"/>
                </a:rPr>
                <a:t>2020</a:t>
              </a:r>
            </a:p>
          </p:txBody>
        </p:sp>
      </p:grpSp>
      <p:sp>
        <p:nvSpPr>
          <p:cNvPr id="88" name="CaixaDeTexto 87">
            <a:extLst>
              <a:ext uri="{FF2B5EF4-FFF2-40B4-BE49-F238E27FC236}">
                <a16:creationId xmlns:a16="http://schemas.microsoft.com/office/drawing/2014/main" id="{554F3038-9EC0-1148-B865-B5EB175A15F3}"/>
              </a:ext>
            </a:extLst>
          </p:cNvPr>
          <p:cNvSpPr txBox="1"/>
          <p:nvPr/>
        </p:nvSpPr>
        <p:spPr>
          <a:xfrm>
            <a:off x="4566012" y="4322300"/>
            <a:ext cx="3483863" cy="355600"/>
          </a:xfrm>
          <a:prstGeom prst="rect">
            <a:avLst/>
          </a:prstGeom>
        </p:spPr>
        <p:txBody>
          <a:bodyPr wrap="square" lIns="0" r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dirty="0">
                <a:latin typeface="Segoe UI" panose="020B0502040204020203" pitchFamily="34" charset="0"/>
                <a:ea typeface="Segoe UI Symbol" panose="020B0502040204020203" pitchFamily="34" charset="0"/>
                <a:cs typeface="Segoe UI" panose="020B0502040204020203" pitchFamily="34" charset="0"/>
              </a:rPr>
              <a:t>Central de Relacionamento</a:t>
            </a:r>
          </a:p>
        </p:txBody>
      </p:sp>
      <p:sp>
        <p:nvSpPr>
          <p:cNvPr id="90" name="Retângulo 89">
            <a:extLst>
              <a:ext uri="{FF2B5EF4-FFF2-40B4-BE49-F238E27FC236}">
                <a16:creationId xmlns:a16="http://schemas.microsoft.com/office/drawing/2014/main" id="{33AF78CE-AA52-C544-8E88-DE1223FDCD53}"/>
              </a:ext>
            </a:extLst>
          </p:cNvPr>
          <p:cNvSpPr/>
          <p:nvPr/>
        </p:nvSpPr>
        <p:spPr>
          <a:xfrm>
            <a:off x="7552761" y="5329448"/>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71,32</a:t>
            </a:r>
          </a:p>
        </p:txBody>
      </p:sp>
      <p:sp>
        <p:nvSpPr>
          <p:cNvPr id="91" name="Retângulo 90">
            <a:extLst>
              <a:ext uri="{FF2B5EF4-FFF2-40B4-BE49-F238E27FC236}">
                <a16:creationId xmlns:a16="http://schemas.microsoft.com/office/drawing/2014/main" id="{67D03C4B-C8CE-FA49-8EE6-45E1A20D2721}"/>
              </a:ext>
            </a:extLst>
          </p:cNvPr>
          <p:cNvSpPr/>
          <p:nvPr/>
        </p:nvSpPr>
        <p:spPr>
          <a:xfrm>
            <a:off x="7556581" y="5060923"/>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82,18</a:t>
            </a:r>
          </a:p>
        </p:txBody>
      </p:sp>
      <p:sp>
        <p:nvSpPr>
          <p:cNvPr id="92" name="Retângulo 91">
            <a:extLst>
              <a:ext uri="{FF2B5EF4-FFF2-40B4-BE49-F238E27FC236}">
                <a16:creationId xmlns:a16="http://schemas.microsoft.com/office/drawing/2014/main" id="{2F58A3A8-B1CB-EE43-B3DF-127F6951D693}"/>
              </a:ext>
            </a:extLst>
          </p:cNvPr>
          <p:cNvSpPr/>
          <p:nvPr/>
        </p:nvSpPr>
        <p:spPr>
          <a:xfrm>
            <a:off x="7554427" y="5500929"/>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70,35</a:t>
            </a:r>
          </a:p>
        </p:txBody>
      </p:sp>
      <p:sp>
        <p:nvSpPr>
          <p:cNvPr id="105" name="CaixaDeTexto 104">
            <a:extLst>
              <a:ext uri="{FF2B5EF4-FFF2-40B4-BE49-F238E27FC236}">
                <a16:creationId xmlns:a16="http://schemas.microsoft.com/office/drawing/2014/main" id="{229AC392-A669-4341-A51C-C1247E9FFD57}"/>
              </a:ext>
            </a:extLst>
          </p:cNvPr>
          <p:cNvSpPr txBox="1"/>
          <p:nvPr/>
        </p:nvSpPr>
        <p:spPr>
          <a:xfrm>
            <a:off x="553862" y="4322300"/>
            <a:ext cx="1512069" cy="355600"/>
          </a:xfrm>
          <a:prstGeom prst="rect">
            <a:avLst/>
          </a:prstGeom>
        </p:spPr>
        <p:txBody>
          <a:bodyPr wrap="square" lIns="0" rIns="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dirty="0">
                <a:latin typeface="Segoe UI" panose="020B0502040204020203" pitchFamily="34" charset="0"/>
                <a:ea typeface="Segoe UI Symbol" panose="020B0502040204020203" pitchFamily="34" charset="0"/>
                <a:cs typeface="Segoe UI" panose="020B0502040204020203" pitchFamily="34" charset="0"/>
              </a:rPr>
              <a:t>Internet Banking</a:t>
            </a:r>
          </a:p>
        </p:txBody>
      </p:sp>
      <p:sp>
        <p:nvSpPr>
          <p:cNvPr id="107" name="Retângulo 106">
            <a:extLst>
              <a:ext uri="{FF2B5EF4-FFF2-40B4-BE49-F238E27FC236}">
                <a16:creationId xmlns:a16="http://schemas.microsoft.com/office/drawing/2014/main" id="{3A539C80-51A6-6549-876E-81B4A2C61C1C}"/>
              </a:ext>
            </a:extLst>
          </p:cNvPr>
          <p:cNvSpPr/>
          <p:nvPr/>
        </p:nvSpPr>
        <p:spPr>
          <a:xfrm>
            <a:off x="3635789" y="5420793"/>
            <a:ext cx="643125" cy="323165"/>
          </a:xfrm>
          <a:prstGeom prst="rect">
            <a:avLst/>
          </a:prstGeom>
        </p:spPr>
        <p:txBody>
          <a:bodyPr wrap="none">
            <a:spAutoFit/>
          </a:bodyPr>
          <a:lstStyle/>
          <a:p>
            <a:pPr lvl="0" defTabSz="914354" fontAlgn="ctr"/>
            <a:r>
              <a:rPr lang="pt-BR" sz="1500" b="1" dirty="0">
                <a:solidFill>
                  <a:srgbClr val="F17E72"/>
                </a:solidFill>
                <a:latin typeface="Segoe UI Symbol" panose="020B0502040204020203" pitchFamily="34" charset="0"/>
                <a:ea typeface="Segoe UI Symbol" panose="020B0502040204020203" pitchFamily="34" charset="0"/>
                <a:cs typeface="Segoe UI" panose="020B0502040204020203" pitchFamily="34" charset="0"/>
              </a:rPr>
              <a:t>78,04</a:t>
            </a:r>
          </a:p>
        </p:txBody>
      </p:sp>
      <p:sp>
        <p:nvSpPr>
          <p:cNvPr id="108" name="Retângulo 107">
            <a:extLst>
              <a:ext uri="{FF2B5EF4-FFF2-40B4-BE49-F238E27FC236}">
                <a16:creationId xmlns:a16="http://schemas.microsoft.com/office/drawing/2014/main" id="{D53052D3-725C-FA44-B229-0DB710530FE9}"/>
              </a:ext>
            </a:extLst>
          </p:cNvPr>
          <p:cNvSpPr/>
          <p:nvPr/>
        </p:nvSpPr>
        <p:spPr>
          <a:xfrm>
            <a:off x="3635789" y="5223588"/>
            <a:ext cx="643125" cy="323165"/>
          </a:xfrm>
          <a:prstGeom prst="rect">
            <a:avLst/>
          </a:prstGeom>
        </p:spPr>
        <p:txBody>
          <a:bodyPr wrap="none">
            <a:spAutoFit/>
          </a:bodyPr>
          <a:lstStyle/>
          <a:p>
            <a:pPr lvl="0" defTabSz="914354" fontAlgn="ctr"/>
            <a:r>
              <a:rPr lang="pt-BR" sz="1500" b="1" dirty="0">
                <a:solidFill>
                  <a:schemeClr val="accent4">
                    <a:lumMod val="60000"/>
                    <a:lumOff val="40000"/>
                  </a:schemeClr>
                </a:solidFill>
                <a:latin typeface="Segoe UI Symbol" panose="020B0502040204020203" pitchFamily="34" charset="0"/>
                <a:ea typeface="Segoe UI Symbol" panose="020B0502040204020203" pitchFamily="34" charset="0"/>
                <a:cs typeface="Segoe UI" panose="020B0502040204020203" pitchFamily="34" charset="0"/>
              </a:rPr>
              <a:t>79,59</a:t>
            </a:r>
          </a:p>
        </p:txBody>
      </p:sp>
      <p:sp>
        <p:nvSpPr>
          <p:cNvPr id="116" name="Retângulo 115">
            <a:extLst>
              <a:ext uri="{FF2B5EF4-FFF2-40B4-BE49-F238E27FC236}">
                <a16:creationId xmlns:a16="http://schemas.microsoft.com/office/drawing/2014/main" id="{A01C39AD-BBE7-4A4B-A1DF-4C58A98F6C37}"/>
              </a:ext>
            </a:extLst>
          </p:cNvPr>
          <p:cNvSpPr/>
          <p:nvPr/>
        </p:nvSpPr>
        <p:spPr>
          <a:xfrm>
            <a:off x="3635789" y="4959985"/>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83,93</a:t>
            </a:r>
          </a:p>
        </p:txBody>
      </p:sp>
      <p:sp>
        <p:nvSpPr>
          <p:cNvPr id="89" name="Retângulo 88">
            <a:extLst>
              <a:ext uri="{FF2B5EF4-FFF2-40B4-BE49-F238E27FC236}">
                <a16:creationId xmlns:a16="http://schemas.microsoft.com/office/drawing/2014/main" id="{F81A8B4C-5619-1640-8CEA-6121CB36BF9D}"/>
              </a:ext>
            </a:extLst>
          </p:cNvPr>
          <p:cNvSpPr/>
          <p:nvPr/>
        </p:nvSpPr>
        <p:spPr>
          <a:xfrm>
            <a:off x="3635789" y="2368980"/>
            <a:ext cx="643125" cy="323165"/>
          </a:xfrm>
          <a:prstGeom prst="rect">
            <a:avLst/>
          </a:prstGeom>
        </p:spPr>
        <p:txBody>
          <a:bodyPr wrap="none">
            <a:spAutoFit/>
          </a:bodyPr>
          <a:lstStyle/>
          <a:p>
            <a:pPr lvl="0" defTabSz="914354" fontAlgn="ctr"/>
            <a:r>
              <a:rPr lang="pt-BR" sz="1500" b="1" dirty="0">
                <a:solidFill>
                  <a:srgbClr val="55C094"/>
                </a:solidFill>
                <a:latin typeface="Segoe UI Symbol" panose="020B0502040204020203" pitchFamily="34" charset="0"/>
                <a:ea typeface="Segoe UI Symbol" panose="020B0502040204020203" pitchFamily="34" charset="0"/>
                <a:cs typeface="Segoe UI" panose="020B0502040204020203" pitchFamily="34" charset="0"/>
              </a:rPr>
              <a:t>89,27</a:t>
            </a:r>
          </a:p>
        </p:txBody>
      </p:sp>
      <p:sp>
        <p:nvSpPr>
          <p:cNvPr id="117" name="CaixaDeTexto 26">
            <a:extLst>
              <a:ext uri="{FF2B5EF4-FFF2-40B4-BE49-F238E27FC236}">
                <a16:creationId xmlns:a16="http://schemas.microsoft.com/office/drawing/2014/main" id="{9A335485-525F-C244-894E-B71C8CE4527C}"/>
              </a:ext>
            </a:extLst>
          </p:cNvPr>
          <p:cNvSpPr txBox="1"/>
          <p:nvPr/>
        </p:nvSpPr>
        <p:spPr>
          <a:xfrm>
            <a:off x="459181" y="1081754"/>
            <a:ext cx="11178958" cy="791435"/>
          </a:xfrm>
          <a:prstGeom prst="rect">
            <a:avLst/>
          </a:prstGeom>
          <a:noFill/>
        </p:spPr>
        <p:txBody>
          <a:bodyPr wrap="square" lIns="0" rtlCol="0">
            <a:spAutoFit/>
          </a:bodyPr>
          <a:lstStyle/>
          <a:p>
            <a:pPr>
              <a:lnSpc>
                <a:spcPct val="110000"/>
              </a:lnSpc>
              <a:spcAft>
                <a:spcPts val="1000"/>
              </a:spcAft>
            </a:pPr>
            <a:r>
              <a:rPr lang="pt-BR" sz="140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 performance dos canais BB no mês de março é equiparável às suas respectivas médias móveis, à exceção de </a:t>
            </a:r>
            <a:r>
              <a:rPr lang="pt-BR" sz="1400" i="1"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Agências</a:t>
            </a:r>
            <a:r>
              <a:rPr lang="pt-BR" sz="140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 e </a:t>
            </a:r>
            <a:r>
              <a:rPr lang="pt-BR" sz="1400" i="1"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Aplicativo</a:t>
            </a:r>
            <a:r>
              <a:rPr lang="pt-BR" sz="1400" spc="10" dirty="0">
                <a:solidFill>
                  <a:schemeClr val="tx1">
                    <a:lumMod val="95000"/>
                    <a:lumOff val="5000"/>
                  </a:schemeClr>
                </a:solidFill>
                <a:latin typeface="Segoe UI" panose="020B0502040204020203" pitchFamily="34" charset="0"/>
                <a:ea typeface="Century Gothic" charset="0"/>
                <a:cs typeface="Segoe UI" panose="020B0502040204020203" pitchFamily="34" charset="0"/>
              </a:rPr>
              <a:t>, que apresentam tendência de queda em relação ao último mês. Concorrentes tradicionais operam abaixo da média trimestral, enquanto a concorrência digital sinaliza melhoras na percepção de todos os canais oferecidos para contato.</a:t>
            </a:r>
            <a:endParaRPr lang="pt-BR" sz="1400" i="1" spc="10" dirty="0">
              <a:solidFill>
                <a:schemeClr val="tx1">
                  <a:lumMod val="95000"/>
                  <a:lumOff val="5000"/>
                </a:schemeClr>
              </a:solidFill>
              <a:highlight>
                <a:srgbClr val="FFFF00"/>
              </a:highlight>
              <a:latin typeface="Segoe UI" panose="020B0502040204020203" pitchFamily="34" charset="0"/>
              <a:ea typeface="Century Gothic" charset="0"/>
              <a:cs typeface="Segoe UI" panose="020B0502040204020203" pitchFamily="34" charset="0"/>
            </a:endParaRPr>
          </a:p>
        </p:txBody>
      </p:sp>
      <p:grpSp>
        <p:nvGrpSpPr>
          <p:cNvPr id="174" name="Agrupar 173">
            <a:extLst>
              <a:ext uri="{FF2B5EF4-FFF2-40B4-BE49-F238E27FC236}">
                <a16:creationId xmlns:a16="http://schemas.microsoft.com/office/drawing/2014/main" id="{6A23F176-E035-6E43-8C5C-D86EC0134CE7}"/>
              </a:ext>
            </a:extLst>
          </p:cNvPr>
          <p:cNvGrpSpPr/>
          <p:nvPr/>
        </p:nvGrpSpPr>
        <p:grpSpPr>
          <a:xfrm>
            <a:off x="8913471" y="4845887"/>
            <a:ext cx="2687308" cy="1756946"/>
            <a:chOff x="9129700" y="4845887"/>
            <a:chExt cx="2687308" cy="1756946"/>
          </a:xfrm>
        </p:grpSpPr>
        <p:grpSp>
          <p:nvGrpSpPr>
            <p:cNvPr id="175" name="Agrupar 174">
              <a:extLst>
                <a:ext uri="{FF2B5EF4-FFF2-40B4-BE49-F238E27FC236}">
                  <a16:creationId xmlns:a16="http://schemas.microsoft.com/office/drawing/2014/main" id="{F508E832-38EA-244D-95A9-894582E5438C}"/>
                </a:ext>
              </a:extLst>
            </p:cNvPr>
            <p:cNvGrpSpPr/>
            <p:nvPr/>
          </p:nvGrpSpPr>
          <p:grpSpPr>
            <a:xfrm>
              <a:off x="9129700" y="4845887"/>
              <a:ext cx="2687308" cy="1756946"/>
              <a:chOff x="8904286" y="4909827"/>
              <a:chExt cx="2687308" cy="1756946"/>
            </a:xfrm>
          </p:grpSpPr>
          <p:sp>
            <p:nvSpPr>
              <p:cNvPr id="177" name="Retângulo 176">
                <a:extLst>
                  <a:ext uri="{FF2B5EF4-FFF2-40B4-BE49-F238E27FC236}">
                    <a16:creationId xmlns:a16="http://schemas.microsoft.com/office/drawing/2014/main" id="{4B366415-50B7-2F4C-AD33-004F595D0ABC}"/>
                  </a:ext>
                </a:extLst>
              </p:cNvPr>
              <p:cNvSpPr/>
              <p:nvPr/>
            </p:nvSpPr>
            <p:spPr>
              <a:xfrm>
                <a:off x="8904286" y="4909827"/>
                <a:ext cx="2687308" cy="1756946"/>
              </a:xfrm>
              <a:prstGeom prst="rect">
                <a:avLst/>
              </a:prstGeom>
              <a:solidFill>
                <a:schemeClr val="bg1"/>
              </a:solidFill>
              <a:ln>
                <a:noFill/>
              </a:ln>
              <a:effectLst>
                <a:outerShdw blurRad="2540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p>
            </p:txBody>
          </p:sp>
          <p:grpSp>
            <p:nvGrpSpPr>
              <p:cNvPr id="178" name="Agrupar 177">
                <a:extLst>
                  <a:ext uri="{FF2B5EF4-FFF2-40B4-BE49-F238E27FC236}">
                    <a16:creationId xmlns:a16="http://schemas.microsoft.com/office/drawing/2014/main" id="{20A6C716-4522-8E45-AB03-46656223F5DA}"/>
                  </a:ext>
                </a:extLst>
              </p:cNvPr>
              <p:cNvGrpSpPr/>
              <p:nvPr/>
            </p:nvGrpSpPr>
            <p:grpSpPr>
              <a:xfrm>
                <a:off x="9004537" y="4966626"/>
                <a:ext cx="2226326" cy="1169514"/>
                <a:chOff x="674421" y="4657363"/>
                <a:chExt cx="2226326" cy="1169514"/>
              </a:xfrm>
            </p:grpSpPr>
            <p:sp>
              <p:nvSpPr>
                <p:cNvPr id="179" name="CaixaDeTexto 178">
                  <a:extLst>
                    <a:ext uri="{FF2B5EF4-FFF2-40B4-BE49-F238E27FC236}">
                      <a16:creationId xmlns:a16="http://schemas.microsoft.com/office/drawing/2014/main" id="{0CDB8F90-D052-D740-9B08-D2DF154038A2}"/>
                    </a:ext>
                  </a:extLst>
                </p:cNvPr>
                <p:cNvSpPr txBox="1"/>
                <p:nvPr/>
              </p:nvSpPr>
              <p:spPr>
                <a:xfrm>
                  <a:off x="674421" y="4657363"/>
                  <a:ext cx="922047" cy="276999"/>
                </a:xfrm>
                <a:prstGeom prst="rect">
                  <a:avLst/>
                </a:prstGeom>
                <a:noFill/>
              </p:spPr>
              <p:txBody>
                <a:bodyPr wrap="none" rtlCol="0">
                  <a:spAutoFit/>
                </a:bodyPr>
                <a:lstStyle/>
                <a:p>
                  <a:r>
                    <a:rPr lang="pt-BR" sz="1200" b="1" dirty="0">
                      <a:solidFill>
                        <a:schemeClr val="tx1">
                          <a:lumMod val="50000"/>
                          <a:lumOff val="50000"/>
                        </a:schemeClr>
                      </a:solidFill>
                      <a:latin typeface="Segoe UI" panose="020B0502040204020203" pitchFamily="34" charset="0"/>
                      <a:ea typeface="Franklin Gothic Book" charset="0"/>
                      <a:cs typeface="Segoe UI" panose="020B0502040204020203" pitchFamily="34" charset="0"/>
                    </a:rPr>
                    <a:t>LEGENDA:</a:t>
                  </a:r>
                </a:p>
              </p:txBody>
            </p:sp>
            <p:grpSp>
              <p:nvGrpSpPr>
                <p:cNvPr id="180" name="Agrupar 179">
                  <a:extLst>
                    <a:ext uri="{FF2B5EF4-FFF2-40B4-BE49-F238E27FC236}">
                      <a16:creationId xmlns:a16="http://schemas.microsoft.com/office/drawing/2014/main" id="{24DEFC33-7873-7C43-AE62-BC83EE41511B}"/>
                    </a:ext>
                  </a:extLst>
                </p:cNvPr>
                <p:cNvGrpSpPr/>
                <p:nvPr/>
              </p:nvGrpSpPr>
              <p:grpSpPr>
                <a:xfrm>
                  <a:off x="756376" y="4911207"/>
                  <a:ext cx="2144371" cy="915670"/>
                  <a:chOff x="8454964" y="5279340"/>
                  <a:chExt cx="2144371" cy="915670"/>
                </a:xfrm>
              </p:grpSpPr>
              <p:grpSp>
                <p:nvGrpSpPr>
                  <p:cNvPr id="181" name="Grupo 21">
                    <a:extLst>
                      <a:ext uri="{FF2B5EF4-FFF2-40B4-BE49-F238E27FC236}">
                        <a16:creationId xmlns:a16="http://schemas.microsoft.com/office/drawing/2014/main" id="{8CB8D2A0-7824-F44C-A261-47B8D25EDF9E}"/>
                      </a:ext>
                    </a:extLst>
                  </p:cNvPr>
                  <p:cNvGrpSpPr/>
                  <p:nvPr/>
                </p:nvGrpSpPr>
                <p:grpSpPr>
                  <a:xfrm>
                    <a:off x="8454964" y="5279340"/>
                    <a:ext cx="1026314" cy="355600"/>
                    <a:chOff x="592797" y="6470685"/>
                    <a:chExt cx="1026314" cy="355600"/>
                  </a:xfrm>
                </p:grpSpPr>
                <p:cxnSp>
                  <p:nvCxnSpPr>
                    <p:cNvPr id="188" name="Conector Reto 187">
                      <a:extLst>
                        <a:ext uri="{FF2B5EF4-FFF2-40B4-BE49-F238E27FC236}">
                          <a16:creationId xmlns:a16="http://schemas.microsoft.com/office/drawing/2014/main" id="{E4D7C09B-64B5-5D45-8BB9-01E8379D4619}"/>
                        </a:ext>
                      </a:extLst>
                    </p:cNvPr>
                    <p:cNvCxnSpPr/>
                    <p:nvPr/>
                  </p:nvCxnSpPr>
                  <p:spPr>
                    <a:xfrm flipV="1">
                      <a:off x="592797" y="6646128"/>
                      <a:ext cx="216330" cy="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CaixaDeTexto 188">
                      <a:extLst>
                        <a:ext uri="{FF2B5EF4-FFF2-40B4-BE49-F238E27FC236}">
                          <a16:creationId xmlns:a16="http://schemas.microsoft.com/office/drawing/2014/main" id="{E368747E-94DD-0B45-9040-AB8EAFD2A7E0}"/>
                        </a:ext>
                      </a:extLst>
                    </p:cNvPr>
                    <p:cNvSpPr txBox="1"/>
                    <p:nvPr/>
                  </p:nvSpPr>
                  <p:spPr>
                    <a:xfrm>
                      <a:off x="809126" y="6470685"/>
                      <a:ext cx="809985"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Geral BB</a:t>
                      </a:r>
                    </a:p>
                  </p:txBody>
                </p:sp>
              </p:grpSp>
              <p:grpSp>
                <p:nvGrpSpPr>
                  <p:cNvPr id="182" name="Grupo 28">
                    <a:extLst>
                      <a:ext uri="{FF2B5EF4-FFF2-40B4-BE49-F238E27FC236}">
                        <a16:creationId xmlns:a16="http://schemas.microsoft.com/office/drawing/2014/main" id="{6F7C340F-BCEA-FE45-BD63-293C82F4BB72}"/>
                      </a:ext>
                    </a:extLst>
                  </p:cNvPr>
                  <p:cNvGrpSpPr/>
                  <p:nvPr/>
                </p:nvGrpSpPr>
                <p:grpSpPr>
                  <a:xfrm>
                    <a:off x="8460613" y="5565973"/>
                    <a:ext cx="2138722" cy="355599"/>
                    <a:chOff x="592797" y="6501196"/>
                    <a:chExt cx="2138722" cy="355599"/>
                  </a:xfrm>
                </p:grpSpPr>
                <p:cxnSp>
                  <p:nvCxnSpPr>
                    <p:cNvPr id="186" name="Conector Reto 185">
                      <a:extLst>
                        <a:ext uri="{FF2B5EF4-FFF2-40B4-BE49-F238E27FC236}">
                          <a16:creationId xmlns:a16="http://schemas.microsoft.com/office/drawing/2014/main" id="{EEE4F5B2-7F49-4740-BB16-B2AD2BF6D168}"/>
                        </a:ext>
                      </a:extLst>
                    </p:cNvPr>
                    <p:cNvCxnSpPr/>
                    <p:nvPr/>
                  </p:nvCxnSpPr>
                  <p:spPr>
                    <a:xfrm flipV="1">
                      <a:off x="592797" y="6669878"/>
                      <a:ext cx="216330" cy="1"/>
                    </a:xfrm>
                    <a:prstGeom prst="line">
                      <a:avLst/>
                    </a:prstGeom>
                    <a:ln w="38100">
                      <a:solidFill>
                        <a:srgbClr val="F17E72"/>
                      </a:solidFill>
                    </a:ln>
                  </p:spPr>
                  <p:style>
                    <a:lnRef idx="1">
                      <a:schemeClr val="accent1"/>
                    </a:lnRef>
                    <a:fillRef idx="0">
                      <a:schemeClr val="accent1"/>
                    </a:fillRef>
                    <a:effectRef idx="0">
                      <a:schemeClr val="accent1"/>
                    </a:effectRef>
                    <a:fontRef idx="minor">
                      <a:schemeClr val="tx1"/>
                    </a:fontRef>
                  </p:style>
                </p:cxnSp>
                <p:sp>
                  <p:nvSpPr>
                    <p:cNvPr id="187" name="CaixaDeTexto 186">
                      <a:extLst>
                        <a:ext uri="{FF2B5EF4-FFF2-40B4-BE49-F238E27FC236}">
                          <a16:creationId xmlns:a16="http://schemas.microsoft.com/office/drawing/2014/main" id="{A9972451-3040-5A4B-A052-A669A6D9B452}"/>
                        </a:ext>
                      </a:extLst>
                    </p:cNvPr>
                    <p:cNvSpPr txBox="1"/>
                    <p:nvPr/>
                  </p:nvSpPr>
                  <p:spPr>
                    <a:xfrm>
                      <a:off x="809128" y="6501196"/>
                      <a:ext cx="1922391"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Tradicional</a:t>
                      </a:r>
                    </a:p>
                  </p:txBody>
                </p:sp>
              </p:grpSp>
              <p:grpSp>
                <p:nvGrpSpPr>
                  <p:cNvPr id="183" name="Grupo 28">
                    <a:extLst>
                      <a:ext uri="{FF2B5EF4-FFF2-40B4-BE49-F238E27FC236}">
                        <a16:creationId xmlns:a16="http://schemas.microsoft.com/office/drawing/2014/main" id="{945C316B-3822-BA4A-B3DD-6A2179681B9C}"/>
                      </a:ext>
                    </a:extLst>
                  </p:cNvPr>
                  <p:cNvGrpSpPr/>
                  <p:nvPr/>
                </p:nvGrpSpPr>
                <p:grpSpPr>
                  <a:xfrm>
                    <a:off x="8460613" y="5839411"/>
                    <a:ext cx="2019853" cy="355599"/>
                    <a:chOff x="592797" y="6482842"/>
                    <a:chExt cx="2019853" cy="355599"/>
                  </a:xfrm>
                </p:grpSpPr>
                <p:cxnSp>
                  <p:nvCxnSpPr>
                    <p:cNvPr id="184" name="Conector Reto 183">
                      <a:extLst>
                        <a:ext uri="{FF2B5EF4-FFF2-40B4-BE49-F238E27FC236}">
                          <a16:creationId xmlns:a16="http://schemas.microsoft.com/office/drawing/2014/main" id="{C5785B49-BD31-874F-853E-D56C611783FC}"/>
                        </a:ext>
                      </a:extLst>
                    </p:cNvPr>
                    <p:cNvCxnSpPr/>
                    <p:nvPr/>
                  </p:nvCxnSpPr>
                  <p:spPr>
                    <a:xfrm flipV="1">
                      <a:off x="592797" y="6658003"/>
                      <a:ext cx="216330" cy="1"/>
                    </a:xfrm>
                    <a:prstGeom prst="line">
                      <a:avLst/>
                    </a:prstGeom>
                    <a:ln w="38100">
                      <a:solidFill>
                        <a:srgbClr val="64DFAB"/>
                      </a:solidFill>
                    </a:ln>
                  </p:spPr>
                  <p:style>
                    <a:lnRef idx="1">
                      <a:schemeClr val="accent1"/>
                    </a:lnRef>
                    <a:fillRef idx="0">
                      <a:schemeClr val="accent1"/>
                    </a:fillRef>
                    <a:effectRef idx="0">
                      <a:schemeClr val="accent1"/>
                    </a:effectRef>
                    <a:fontRef idx="minor">
                      <a:schemeClr val="tx1"/>
                    </a:fontRef>
                  </p:style>
                </p:cxnSp>
                <p:sp>
                  <p:nvSpPr>
                    <p:cNvPr id="185" name="CaixaDeTexto 184">
                      <a:extLst>
                        <a:ext uri="{FF2B5EF4-FFF2-40B4-BE49-F238E27FC236}">
                          <a16:creationId xmlns:a16="http://schemas.microsoft.com/office/drawing/2014/main" id="{7AECF3E7-2693-0947-AE91-2C27AC4112F0}"/>
                        </a:ext>
                      </a:extLst>
                    </p:cNvPr>
                    <p:cNvSpPr txBox="1"/>
                    <p:nvPr/>
                  </p:nvSpPr>
                  <p:spPr>
                    <a:xfrm>
                      <a:off x="817991" y="6482842"/>
                      <a:ext cx="1794659" cy="3555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Digital*</a:t>
                      </a:r>
                    </a:p>
                  </p:txBody>
                </p:sp>
              </p:grpSp>
            </p:grpSp>
          </p:grpSp>
        </p:grpSp>
        <p:sp>
          <p:nvSpPr>
            <p:cNvPr id="176" name="Text Placeholder 33">
              <a:extLst>
                <a:ext uri="{FF2B5EF4-FFF2-40B4-BE49-F238E27FC236}">
                  <a16:creationId xmlns:a16="http://schemas.microsoft.com/office/drawing/2014/main" id="{D7D5C70B-9C1E-2746-B6E3-7A0870C67D69}"/>
                </a:ext>
              </a:extLst>
            </p:cNvPr>
            <p:cNvSpPr txBox="1">
              <a:spLocks/>
            </p:cNvSpPr>
            <p:nvPr/>
          </p:nvSpPr>
          <p:spPr>
            <a:xfrm>
              <a:off x="9220591" y="6087148"/>
              <a:ext cx="2472519" cy="400693"/>
            </a:xfrm>
            <a:prstGeom prst="rect">
              <a:avLst/>
            </a:prstGeom>
          </p:spPr>
          <p:txBody>
            <a:bodyPr wrap="square" rtlCol="0" anchor="t"/>
            <a:lstStyle>
              <a:defPPr>
                <a:defRPr lang="pt-BR"/>
              </a:defPPr>
              <a:lvl1pPr indent="0">
                <a:defRPr sz="1200">
                  <a:solidFill>
                    <a:schemeClr val="tx1">
                      <a:lumMod val="75000"/>
                      <a:lumOff val="25000"/>
                    </a:schemeClr>
                  </a:solidFill>
                  <a:latin typeface="Segoe UI" panose="020B0502040204020203" pitchFamily="34" charset="0"/>
                  <a:ea typeface="Franklin Gothic Book" charset="0"/>
                  <a:cs typeface="Segoe UI" panose="020B0502040204020203"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a:lnSpc>
                  <a:spcPct val="90000"/>
                </a:lnSpc>
              </a:pPr>
              <a:r>
                <a:rPr lang="pt-BR" sz="1100" i="1" dirty="0">
                  <a:solidFill>
                    <a:schemeClr val="tx1">
                      <a:lumMod val="50000"/>
                      <a:lumOff val="50000"/>
                    </a:schemeClr>
                  </a:solidFill>
                  <a:sym typeface="Helvetica Neue Light" charset="0"/>
                </a:rPr>
                <a:t>* Ver diferenças nas formas de aplicação do questionário (slide 7)</a:t>
              </a:r>
            </a:p>
          </p:txBody>
        </p:sp>
      </p:grpSp>
      <p:sp>
        <p:nvSpPr>
          <p:cNvPr id="152" name="Espaço Reservado para Texto 3">
            <a:extLst>
              <a:ext uri="{FF2B5EF4-FFF2-40B4-BE49-F238E27FC236}">
                <a16:creationId xmlns:a16="http://schemas.microsoft.com/office/drawing/2014/main" id="{0686DB57-A761-0940-800A-8C84BBFA8283}"/>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244" name="Gráfico 243">
            <a:extLst>
              <a:ext uri="{FF2B5EF4-FFF2-40B4-BE49-F238E27FC236}">
                <a16:creationId xmlns:a16="http://schemas.microsoft.com/office/drawing/2014/main" id="{00000000-0008-0000-1300-000003000000}"/>
              </a:ext>
            </a:extLst>
          </p:cNvPr>
          <p:cNvGraphicFramePr>
            <a:graphicFrameLocks/>
          </p:cNvGraphicFramePr>
          <p:nvPr/>
        </p:nvGraphicFramePr>
        <p:xfrm>
          <a:off x="296258" y="2087492"/>
          <a:ext cx="3312000" cy="2011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5" name="Gráfico 244">
            <a:extLst>
              <a:ext uri="{FF2B5EF4-FFF2-40B4-BE49-F238E27FC236}">
                <a16:creationId xmlns:a16="http://schemas.microsoft.com/office/drawing/2014/main" id="{00000000-0008-0000-1300-000004000000}"/>
              </a:ext>
            </a:extLst>
          </p:cNvPr>
          <p:cNvGraphicFramePr>
            <a:graphicFrameLocks/>
          </p:cNvGraphicFramePr>
          <p:nvPr/>
        </p:nvGraphicFramePr>
        <p:xfrm>
          <a:off x="4196929" y="2087492"/>
          <a:ext cx="3312000" cy="20116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6" name="Gráfico 245">
            <a:extLst>
              <a:ext uri="{FF2B5EF4-FFF2-40B4-BE49-F238E27FC236}">
                <a16:creationId xmlns:a16="http://schemas.microsoft.com/office/drawing/2014/main" id="{00000000-0008-0000-1300-000005000000}"/>
              </a:ext>
            </a:extLst>
          </p:cNvPr>
          <p:cNvGraphicFramePr>
            <a:graphicFrameLocks/>
          </p:cNvGraphicFramePr>
          <p:nvPr/>
        </p:nvGraphicFramePr>
        <p:xfrm>
          <a:off x="8080320" y="2087492"/>
          <a:ext cx="3312000" cy="20116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7" name="Gráfico 246">
            <a:extLst>
              <a:ext uri="{FF2B5EF4-FFF2-40B4-BE49-F238E27FC236}">
                <a16:creationId xmlns:a16="http://schemas.microsoft.com/office/drawing/2014/main" id="{00000000-0008-0000-1300-000006000000}"/>
              </a:ext>
            </a:extLst>
          </p:cNvPr>
          <p:cNvGraphicFramePr>
            <a:graphicFrameLocks/>
          </p:cNvGraphicFramePr>
          <p:nvPr/>
        </p:nvGraphicFramePr>
        <p:xfrm>
          <a:off x="296258" y="4622775"/>
          <a:ext cx="3312000" cy="20116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8" name="Gráfico 247">
            <a:extLst>
              <a:ext uri="{FF2B5EF4-FFF2-40B4-BE49-F238E27FC236}">
                <a16:creationId xmlns:a16="http://schemas.microsoft.com/office/drawing/2014/main" id="{00000000-0008-0000-1300-000007000000}"/>
              </a:ext>
            </a:extLst>
          </p:cNvPr>
          <p:cNvGraphicFramePr>
            <a:graphicFrameLocks/>
          </p:cNvGraphicFramePr>
          <p:nvPr/>
        </p:nvGraphicFramePr>
        <p:xfrm>
          <a:off x="4184567" y="4622775"/>
          <a:ext cx="3312000" cy="20116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0967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tângulo 75">
            <a:extLst>
              <a:ext uri="{FF2B5EF4-FFF2-40B4-BE49-F238E27FC236}">
                <a16:creationId xmlns:a16="http://schemas.microsoft.com/office/drawing/2014/main" id="{B580987C-50E9-AD44-9FC7-BCC8BB2618D7}"/>
              </a:ext>
            </a:extLst>
          </p:cNvPr>
          <p:cNvSpPr/>
          <p:nvPr/>
        </p:nvSpPr>
        <p:spPr>
          <a:xfrm>
            <a:off x="-1" y="0"/>
            <a:ext cx="3945015"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4640702" y="353768"/>
            <a:ext cx="7125264" cy="424732"/>
          </a:xfrm>
          <a:noFill/>
        </p:spPr>
        <p:txBody>
          <a:bodyPr anchor="t">
            <a:normAutofit/>
          </a:bodyPr>
          <a:lstStyle/>
          <a:p>
            <a:r>
              <a:rPr lang="pt-BR" dirty="0"/>
              <a:t>SATISFAÇÃO GERAL - CSAT</a:t>
            </a:r>
            <a:endParaRPr lang="pt-BR" b="0" dirty="0">
              <a:latin typeface="Segoe Pro SemiLight" panose="020B0402040204020203" pitchFamily="34" charset="0"/>
            </a:endParaRPr>
          </a:p>
        </p:txBody>
      </p:sp>
      <p:sp>
        <p:nvSpPr>
          <p:cNvPr id="2" name="Espaço Reservado para Texto 1">
            <a:extLst>
              <a:ext uri="{FF2B5EF4-FFF2-40B4-BE49-F238E27FC236}">
                <a16:creationId xmlns:a16="http://schemas.microsoft.com/office/drawing/2014/main" id="{84D6F981-7305-9141-A45C-FBE196B42AE5}"/>
              </a:ext>
            </a:extLst>
          </p:cNvPr>
          <p:cNvSpPr>
            <a:spLocks noGrp="1"/>
          </p:cNvSpPr>
          <p:nvPr>
            <p:ph type="body" sz="quarter" idx="13"/>
          </p:nvPr>
        </p:nvSpPr>
        <p:spPr>
          <a:xfrm>
            <a:off x="4640701" y="718260"/>
            <a:ext cx="7125265" cy="413959"/>
          </a:xfrm>
        </p:spPr>
        <p:txBody>
          <a:bodyPr vert="horz" wrap="square" lIns="0" tIns="45720" rIns="0" bIns="45720" rtlCol="0">
            <a:spAutoFit/>
          </a:bodyPr>
          <a:lstStyle/>
          <a:p>
            <a:r>
              <a:rPr lang="pt-BR" sz="2000" dirty="0">
                <a:solidFill>
                  <a:schemeClr val="bg1">
                    <a:lumMod val="50000"/>
                  </a:schemeClr>
                </a:solidFill>
              </a:rPr>
              <a:t>Média móvel e série histórica isolada</a:t>
            </a:r>
          </a:p>
        </p:txBody>
      </p:sp>
      <p:grpSp>
        <p:nvGrpSpPr>
          <p:cNvPr id="23" name="Agrupar 22">
            <a:extLst>
              <a:ext uri="{FF2B5EF4-FFF2-40B4-BE49-F238E27FC236}">
                <a16:creationId xmlns:a16="http://schemas.microsoft.com/office/drawing/2014/main" id="{553D5844-1E7C-C441-B793-20205E848319}"/>
              </a:ext>
            </a:extLst>
          </p:cNvPr>
          <p:cNvGrpSpPr/>
          <p:nvPr/>
        </p:nvGrpSpPr>
        <p:grpSpPr>
          <a:xfrm>
            <a:off x="1871978" y="1387143"/>
            <a:ext cx="2464920" cy="4094661"/>
            <a:chOff x="1765102" y="1387143"/>
            <a:chExt cx="2464920" cy="4094661"/>
          </a:xfrm>
        </p:grpSpPr>
        <p:sp>
          <p:nvSpPr>
            <p:cNvPr id="65" name="Retângulo 64">
              <a:extLst>
                <a:ext uri="{FF2B5EF4-FFF2-40B4-BE49-F238E27FC236}">
                  <a16:creationId xmlns:a16="http://schemas.microsoft.com/office/drawing/2014/main" id="{B529EDC0-9BD3-1B44-B781-06B348336A1C}"/>
                </a:ext>
              </a:extLst>
            </p:cNvPr>
            <p:cNvSpPr/>
            <p:nvPr/>
          </p:nvSpPr>
          <p:spPr>
            <a:xfrm>
              <a:off x="1765102" y="4116917"/>
              <a:ext cx="2464920" cy="1364887"/>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7BAFB9C-464D-2B47-A90D-ACE60D43AD11}"/>
                </a:ext>
              </a:extLst>
            </p:cNvPr>
            <p:cNvSpPr/>
            <p:nvPr/>
          </p:nvSpPr>
          <p:spPr>
            <a:xfrm>
              <a:off x="1765102" y="2752030"/>
              <a:ext cx="2464920" cy="1364887"/>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AF44E64B-1D49-3042-8DD1-2D87C3BDA7BC}"/>
                </a:ext>
              </a:extLst>
            </p:cNvPr>
            <p:cNvSpPr/>
            <p:nvPr/>
          </p:nvSpPr>
          <p:spPr>
            <a:xfrm>
              <a:off x="1765102" y="1387143"/>
              <a:ext cx="2464920" cy="1364887"/>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TextBox 105">
              <a:extLst>
                <a:ext uri="{FF2B5EF4-FFF2-40B4-BE49-F238E27FC236}">
                  <a16:creationId xmlns:a16="http://schemas.microsoft.com/office/drawing/2014/main" id="{BD9C0A6F-EA71-B744-8820-A7A62F5EC109}"/>
                </a:ext>
              </a:extLst>
            </p:cNvPr>
            <p:cNvSpPr txBox="1"/>
            <p:nvPr/>
          </p:nvSpPr>
          <p:spPr>
            <a:xfrm>
              <a:off x="2573383" y="1508744"/>
              <a:ext cx="848359"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69" name="TextBox 105">
              <a:extLst>
                <a:ext uri="{FF2B5EF4-FFF2-40B4-BE49-F238E27FC236}">
                  <a16:creationId xmlns:a16="http://schemas.microsoft.com/office/drawing/2014/main" id="{2A8EBCF0-5721-6C4B-B319-B2AC8FA20F0C}"/>
                </a:ext>
              </a:extLst>
            </p:cNvPr>
            <p:cNvSpPr txBox="1"/>
            <p:nvPr/>
          </p:nvSpPr>
          <p:spPr>
            <a:xfrm>
              <a:off x="2149195" y="4238518"/>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74" name="TextBox 105">
              <a:extLst>
                <a:ext uri="{FF2B5EF4-FFF2-40B4-BE49-F238E27FC236}">
                  <a16:creationId xmlns:a16="http://schemas.microsoft.com/office/drawing/2014/main" id="{CE7E05EC-3075-D64C-BC05-8175E4B509F1}"/>
                </a:ext>
              </a:extLst>
            </p:cNvPr>
            <p:cNvSpPr txBox="1"/>
            <p:nvPr/>
          </p:nvSpPr>
          <p:spPr>
            <a:xfrm>
              <a:off x="2010548" y="2873631"/>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sp>
          <p:nvSpPr>
            <p:cNvPr id="94" name="TextBox 105">
              <a:extLst>
                <a:ext uri="{FF2B5EF4-FFF2-40B4-BE49-F238E27FC236}">
                  <a16:creationId xmlns:a16="http://schemas.microsoft.com/office/drawing/2014/main" id="{77078850-783E-8943-B872-9568B5783E91}"/>
                </a:ext>
              </a:extLst>
            </p:cNvPr>
            <p:cNvSpPr txBox="1"/>
            <p:nvPr/>
          </p:nvSpPr>
          <p:spPr>
            <a:xfrm>
              <a:off x="2450262" y="1873775"/>
              <a:ext cx="1073012" cy="523220"/>
            </a:xfrm>
            <a:prstGeom prst="rect">
              <a:avLst/>
            </a:prstGeom>
            <a:noFill/>
          </p:spPr>
          <p:txBody>
            <a:bodyPr wrap="square" rtlCol="0">
              <a:spAutoFit/>
            </a:bodyPr>
            <a:lstStyle/>
            <a:p>
              <a:pPr algn="ctr" defTabSz="914340"/>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71,33</a:t>
              </a:r>
            </a:p>
          </p:txBody>
        </p:sp>
        <p:sp>
          <p:nvSpPr>
            <p:cNvPr id="95" name="TextBox 105">
              <a:extLst>
                <a:ext uri="{FF2B5EF4-FFF2-40B4-BE49-F238E27FC236}">
                  <a16:creationId xmlns:a16="http://schemas.microsoft.com/office/drawing/2014/main" id="{9D11D5C4-C13F-194B-8963-BEE59649B17E}"/>
                </a:ext>
              </a:extLst>
            </p:cNvPr>
            <p:cNvSpPr txBox="1"/>
            <p:nvPr/>
          </p:nvSpPr>
          <p:spPr>
            <a:xfrm>
              <a:off x="2450262" y="3295037"/>
              <a:ext cx="1073012" cy="523220"/>
            </a:xfrm>
            <a:prstGeom prst="rect">
              <a:avLst/>
            </a:prstGeom>
            <a:noFill/>
          </p:spPr>
          <p:txBody>
            <a:bodyPr wrap="square" rtlCol="0">
              <a:spAutoFit/>
            </a:bodyPr>
            <a:lstStyle/>
            <a:p>
              <a:pPr algn="ctr" defTabSz="914340"/>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76,29</a:t>
              </a:r>
            </a:p>
          </p:txBody>
        </p:sp>
        <p:sp>
          <p:nvSpPr>
            <p:cNvPr id="96" name="TextBox 105">
              <a:extLst>
                <a:ext uri="{FF2B5EF4-FFF2-40B4-BE49-F238E27FC236}">
                  <a16:creationId xmlns:a16="http://schemas.microsoft.com/office/drawing/2014/main" id="{CCDE0E6A-D8FD-8841-8F4B-F1DD75B0F03A}"/>
                </a:ext>
              </a:extLst>
            </p:cNvPr>
            <p:cNvSpPr txBox="1"/>
            <p:nvPr/>
          </p:nvSpPr>
          <p:spPr>
            <a:xfrm>
              <a:off x="2473422" y="4600784"/>
              <a:ext cx="1073012" cy="523220"/>
            </a:xfrm>
            <a:prstGeom prst="rect">
              <a:avLst/>
            </a:prstGeom>
            <a:noFill/>
          </p:spPr>
          <p:txBody>
            <a:bodyPr wrap="square" rtlCol="0">
              <a:spAutoFit/>
            </a:bodyPr>
            <a:lstStyle/>
            <a:p>
              <a:pPr algn="ctr" defTabSz="914340"/>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89,16</a:t>
              </a:r>
            </a:p>
          </p:txBody>
        </p:sp>
      </p:grpSp>
      <p:sp>
        <p:nvSpPr>
          <p:cNvPr id="101" name="TextBox 105">
            <a:extLst>
              <a:ext uri="{FF2B5EF4-FFF2-40B4-BE49-F238E27FC236}">
                <a16:creationId xmlns:a16="http://schemas.microsoft.com/office/drawing/2014/main" id="{EC24CA87-E6E5-5E46-8A87-ABEC56D536FC}"/>
              </a:ext>
            </a:extLst>
          </p:cNvPr>
          <p:cNvSpPr txBox="1"/>
          <p:nvPr/>
        </p:nvSpPr>
        <p:spPr>
          <a:xfrm>
            <a:off x="1684109" y="586580"/>
            <a:ext cx="2162829" cy="677108"/>
          </a:xfrm>
          <a:prstGeom prst="rect">
            <a:avLst/>
          </a:prstGeom>
          <a:noFill/>
        </p:spPr>
        <p:txBody>
          <a:bodyPr wrap="square" rtlCol="0">
            <a:spAutoFit/>
          </a:bodyPr>
          <a:lstStyle/>
          <a:p>
            <a:pPr algn="r" defTabSz="914340"/>
            <a:r>
              <a:rPr lang="pt-BR" sz="2000" b="1" kern="0" dirty="0">
                <a:solidFill>
                  <a:schemeClr val="bg1">
                    <a:alpha val="55000"/>
                  </a:schemeClr>
                </a:solidFill>
                <a:latin typeface="Segoe UI" panose="020B0502040204020203" pitchFamily="34" charset="0"/>
                <a:ea typeface="Century Gothic" charset="0"/>
                <a:cs typeface="Segoe UI" panose="020B0502040204020203" pitchFamily="34" charset="0"/>
              </a:rPr>
              <a:t>MÉDIA MÓVEL</a:t>
            </a:r>
            <a:br>
              <a:rPr lang="pt-BR" sz="2000" kern="0" dirty="0">
                <a:solidFill>
                  <a:schemeClr val="bg1">
                    <a:alpha val="55000"/>
                  </a:schemeClr>
                </a:solidFill>
                <a:latin typeface="Segoe UI" panose="020B0502040204020203" pitchFamily="34" charset="0"/>
                <a:ea typeface="Century Gothic" charset="0"/>
                <a:cs typeface="Segoe UI" panose="020B0502040204020203" pitchFamily="34" charset="0"/>
              </a:rPr>
            </a:br>
            <a:r>
              <a:rPr lang="pt-BR" kern="0" dirty="0">
                <a:solidFill>
                  <a:schemeClr val="bg1">
                    <a:alpha val="55000"/>
                  </a:schemeClr>
                </a:solidFill>
                <a:latin typeface="Segoe UI" panose="020B0502040204020203" pitchFamily="34" charset="0"/>
                <a:ea typeface="Century Gothic" charset="0"/>
                <a:cs typeface="Segoe UI" panose="020B0502040204020203" pitchFamily="34" charset="0"/>
              </a:rPr>
              <a:t>MARÇO 2020</a:t>
            </a:r>
            <a:endParaRPr lang="pt-BR" sz="2000" kern="0" dirty="0">
              <a:solidFill>
                <a:schemeClr val="bg1">
                  <a:alpha val="55000"/>
                </a:schemeClr>
              </a:solidFill>
              <a:latin typeface="Segoe UI" panose="020B0502040204020203" pitchFamily="34" charset="0"/>
              <a:ea typeface="Century Gothic" charset="0"/>
              <a:cs typeface="Segoe UI" panose="020B0502040204020203" pitchFamily="34" charset="0"/>
            </a:endParaRPr>
          </a:p>
        </p:txBody>
      </p:sp>
      <p:graphicFrame>
        <p:nvGraphicFramePr>
          <p:cNvPr id="18" name="Tabela 17">
            <a:extLst>
              <a:ext uri="{FF2B5EF4-FFF2-40B4-BE49-F238E27FC236}">
                <a16:creationId xmlns:a16="http://schemas.microsoft.com/office/drawing/2014/main" id="{114DB4BA-53DD-7B46-96FA-74339E34FCC4}"/>
              </a:ext>
            </a:extLst>
          </p:cNvPr>
          <p:cNvGraphicFramePr>
            <a:graphicFrameLocks noGrp="1"/>
          </p:cNvGraphicFramePr>
          <p:nvPr/>
        </p:nvGraphicFramePr>
        <p:xfrm>
          <a:off x="919349" y="1500124"/>
          <a:ext cx="825500" cy="3851052"/>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49724718"/>
                    </a:ext>
                  </a:extLst>
                </a:gridCol>
              </a:tblGrid>
              <a:tr h="1269563">
                <a:tc>
                  <a:txBody>
                    <a:bodyPr/>
                    <a:lstStyle/>
                    <a:p>
                      <a:pPr algn="ctr" rtl="0" fontAlgn="ctr"/>
                      <a:r>
                        <a:rPr lang="pt-BR" sz="1600" u="none" strike="noStrike" dirty="0">
                          <a:solidFill>
                            <a:schemeClr val="accent4">
                              <a:lumMod val="60000"/>
                              <a:lumOff val="40000"/>
                            </a:schemeClr>
                          </a:solidFill>
                          <a:effectLst/>
                          <a:latin typeface="Segoe UI Symbol" panose="020B0502040204020203" pitchFamily="34" charset="0"/>
                          <a:ea typeface="Segoe UI Symbol" panose="020B0502040204020203" pitchFamily="34" charset="0"/>
                        </a:rPr>
                        <a:t>71,3</a:t>
                      </a:r>
                      <a:endParaRPr lang="pt-BR" sz="1600" b="0" i="0" u="none" strike="noStrike" dirty="0">
                        <a:solidFill>
                          <a:schemeClr val="accent4">
                            <a:lumMod val="60000"/>
                            <a:lumOff val="40000"/>
                          </a:schemeClr>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7543770"/>
                  </a:ext>
                </a:extLst>
              </a:tr>
              <a:tr h="1256434">
                <a:tc>
                  <a:txBody>
                    <a:bodyPr/>
                    <a:lstStyle/>
                    <a:p>
                      <a:pPr algn="ctr" rtl="0" fontAlgn="ctr"/>
                      <a:r>
                        <a:rPr lang="pt-BR" sz="1600" u="none" strike="noStrike" dirty="0">
                          <a:solidFill>
                            <a:srgbClr val="F17E72"/>
                          </a:solidFill>
                          <a:effectLst/>
                          <a:latin typeface="Segoe UI Symbol" panose="020B0502040204020203" pitchFamily="34" charset="0"/>
                          <a:ea typeface="Segoe UI Symbol" panose="020B0502040204020203" pitchFamily="34" charset="0"/>
                        </a:rPr>
                        <a:t>75,1</a:t>
                      </a:r>
                      <a:endParaRPr lang="pt-BR" sz="1600" b="0" i="0" u="none" strike="noStrike" dirty="0">
                        <a:solidFill>
                          <a:srgbClr val="F17E72"/>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4833590"/>
                  </a:ext>
                </a:extLst>
              </a:tr>
              <a:tr h="1325055">
                <a:tc>
                  <a:txBody>
                    <a:bodyPr/>
                    <a:lstStyle/>
                    <a:p>
                      <a:pPr algn="ctr" rtl="0" fontAlgn="ctr"/>
                      <a:r>
                        <a:rPr lang="pt-BR" sz="1600" u="none" strike="noStrike" dirty="0">
                          <a:solidFill>
                            <a:srgbClr val="00DEAA"/>
                          </a:solidFill>
                          <a:effectLst/>
                          <a:latin typeface="Segoe UI Symbol" panose="020B0502040204020203" pitchFamily="34" charset="0"/>
                          <a:ea typeface="Segoe UI Symbol" panose="020B0502040204020203" pitchFamily="34" charset="0"/>
                        </a:rPr>
                        <a:t>92,3</a:t>
                      </a:r>
                      <a:endParaRPr lang="pt-BR" sz="1600" b="0" i="0" u="none" strike="noStrike" dirty="0">
                        <a:solidFill>
                          <a:srgbClr val="00DEAA"/>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825566"/>
                  </a:ext>
                </a:extLst>
              </a:tr>
            </a:tbl>
          </a:graphicData>
        </a:graphic>
      </p:graphicFrame>
      <p:sp>
        <p:nvSpPr>
          <p:cNvPr id="102" name="CaixaDeTexto 26">
            <a:extLst>
              <a:ext uri="{FF2B5EF4-FFF2-40B4-BE49-F238E27FC236}">
                <a16:creationId xmlns:a16="http://schemas.microsoft.com/office/drawing/2014/main" id="{D694B4C0-7C38-1340-885D-82548BF716BB}"/>
              </a:ext>
            </a:extLst>
          </p:cNvPr>
          <p:cNvSpPr txBox="1"/>
          <p:nvPr/>
        </p:nvSpPr>
        <p:spPr>
          <a:xfrm>
            <a:off x="841929" y="1027251"/>
            <a:ext cx="1081665" cy="641651"/>
          </a:xfrm>
          <a:prstGeom prst="rect">
            <a:avLst/>
          </a:prstGeom>
          <a:noFill/>
        </p:spPr>
        <p:txBody>
          <a:bodyPr wrap="square" lIns="0" rtlCol="0">
            <a:spAutoFit/>
          </a:bodyPr>
          <a:lstStyle/>
          <a:p>
            <a:pPr algn="ctr">
              <a:lnSpc>
                <a:spcPct val="110000"/>
              </a:lnSpc>
              <a:spcAft>
                <a:spcPts val="1000"/>
              </a:spcAft>
            </a:pPr>
            <a:r>
              <a:rPr lang="pt-BR" sz="1100" spc="10" dirty="0">
                <a:solidFill>
                  <a:schemeClr val="bg1">
                    <a:alpha val="55000"/>
                  </a:schemeClr>
                </a:solidFill>
                <a:latin typeface="Segoe Pro SemiLight" panose="020B0402040204020203" pitchFamily="34" charset="0"/>
                <a:ea typeface="Century Gothic" charset="0"/>
                <a:cs typeface="Segoe UI" panose="020B0502040204020203" pitchFamily="34" charset="0"/>
              </a:rPr>
              <a:t>CSAT</a:t>
            </a:r>
            <a:br>
              <a:rPr lang="pt-BR" sz="1100" spc="10" dirty="0">
                <a:solidFill>
                  <a:schemeClr val="bg1">
                    <a:alpha val="55000"/>
                  </a:schemeClr>
                </a:solidFill>
                <a:latin typeface="Segoe Pro SemiLight" panose="020B0402040204020203" pitchFamily="34" charset="0"/>
                <a:ea typeface="Century Gothic" charset="0"/>
                <a:cs typeface="Segoe UI" panose="020B0502040204020203" pitchFamily="34" charset="0"/>
              </a:rPr>
            </a:br>
            <a:r>
              <a:rPr lang="pt-BR" sz="1100" spc="10" dirty="0">
                <a:solidFill>
                  <a:schemeClr val="bg1">
                    <a:alpha val="55000"/>
                  </a:schemeClr>
                </a:solidFill>
                <a:latin typeface="Segoe Pro SemiLight" panose="020B0402040204020203" pitchFamily="34" charset="0"/>
                <a:ea typeface="Century Gothic" charset="0"/>
                <a:cs typeface="Segoe UI" panose="020B0502040204020203" pitchFamily="34" charset="0"/>
              </a:rPr>
              <a:t>acumulado</a:t>
            </a:r>
            <a:br>
              <a:rPr lang="pt-BR" sz="1100" spc="10" dirty="0">
                <a:solidFill>
                  <a:schemeClr val="bg1">
                    <a:alpha val="55000"/>
                  </a:schemeClr>
                </a:solidFill>
                <a:latin typeface="Segoe Pro SemiLight" panose="020B0402040204020203" pitchFamily="34" charset="0"/>
                <a:ea typeface="Century Gothic" charset="0"/>
                <a:cs typeface="Segoe UI" panose="020B0502040204020203" pitchFamily="34" charset="0"/>
              </a:rPr>
            </a:br>
            <a:r>
              <a:rPr lang="pt-BR" sz="1100" spc="10" dirty="0">
                <a:solidFill>
                  <a:schemeClr val="bg1">
                    <a:alpha val="55000"/>
                  </a:schemeClr>
                </a:solidFill>
                <a:latin typeface="Segoe Pro SemiLight" panose="020B0402040204020203" pitchFamily="34" charset="0"/>
                <a:ea typeface="Century Gothic" charset="0"/>
                <a:cs typeface="Segoe UI" panose="020B0502040204020203" pitchFamily="34" charset="0"/>
              </a:rPr>
              <a:t> 2019</a:t>
            </a:r>
            <a:endParaRPr lang="pt-BR" sz="1100" spc="10" dirty="0">
              <a:solidFill>
                <a:schemeClr val="bg1">
                  <a:alpha val="55000"/>
                </a:schemeClr>
              </a:solidFill>
              <a:highlight>
                <a:srgbClr val="FFFF00"/>
              </a:highlight>
              <a:latin typeface="Segoe Pro SemiLight" panose="020B0402040204020203" pitchFamily="34" charset="0"/>
              <a:ea typeface="Century Gothic" charset="0"/>
              <a:cs typeface="Segoe UI" panose="020B0502040204020203" pitchFamily="34" charset="0"/>
            </a:endParaRPr>
          </a:p>
        </p:txBody>
      </p:sp>
      <p:sp>
        <p:nvSpPr>
          <p:cNvPr id="19" name="Triângulo Retângulo 18">
            <a:extLst>
              <a:ext uri="{FF2B5EF4-FFF2-40B4-BE49-F238E27FC236}">
                <a16:creationId xmlns:a16="http://schemas.microsoft.com/office/drawing/2014/main" id="{77B0EBDF-5341-9741-8F50-9E6E431BEADB}"/>
              </a:ext>
            </a:extLst>
          </p:cNvPr>
          <p:cNvSpPr/>
          <p:nvPr/>
        </p:nvSpPr>
        <p:spPr>
          <a:xfrm rot="18900000">
            <a:off x="1265880" y="1654885"/>
            <a:ext cx="116521" cy="11652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Reto 20">
            <a:extLst>
              <a:ext uri="{FF2B5EF4-FFF2-40B4-BE49-F238E27FC236}">
                <a16:creationId xmlns:a16="http://schemas.microsoft.com/office/drawing/2014/main" id="{39993B3B-1D4B-9C4E-9C97-4DDE79C9856E}"/>
              </a:ext>
            </a:extLst>
          </p:cNvPr>
          <p:cNvCxnSpPr/>
          <p:nvPr/>
        </p:nvCxnSpPr>
        <p:spPr>
          <a:xfrm>
            <a:off x="919349" y="2752030"/>
            <a:ext cx="8255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Conector Reto 102">
            <a:extLst>
              <a:ext uri="{FF2B5EF4-FFF2-40B4-BE49-F238E27FC236}">
                <a16:creationId xmlns:a16="http://schemas.microsoft.com/office/drawing/2014/main" id="{76827FE8-80C5-2D40-9B37-B2133805C95A}"/>
              </a:ext>
            </a:extLst>
          </p:cNvPr>
          <p:cNvCxnSpPr/>
          <p:nvPr/>
        </p:nvCxnSpPr>
        <p:spPr>
          <a:xfrm>
            <a:off x="919349" y="4105817"/>
            <a:ext cx="8255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CaixaDeTexto 26">
            <a:extLst>
              <a:ext uri="{FF2B5EF4-FFF2-40B4-BE49-F238E27FC236}">
                <a16:creationId xmlns:a16="http://schemas.microsoft.com/office/drawing/2014/main" id="{D7559041-B594-40CA-BA21-6C7369ED28B2}"/>
              </a:ext>
            </a:extLst>
          </p:cNvPr>
          <p:cNvSpPr txBox="1"/>
          <p:nvPr/>
        </p:nvSpPr>
        <p:spPr>
          <a:xfrm>
            <a:off x="4640967" y="1192840"/>
            <a:ext cx="7257158" cy="1258678"/>
          </a:xfrm>
          <a:prstGeom prst="rect">
            <a:avLst/>
          </a:prstGeom>
          <a:noFill/>
        </p:spPr>
        <p:txBody>
          <a:bodyPr wrap="square" lIns="0" rtlCol="0">
            <a:spAutoFit/>
          </a:bodyPr>
          <a:lstStyle/>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O grau de satisfação geral entre os clientes BB segue estável, no mesmo patamar da média móvel e sem grandes oscilações no trimestre, mas ainda abaixo da zona de satisfação de 75 pts. Por outro lado, enquanto a concorrência digital apresenta tendência de recuperação da queda registrada no último mês, a concorrência tradicional sofre o primeiro revés significativo do ano, deixando a zona de satisfação em março.</a:t>
            </a:r>
          </a:p>
        </p:txBody>
      </p:sp>
      <p:grpSp>
        <p:nvGrpSpPr>
          <p:cNvPr id="38" name="Agrupar 37">
            <a:extLst>
              <a:ext uri="{FF2B5EF4-FFF2-40B4-BE49-F238E27FC236}">
                <a16:creationId xmlns:a16="http://schemas.microsoft.com/office/drawing/2014/main" id="{D2C93A01-5537-9C45-A87B-7022A609400D}"/>
              </a:ext>
            </a:extLst>
          </p:cNvPr>
          <p:cNvGrpSpPr/>
          <p:nvPr/>
        </p:nvGrpSpPr>
        <p:grpSpPr>
          <a:xfrm>
            <a:off x="10538645" y="3259751"/>
            <a:ext cx="1468012" cy="1553164"/>
            <a:chOff x="10593843" y="2930598"/>
            <a:chExt cx="1468012" cy="1553164"/>
          </a:xfrm>
        </p:grpSpPr>
        <p:cxnSp>
          <p:nvCxnSpPr>
            <p:cNvPr id="39" name="Conector Reto 38">
              <a:extLst>
                <a:ext uri="{FF2B5EF4-FFF2-40B4-BE49-F238E27FC236}">
                  <a16:creationId xmlns:a16="http://schemas.microsoft.com/office/drawing/2014/main" id="{C2C348FE-AB86-3343-9C95-FFA98295CE2E}"/>
                </a:ext>
              </a:extLst>
            </p:cNvPr>
            <p:cNvCxnSpPr>
              <a:cxnSpLocks/>
            </p:cNvCxnSpPr>
            <p:nvPr/>
          </p:nvCxnSpPr>
          <p:spPr>
            <a:xfrm>
              <a:off x="10662422" y="3265280"/>
              <a:ext cx="139943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CaixaDeTexto 39">
              <a:extLst>
                <a:ext uri="{FF2B5EF4-FFF2-40B4-BE49-F238E27FC236}">
                  <a16:creationId xmlns:a16="http://schemas.microsoft.com/office/drawing/2014/main" id="{24626654-4394-3644-8AD4-889FF9AD28D8}"/>
                </a:ext>
              </a:extLst>
            </p:cNvPr>
            <p:cNvSpPr txBox="1"/>
            <p:nvPr/>
          </p:nvSpPr>
          <p:spPr>
            <a:xfrm>
              <a:off x="10593843" y="2930598"/>
              <a:ext cx="871201" cy="292388"/>
            </a:xfrm>
            <a:prstGeom prst="rect">
              <a:avLst/>
            </a:prstGeom>
            <a:noFill/>
          </p:spPr>
          <p:txBody>
            <a:bodyPr wrap="none" rtlCol="0">
              <a:spAutoFit/>
            </a:bodyPr>
            <a:lstStyle/>
            <a:p>
              <a:r>
                <a:rPr lang="pt-BR" sz="13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LEGENDA:</a:t>
              </a:r>
            </a:p>
          </p:txBody>
        </p:sp>
        <p:grpSp>
          <p:nvGrpSpPr>
            <p:cNvPr id="41" name="Grupo 21">
              <a:extLst>
                <a:ext uri="{FF2B5EF4-FFF2-40B4-BE49-F238E27FC236}">
                  <a16:creationId xmlns:a16="http://schemas.microsoft.com/office/drawing/2014/main" id="{086C572C-D850-5340-A524-E1FF1F6EA81F}"/>
                </a:ext>
              </a:extLst>
            </p:cNvPr>
            <p:cNvGrpSpPr/>
            <p:nvPr/>
          </p:nvGrpSpPr>
          <p:grpSpPr>
            <a:xfrm>
              <a:off x="10675798" y="3286327"/>
              <a:ext cx="1026314" cy="355600"/>
              <a:chOff x="592797" y="6470685"/>
              <a:chExt cx="1026314" cy="355600"/>
            </a:xfrm>
          </p:grpSpPr>
          <p:cxnSp>
            <p:nvCxnSpPr>
              <p:cNvPr id="48" name="Conector Reto 47">
                <a:extLst>
                  <a:ext uri="{FF2B5EF4-FFF2-40B4-BE49-F238E27FC236}">
                    <a16:creationId xmlns:a16="http://schemas.microsoft.com/office/drawing/2014/main" id="{F299F8A0-4671-A249-B42E-3BCE4772DD23}"/>
                  </a:ext>
                </a:extLst>
              </p:cNvPr>
              <p:cNvCxnSpPr/>
              <p:nvPr/>
            </p:nvCxnSpPr>
            <p:spPr>
              <a:xfrm flipV="1">
                <a:off x="592797" y="6646128"/>
                <a:ext cx="216330" cy="1"/>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F6964AF6-8908-454F-8E56-0740A7371F04}"/>
                  </a:ext>
                </a:extLst>
              </p:cNvPr>
              <p:cNvSpPr txBox="1"/>
              <p:nvPr/>
            </p:nvSpPr>
            <p:spPr>
              <a:xfrm>
                <a:off x="809126" y="6470685"/>
                <a:ext cx="809985"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Geral BB</a:t>
                </a:r>
              </a:p>
            </p:txBody>
          </p:sp>
        </p:grpSp>
        <p:grpSp>
          <p:nvGrpSpPr>
            <p:cNvPr id="42" name="Grupo 28">
              <a:extLst>
                <a:ext uri="{FF2B5EF4-FFF2-40B4-BE49-F238E27FC236}">
                  <a16:creationId xmlns:a16="http://schemas.microsoft.com/office/drawing/2014/main" id="{9D5FF68B-61C8-8844-B87D-088A58AA26B4}"/>
                </a:ext>
              </a:extLst>
            </p:cNvPr>
            <p:cNvGrpSpPr/>
            <p:nvPr/>
          </p:nvGrpSpPr>
          <p:grpSpPr>
            <a:xfrm>
              <a:off x="10681447" y="3644211"/>
              <a:ext cx="1380408" cy="355600"/>
              <a:chOff x="592797" y="6548697"/>
              <a:chExt cx="1380408" cy="355600"/>
            </a:xfrm>
          </p:grpSpPr>
          <p:cxnSp>
            <p:nvCxnSpPr>
              <p:cNvPr id="46" name="Conector Reto 45">
                <a:extLst>
                  <a:ext uri="{FF2B5EF4-FFF2-40B4-BE49-F238E27FC236}">
                    <a16:creationId xmlns:a16="http://schemas.microsoft.com/office/drawing/2014/main" id="{28DCA16C-ADF8-5344-885D-F90131304E9A}"/>
                  </a:ext>
                </a:extLst>
              </p:cNvPr>
              <p:cNvCxnSpPr/>
              <p:nvPr/>
            </p:nvCxnSpPr>
            <p:spPr>
              <a:xfrm flipV="1">
                <a:off x="592797" y="6646128"/>
                <a:ext cx="216330" cy="1"/>
              </a:xfrm>
              <a:prstGeom prst="line">
                <a:avLst/>
              </a:prstGeom>
              <a:ln w="38100">
                <a:solidFill>
                  <a:srgbClr val="F17E72"/>
                </a:solidFill>
              </a:ln>
            </p:spPr>
            <p:style>
              <a:lnRef idx="1">
                <a:schemeClr val="accent1"/>
              </a:lnRef>
              <a:fillRef idx="0">
                <a:schemeClr val="accent1"/>
              </a:fillRef>
              <a:effectRef idx="0">
                <a:schemeClr val="accent1"/>
              </a:effectRef>
              <a:fontRef idx="minor">
                <a:schemeClr val="tx1"/>
              </a:fontRef>
            </p:style>
          </p:cxnSp>
          <p:sp>
            <p:nvSpPr>
              <p:cNvPr id="47" name="CaixaDeTexto 46">
                <a:extLst>
                  <a:ext uri="{FF2B5EF4-FFF2-40B4-BE49-F238E27FC236}">
                    <a16:creationId xmlns:a16="http://schemas.microsoft.com/office/drawing/2014/main" id="{BA3E1EE4-2C32-1646-921B-4ED52605666F}"/>
                  </a:ext>
                </a:extLst>
              </p:cNvPr>
              <p:cNvSpPr txBox="1"/>
              <p:nvPr/>
            </p:nvSpPr>
            <p:spPr>
              <a:xfrm>
                <a:off x="809129" y="6548697"/>
                <a:ext cx="116407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Tradicional</a:t>
                </a:r>
              </a:p>
            </p:txBody>
          </p:sp>
        </p:grpSp>
        <p:grpSp>
          <p:nvGrpSpPr>
            <p:cNvPr id="43" name="Grupo 28">
              <a:extLst>
                <a:ext uri="{FF2B5EF4-FFF2-40B4-BE49-F238E27FC236}">
                  <a16:creationId xmlns:a16="http://schemas.microsoft.com/office/drawing/2014/main" id="{81600E8A-B92C-3E40-BEC9-DCF931229DA7}"/>
                </a:ext>
              </a:extLst>
            </p:cNvPr>
            <p:cNvGrpSpPr/>
            <p:nvPr/>
          </p:nvGrpSpPr>
          <p:grpSpPr>
            <a:xfrm>
              <a:off x="10681447" y="4013842"/>
              <a:ext cx="1380408" cy="469920"/>
              <a:chOff x="592797" y="6482842"/>
              <a:chExt cx="1380408" cy="469920"/>
            </a:xfrm>
          </p:grpSpPr>
          <p:cxnSp>
            <p:nvCxnSpPr>
              <p:cNvPr id="44" name="Conector Reto 43">
                <a:extLst>
                  <a:ext uri="{FF2B5EF4-FFF2-40B4-BE49-F238E27FC236}">
                    <a16:creationId xmlns:a16="http://schemas.microsoft.com/office/drawing/2014/main" id="{4B2EC3A5-EB93-6C4B-9E82-5FA0C9D46C61}"/>
                  </a:ext>
                </a:extLst>
              </p:cNvPr>
              <p:cNvCxnSpPr/>
              <p:nvPr/>
            </p:nvCxnSpPr>
            <p:spPr>
              <a:xfrm flipV="1">
                <a:off x="592797" y="6646128"/>
                <a:ext cx="216330" cy="1"/>
              </a:xfrm>
              <a:prstGeom prst="line">
                <a:avLst/>
              </a:prstGeom>
              <a:ln w="38100">
                <a:solidFill>
                  <a:srgbClr val="64DFAB"/>
                </a:solidFill>
              </a:ln>
            </p:spPr>
            <p:style>
              <a:lnRef idx="1">
                <a:schemeClr val="accent1"/>
              </a:lnRef>
              <a:fillRef idx="0">
                <a:schemeClr val="accent1"/>
              </a:fillRef>
              <a:effectRef idx="0">
                <a:schemeClr val="accent1"/>
              </a:effectRef>
              <a:fontRef idx="minor">
                <a:schemeClr val="tx1"/>
              </a:fontRef>
            </p:style>
          </p:cxnSp>
          <p:sp>
            <p:nvSpPr>
              <p:cNvPr id="45" name="CaixaDeTexto 44">
                <a:extLst>
                  <a:ext uri="{FF2B5EF4-FFF2-40B4-BE49-F238E27FC236}">
                    <a16:creationId xmlns:a16="http://schemas.microsoft.com/office/drawing/2014/main" id="{E120114F-3C22-E649-AB93-0FEB6A79550F}"/>
                  </a:ext>
                </a:extLst>
              </p:cNvPr>
              <p:cNvSpPr txBox="1"/>
              <p:nvPr/>
            </p:nvSpPr>
            <p:spPr>
              <a:xfrm>
                <a:off x="817992" y="6482842"/>
                <a:ext cx="1155213" cy="46992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Concorrência Digital</a:t>
                </a:r>
              </a:p>
            </p:txBody>
          </p:sp>
        </p:grpSp>
      </p:grpSp>
      <p:sp>
        <p:nvSpPr>
          <p:cNvPr id="128" name="CaixaDeTexto 26">
            <a:extLst>
              <a:ext uri="{FF2B5EF4-FFF2-40B4-BE49-F238E27FC236}">
                <a16:creationId xmlns:a16="http://schemas.microsoft.com/office/drawing/2014/main" id="{4A827581-6372-CD43-A89F-49F094D906D4}"/>
              </a:ext>
            </a:extLst>
          </p:cNvPr>
          <p:cNvSpPr txBox="1"/>
          <p:nvPr/>
        </p:nvSpPr>
        <p:spPr>
          <a:xfrm>
            <a:off x="4640967" y="2719961"/>
            <a:ext cx="1906598" cy="301365"/>
          </a:xfrm>
          <a:prstGeom prst="rect">
            <a:avLst/>
          </a:prstGeom>
          <a:noFill/>
        </p:spPr>
        <p:txBody>
          <a:bodyPr wrap="square" lIns="0" rtlCol="0">
            <a:spAutoFit/>
          </a:bodyPr>
          <a:lstStyle/>
          <a:p>
            <a:pPr>
              <a:lnSpc>
                <a:spcPct val="110000"/>
              </a:lnSpc>
              <a:spcAft>
                <a:spcPts val="1000"/>
              </a:spcAft>
            </a:pPr>
            <a:r>
              <a:rPr lang="pt-BR" sz="1300" i="1" spc="10" dirty="0">
                <a:latin typeface="Segoe Pro SemiLight" panose="020B0402040204020203" pitchFamily="34" charset="0"/>
                <a:ea typeface="Century Gothic" charset="0"/>
                <a:cs typeface="Segoe UI" panose="020B0502040204020203" pitchFamily="34" charset="0"/>
              </a:rPr>
              <a:t>Série histórica isolada:</a:t>
            </a:r>
            <a:endParaRPr lang="pt-BR" sz="1300" i="1" spc="10" dirty="0">
              <a:highlight>
                <a:srgbClr val="FFFF00"/>
              </a:highlight>
              <a:latin typeface="Segoe Pro SemiLight" panose="020B0402040204020203" pitchFamily="34" charset="0"/>
              <a:ea typeface="Century Gothic" charset="0"/>
              <a:cs typeface="Segoe UI" panose="020B0502040204020203" pitchFamily="34" charset="0"/>
            </a:endParaRPr>
          </a:p>
        </p:txBody>
      </p:sp>
      <p:grpSp>
        <p:nvGrpSpPr>
          <p:cNvPr id="7" name="Agrupar 6">
            <a:extLst>
              <a:ext uri="{FF2B5EF4-FFF2-40B4-BE49-F238E27FC236}">
                <a16:creationId xmlns:a16="http://schemas.microsoft.com/office/drawing/2014/main" id="{E5F2F94A-4D81-5249-B2CB-D95C36E6B25F}"/>
              </a:ext>
            </a:extLst>
          </p:cNvPr>
          <p:cNvGrpSpPr/>
          <p:nvPr/>
        </p:nvGrpSpPr>
        <p:grpSpPr>
          <a:xfrm>
            <a:off x="4522784" y="6314648"/>
            <a:ext cx="4255452" cy="404021"/>
            <a:chOff x="4522784" y="6314648"/>
            <a:chExt cx="4255452" cy="404021"/>
          </a:xfrm>
        </p:grpSpPr>
        <p:grpSp>
          <p:nvGrpSpPr>
            <p:cNvPr id="5" name="Agrupar 4">
              <a:extLst>
                <a:ext uri="{FF2B5EF4-FFF2-40B4-BE49-F238E27FC236}">
                  <a16:creationId xmlns:a16="http://schemas.microsoft.com/office/drawing/2014/main" id="{85D9FB7E-122E-DE43-8D29-FC3CDFB1D44C}"/>
                </a:ext>
              </a:extLst>
            </p:cNvPr>
            <p:cNvGrpSpPr/>
            <p:nvPr/>
          </p:nvGrpSpPr>
          <p:grpSpPr>
            <a:xfrm>
              <a:off x="4522784" y="6426281"/>
              <a:ext cx="4255452" cy="292388"/>
              <a:chOff x="4483598" y="6125834"/>
              <a:chExt cx="4255452" cy="292388"/>
            </a:xfrm>
          </p:grpSpPr>
          <p:sp>
            <p:nvSpPr>
              <p:cNvPr id="106" name="CaixaDeTexto 105">
                <a:extLst>
                  <a:ext uri="{FF2B5EF4-FFF2-40B4-BE49-F238E27FC236}">
                    <a16:creationId xmlns:a16="http://schemas.microsoft.com/office/drawing/2014/main" id="{92A34447-E71F-E34A-9598-ACEAC270D210}"/>
                  </a:ext>
                </a:extLst>
              </p:cNvPr>
              <p:cNvSpPr txBox="1"/>
              <p:nvPr/>
            </p:nvSpPr>
            <p:spPr>
              <a:xfrm>
                <a:off x="5810170" y="6138454"/>
                <a:ext cx="2928880" cy="276999"/>
              </a:xfrm>
              <a:prstGeom prst="rect">
                <a:avLst/>
              </a:prstGeom>
              <a:noFill/>
            </p:spPr>
            <p:txBody>
              <a:bodyPr wrap="square" rtlCol="0">
                <a:spAutoFit/>
              </a:bodyPr>
              <a:lstStyle/>
              <a:p>
                <a:r>
                  <a:rPr lang="pt-BR" sz="1200" b="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  Zona de satisfação: </a:t>
                </a:r>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Acima de 75</a:t>
                </a:r>
                <a:r>
                  <a:rPr lang="pt-BR" sz="1200" b="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 </a:t>
                </a:r>
                <a:r>
                  <a:rPr lang="pt-BR" sz="12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pts.</a:t>
                </a:r>
              </a:p>
            </p:txBody>
          </p:sp>
          <p:sp>
            <p:nvSpPr>
              <p:cNvPr id="110" name="CaixaDeTexto 109">
                <a:extLst>
                  <a:ext uri="{FF2B5EF4-FFF2-40B4-BE49-F238E27FC236}">
                    <a16:creationId xmlns:a16="http://schemas.microsoft.com/office/drawing/2014/main" id="{50763B50-518E-3047-A402-6DFDB2B14B6A}"/>
                  </a:ext>
                </a:extLst>
              </p:cNvPr>
              <p:cNvSpPr txBox="1"/>
              <p:nvPr/>
            </p:nvSpPr>
            <p:spPr>
              <a:xfrm>
                <a:off x="4483598" y="6125834"/>
                <a:ext cx="1289648" cy="292388"/>
              </a:xfrm>
              <a:prstGeom prst="rect">
                <a:avLst/>
              </a:prstGeom>
              <a:noFill/>
            </p:spPr>
            <p:txBody>
              <a:bodyPr wrap="none" rtlCol="0">
                <a:spAutoFit/>
              </a:bodyPr>
              <a:lstStyle/>
              <a:p>
                <a:r>
                  <a:rPr lang="pt-BR" sz="1300" b="1" dirty="0">
                    <a:solidFill>
                      <a:schemeClr val="bg1">
                        <a:lumMod val="50000"/>
                      </a:schemeClr>
                    </a:solidFill>
                    <a:latin typeface="Segoe UI" panose="020B0502040204020203" pitchFamily="34" charset="0"/>
                    <a:ea typeface="Franklin Gothic Book" charset="0"/>
                    <a:cs typeface="Segoe UI" panose="020B0502040204020203" pitchFamily="34" charset="0"/>
                  </a:rPr>
                  <a:t>Referência CSAT</a:t>
                </a:r>
              </a:p>
            </p:txBody>
          </p:sp>
        </p:grpSp>
        <p:sp>
          <p:nvSpPr>
            <p:cNvPr id="6" name="Retângulo 5">
              <a:extLst>
                <a:ext uri="{FF2B5EF4-FFF2-40B4-BE49-F238E27FC236}">
                  <a16:creationId xmlns:a16="http://schemas.microsoft.com/office/drawing/2014/main" id="{410B99DF-F39C-D342-8FC9-A13DE3C867C3}"/>
                </a:ext>
              </a:extLst>
            </p:cNvPr>
            <p:cNvSpPr/>
            <p:nvPr/>
          </p:nvSpPr>
          <p:spPr>
            <a:xfrm>
              <a:off x="4614575" y="6314648"/>
              <a:ext cx="79344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1" name="Espaço Reservado para Texto 3">
            <a:extLst>
              <a:ext uri="{FF2B5EF4-FFF2-40B4-BE49-F238E27FC236}">
                <a16:creationId xmlns:a16="http://schemas.microsoft.com/office/drawing/2014/main" id="{82A1C16B-F199-A343-A7F5-DA560818301D}"/>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52" name="Gráfico 51">
            <a:extLst>
              <a:ext uri="{FF2B5EF4-FFF2-40B4-BE49-F238E27FC236}">
                <a16:creationId xmlns:a16="http://schemas.microsoft.com/office/drawing/2014/main" id="{6FFBE9B4-AE01-6644-A3F1-F70D70C0205B}"/>
              </a:ext>
            </a:extLst>
          </p:cNvPr>
          <p:cNvGraphicFramePr>
            <a:graphicFrameLocks/>
          </p:cNvGraphicFramePr>
          <p:nvPr/>
        </p:nvGraphicFramePr>
        <p:xfrm>
          <a:off x="4339429" y="2764092"/>
          <a:ext cx="6115937" cy="340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707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Espaço Reservado para Número de Slide 51">
            <a:extLst>
              <a:ext uri="{FF2B5EF4-FFF2-40B4-BE49-F238E27FC236}">
                <a16:creationId xmlns:a16="http://schemas.microsoft.com/office/drawing/2014/main" id="{4CD84BF9-F955-8244-9DED-4E777953D831}"/>
              </a:ext>
            </a:extLst>
          </p:cNvPr>
          <p:cNvSpPr>
            <a:spLocks noGrp="1"/>
          </p:cNvSpPr>
          <p:nvPr>
            <p:ph type="sldNum" sz="quarter" idx="12"/>
          </p:nvPr>
        </p:nvSpPr>
        <p:spPr/>
        <p:txBody>
          <a:bodyPr/>
          <a:lstStyle/>
          <a:p>
            <a:fld id="{43ABC42C-2EE6-A647-BECA-2B7F4F43FDA2}" type="slidenum">
              <a:rPr lang="pt-BR" smtClean="0"/>
              <a:pPr/>
              <a:t>19</a:t>
            </a:fld>
            <a:endParaRPr lang="pt-BR" dirty="0"/>
          </a:p>
        </p:txBody>
      </p:sp>
      <p:sp>
        <p:nvSpPr>
          <p:cNvPr id="4" name="Título 3">
            <a:extLst>
              <a:ext uri="{FF2B5EF4-FFF2-40B4-BE49-F238E27FC236}">
                <a16:creationId xmlns:a16="http://schemas.microsoft.com/office/drawing/2014/main" id="{EA0B106D-8352-6E41-811F-A0409C6B63EC}"/>
              </a:ext>
            </a:extLst>
          </p:cNvPr>
          <p:cNvSpPr>
            <a:spLocks noGrp="1"/>
          </p:cNvSpPr>
          <p:nvPr>
            <p:ph type="ctrTitle" idx="4294967295"/>
          </p:nvPr>
        </p:nvSpPr>
        <p:spPr>
          <a:xfrm>
            <a:off x="0" y="373063"/>
            <a:ext cx="11274425" cy="365125"/>
          </a:xfrm>
        </p:spPr>
        <p:txBody>
          <a:bodyPr lIns="0" rIns="0" anchor="t">
            <a:normAutofit fontScale="90000"/>
          </a:bodyPr>
          <a:lstStyle/>
          <a:p>
            <a:r>
              <a:rPr lang="pt-BR" dirty="0"/>
              <a:t>TEMAS DE QUALIDADE </a:t>
            </a:r>
            <a:r>
              <a:rPr lang="pt-BR" dirty="0" err="1"/>
              <a:t>x</a:t>
            </a:r>
            <a:r>
              <a:rPr lang="pt-BR" dirty="0"/>
              <a:t> NPS </a:t>
            </a:r>
            <a:r>
              <a:rPr lang="pt-BR" dirty="0" err="1"/>
              <a:t>x</a:t>
            </a:r>
            <a:r>
              <a:rPr lang="pt-BR" dirty="0"/>
              <a:t> SATISFAÇÃO</a:t>
            </a:r>
            <a:endParaRPr lang="pt-BR" b="0" dirty="0">
              <a:latin typeface="Segoe Pro SemiLight" panose="020B04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487650" y="714998"/>
            <a:ext cx="6582350" cy="413959"/>
          </a:xfrm>
          <a:prstGeom prst="rect">
            <a:avLst/>
          </a:prstGeom>
        </p:spPr>
        <p:txBody>
          <a:bodyPr vert="horz" wrap="square" lIns="0" tIns="45720" rIns="0" bIns="45720" rtlCol="0">
            <a:spAutoFit/>
          </a:bodyPr>
          <a:lstStyle>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Fatores mais impactantes - Média móvel Março 2020</a:t>
            </a:r>
          </a:p>
        </p:txBody>
      </p:sp>
      <p:sp>
        <p:nvSpPr>
          <p:cNvPr id="68" name="CaixaDeTexto 26">
            <a:extLst>
              <a:ext uri="{FF2B5EF4-FFF2-40B4-BE49-F238E27FC236}">
                <a16:creationId xmlns:a16="http://schemas.microsoft.com/office/drawing/2014/main" id="{D2EF1F16-4321-C342-A446-E434AB7230E3}"/>
              </a:ext>
            </a:extLst>
          </p:cNvPr>
          <p:cNvSpPr txBox="1"/>
          <p:nvPr/>
        </p:nvSpPr>
        <p:spPr>
          <a:xfrm>
            <a:off x="487650" y="1211330"/>
            <a:ext cx="11264141" cy="784702"/>
          </a:xfrm>
          <a:prstGeom prst="rect">
            <a:avLst/>
          </a:prstGeom>
          <a:noFill/>
        </p:spPr>
        <p:txBody>
          <a:bodyPr wrap="square" lIns="0" rtlCol="0">
            <a:spAutoFit/>
          </a:bodyPr>
          <a:lstStyle>
            <a:defPPr>
              <a:defRPr lang="pt-BR"/>
            </a:defPPr>
            <a:lvl1pPr>
              <a:lnSpc>
                <a:spcPct val="110000"/>
              </a:lnSpc>
              <a:spcAft>
                <a:spcPts val="800"/>
              </a:spcAft>
              <a:defRPr sz="1400" spc="10">
                <a:solidFill>
                  <a:schemeClr val="tx1">
                    <a:lumMod val="95000"/>
                    <a:lumOff val="5000"/>
                  </a:schemeClr>
                </a:solidFill>
                <a:latin typeface="Segoe UI Symbol" panose="020B0502040204020203" pitchFamily="34" charset="0"/>
                <a:ea typeface="Segoe UI Symbol" panose="020B0502040204020203" pitchFamily="34" charset="0"/>
                <a:cs typeface="Segoe UI" panose="020B0502040204020203" pitchFamily="34" charset="0"/>
              </a:defRPr>
            </a:lvl1pPr>
          </a:lstStyle>
          <a:p>
            <a:r>
              <a:rPr lang="pt-BR" dirty="0">
                <a:latin typeface="Segoe UI" panose="020B0502040204020203" pitchFamily="34" charset="0"/>
              </a:rPr>
              <a:t>Análises de regressão linear dos temas pesquisados com a Satisfação Geral e NPS indicam alto poder de estimação das dimensões mais subjetivas da pesquisa pelo modelo de avaliação: 72% do NPS é associado à avaliação dos fatores de qualidade, que por sua vez, são capazes de explicar um percentual ainda maior - 82% - da Satisfação Geral com o BB.</a:t>
            </a:r>
          </a:p>
        </p:txBody>
      </p:sp>
      <p:pic>
        <p:nvPicPr>
          <p:cNvPr id="126" name="Imagem 125" descr="Pessoas andando na rua de uma cidade&#10;&#10;Descrição gerada automaticamente">
            <a:extLst>
              <a:ext uri="{FF2B5EF4-FFF2-40B4-BE49-F238E27FC236}">
                <a16:creationId xmlns:a16="http://schemas.microsoft.com/office/drawing/2014/main" id="{FEB69CAF-D18B-2D4C-B8AE-323215B6D04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5714" y="2773678"/>
            <a:ext cx="12178949" cy="4081747"/>
          </a:xfrm>
          <a:prstGeom prst="rect">
            <a:avLst/>
          </a:prstGeom>
        </p:spPr>
      </p:pic>
      <p:sp>
        <p:nvSpPr>
          <p:cNvPr id="127" name="Retângulo 126">
            <a:extLst>
              <a:ext uri="{FF2B5EF4-FFF2-40B4-BE49-F238E27FC236}">
                <a16:creationId xmlns:a16="http://schemas.microsoft.com/office/drawing/2014/main" id="{2365BCB8-6918-ED48-9A4D-D1C1978EE59D}"/>
              </a:ext>
            </a:extLst>
          </p:cNvPr>
          <p:cNvSpPr/>
          <p:nvPr/>
        </p:nvSpPr>
        <p:spPr>
          <a:xfrm>
            <a:off x="-18413" y="2769884"/>
            <a:ext cx="12210413" cy="411388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Retângulo 127">
            <a:extLst>
              <a:ext uri="{FF2B5EF4-FFF2-40B4-BE49-F238E27FC236}">
                <a16:creationId xmlns:a16="http://schemas.microsoft.com/office/drawing/2014/main" id="{1902647A-6D66-4A45-9DC7-55FE4FF83245}"/>
              </a:ext>
            </a:extLst>
          </p:cNvPr>
          <p:cNvSpPr/>
          <p:nvPr/>
        </p:nvSpPr>
        <p:spPr>
          <a:xfrm>
            <a:off x="860384" y="2204328"/>
            <a:ext cx="10471232" cy="3751096"/>
          </a:xfrm>
          <a:prstGeom prst="rect">
            <a:avLst/>
          </a:prstGeom>
          <a:solidFill>
            <a:schemeClr val="tx2">
              <a:lumMod val="50000"/>
            </a:schemeClr>
          </a:solidFill>
          <a:ln>
            <a:noFill/>
          </a:ln>
          <a:effectLst>
            <a:outerShdw blurRad="444500" dist="76200" dir="3540000" sx="102000" sy="102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Symbol" panose="020B0502040204020203" pitchFamily="34" charset="0"/>
              <a:ea typeface="Segoe UI Symbol" panose="020B0502040204020203" pitchFamily="34" charset="0"/>
            </a:endParaRPr>
          </a:p>
        </p:txBody>
      </p:sp>
      <p:cxnSp>
        <p:nvCxnSpPr>
          <p:cNvPr id="129" name="Straight Arrow Connector 56">
            <a:extLst>
              <a:ext uri="{FF2B5EF4-FFF2-40B4-BE49-F238E27FC236}">
                <a16:creationId xmlns:a16="http://schemas.microsoft.com/office/drawing/2014/main" id="{601F06FA-1B54-A24F-B274-2C9CE1DDA56B}"/>
              </a:ext>
            </a:extLst>
          </p:cNvPr>
          <p:cNvCxnSpPr>
            <a:cxnSpLocks/>
          </p:cNvCxnSpPr>
          <p:nvPr/>
        </p:nvCxnSpPr>
        <p:spPr>
          <a:xfrm>
            <a:off x="2416097" y="5203686"/>
            <a:ext cx="7359805" cy="0"/>
          </a:xfrm>
          <a:prstGeom prst="straightConnector1">
            <a:avLst/>
          </a:prstGeom>
          <a:ln w="114300">
            <a:solidFill>
              <a:srgbClr val="00B0F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1" name="Retângulo 130">
            <a:extLst>
              <a:ext uri="{FF2B5EF4-FFF2-40B4-BE49-F238E27FC236}">
                <a16:creationId xmlns:a16="http://schemas.microsoft.com/office/drawing/2014/main" id="{6490181B-751D-7445-BAFC-37F86B2BEF35}"/>
              </a:ext>
            </a:extLst>
          </p:cNvPr>
          <p:cNvSpPr/>
          <p:nvPr/>
        </p:nvSpPr>
        <p:spPr>
          <a:xfrm>
            <a:off x="8421452" y="4996073"/>
            <a:ext cx="744114" cy="446276"/>
          </a:xfrm>
          <a:prstGeom prst="rect">
            <a:avLst/>
          </a:prstGeom>
          <a:solidFill>
            <a:schemeClr val="tx2">
              <a:lumMod val="50000"/>
            </a:schemeClr>
          </a:solidFill>
        </p:spPr>
        <p:txBody>
          <a:bodyPr wrap="none">
            <a:spAutoFit/>
          </a:bodyPr>
          <a:lstStyle/>
          <a:p>
            <a:pPr algn="ctr" defTabSz="914340" fontAlgn="ctr"/>
            <a:r>
              <a:rPr lang="pt-BR" sz="2300" dirty="0">
                <a:solidFill>
                  <a:srgbClr val="00B0F0"/>
                </a:solidFill>
                <a:latin typeface="Segoe UI Symbol" panose="020B0502040204020203" pitchFamily="34" charset="0"/>
                <a:ea typeface="Segoe UI Symbol" panose="020B0502040204020203" pitchFamily="34" charset="0"/>
                <a:cs typeface="Arial Narrow" charset="0"/>
              </a:rPr>
              <a:t>82%</a:t>
            </a:r>
            <a:endParaRPr lang="mr-IN" sz="2300" dirty="0">
              <a:solidFill>
                <a:srgbClr val="00B0F0"/>
              </a:solidFill>
              <a:latin typeface="Segoe UI Symbol" panose="020B0502040204020203" pitchFamily="34" charset="0"/>
              <a:ea typeface="Segoe UI Symbol" panose="020B0502040204020203" pitchFamily="34" charset="0"/>
              <a:cs typeface="Arial Narrow" charset="0"/>
            </a:endParaRPr>
          </a:p>
        </p:txBody>
      </p:sp>
      <p:sp>
        <p:nvSpPr>
          <p:cNvPr id="132" name="Retângulo 131">
            <a:extLst>
              <a:ext uri="{FF2B5EF4-FFF2-40B4-BE49-F238E27FC236}">
                <a16:creationId xmlns:a16="http://schemas.microsoft.com/office/drawing/2014/main" id="{4591A27A-695D-5E44-8435-04F15BA02160}"/>
              </a:ext>
            </a:extLst>
          </p:cNvPr>
          <p:cNvSpPr/>
          <p:nvPr/>
        </p:nvSpPr>
        <p:spPr>
          <a:xfrm>
            <a:off x="9775902" y="5412529"/>
            <a:ext cx="1106094" cy="307777"/>
          </a:xfrm>
          <a:prstGeom prst="rect">
            <a:avLst/>
          </a:prstGeom>
        </p:spPr>
        <p:txBody>
          <a:bodyPr wrap="square">
            <a:spAutoFit/>
          </a:bodyPr>
          <a:lstStyle/>
          <a:p>
            <a:pPr algn="r" defTabSz="914354" fontAlgn="ctr">
              <a:defRPr/>
            </a:pPr>
            <a:r>
              <a:rPr lang="pt-BR" sz="1400" b="1" dirty="0">
                <a:solidFill>
                  <a:schemeClr val="bg1"/>
                </a:solidFill>
                <a:latin typeface="Segoe UI Symbol" panose="020B0502040204020203" pitchFamily="34" charset="0"/>
                <a:ea typeface="Segoe UI Symbol" panose="020B0502040204020203" pitchFamily="34" charset="0"/>
                <a:cs typeface="Franklin Gothic Book" charset="0"/>
              </a:rPr>
              <a:t>CSAT</a:t>
            </a:r>
            <a:endParaRPr lang="pt-BR" sz="1400" dirty="0">
              <a:solidFill>
                <a:schemeClr val="bg1"/>
              </a:solidFill>
              <a:latin typeface="Segoe UI Symbol" panose="020B0502040204020203" pitchFamily="34" charset="0"/>
              <a:ea typeface="Segoe UI Symbol" panose="020B0502040204020203" pitchFamily="34" charset="0"/>
              <a:cs typeface="Franklin Gothic Book" charset="0"/>
            </a:endParaRPr>
          </a:p>
        </p:txBody>
      </p:sp>
      <p:sp>
        <p:nvSpPr>
          <p:cNvPr id="133" name="CaixaDeTexto 132">
            <a:extLst>
              <a:ext uri="{FF2B5EF4-FFF2-40B4-BE49-F238E27FC236}">
                <a16:creationId xmlns:a16="http://schemas.microsoft.com/office/drawing/2014/main" id="{2873F5BA-7953-E545-89ED-28F028EE5A8E}"/>
              </a:ext>
            </a:extLst>
          </p:cNvPr>
          <p:cNvSpPr txBox="1"/>
          <p:nvPr/>
        </p:nvSpPr>
        <p:spPr>
          <a:xfrm>
            <a:off x="9360076" y="4781010"/>
            <a:ext cx="2085664" cy="673517"/>
          </a:xfrm>
          <a:prstGeom prst="rect">
            <a:avLst/>
          </a:prstGeom>
          <a:no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40"/>
            <a:r>
              <a:rPr lang="en-US" sz="3600" b="1" dirty="0">
                <a:solidFill>
                  <a:schemeClr val="bg1"/>
                </a:solidFill>
                <a:latin typeface="Segoe UI Symbol" panose="020B0502040204020203" pitchFamily="34" charset="0"/>
                <a:ea typeface="Segoe UI Symbol" panose="020B0502040204020203" pitchFamily="34" charset="0"/>
              </a:rPr>
              <a:t>71,33</a:t>
            </a:r>
            <a:endParaRPr lang="pt-BR" sz="2800" b="1" dirty="0">
              <a:solidFill>
                <a:schemeClr val="bg1"/>
              </a:solidFill>
              <a:latin typeface="Segoe UI Symbol" panose="020B0502040204020203" pitchFamily="34" charset="0"/>
              <a:ea typeface="Segoe UI Symbol" panose="020B0502040204020203" pitchFamily="34" charset="0"/>
            </a:endParaRPr>
          </a:p>
        </p:txBody>
      </p:sp>
      <p:cxnSp>
        <p:nvCxnSpPr>
          <p:cNvPr id="134" name="Conector Reto 133">
            <a:extLst>
              <a:ext uri="{FF2B5EF4-FFF2-40B4-BE49-F238E27FC236}">
                <a16:creationId xmlns:a16="http://schemas.microsoft.com/office/drawing/2014/main" id="{59C49AC0-89DE-7F48-8F82-3885730059C7}"/>
              </a:ext>
            </a:extLst>
          </p:cNvPr>
          <p:cNvCxnSpPr>
            <a:cxnSpLocks/>
          </p:cNvCxnSpPr>
          <p:nvPr/>
        </p:nvCxnSpPr>
        <p:spPr>
          <a:xfrm flipH="1">
            <a:off x="3414931" y="3104390"/>
            <a:ext cx="5340486" cy="0"/>
          </a:xfrm>
          <a:prstGeom prst="line">
            <a:avLst/>
          </a:prstGeom>
          <a:ln w="127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Conector Reto 137">
            <a:extLst>
              <a:ext uri="{FF2B5EF4-FFF2-40B4-BE49-F238E27FC236}">
                <a16:creationId xmlns:a16="http://schemas.microsoft.com/office/drawing/2014/main" id="{3E6B0B4A-5902-C744-8AD7-100E9D8BCF7A}"/>
              </a:ext>
            </a:extLst>
          </p:cNvPr>
          <p:cNvCxnSpPr>
            <a:cxnSpLocks/>
          </p:cNvCxnSpPr>
          <p:nvPr/>
        </p:nvCxnSpPr>
        <p:spPr>
          <a:xfrm flipH="1">
            <a:off x="3376565" y="3561285"/>
            <a:ext cx="5416945" cy="0"/>
          </a:xfrm>
          <a:prstGeom prst="line">
            <a:avLst/>
          </a:prstGeom>
          <a:ln w="127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Conector Reto 138">
            <a:extLst>
              <a:ext uri="{FF2B5EF4-FFF2-40B4-BE49-F238E27FC236}">
                <a16:creationId xmlns:a16="http://schemas.microsoft.com/office/drawing/2014/main" id="{28144184-5F21-964A-A663-5DAC343B5B72}"/>
              </a:ext>
            </a:extLst>
          </p:cNvPr>
          <p:cNvCxnSpPr>
            <a:cxnSpLocks/>
          </p:cNvCxnSpPr>
          <p:nvPr/>
        </p:nvCxnSpPr>
        <p:spPr>
          <a:xfrm flipH="1">
            <a:off x="3321682" y="4505762"/>
            <a:ext cx="5530045" cy="0"/>
          </a:xfrm>
          <a:prstGeom prst="line">
            <a:avLst/>
          </a:prstGeom>
          <a:ln w="127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Retângulo 147">
            <a:extLst>
              <a:ext uri="{FF2B5EF4-FFF2-40B4-BE49-F238E27FC236}">
                <a16:creationId xmlns:a16="http://schemas.microsoft.com/office/drawing/2014/main" id="{8E29DDEF-3A70-1D4E-B343-14872996DB21}"/>
              </a:ext>
            </a:extLst>
          </p:cNvPr>
          <p:cNvSpPr/>
          <p:nvPr/>
        </p:nvSpPr>
        <p:spPr>
          <a:xfrm>
            <a:off x="8456385" y="5360569"/>
            <a:ext cx="643698" cy="307777"/>
          </a:xfrm>
          <a:prstGeom prst="rect">
            <a:avLst/>
          </a:prstGeom>
          <a:noFill/>
        </p:spPr>
        <p:txBody>
          <a:bodyPr wrap="square">
            <a:spAutoFit/>
          </a:bodyPr>
          <a:lstStyle/>
          <a:p>
            <a:pPr algn="ctr" defTabSz="914354" fontAlgn="ctr">
              <a:defRPr/>
            </a:pPr>
            <a:r>
              <a:rPr lang="pt-BR" sz="1400" dirty="0">
                <a:solidFill>
                  <a:schemeClr val="bg1"/>
                </a:solidFill>
                <a:latin typeface="Segoe UI Symbol" panose="020B0502040204020203" pitchFamily="34" charset="0"/>
                <a:ea typeface="Segoe UI Symbol" panose="020B0502040204020203" pitchFamily="34" charset="0"/>
                <a:cs typeface="Arial Narrow" charset="0"/>
              </a:rPr>
              <a:t>R2</a:t>
            </a:r>
          </a:p>
        </p:txBody>
      </p:sp>
      <p:sp>
        <p:nvSpPr>
          <p:cNvPr id="153" name="Retângulo 152">
            <a:extLst>
              <a:ext uri="{FF2B5EF4-FFF2-40B4-BE49-F238E27FC236}">
                <a16:creationId xmlns:a16="http://schemas.microsoft.com/office/drawing/2014/main" id="{E275D9A1-724C-484F-AC62-99B19691A860}"/>
              </a:ext>
            </a:extLst>
          </p:cNvPr>
          <p:cNvSpPr/>
          <p:nvPr/>
        </p:nvSpPr>
        <p:spPr>
          <a:xfrm>
            <a:off x="1310004" y="5412529"/>
            <a:ext cx="1610494" cy="307777"/>
          </a:xfrm>
          <a:prstGeom prst="rect">
            <a:avLst/>
          </a:prstGeom>
        </p:spPr>
        <p:txBody>
          <a:bodyPr wrap="square">
            <a:spAutoFit/>
          </a:bodyPr>
          <a:lstStyle/>
          <a:p>
            <a:pPr defTabSz="914354" fontAlgn="ctr">
              <a:defRPr/>
            </a:pPr>
            <a:r>
              <a:rPr lang="pt-BR" sz="1400" b="1" dirty="0">
                <a:solidFill>
                  <a:schemeClr val="bg1"/>
                </a:solidFill>
                <a:latin typeface="Segoe UI Symbol" panose="020B0502040204020203" pitchFamily="34" charset="0"/>
                <a:ea typeface="Segoe UI Symbol" panose="020B0502040204020203" pitchFamily="34" charset="0"/>
                <a:cs typeface="Franklin Gothic Book" charset="0"/>
              </a:rPr>
              <a:t>NPS</a:t>
            </a:r>
          </a:p>
        </p:txBody>
      </p:sp>
      <p:sp>
        <p:nvSpPr>
          <p:cNvPr id="154" name="CaixaDeTexto 153">
            <a:extLst>
              <a:ext uri="{FF2B5EF4-FFF2-40B4-BE49-F238E27FC236}">
                <a16:creationId xmlns:a16="http://schemas.microsoft.com/office/drawing/2014/main" id="{ABEBB8A6-062D-804F-B846-BD20DB1350A8}"/>
              </a:ext>
            </a:extLst>
          </p:cNvPr>
          <p:cNvSpPr txBox="1"/>
          <p:nvPr/>
        </p:nvSpPr>
        <p:spPr>
          <a:xfrm>
            <a:off x="768707" y="4781010"/>
            <a:ext cx="2085664" cy="673517"/>
          </a:xfrm>
          <a:prstGeom prst="rect">
            <a:avLst/>
          </a:prstGeom>
          <a:noFill/>
        </p:spPr>
        <p:txBody>
          <a:bodyPr wrap="square" rtlCol="0" anchor="ctr"/>
          <a:lstStyle>
            <a:defPPr>
              <a:defRPr lang="pt-BR"/>
            </a:defPPr>
            <a:lvl1pPr indent="0" algn="ctr" defTabSz="914340">
              <a:defRPr sz="3600" b="1">
                <a:solidFill>
                  <a:schemeClr val="bg1"/>
                </a:solidFill>
                <a:latin typeface="Segoe UI Symbol" panose="020B0502040204020203" pitchFamily="34" charset="0"/>
                <a:ea typeface="Segoe UI Symbol" panose="020B0502040204020203"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dirty="0"/>
              <a:t>33,64</a:t>
            </a:r>
            <a:endParaRPr lang="pt-BR" dirty="0"/>
          </a:p>
        </p:txBody>
      </p:sp>
      <p:sp>
        <p:nvSpPr>
          <p:cNvPr id="164" name="Title 1">
            <a:extLst>
              <a:ext uri="{FF2B5EF4-FFF2-40B4-BE49-F238E27FC236}">
                <a16:creationId xmlns:a16="http://schemas.microsoft.com/office/drawing/2014/main" id="{76F75BD2-B646-B448-95AC-8336D82A52F5}"/>
              </a:ext>
            </a:extLst>
          </p:cNvPr>
          <p:cNvSpPr txBox="1">
            <a:spLocks/>
          </p:cNvSpPr>
          <p:nvPr/>
        </p:nvSpPr>
        <p:spPr>
          <a:xfrm>
            <a:off x="4290785" y="4813246"/>
            <a:ext cx="4165600" cy="260283"/>
          </a:xfrm>
          <a:prstGeom prst="rect">
            <a:avLst/>
          </a:prstGeom>
          <a:noFill/>
        </p:spPr>
        <p:txBody>
          <a:bodyPr vert="horz" lIns="57367" tIns="28683" rIns="57367" bIns="28683" anchor="t"/>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spc="4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 equivalem ao R</a:t>
            </a:r>
            <a:r>
              <a:rPr lang="pt-BR" sz="1100" i="1" spc="40" baseline="300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2</a:t>
            </a:r>
            <a:r>
              <a:rPr lang="pt-BR" sz="1100" i="1" spc="4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 </a:t>
            </a:r>
            <a:r>
              <a:rPr lang="mr-IN" sz="1100" i="1" spc="40" dirty="0">
                <a:solidFill>
                  <a:schemeClr val="bg1">
                    <a:lumMod val="85000"/>
                  </a:schemeClr>
                </a:solidFill>
                <a:latin typeface="Segoe UI" panose="020B0502040204020203" pitchFamily="34" charset="0"/>
                <a:ea typeface="Segoe UI Symbol" panose="020B0502040204020203" pitchFamily="34" charset="0"/>
                <a:cs typeface="Franklin Gothic Book" charset="0"/>
              </a:rPr>
              <a:t>–</a:t>
            </a:r>
            <a:r>
              <a:rPr lang="pt-BR" sz="1100" i="1" spc="4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 explicações do modelo de regressão</a:t>
            </a:r>
          </a:p>
        </p:txBody>
      </p:sp>
      <p:sp>
        <p:nvSpPr>
          <p:cNvPr id="167" name="Retângulo 166">
            <a:extLst>
              <a:ext uri="{FF2B5EF4-FFF2-40B4-BE49-F238E27FC236}">
                <a16:creationId xmlns:a16="http://schemas.microsoft.com/office/drawing/2014/main" id="{60C2D5E9-B345-AE42-B752-F10AF7857AE7}"/>
              </a:ext>
            </a:extLst>
          </p:cNvPr>
          <p:cNvSpPr/>
          <p:nvPr/>
        </p:nvSpPr>
        <p:spPr>
          <a:xfrm>
            <a:off x="3042874" y="4951275"/>
            <a:ext cx="744114" cy="446276"/>
          </a:xfrm>
          <a:prstGeom prst="rect">
            <a:avLst/>
          </a:prstGeom>
          <a:solidFill>
            <a:schemeClr val="tx2">
              <a:lumMod val="50000"/>
            </a:schemeClr>
          </a:solidFill>
        </p:spPr>
        <p:txBody>
          <a:bodyPr wrap="none">
            <a:spAutoFit/>
          </a:bodyPr>
          <a:lstStyle/>
          <a:p>
            <a:pPr algn="ctr" defTabSz="914340" fontAlgn="ctr"/>
            <a:r>
              <a:rPr lang="pt-BR" sz="2300" dirty="0">
                <a:solidFill>
                  <a:srgbClr val="00B0F0"/>
                </a:solidFill>
                <a:latin typeface="Segoe UI Symbol" panose="020B0502040204020203" pitchFamily="34" charset="0"/>
                <a:ea typeface="Segoe UI Symbol" panose="020B0502040204020203" pitchFamily="34" charset="0"/>
                <a:cs typeface="Arial Narrow" charset="0"/>
              </a:rPr>
              <a:t>72%</a:t>
            </a:r>
            <a:endParaRPr lang="mr-IN" sz="2300" dirty="0">
              <a:solidFill>
                <a:srgbClr val="00B0F0"/>
              </a:solidFill>
              <a:latin typeface="Segoe UI Symbol" panose="020B0502040204020203" pitchFamily="34" charset="0"/>
              <a:ea typeface="Segoe UI Symbol" panose="020B0502040204020203" pitchFamily="34" charset="0"/>
              <a:cs typeface="Arial Narrow" charset="0"/>
            </a:endParaRPr>
          </a:p>
        </p:txBody>
      </p:sp>
      <p:sp>
        <p:nvSpPr>
          <p:cNvPr id="36" name="Retângulo 35">
            <a:extLst>
              <a:ext uri="{FF2B5EF4-FFF2-40B4-BE49-F238E27FC236}">
                <a16:creationId xmlns:a16="http://schemas.microsoft.com/office/drawing/2014/main" id="{A0347378-F50B-D545-8DE9-5F9DC6DFD454}"/>
              </a:ext>
            </a:extLst>
          </p:cNvPr>
          <p:cNvSpPr/>
          <p:nvPr/>
        </p:nvSpPr>
        <p:spPr>
          <a:xfrm>
            <a:off x="3054716" y="5360569"/>
            <a:ext cx="643698" cy="307777"/>
          </a:xfrm>
          <a:prstGeom prst="rect">
            <a:avLst/>
          </a:prstGeom>
          <a:noFill/>
        </p:spPr>
        <p:txBody>
          <a:bodyPr wrap="square">
            <a:spAutoFit/>
          </a:bodyPr>
          <a:lstStyle/>
          <a:p>
            <a:pPr algn="ctr" defTabSz="914354" fontAlgn="ctr">
              <a:defRPr/>
            </a:pPr>
            <a:r>
              <a:rPr lang="pt-BR" sz="1400" dirty="0">
                <a:solidFill>
                  <a:schemeClr val="bg1"/>
                </a:solidFill>
                <a:latin typeface="Segoe UI Symbol" panose="020B0502040204020203" pitchFamily="34" charset="0"/>
                <a:ea typeface="Segoe UI Symbol" panose="020B0502040204020203" pitchFamily="34" charset="0"/>
                <a:cs typeface="Arial Narrow" charset="0"/>
              </a:rPr>
              <a:t>R2</a:t>
            </a:r>
          </a:p>
        </p:txBody>
      </p:sp>
      <p:sp>
        <p:nvSpPr>
          <p:cNvPr id="38" name="CaixaDeTexto 26">
            <a:extLst>
              <a:ext uri="{FF2B5EF4-FFF2-40B4-BE49-F238E27FC236}">
                <a16:creationId xmlns:a16="http://schemas.microsoft.com/office/drawing/2014/main" id="{67EF5377-A177-0642-85C0-85687DE6B28B}"/>
              </a:ext>
            </a:extLst>
          </p:cNvPr>
          <p:cNvSpPr txBox="1"/>
          <p:nvPr/>
        </p:nvSpPr>
        <p:spPr>
          <a:xfrm>
            <a:off x="3933513" y="2432648"/>
            <a:ext cx="4372414" cy="295145"/>
          </a:xfrm>
          <a:prstGeom prst="rect">
            <a:avLst/>
          </a:prstGeom>
          <a:noFill/>
        </p:spPr>
        <p:txBody>
          <a:bodyPr wrap="square" lIns="0" rtlCol="0">
            <a:spAutoFit/>
          </a:bodyPr>
          <a:lstStyle/>
          <a:p>
            <a:pPr algn="ctr">
              <a:lnSpc>
                <a:spcPct val="110000"/>
              </a:lnSpc>
              <a:spcAft>
                <a:spcPts val="1000"/>
              </a:spcAft>
            </a:pPr>
            <a:r>
              <a:rPr lang="pt-BR" sz="1300" b="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AVALIAÇÃO DE FATORES OBJETIVOS:</a:t>
            </a:r>
            <a:endParaRPr lang="pt-BR" sz="1300" b="1" spc="300" dirty="0">
              <a:solidFill>
                <a:schemeClr val="bg1"/>
              </a:solidFill>
              <a:highlight>
                <a:srgbClr val="FFFF00"/>
              </a:highlight>
              <a:latin typeface="Segoe UI" panose="020B0502040204020203" pitchFamily="34" charset="0"/>
              <a:ea typeface="Segoe UI Symbol" panose="020B0502040204020203" pitchFamily="34" charset="0"/>
              <a:cs typeface="Segoe UI" panose="020B0502040204020203" pitchFamily="34" charset="0"/>
            </a:endParaRPr>
          </a:p>
        </p:txBody>
      </p:sp>
      <p:sp>
        <p:nvSpPr>
          <p:cNvPr id="39" name="CaixaDeTexto 26">
            <a:extLst>
              <a:ext uri="{FF2B5EF4-FFF2-40B4-BE49-F238E27FC236}">
                <a16:creationId xmlns:a16="http://schemas.microsoft.com/office/drawing/2014/main" id="{E7FF0930-F74D-0249-A052-2A7E0EF29D6A}"/>
              </a:ext>
            </a:extLst>
          </p:cNvPr>
          <p:cNvSpPr txBox="1"/>
          <p:nvPr/>
        </p:nvSpPr>
        <p:spPr>
          <a:xfrm>
            <a:off x="1199155" y="2420773"/>
            <a:ext cx="1906598" cy="301365"/>
          </a:xfrm>
          <a:prstGeom prst="rect">
            <a:avLst/>
          </a:prstGeom>
          <a:noFill/>
        </p:spPr>
        <p:txBody>
          <a:bodyPr wrap="square" lIns="0" rtlCol="0">
            <a:spAutoFit/>
          </a:bodyPr>
          <a:lstStyle/>
          <a:p>
            <a:pPr>
              <a:lnSpc>
                <a:spcPct val="110000"/>
              </a:lnSpc>
              <a:spcAft>
                <a:spcPts val="1000"/>
              </a:spcAft>
            </a:pPr>
            <a:r>
              <a:rPr lang="pt-BR" sz="1300" i="1" spc="1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Indicação do BB:</a:t>
            </a:r>
            <a:endParaRPr lang="pt-BR" sz="1300" i="1" spc="10" dirty="0">
              <a:solidFill>
                <a:schemeClr val="bg1"/>
              </a:solidFill>
              <a:highlight>
                <a:srgbClr val="FFFF00"/>
              </a:highlight>
              <a:latin typeface="Segoe UI" panose="020B0502040204020203" pitchFamily="34" charset="0"/>
              <a:ea typeface="Segoe UI Symbol" panose="020B0502040204020203" pitchFamily="34" charset="0"/>
              <a:cs typeface="Segoe UI" panose="020B0502040204020203" pitchFamily="34" charset="0"/>
            </a:endParaRPr>
          </a:p>
        </p:txBody>
      </p:sp>
      <p:sp>
        <p:nvSpPr>
          <p:cNvPr id="40" name="CaixaDeTexto 26">
            <a:extLst>
              <a:ext uri="{FF2B5EF4-FFF2-40B4-BE49-F238E27FC236}">
                <a16:creationId xmlns:a16="http://schemas.microsoft.com/office/drawing/2014/main" id="{4E36B556-8852-B74A-8349-45DB77ED4370}"/>
              </a:ext>
            </a:extLst>
          </p:cNvPr>
          <p:cNvSpPr txBox="1"/>
          <p:nvPr/>
        </p:nvSpPr>
        <p:spPr>
          <a:xfrm>
            <a:off x="9536192" y="2420773"/>
            <a:ext cx="1558727" cy="521425"/>
          </a:xfrm>
          <a:prstGeom prst="rect">
            <a:avLst/>
          </a:prstGeom>
          <a:noFill/>
        </p:spPr>
        <p:txBody>
          <a:bodyPr wrap="square" lIns="0" rtlCol="0">
            <a:spAutoFit/>
          </a:bodyPr>
          <a:lstStyle/>
          <a:p>
            <a:pPr algn="r">
              <a:lnSpc>
                <a:spcPct val="110000"/>
              </a:lnSpc>
              <a:spcAft>
                <a:spcPts val="1000"/>
              </a:spcAft>
            </a:pPr>
            <a:r>
              <a:rPr lang="pt-BR" sz="1300" i="1" spc="10" dirty="0">
                <a:solidFill>
                  <a:schemeClr val="bg1"/>
                </a:solidFill>
                <a:latin typeface="Segoe UI" panose="020B0502040204020203" pitchFamily="34" charset="0"/>
                <a:ea typeface="Segoe UI Symbol" panose="020B0502040204020203" pitchFamily="34" charset="0"/>
                <a:cs typeface="Segoe UI" panose="020B0502040204020203" pitchFamily="34" charset="0"/>
              </a:rPr>
              <a:t>Satisfação geral</a:t>
            </a:r>
            <a:br>
              <a:rPr lang="pt-BR" sz="1300" i="1" spc="1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300" i="1" spc="1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com o BB:</a:t>
            </a:r>
            <a:endParaRPr lang="pt-BR" sz="1300" i="1" spc="10" dirty="0">
              <a:solidFill>
                <a:schemeClr val="bg1"/>
              </a:solidFill>
              <a:highlight>
                <a:srgbClr val="FFFF00"/>
              </a:highlight>
              <a:latin typeface="Segoe UI" panose="020B0502040204020203" pitchFamily="34" charset="0"/>
              <a:ea typeface="Segoe UI Symbol" panose="020B0502040204020203" pitchFamily="34" charset="0"/>
              <a:cs typeface="Segoe UI" panose="020B0502040204020203" pitchFamily="34" charset="0"/>
            </a:endParaRPr>
          </a:p>
        </p:txBody>
      </p:sp>
      <p:cxnSp>
        <p:nvCxnSpPr>
          <p:cNvPr id="63" name="Conector Reto 62">
            <a:extLst>
              <a:ext uri="{FF2B5EF4-FFF2-40B4-BE49-F238E27FC236}">
                <a16:creationId xmlns:a16="http://schemas.microsoft.com/office/drawing/2014/main" id="{BF87DD90-4020-544E-87E1-EE9570FF431A}"/>
              </a:ext>
            </a:extLst>
          </p:cNvPr>
          <p:cNvCxnSpPr>
            <a:cxnSpLocks/>
          </p:cNvCxnSpPr>
          <p:nvPr/>
        </p:nvCxnSpPr>
        <p:spPr>
          <a:xfrm flipH="1">
            <a:off x="3355655" y="4049287"/>
            <a:ext cx="5462275" cy="0"/>
          </a:xfrm>
          <a:prstGeom prst="line">
            <a:avLst/>
          </a:prstGeom>
          <a:ln w="127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3" name="Tabela 32">
            <a:extLst>
              <a:ext uri="{FF2B5EF4-FFF2-40B4-BE49-F238E27FC236}">
                <a16:creationId xmlns:a16="http://schemas.microsoft.com/office/drawing/2014/main" id="{0FE1FD8F-188E-7646-8227-70E3CE271F35}"/>
              </a:ext>
            </a:extLst>
          </p:cNvPr>
          <p:cNvGraphicFramePr>
            <a:graphicFrameLocks noGrp="1"/>
          </p:cNvGraphicFramePr>
          <p:nvPr/>
        </p:nvGraphicFramePr>
        <p:xfrm>
          <a:off x="3614456" y="2838834"/>
          <a:ext cx="4944673" cy="1908456"/>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2711105798"/>
                    </a:ext>
                  </a:extLst>
                </a:gridCol>
                <a:gridCol w="252000">
                  <a:extLst>
                    <a:ext uri="{9D8B030D-6E8A-4147-A177-3AD203B41FA5}">
                      <a16:colId xmlns:a16="http://schemas.microsoft.com/office/drawing/2014/main" val="3044320675"/>
                    </a:ext>
                  </a:extLst>
                </a:gridCol>
                <a:gridCol w="3576673">
                  <a:extLst>
                    <a:ext uri="{9D8B030D-6E8A-4147-A177-3AD203B41FA5}">
                      <a16:colId xmlns:a16="http://schemas.microsoft.com/office/drawing/2014/main" val="421198219"/>
                    </a:ext>
                  </a:extLst>
                </a:gridCol>
                <a:gridCol w="252000">
                  <a:extLst>
                    <a:ext uri="{9D8B030D-6E8A-4147-A177-3AD203B41FA5}">
                      <a16:colId xmlns:a16="http://schemas.microsoft.com/office/drawing/2014/main" val="4001867891"/>
                    </a:ext>
                  </a:extLst>
                </a:gridCol>
                <a:gridCol w="432000">
                  <a:extLst>
                    <a:ext uri="{9D8B030D-6E8A-4147-A177-3AD203B41FA5}">
                      <a16:colId xmlns:a16="http://schemas.microsoft.com/office/drawing/2014/main" val="1927107828"/>
                    </a:ext>
                  </a:extLst>
                </a:gridCol>
              </a:tblGrid>
              <a:tr h="477114">
                <a:tc>
                  <a:txBody>
                    <a:bodyPr/>
                    <a:lstStyle/>
                    <a:p>
                      <a:pPr algn="r" rtl="0" fontAlgn="ctr"/>
                      <a:r>
                        <a:rPr lang="pt-BR" sz="1400" b="0" i="0" u="none" strike="noStrike" dirty="0">
                          <a:solidFill>
                            <a:srgbClr val="FFFFFF"/>
                          </a:solidFill>
                          <a:effectLst/>
                          <a:latin typeface="Segoe UI Symbol" panose="020B0502040204020203" pitchFamily="34" charset="0"/>
                        </a:rPr>
                        <a:t>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1"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300" b="0" i="0" u="none" strike="noStrike" dirty="0">
                          <a:solidFill>
                            <a:schemeClr val="bg1"/>
                          </a:solidFill>
                          <a:effectLst/>
                          <a:latin typeface="Segoe UI Symbol" panose="020B0502040204020203" pitchFamily="34" charset="0"/>
                          <a:ea typeface="Segoe UI Symbol" panose="020B0502040204020203" pitchFamily="34" charset="0"/>
                        </a:rPr>
                        <a:t>Conveniência e praticidade de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0"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400" b="0" i="0" u="none" strike="noStrike">
                          <a:solidFill>
                            <a:srgbClr val="FFFFFF"/>
                          </a:solidFill>
                          <a:effectLst/>
                          <a:latin typeface="Segoe UI Symbol" panose="020B0502040204020203" pitchFamily="34" charset="0"/>
                        </a:rPr>
                        <a:t>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32681092"/>
                  </a:ext>
                </a:extLst>
              </a:tr>
              <a:tr h="477114">
                <a:tc>
                  <a:txBody>
                    <a:bodyPr/>
                    <a:lstStyle/>
                    <a:p>
                      <a:pPr algn="r" rtl="0" fontAlgn="ctr"/>
                      <a:r>
                        <a:rPr lang="pt-BR" sz="1400" b="0" i="0" u="none" strike="noStrike">
                          <a:solidFill>
                            <a:srgbClr val="FFFFFF"/>
                          </a:solidFill>
                          <a:effectLst/>
                          <a:latin typeface="Segoe UI Symbol" panose="020B0502040204020203" pitchFamily="34" charset="0"/>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1"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300" b="0" i="0" u="none" strike="noStrike" dirty="0">
                          <a:solidFill>
                            <a:schemeClr val="bg1"/>
                          </a:solidFill>
                          <a:effectLst/>
                          <a:latin typeface="Segoe UI Symbol" panose="020B0502040204020203" pitchFamily="34" charset="0"/>
                          <a:ea typeface="Segoe UI Symbol" panose="020B0502040204020203" pitchFamily="34" charset="0"/>
                        </a:rPr>
                        <a:t>Relacionamento e atendimento gerentes/</a:t>
                      </a:r>
                      <a:r>
                        <a:rPr lang="pt-BR" sz="1300" b="0" i="0" u="none" strike="noStrike" dirty="0" err="1">
                          <a:solidFill>
                            <a:schemeClr val="bg1"/>
                          </a:solidFill>
                          <a:effectLst/>
                          <a:latin typeface="Segoe UI Symbol" panose="020B0502040204020203" pitchFamily="34" charset="0"/>
                          <a:ea typeface="Segoe UI Symbol" panose="020B0502040204020203" pitchFamily="34" charset="0"/>
                        </a:rPr>
                        <a:t>funcis</a:t>
                      </a:r>
                      <a:endParaRPr lang="pt-BR" sz="1300" b="0" i="0"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0"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400" b="0" i="0" u="none" strike="noStrike">
                          <a:solidFill>
                            <a:srgbClr val="FFFFFF"/>
                          </a:solidFill>
                          <a:effectLst/>
                          <a:latin typeface="Segoe UI Symbol" panose="020B0502040204020203" pitchFamily="34" charset="0"/>
                        </a:rPr>
                        <a:t>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2509197954"/>
                  </a:ext>
                </a:extLst>
              </a:tr>
              <a:tr h="477114">
                <a:tc>
                  <a:txBody>
                    <a:bodyPr/>
                    <a:lstStyle/>
                    <a:p>
                      <a:pPr algn="r" rtl="0" fontAlgn="ctr"/>
                      <a:r>
                        <a:rPr lang="pt-BR" sz="1400" b="0" i="0" u="none" strike="noStrike">
                          <a:solidFill>
                            <a:srgbClr val="FFFFFF"/>
                          </a:solidFill>
                          <a:effectLst/>
                          <a:latin typeface="Segoe UI Symbol" panose="020B0502040204020203" pitchFamily="34" charset="0"/>
                        </a:rPr>
                        <a:t>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1"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300" b="0" i="0" u="none" strike="noStrike" dirty="0">
                          <a:solidFill>
                            <a:schemeClr val="bg1"/>
                          </a:solidFill>
                          <a:effectLst/>
                          <a:latin typeface="Segoe UI Symbol" panose="020B0502040204020203" pitchFamily="34" charset="0"/>
                          <a:ea typeface="Segoe UI Symbol" panose="020B0502040204020203" pitchFamily="34" charset="0"/>
                        </a:rPr>
                        <a:t>Produtos e serviços adequados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0"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400" b="0" i="0" u="none" strike="noStrike">
                          <a:solidFill>
                            <a:srgbClr val="FFFFFF"/>
                          </a:solidFill>
                          <a:effectLst/>
                          <a:latin typeface="Segoe UI Symbol" panose="020B0502040204020203" pitchFamily="34" charset="0"/>
                        </a:rPr>
                        <a:t>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115837518"/>
                  </a:ext>
                </a:extLst>
              </a:tr>
              <a:tr h="477114">
                <a:tc>
                  <a:txBody>
                    <a:bodyPr/>
                    <a:lstStyle/>
                    <a:p>
                      <a:pPr algn="r" rtl="0" fontAlgn="ctr"/>
                      <a:r>
                        <a:rPr lang="pt-BR" sz="1400" b="0" i="0" u="none" strike="noStrike" dirty="0">
                          <a:solidFill>
                            <a:srgbClr val="FFFFFF"/>
                          </a:solidFill>
                          <a:effectLst/>
                          <a:latin typeface="Segoe UI Symbol" panose="020B0502040204020203" pitchFamily="34" charset="0"/>
                        </a:rPr>
                        <a:t>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1"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300" b="0" i="0" u="none" strike="noStrike" dirty="0">
                          <a:solidFill>
                            <a:schemeClr val="bg1"/>
                          </a:solidFill>
                          <a:effectLst/>
                          <a:latin typeface="Segoe UI Symbol" panose="020B0502040204020203" pitchFamily="34" charset="0"/>
                          <a:ea typeface="Segoe UI Symbol" panose="020B0502040204020203" pitchFamily="34" charset="0"/>
                        </a:rPr>
                        <a:t>Custo </a:t>
                      </a:r>
                      <a:r>
                        <a:rPr lang="pt-BR" sz="1300" b="0" i="0" u="none" strike="noStrike" dirty="0" err="1">
                          <a:solidFill>
                            <a:schemeClr val="bg1"/>
                          </a:solidFill>
                          <a:effectLst/>
                          <a:latin typeface="Segoe UI Symbol" panose="020B0502040204020203" pitchFamily="34" charset="0"/>
                          <a:ea typeface="Segoe UI Symbol" panose="020B0502040204020203" pitchFamily="34" charset="0"/>
                        </a:rPr>
                        <a:t>x</a:t>
                      </a:r>
                      <a:r>
                        <a:rPr lang="pt-BR" sz="1300" b="0" i="0" u="none" strike="noStrike" dirty="0">
                          <a:solidFill>
                            <a:schemeClr val="bg1"/>
                          </a:solidFill>
                          <a:effectLst/>
                          <a:latin typeface="Segoe UI Symbol" panose="020B0502040204020203" pitchFamily="34" charset="0"/>
                          <a:ea typeface="Segoe UI Symbol" panose="020B0502040204020203" pitchFamily="34" charset="0"/>
                        </a:rPr>
                        <a:t> Benefício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algn="ctr" fontAlgn="ctr"/>
                      <a:endParaRPr lang="pt-BR" sz="1100" b="0" i="0" u="none" strike="noStrike" dirty="0">
                        <a:solidFill>
                          <a:schemeClr val="bg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400" b="0" i="0" u="none" strike="noStrike" dirty="0">
                          <a:solidFill>
                            <a:srgbClr val="FFFFFF"/>
                          </a:solidFill>
                          <a:effectLst/>
                          <a:latin typeface="Segoe UI Symbol" panose="020B0502040204020203" pitchFamily="34" charset="0"/>
                        </a:rPr>
                        <a:t>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3260964310"/>
                  </a:ext>
                </a:extLst>
              </a:tr>
            </a:tbl>
          </a:graphicData>
        </a:graphic>
      </p:graphicFrame>
      <p:cxnSp>
        <p:nvCxnSpPr>
          <p:cNvPr id="135" name="Conector de Seta Reta 134">
            <a:extLst>
              <a:ext uri="{FF2B5EF4-FFF2-40B4-BE49-F238E27FC236}">
                <a16:creationId xmlns:a16="http://schemas.microsoft.com/office/drawing/2014/main" id="{4E1F3687-ADF0-F049-83A1-F6C761D46EBB}"/>
              </a:ext>
            </a:extLst>
          </p:cNvPr>
          <p:cNvCxnSpPr>
            <a:cxnSpLocks/>
          </p:cNvCxnSpPr>
          <p:nvPr/>
        </p:nvCxnSpPr>
        <p:spPr>
          <a:xfrm>
            <a:off x="8753639" y="3104390"/>
            <a:ext cx="128582" cy="189969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7F597F42-5B30-754D-BBCE-CCB3AE050DD2}"/>
              </a:ext>
            </a:extLst>
          </p:cNvPr>
          <p:cNvCxnSpPr>
            <a:cxnSpLocks/>
          </p:cNvCxnSpPr>
          <p:nvPr/>
        </p:nvCxnSpPr>
        <p:spPr>
          <a:xfrm flipH="1">
            <a:off x="3291364" y="3104390"/>
            <a:ext cx="128582" cy="189969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Espaço Reservado para Texto 3">
            <a:extLst>
              <a:ext uri="{FF2B5EF4-FFF2-40B4-BE49-F238E27FC236}">
                <a16:creationId xmlns:a16="http://schemas.microsoft.com/office/drawing/2014/main" id="{5CED2791-A90D-CB4C-951F-75B73602035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pSp>
        <p:nvGrpSpPr>
          <p:cNvPr id="34" name="Agrupar 33">
            <a:extLst>
              <a:ext uri="{FF2B5EF4-FFF2-40B4-BE49-F238E27FC236}">
                <a16:creationId xmlns:a16="http://schemas.microsoft.com/office/drawing/2014/main" id="{8502672F-3DB5-7545-A4A5-EB6D6086DD79}"/>
              </a:ext>
            </a:extLst>
          </p:cNvPr>
          <p:cNvGrpSpPr/>
          <p:nvPr/>
        </p:nvGrpSpPr>
        <p:grpSpPr>
          <a:xfrm>
            <a:off x="8487128" y="6110177"/>
            <a:ext cx="3312093" cy="479054"/>
            <a:chOff x="8487128" y="6110177"/>
            <a:chExt cx="3312093" cy="479054"/>
          </a:xfrm>
        </p:grpSpPr>
        <p:pic>
          <p:nvPicPr>
            <p:cNvPr id="35" name="Imagem 34">
              <a:extLst>
                <a:ext uri="{FF2B5EF4-FFF2-40B4-BE49-F238E27FC236}">
                  <a16:creationId xmlns:a16="http://schemas.microsoft.com/office/drawing/2014/main" id="{E7A499B5-C170-A040-B691-78D7809B57EF}"/>
                </a:ext>
              </a:extLst>
            </p:cNvPr>
            <p:cNvPicPr>
              <a:picLocks noChangeAspect="1"/>
            </p:cNvPicPr>
            <p:nvPr/>
          </p:nvPicPr>
          <p:blipFill rotWithShape="1">
            <a:blip r:embed="rId5">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37" name="Imagem 36">
              <a:extLst>
                <a:ext uri="{FF2B5EF4-FFF2-40B4-BE49-F238E27FC236}">
                  <a16:creationId xmlns:a16="http://schemas.microsoft.com/office/drawing/2014/main" id="{007624C1-4035-9D48-8EE8-A9B1E1C6C9A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Tree>
    <p:extLst>
      <p:ext uri="{BB962C8B-B14F-4D97-AF65-F5344CB8AC3E}">
        <p14:creationId xmlns:p14="http://schemas.microsoft.com/office/powerpoint/2010/main" val="18262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E8CA696-0E20-634F-A2B4-256FCFF7325C}"/>
              </a:ext>
            </a:extLst>
          </p:cNvPr>
          <p:cNvSpPr txBox="1"/>
          <p:nvPr/>
        </p:nvSpPr>
        <p:spPr>
          <a:xfrm>
            <a:off x="6118167" y="4752498"/>
            <a:ext cx="1902765" cy="261610"/>
          </a:xfrm>
          <a:prstGeom prst="rect">
            <a:avLst/>
          </a:prstGeom>
          <a:noFill/>
        </p:spPr>
        <p:txBody>
          <a:bodyPr wrap="none" rtlCol="0">
            <a:spAutoFit/>
          </a:bodyPr>
          <a:lstStyle/>
          <a:p>
            <a:r>
              <a:rPr lang="pt-BR" sz="1100" spc="530" dirty="0">
                <a:solidFill>
                  <a:schemeClr val="bg1"/>
                </a:solidFill>
                <a:latin typeface="Segoe UI Symbol" panose="020B0502040204020203" pitchFamily="34" charset="0"/>
                <a:ea typeface="Segoe UI Symbol" panose="020B0502040204020203" pitchFamily="34" charset="0"/>
              </a:rPr>
              <a:t>JANEIRO/2020</a:t>
            </a:r>
          </a:p>
        </p:txBody>
      </p:sp>
      <p:pic>
        <p:nvPicPr>
          <p:cNvPr id="5" name="Imagem 4" descr="Uma imagem contendo pessoa, homem, mulher, jovem&#10;&#10;Descrição gerada automaticamente">
            <a:extLst>
              <a:ext uri="{FF2B5EF4-FFF2-40B4-BE49-F238E27FC236}">
                <a16:creationId xmlns:a16="http://schemas.microsoft.com/office/drawing/2014/main" id="{A165CE01-8D22-5C46-8C68-F6289D95AB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1" name="Retângulo 20">
            <a:extLst>
              <a:ext uri="{FF2B5EF4-FFF2-40B4-BE49-F238E27FC236}">
                <a16:creationId xmlns:a16="http://schemas.microsoft.com/office/drawing/2014/main" id="{CF72C70B-3AE1-AF4E-AD97-7CE53016419F}"/>
              </a:ext>
            </a:extLst>
          </p:cNvPr>
          <p:cNvSpPr/>
          <p:nvPr/>
        </p:nvSpPr>
        <p:spPr>
          <a:xfrm>
            <a:off x="0" y="0"/>
            <a:ext cx="12192000" cy="6858000"/>
          </a:xfrm>
          <a:prstGeom prst="rect">
            <a:avLst/>
          </a:prstGeom>
          <a:solidFill>
            <a:srgbClr val="1C273A">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46">
            <a:extLst>
              <a:ext uri="{FF2B5EF4-FFF2-40B4-BE49-F238E27FC236}">
                <a16:creationId xmlns:a16="http://schemas.microsoft.com/office/drawing/2014/main" id="{7B903A96-65AD-6B4B-B6B1-7AE57C280FDC}"/>
              </a:ext>
            </a:extLst>
          </p:cNvPr>
          <p:cNvSpPr txBox="1"/>
          <p:nvPr/>
        </p:nvSpPr>
        <p:spPr>
          <a:xfrm>
            <a:off x="2192877" y="1335601"/>
            <a:ext cx="4655979" cy="1265411"/>
          </a:xfrm>
          <a:prstGeom prst="rect">
            <a:avLst/>
          </a:prstGeom>
          <a:noFill/>
        </p:spPr>
        <p:txBody>
          <a:bodyPr wrap="square" rtlCol="0">
            <a:spAutoFit/>
          </a:bodyPr>
          <a:lstStyle/>
          <a:p>
            <a:pPr defTabSz="914340">
              <a:lnSpc>
                <a:spcPct val="110000"/>
              </a:lnSpc>
            </a:pPr>
            <a:r>
              <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Informações extraídas do </a:t>
            </a:r>
            <a:r>
              <a:rPr lang="pt-BR" sz="1400" i="1" spc="300" dirty="0" err="1">
                <a:solidFill>
                  <a:schemeClr val="bg1"/>
                </a:solidFill>
                <a:latin typeface="Segoe UI" panose="020B0502040204020203" pitchFamily="34" charset="0"/>
                <a:ea typeface="Segoe UI Symbol" panose="020B0502040204020203" pitchFamily="34" charset="0"/>
                <a:cs typeface="Segoe UI" panose="020B0502040204020203" pitchFamily="34" charset="0"/>
              </a:rPr>
              <a:t>Matomo</a:t>
            </a:r>
            <a:endPar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p>
            <a:pPr defTabSz="914340">
              <a:lnSpc>
                <a:spcPct val="110000"/>
              </a:lnSpc>
            </a:pPr>
            <a:r>
              <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Junho de 2020</a:t>
            </a:r>
          </a:p>
          <a:p>
            <a:pPr defTabSz="914340">
              <a:lnSpc>
                <a:spcPct val="110000"/>
              </a:lnSpc>
            </a:pPr>
            <a:r>
              <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2.572 </a:t>
            </a:r>
            <a:r>
              <a:rPr lang="pt-BR" sz="1400" i="1" spc="300" dirty="0" err="1">
                <a:solidFill>
                  <a:schemeClr val="bg1"/>
                </a:solidFill>
                <a:latin typeface="Segoe UI" panose="020B0502040204020203" pitchFamily="34" charset="0"/>
                <a:ea typeface="Segoe UI Symbol" panose="020B0502040204020203" pitchFamily="34" charset="0"/>
                <a:cs typeface="Segoe UI" panose="020B0502040204020203" pitchFamily="34" charset="0"/>
              </a:rPr>
              <a:t>APP’s</a:t>
            </a:r>
            <a:endPar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p>
            <a:pPr defTabSz="914340">
              <a:lnSpc>
                <a:spcPct val="110000"/>
              </a:lnSpc>
            </a:pPr>
            <a:r>
              <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Tempo de </a:t>
            </a:r>
            <a:r>
              <a:rPr lang="pt-BR" sz="1400" i="1" spc="300" dirty="0" err="1">
                <a:solidFill>
                  <a:schemeClr val="bg1"/>
                </a:solidFill>
                <a:latin typeface="Segoe UI" panose="020B0502040204020203" pitchFamily="34" charset="0"/>
                <a:ea typeface="Segoe UI Symbol" panose="020B0502040204020203" pitchFamily="34" charset="0"/>
                <a:cs typeface="Segoe UI" panose="020B0502040204020203" pitchFamily="34" charset="0"/>
              </a:rPr>
              <a:t>TimeOut</a:t>
            </a:r>
            <a:r>
              <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em 30 segundos</a:t>
            </a:r>
          </a:p>
          <a:p>
            <a:pPr defTabSz="914340">
              <a:lnSpc>
                <a:spcPct val="110000"/>
              </a:lnSpc>
            </a:pPr>
            <a:endParaRPr lang="pt-BR" sz="1400" i="1" spc="3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p:txBody>
      </p:sp>
      <p:pic>
        <p:nvPicPr>
          <p:cNvPr id="19" name="Imagem 18">
            <a:extLst>
              <a:ext uri="{FF2B5EF4-FFF2-40B4-BE49-F238E27FC236}">
                <a16:creationId xmlns:a16="http://schemas.microsoft.com/office/drawing/2014/main" id="{82525EDD-B272-F845-9264-98830715096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sp>
        <p:nvSpPr>
          <p:cNvPr id="10" name="Espaço Reservado para Texto 3">
            <a:extLst>
              <a:ext uri="{FF2B5EF4-FFF2-40B4-BE49-F238E27FC236}">
                <a16:creationId xmlns:a16="http://schemas.microsoft.com/office/drawing/2014/main" id="{7B34006C-5504-9C44-A8D8-FE0571C95EC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44307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10">
            <a:extLst>
              <a:ext uri="{FF2B5EF4-FFF2-40B4-BE49-F238E27FC236}">
                <a16:creationId xmlns:a16="http://schemas.microsoft.com/office/drawing/2014/main" id="{38E0CFCF-4C48-8A42-AA44-64FD56CF8073}"/>
              </a:ext>
            </a:extLst>
          </p:cNvPr>
          <p:cNvGrpSpPr/>
          <p:nvPr/>
        </p:nvGrpSpPr>
        <p:grpSpPr>
          <a:xfrm>
            <a:off x="1055929" y="6529720"/>
            <a:ext cx="6897779" cy="282092"/>
            <a:chOff x="837924" y="5918649"/>
            <a:chExt cx="6897779" cy="282092"/>
          </a:xfrm>
        </p:grpSpPr>
        <p:sp>
          <p:nvSpPr>
            <p:cNvPr id="74" name="Rectangle 102">
              <a:extLst>
                <a:ext uri="{FF2B5EF4-FFF2-40B4-BE49-F238E27FC236}">
                  <a16:creationId xmlns:a16="http://schemas.microsoft.com/office/drawing/2014/main" id="{0DCA93EC-4040-8548-BD6E-6137C393E161}"/>
                </a:ext>
              </a:extLst>
            </p:cNvPr>
            <p:cNvSpPr/>
            <p:nvPr/>
          </p:nvSpPr>
          <p:spPr>
            <a:xfrm>
              <a:off x="837924" y="5918649"/>
              <a:ext cx="6897779" cy="277246"/>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78" name="Straight Arrow Connector 103">
              <a:extLst>
                <a:ext uri="{FF2B5EF4-FFF2-40B4-BE49-F238E27FC236}">
                  <a16:creationId xmlns:a16="http://schemas.microsoft.com/office/drawing/2014/main" id="{0877E411-6585-7B4F-8FA1-BB72C48FB0C4}"/>
                </a:ext>
              </a:extLst>
            </p:cNvPr>
            <p:cNvCxnSpPr>
              <a:cxnSpLocks/>
            </p:cNvCxnSpPr>
            <p:nvPr/>
          </p:nvCxnSpPr>
          <p:spPr>
            <a:xfrm>
              <a:off x="907058" y="6042005"/>
              <a:ext cx="6141381" cy="0"/>
            </a:xfrm>
            <a:prstGeom prst="straightConnector1">
              <a:avLst/>
            </a:prstGeom>
            <a:ln>
              <a:solidFill>
                <a:schemeClr val="bg1">
                  <a:lumMod val="65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107" name="TextBox 104">
              <a:extLst>
                <a:ext uri="{FF2B5EF4-FFF2-40B4-BE49-F238E27FC236}">
                  <a16:creationId xmlns:a16="http://schemas.microsoft.com/office/drawing/2014/main" id="{5F3839B8-2BAC-1342-A7C0-316FF7871231}"/>
                </a:ext>
              </a:extLst>
            </p:cNvPr>
            <p:cNvSpPr txBox="1"/>
            <p:nvPr/>
          </p:nvSpPr>
          <p:spPr>
            <a:xfrm>
              <a:off x="2754918" y="5923742"/>
              <a:ext cx="2105320" cy="276999"/>
            </a:xfrm>
            <a:prstGeom prst="rect">
              <a:avLst/>
            </a:prstGeom>
            <a:solidFill>
              <a:schemeClr val="bg1"/>
            </a:solidFill>
          </p:spPr>
          <p:txBody>
            <a:bodyPr wrap="non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rPr>
                <a:t>Percentual de Explicação (%)</a:t>
              </a:r>
              <a:endParaRPr kumimoji="0" lang="pt-BR" sz="11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endParaRPr>
            </a:p>
          </p:txBody>
        </p:sp>
      </p:grpSp>
      <p:graphicFrame>
        <p:nvGraphicFramePr>
          <p:cNvPr id="69" name="Gráfico 68">
            <a:extLst>
              <a:ext uri="{FF2B5EF4-FFF2-40B4-BE49-F238E27FC236}">
                <a16:creationId xmlns:a16="http://schemas.microsoft.com/office/drawing/2014/main" id="{1AB3A349-B583-2B45-828D-21B47833081B}"/>
              </a:ext>
            </a:extLst>
          </p:cNvPr>
          <p:cNvGraphicFramePr>
            <a:graphicFrameLocks/>
          </p:cNvGraphicFramePr>
          <p:nvPr/>
        </p:nvGraphicFramePr>
        <p:xfrm>
          <a:off x="216051" y="2485625"/>
          <a:ext cx="7790400" cy="4435200"/>
        </p:xfrm>
        <a:graphic>
          <a:graphicData uri="http://schemas.openxmlformats.org/drawingml/2006/chart">
            <c:chart xmlns:c="http://schemas.openxmlformats.org/drawingml/2006/chart" xmlns:r="http://schemas.openxmlformats.org/officeDocument/2006/relationships" r:id="rId2"/>
          </a:graphicData>
        </a:graphic>
      </p:graphicFrame>
      <p:sp>
        <p:nvSpPr>
          <p:cNvPr id="63" name="Retângulo 62">
            <a:extLst>
              <a:ext uri="{FF2B5EF4-FFF2-40B4-BE49-F238E27FC236}">
                <a16:creationId xmlns:a16="http://schemas.microsoft.com/office/drawing/2014/main" id="{9EA2F4E5-851C-AA40-901F-8FA98C541B8D}"/>
              </a:ext>
            </a:extLst>
          </p:cNvPr>
          <p:cNvSpPr/>
          <p:nvPr/>
        </p:nvSpPr>
        <p:spPr>
          <a:xfrm>
            <a:off x="8563525" y="0"/>
            <a:ext cx="3628475"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305488" y="353768"/>
            <a:ext cx="11261420" cy="424732"/>
          </a:xfrm>
        </p:spPr>
        <p:txBody>
          <a:bodyPr vert="horz" lIns="0" tIns="45720" rIns="0" bIns="45720" rtlCol="0" anchor="t" anchorCtr="0">
            <a:normAutofit fontScale="90000"/>
          </a:bodyPr>
          <a:lstStyle/>
          <a:p>
            <a:r>
              <a:rPr lang="pt-BR" sz="2600" dirty="0"/>
              <a:t>TEMAS DE QUALIDADE </a:t>
            </a:r>
            <a:r>
              <a:rPr lang="pt-BR" sz="2600" dirty="0" err="1"/>
              <a:t>x</a:t>
            </a:r>
            <a:r>
              <a:rPr lang="pt-BR" sz="2600" dirty="0"/>
              <a:t> NPS</a:t>
            </a:r>
          </a:p>
        </p:txBody>
      </p:sp>
      <p:sp>
        <p:nvSpPr>
          <p:cNvPr id="3" name="Espaço Reservado para Texto 2">
            <a:extLst>
              <a:ext uri="{FF2B5EF4-FFF2-40B4-BE49-F238E27FC236}">
                <a16:creationId xmlns:a16="http://schemas.microsoft.com/office/drawing/2014/main" id="{01480180-3269-D44A-A092-04823CAB08A7}"/>
              </a:ext>
            </a:extLst>
          </p:cNvPr>
          <p:cNvSpPr>
            <a:spLocks noGrp="1"/>
          </p:cNvSpPr>
          <p:nvPr>
            <p:ph type="body" sz="quarter" idx="13"/>
          </p:nvPr>
        </p:nvSpPr>
        <p:spPr>
          <a:xfrm>
            <a:off x="305488" y="1066118"/>
            <a:ext cx="8210420" cy="1502399"/>
          </a:xfrm>
          <a:noFill/>
        </p:spPr>
        <p:txBody>
          <a:bodyPr wrap="square" lIns="0" rtlCol="0">
            <a:spAutoFit/>
          </a:bodyPr>
          <a:lstStyle/>
          <a:p>
            <a:pPr>
              <a:spcAft>
                <a:spcPts val="1000"/>
              </a:spcAft>
            </a:pPr>
            <a:r>
              <a:rPr lang="pt-BR" kern="1200" dirty="0">
                <a:solidFill>
                  <a:schemeClr val="tx1">
                    <a:lumMod val="95000"/>
                    <a:lumOff val="5000"/>
                  </a:schemeClr>
                </a:solidFill>
              </a:rPr>
              <a:t>Ao final do primeiro trimestre do ano, os temas de qualidade e canais avaliados explicam 72% do NPS, com o maior impacto atribuído à percepção de </a:t>
            </a:r>
            <a:r>
              <a:rPr lang="pt-BR" i="1" kern="1200" dirty="0">
                <a:solidFill>
                  <a:schemeClr val="tx1">
                    <a:lumMod val="95000"/>
                    <a:lumOff val="5000"/>
                  </a:schemeClr>
                </a:solidFill>
              </a:rPr>
              <a:t>Custo </a:t>
            </a:r>
            <a:r>
              <a:rPr lang="pt-BR" i="1" kern="1200" dirty="0" err="1">
                <a:solidFill>
                  <a:schemeClr val="tx1">
                    <a:lumMod val="95000"/>
                    <a:lumOff val="5000"/>
                  </a:schemeClr>
                </a:solidFill>
              </a:rPr>
              <a:t>x</a:t>
            </a:r>
            <a:r>
              <a:rPr lang="pt-BR" i="1" kern="1200" dirty="0">
                <a:solidFill>
                  <a:schemeClr val="tx1">
                    <a:lumMod val="95000"/>
                    <a:lumOff val="5000"/>
                  </a:schemeClr>
                </a:solidFill>
              </a:rPr>
              <a:t> Benefício do Banco</a:t>
            </a:r>
            <a:r>
              <a:rPr lang="pt-BR" kern="1200" dirty="0">
                <a:solidFill>
                  <a:schemeClr val="tx1">
                    <a:lumMod val="95000"/>
                    <a:lumOff val="5000"/>
                  </a:schemeClr>
                </a:solidFill>
              </a:rPr>
              <a:t> (23%). Mas vale destacar que, conceitualmente, o custo </a:t>
            </a:r>
            <a:r>
              <a:rPr lang="pt-BR" kern="1200" dirty="0" err="1">
                <a:solidFill>
                  <a:schemeClr val="tx1">
                    <a:lumMod val="95000"/>
                    <a:lumOff val="5000"/>
                  </a:schemeClr>
                </a:solidFill>
              </a:rPr>
              <a:t>x</a:t>
            </a:r>
            <a:r>
              <a:rPr lang="pt-BR" kern="1200" dirty="0">
                <a:solidFill>
                  <a:schemeClr val="tx1">
                    <a:lumMod val="95000"/>
                    <a:lumOff val="5000"/>
                  </a:schemeClr>
                </a:solidFill>
              </a:rPr>
              <a:t> benefício de um serviço pode ser interpretado como uma variável dependente dos demais temas de qualidade e, portanto, um precursor do NPS. No questionário de 2020 ele passou a ser perguntado separadamente dos demais temas, aprimorando a apuração desse indicador junto aos clientes e justificando os crescimentos de percepção e impacto (r2) nesse ano.</a:t>
            </a:r>
          </a:p>
        </p:txBody>
      </p:sp>
      <p:sp>
        <p:nvSpPr>
          <p:cNvPr id="6" name="CaixaDeTexto 5">
            <a:extLst>
              <a:ext uri="{FF2B5EF4-FFF2-40B4-BE49-F238E27FC236}">
                <a16:creationId xmlns:a16="http://schemas.microsoft.com/office/drawing/2014/main" id="{D25DADE9-0F01-7641-BC57-57090FF7EBA9}"/>
              </a:ext>
            </a:extLst>
          </p:cNvPr>
          <p:cNvSpPr txBox="1"/>
          <p:nvPr/>
        </p:nvSpPr>
        <p:spPr>
          <a:xfrm>
            <a:off x="305487" y="667498"/>
            <a:ext cx="7471291" cy="413959"/>
          </a:xfrm>
          <a:prstGeom prst="rect">
            <a:avLst/>
          </a:prstGeom>
        </p:spPr>
        <p:txBody>
          <a:bodyPr vert="horz" wrap="square" lIns="0" tIns="45720" rIns="0" bIns="45720" rtlCol="0">
            <a:spAutoFit/>
          </a:bodyPr>
          <a:lstStyle>
            <a:defPPr>
              <a:defRPr lang="pt-BR"/>
            </a:defPPr>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Fatores mais impactantes - Resultados média móvel Março 2020</a:t>
            </a:r>
          </a:p>
        </p:txBody>
      </p:sp>
      <p:sp>
        <p:nvSpPr>
          <p:cNvPr id="66" name="CaixaDeTexto 26">
            <a:extLst>
              <a:ext uri="{FF2B5EF4-FFF2-40B4-BE49-F238E27FC236}">
                <a16:creationId xmlns:a16="http://schemas.microsoft.com/office/drawing/2014/main" id="{4BFA9B39-AB69-984A-A20A-9C36713F8F00}"/>
              </a:ext>
            </a:extLst>
          </p:cNvPr>
          <p:cNvSpPr txBox="1"/>
          <p:nvPr/>
        </p:nvSpPr>
        <p:spPr>
          <a:xfrm>
            <a:off x="8829164" y="6469847"/>
            <a:ext cx="3669883" cy="285335"/>
          </a:xfrm>
          <a:prstGeom prst="rect">
            <a:avLst/>
          </a:prstGeom>
          <a:noFill/>
        </p:spPr>
        <p:txBody>
          <a:bodyPr wrap="square" lIns="0" rtlCol="0">
            <a:spAutoFit/>
          </a:bodyPr>
          <a:lstStyle/>
          <a:p>
            <a:pPr>
              <a:lnSpc>
                <a:spcPct val="110000"/>
              </a:lnSpc>
              <a:spcAft>
                <a:spcPts val="1000"/>
              </a:spcAft>
            </a:pPr>
            <a:r>
              <a:rPr lang="pt-BR" sz="1200" i="1" spc="10" dirty="0">
                <a:solidFill>
                  <a:schemeClr val="tx1">
                    <a:lumMod val="50000"/>
                    <a:lumOff val="50000"/>
                  </a:schemeClr>
                </a:solidFill>
                <a:latin typeface="Segoe UI" panose="020B0502040204020203" pitchFamily="34" charset="0"/>
                <a:ea typeface="Segoe UI Symbol" panose="020B0502040204020203" pitchFamily="34" charset="0"/>
                <a:cs typeface="Segoe UI" panose="020B0502040204020203" pitchFamily="34" charset="0"/>
              </a:rPr>
              <a:t>*Fatores não significativos na regressão</a:t>
            </a:r>
          </a:p>
        </p:txBody>
      </p:sp>
      <p:sp>
        <p:nvSpPr>
          <p:cNvPr id="65" name="CaixaDeTexto 64">
            <a:extLst>
              <a:ext uri="{FF2B5EF4-FFF2-40B4-BE49-F238E27FC236}">
                <a16:creationId xmlns:a16="http://schemas.microsoft.com/office/drawing/2014/main" id="{67FFC8DB-49D1-244D-A6AA-DE53192D610F}"/>
              </a:ext>
            </a:extLst>
          </p:cNvPr>
          <p:cNvSpPr txBox="1"/>
          <p:nvPr/>
        </p:nvSpPr>
        <p:spPr>
          <a:xfrm>
            <a:off x="9545188" y="5778468"/>
            <a:ext cx="2467342" cy="492443"/>
          </a:xfrm>
          <a:prstGeom prst="rect">
            <a:avLst/>
          </a:prstGeom>
          <a:noFill/>
        </p:spPr>
        <p:txBody>
          <a:bodyPr wrap="square" rtlCol="0">
            <a:spAutoFit/>
          </a:bodyPr>
          <a:lstStyle/>
          <a:p>
            <a:pPr algn="r" defTabSz="914340"/>
            <a:r>
              <a:rPr lang="pt-BR" sz="12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Explicação total do modelo </a:t>
            </a:r>
            <a:br>
              <a:rPr lang="pt-BR" sz="12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r</a:t>
            </a:r>
            <a:r>
              <a:rPr lang="pt-BR" sz="1400" b="1" i="1"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pt-BR" sz="14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72%</a:t>
            </a:r>
            <a:endParaRPr lang="pt-BR" sz="12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p:txBody>
      </p:sp>
      <p:graphicFrame>
        <p:nvGraphicFramePr>
          <p:cNvPr id="97" name="Table 49">
            <a:extLst>
              <a:ext uri="{FF2B5EF4-FFF2-40B4-BE49-F238E27FC236}">
                <a16:creationId xmlns:a16="http://schemas.microsoft.com/office/drawing/2014/main" id="{7309F1F5-1353-DC45-8F28-806C83338F9D}"/>
              </a:ext>
            </a:extLst>
          </p:cNvPr>
          <p:cNvGraphicFramePr>
            <a:graphicFrameLocks noGrp="1"/>
          </p:cNvGraphicFramePr>
          <p:nvPr>
            <p:extLst>
              <p:ext uri="{D42A27DB-BD31-4B8C-83A1-F6EECF244321}">
                <p14:modId xmlns:p14="http://schemas.microsoft.com/office/powerpoint/2010/main" val="930031994"/>
              </p:ext>
            </p:extLst>
          </p:nvPr>
        </p:nvGraphicFramePr>
        <p:xfrm>
          <a:off x="9300896" y="330507"/>
          <a:ext cx="2640960" cy="5257920"/>
        </p:xfrm>
        <a:graphic>
          <a:graphicData uri="http://schemas.openxmlformats.org/drawingml/2006/table">
            <a:tbl>
              <a:tblPr firstRow="1" bandRow="1">
                <a:tableStyleId>{2D5ABB26-0587-4C30-8999-92F81FD0307C}</a:tableStyleId>
              </a:tblPr>
              <a:tblGrid>
                <a:gridCol w="2640960">
                  <a:extLst>
                    <a:ext uri="{9D8B030D-6E8A-4147-A177-3AD203B41FA5}">
                      <a16:colId xmlns:a16="http://schemas.microsoft.com/office/drawing/2014/main" val="20000"/>
                    </a:ext>
                  </a:extLst>
                </a:gridCol>
              </a:tblGrid>
              <a:tr h="7956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1. Conveniência e praticidade de canais e soluções que simplificam a movimentação e gestão do seu dinheiro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600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2. Relacionamento e atendimento prestado pelos gerentes e funcionários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3. Produtos e serviços adequados ao seu perfil</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8071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4. Preços das taxas e tarifas praticadas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5. Atendimento prestado nas agências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80710">
                <a:tc>
                  <a:txBody>
                    <a:bodyPr/>
                    <a:lstStyle/>
                    <a:p>
                      <a:pPr algn="l" fontAlgn="ctr"/>
                      <a:r>
                        <a:rPr lang="pt-BR" sz="1300" b="0" i="0" u="none" strike="noStrike" noProof="0" dirty="0">
                          <a:solidFill>
                            <a:schemeClr val="bg2">
                              <a:lumMod val="75000"/>
                            </a:schemeClr>
                          </a:solidFill>
                          <a:effectLst/>
                          <a:latin typeface="Segoe UI" panose="020B0502040204020203" pitchFamily="34" charset="0"/>
                          <a:ea typeface="Franklin Gothic Book" charset="0"/>
                          <a:cs typeface="Segoe UI" panose="020B0502040204020203" pitchFamily="34" charset="0"/>
                        </a:rPr>
                        <a:t>6. Caixas eletrônicos do BB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8071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7. Aplicativo/</a:t>
                      </a:r>
                      <a:r>
                        <a:rPr lang="pt-BR" sz="1300" b="0" i="0" u="none" strike="noStrike" noProof="0" dirty="0" err="1">
                          <a:solidFill>
                            <a:schemeClr val="bg1"/>
                          </a:solidFill>
                          <a:effectLst/>
                          <a:latin typeface="Segoe UI" panose="020B0502040204020203" pitchFamily="34" charset="0"/>
                          <a:ea typeface="Franklin Gothic Book" charset="0"/>
                          <a:cs typeface="Segoe UI" panose="020B0502040204020203" pitchFamily="34" charset="0"/>
                        </a:rPr>
                        <a:t>App</a:t>
                      </a: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 do Banco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80710">
                <a:tc>
                  <a:txBody>
                    <a:bodyPr/>
                    <a:lstStyle/>
                    <a:p>
                      <a:pPr algn="l" fontAlgn="ctr"/>
                      <a:r>
                        <a:rPr lang="pt-BR" sz="1300" b="0" i="0" u="none" strike="noStrike" noProof="0" dirty="0">
                          <a:solidFill>
                            <a:schemeClr val="bg2">
                              <a:lumMod val="75000"/>
                            </a:schemeClr>
                          </a:solidFill>
                          <a:effectLst/>
                          <a:latin typeface="Segoe UI" panose="020B0502040204020203" pitchFamily="34" charset="0"/>
                          <a:ea typeface="Franklin Gothic Book" charset="0"/>
                          <a:cs typeface="Segoe UI" panose="020B0502040204020203" pitchFamily="34" charset="0"/>
                        </a:rPr>
                        <a:t>8. Internet Banking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9. Central de Relacionamento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8071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10. Relação Custo x Benefício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grpSp>
        <p:nvGrpSpPr>
          <p:cNvPr id="110" name="Agrupar 109">
            <a:extLst>
              <a:ext uri="{FF2B5EF4-FFF2-40B4-BE49-F238E27FC236}">
                <a16:creationId xmlns:a16="http://schemas.microsoft.com/office/drawing/2014/main" id="{8C771B2B-C84D-F147-A78D-FE0DB5A14DF8}"/>
              </a:ext>
            </a:extLst>
          </p:cNvPr>
          <p:cNvGrpSpPr/>
          <p:nvPr/>
        </p:nvGrpSpPr>
        <p:grpSpPr>
          <a:xfrm>
            <a:off x="8727764" y="2736152"/>
            <a:ext cx="442513" cy="442513"/>
            <a:chOff x="3145698" y="3791717"/>
            <a:chExt cx="473962" cy="473962"/>
          </a:xfrm>
        </p:grpSpPr>
        <p:sp>
          <p:nvSpPr>
            <p:cNvPr id="111" name="Oval 110">
              <a:extLst>
                <a:ext uri="{FF2B5EF4-FFF2-40B4-BE49-F238E27FC236}">
                  <a16:creationId xmlns:a16="http://schemas.microsoft.com/office/drawing/2014/main" id="{CED6E4F9-382B-9940-8BB1-AC98A9A49C6F}"/>
                </a:ext>
              </a:extLst>
            </p:cNvPr>
            <p:cNvSpPr/>
            <p:nvPr/>
          </p:nvSpPr>
          <p:spPr>
            <a:xfrm>
              <a:off x="3145698" y="3791717"/>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12" name="Imagem 111">
              <a:extLst>
                <a:ext uri="{FF2B5EF4-FFF2-40B4-BE49-F238E27FC236}">
                  <a16:creationId xmlns:a16="http://schemas.microsoft.com/office/drawing/2014/main" id="{F132B435-2167-4D45-8A15-13B423C57F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97599" y="3834110"/>
              <a:ext cx="370627" cy="370627"/>
            </a:xfrm>
            <a:prstGeom prst="rect">
              <a:avLst/>
            </a:prstGeom>
          </p:spPr>
        </p:pic>
      </p:grpSp>
      <p:grpSp>
        <p:nvGrpSpPr>
          <p:cNvPr id="113" name="Agrupar 112">
            <a:extLst>
              <a:ext uri="{FF2B5EF4-FFF2-40B4-BE49-F238E27FC236}">
                <a16:creationId xmlns:a16="http://schemas.microsoft.com/office/drawing/2014/main" id="{C6361819-A728-C840-A8ED-388DE4ABC60E}"/>
              </a:ext>
            </a:extLst>
          </p:cNvPr>
          <p:cNvGrpSpPr/>
          <p:nvPr/>
        </p:nvGrpSpPr>
        <p:grpSpPr>
          <a:xfrm>
            <a:off x="8727764" y="3221249"/>
            <a:ext cx="442513" cy="442513"/>
            <a:chOff x="2031460" y="2968998"/>
            <a:chExt cx="473962" cy="473962"/>
          </a:xfrm>
        </p:grpSpPr>
        <p:sp>
          <p:nvSpPr>
            <p:cNvPr id="114" name="Oval 113">
              <a:extLst>
                <a:ext uri="{FF2B5EF4-FFF2-40B4-BE49-F238E27FC236}">
                  <a16:creationId xmlns:a16="http://schemas.microsoft.com/office/drawing/2014/main" id="{29E8D95D-59F3-9D4D-BD95-2A77ADCB76A5}"/>
                </a:ext>
              </a:extLst>
            </p:cNvPr>
            <p:cNvSpPr/>
            <p:nvPr/>
          </p:nvSpPr>
          <p:spPr>
            <a:xfrm>
              <a:off x="2031460" y="296899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15" name="Imagem 114">
              <a:extLst>
                <a:ext uri="{FF2B5EF4-FFF2-40B4-BE49-F238E27FC236}">
                  <a16:creationId xmlns:a16="http://schemas.microsoft.com/office/drawing/2014/main" id="{B24B4A34-202B-7F4C-A354-78587B6E00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31895" y="3060787"/>
              <a:ext cx="277577" cy="277577"/>
            </a:xfrm>
            <a:prstGeom prst="rect">
              <a:avLst/>
            </a:prstGeom>
          </p:spPr>
        </p:pic>
      </p:grpSp>
      <p:grpSp>
        <p:nvGrpSpPr>
          <p:cNvPr id="116" name="Agrupar 115">
            <a:extLst>
              <a:ext uri="{FF2B5EF4-FFF2-40B4-BE49-F238E27FC236}">
                <a16:creationId xmlns:a16="http://schemas.microsoft.com/office/drawing/2014/main" id="{CD35F0FF-CBAF-2044-BF06-CD6A2873003A}"/>
              </a:ext>
            </a:extLst>
          </p:cNvPr>
          <p:cNvGrpSpPr/>
          <p:nvPr/>
        </p:nvGrpSpPr>
        <p:grpSpPr>
          <a:xfrm>
            <a:off x="8727764" y="3706346"/>
            <a:ext cx="442513" cy="442513"/>
            <a:chOff x="1794479" y="2154058"/>
            <a:chExt cx="473962" cy="473962"/>
          </a:xfrm>
        </p:grpSpPr>
        <p:sp>
          <p:nvSpPr>
            <p:cNvPr id="117" name="Oval 116">
              <a:extLst>
                <a:ext uri="{FF2B5EF4-FFF2-40B4-BE49-F238E27FC236}">
                  <a16:creationId xmlns:a16="http://schemas.microsoft.com/office/drawing/2014/main" id="{5E433861-9A0F-3A48-8398-FBE02838A667}"/>
                </a:ext>
              </a:extLst>
            </p:cNvPr>
            <p:cNvSpPr/>
            <p:nvPr/>
          </p:nvSpPr>
          <p:spPr>
            <a:xfrm>
              <a:off x="1794479" y="215405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18" name="Imagem 117">
              <a:extLst>
                <a:ext uri="{FF2B5EF4-FFF2-40B4-BE49-F238E27FC236}">
                  <a16:creationId xmlns:a16="http://schemas.microsoft.com/office/drawing/2014/main" id="{505F216B-81C2-2A41-9026-45A6F8D7D7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60101" y="2221251"/>
              <a:ext cx="317949" cy="317949"/>
            </a:xfrm>
            <a:prstGeom prst="rect">
              <a:avLst/>
            </a:prstGeom>
          </p:spPr>
        </p:pic>
      </p:grpSp>
      <p:grpSp>
        <p:nvGrpSpPr>
          <p:cNvPr id="119" name="Agrupar 118">
            <a:extLst>
              <a:ext uri="{FF2B5EF4-FFF2-40B4-BE49-F238E27FC236}">
                <a16:creationId xmlns:a16="http://schemas.microsoft.com/office/drawing/2014/main" id="{F09ABE98-4C9B-194F-A2C7-B3242F4CDA17}"/>
              </a:ext>
            </a:extLst>
          </p:cNvPr>
          <p:cNvGrpSpPr/>
          <p:nvPr/>
        </p:nvGrpSpPr>
        <p:grpSpPr>
          <a:xfrm>
            <a:off x="8727764" y="4191443"/>
            <a:ext cx="442513" cy="442513"/>
            <a:chOff x="2097981" y="2292624"/>
            <a:chExt cx="473962" cy="473962"/>
          </a:xfrm>
        </p:grpSpPr>
        <p:sp>
          <p:nvSpPr>
            <p:cNvPr id="120" name="Oval 119">
              <a:extLst>
                <a:ext uri="{FF2B5EF4-FFF2-40B4-BE49-F238E27FC236}">
                  <a16:creationId xmlns:a16="http://schemas.microsoft.com/office/drawing/2014/main" id="{392931AE-3D76-9249-9F33-8066D3A26FD5}"/>
                </a:ext>
              </a:extLst>
            </p:cNvPr>
            <p:cNvSpPr/>
            <p:nvPr/>
          </p:nvSpPr>
          <p:spPr>
            <a:xfrm>
              <a:off x="2097981" y="2292624"/>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21" name="Imagem 120">
              <a:extLst>
                <a:ext uri="{FF2B5EF4-FFF2-40B4-BE49-F238E27FC236}">
                  <a16:creationId xmlns:a16="http://schemas.microsoft.com/office/drawing/2014/main" id="{FAEC2683-2AB4-FF4C-A7BA-F97D4DA515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92866" y="2406113"/>
              <a:ext cx="274687" cy="274687"/>
            </a:xfrm>
            <a:prstGeom prst="rect">
              <a:avLst/>
            </a:prstGeom>
          </p:spPr>
        </p:pic>
      </p:grpSp>
      <p:grpSp>
        <p:nvGrpSpPr>
          <p:cNvPr id="122" name="Agrupar 121">
            <a:extLst>
              <a:ext uri="{FF2B5EF4-FFF2-40B4-BE49-F238E27FC236}">
                <a16:creationId xmlns:a16="http://schemas.microsoft.com/office/drawing/2014/main" id="{05246873-5553-BC47-833E-CEF68B024756}"/>
              </a:ext>
            </a:extLst>
          </p:cNvPr>
          <p:cNvGrpSpPr/>
          <p:nvPr/>
        </p:nvGrpSpPr>
        <p:grpSpPr>
          <a:xfrm>
            <a:off x="8727764" y="4676540"/>
            <a:ext cx="442513" cy="442513"/>
            <a:chOff x="1872710" y="3794498"/>
            <a:chExt cx="473962" cy="473962"/>
          </a:xfrm>
        </p:grpSpPr>
        <p:sp>
          <p:nvSpPr>
            <p:cNvPr id="123" name="Oval 122">
              <a:extLst>
                <a:ext uri="{FF2B5EF4-FFF2-40B4-BE49-F238E27FC236}">
                  <a16:creationId xmlns:a16="http://schemas.microsoft.com/office/drawing/2014/main" id="{9744F364-AEB2-8C4C-8898-9FFDD5A87B1F}"/>
                </a:ext>
              </a:extLst>
            </p:cNvPr>
            <p:cNvSpPr/>
            <p:nvPr/>
          </p:nvSpPr>
          <p:spPr>
            <a:xfrm>
              <a:off x="1872710" y="379449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24" name="Imagem 123">
              <a:extLst>
                <a:ext uri="{FF2B5EF4-FFF2-40B4-BE49-F238E27FC236}">
                  <a16:creationId xmlns:a16="http://schemas.microsoft.com/office/drawing/2014/main" id="{8D9D8EDF-AC2F-D043-872E-BBC4131001D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69511" y="3893848"/>
              <a:ext cx="274687" cy="274687"/>
            </a:xfrm>
            <a:prstGeom prst="rect">
              <a:avLst/>
            </a:prstGeom>
          </p:spPr>
        </p:pic>
      </p:grpSp>
      <p:sp>
        <p:nvSpPr>
          <p:cNvPr id="64" name="Espaço Reservado para Texto 3">
            <a:extLst>
              <a:ext uri="{FF2B5EF4-FFF2-40B4-BE49-F238E27FC236}">
                <a16:creationId xmlns:a16="http://schemas.microsoft.com/office/drawing/2014/main" id="{CE451DF0-358F-524E-ACAB-B57AF812A11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grpSp>
        <p:nvGrpSpPr>
          <p:cNvPr id="109" name="Group 8">
            <a:extLst>
              <a:ext uri="{FF2B5EF4-FFF2-40B4-BE49-F238E27FC236}">
                <a16:creationId xmlns:a16="http://schemas.microsoft.com/office/drawing/2014/main" id="{C3FB7512-0C31-8642-8951-A756A98BFDFA}"/>
              </a:ext>
            </a:extLst>
          </p:cNvPr>
          <p:cNvGrpSpPr/>
          <p:nvPr/>
        </p:nvGrpSpPr>
        <p:grpSpPr>
          <a:xfrm>
            <a:off x="179470" y="2264352"/>
            <a:ext cx="524324" cy="4077809"/>
            <a:chOff x="1773" y="1631123"/>
            <a:chExt cx="524324" cy="4077809"/>
          </a:xfrm>
        </p:grpSpPr>
        <p:sp>
          <p:nvSpPr>
            <p:cNvPr id="126" name="Rectangle 105">
              <a:extLst>
                <a:ext uri="{FF2B5EF4-FFF2-40B4-BE49-F238E27FC236}">
                  <a16:creationId xmlns:a16="http://schemas.microsoft.com/office/drawing/2014/main" id="{31DA832A-ADC8-4D42-89FD-6B57BA304BA6}"/>
                </a:ext>
              </a:extLst>
            </p:cNvPr>
            <p:cNvSpPr/>
            <p:nvPr/>
          </p:nvSpPr>
          <p:spPr>
            <a:xfrm>
              <a:off x="1773" y="1631123"/>
              <a:ext cx="524324" cy="407780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27" name="Group 4">
              <a:extLst>
                <a:ext uri="{FF2B5EF4-FFF2-40B4-BE49-F238E27FC236}">
                  <a16:creationId xmlns:a16="http://schemas.microsoft.com/office/drawing/2014/main" id="{EA8D84BF-8885-ED40-951D-CC1DE9BE758D}"/>
                </a:ext>
              </a:extLst>
            </p:cNvPr>
            <p:cNvGrpSpPr/>
            <p:nvPr/>
          </p:nvGrpSpPr>
          <p:grpSpPr>
            <a:xfrm>
              <a:off x="166236" y="2062897"/>
              <a:ext cx="276999" cy="3513905"/>
              <a:chOff x="-695987" y="2062897"/>
              <a:chExt cx="276999" cy="3513905"/>
            </a:xfrm>
            <a:solidFill>
              <a:schemeClr val="bg1"/>
            </a:solidFill>
          </p:grpSpPr>
          <p:cxnSp>
            <p:nvCxnSpPr>
              <p:cNvPr id="128" name="Straight Arrow Connector 107">
                <a:extLst>
                  <a:ext uri="{FF2B5EF4-FFF2-40B4-BE49-F238E27FC236}">
                    <a16:creationId xmlns:a16="http://schemas.microsoft.com/office/drawing/2014/main" id="{65F2BCE7-D33C-504D-9642-E271DF3B3558}"/>
                  </a:ext>
                </a:extLst>
              </p:cNvPr>
              <p:cNvCxnSpPr>
                <a:cxnSpLocks/>
              </p:cNvCxnSpPr>
              <p:nvPr/>
            </p:nvCxnSpPr>
            <p:spPr>
              <a:xfrm flipV="1">
                <a:off x="-556256" y="2062897"/>
                <a:ext cx="0" cy="3513905"/>
              </a:xfrm>
              <a:prstGeom prst="straightConnector1">
                <a:avLst/>
              </a:prstGeom>
              <a:grpFill/>
              <a:ln>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129" name="TextBox 108">
                <a:extLst>
                  <a:ext uri="{FF2B5EF4-FFF2-40B4-BE49-F238E27FC236}">
                    <a16:creationId xmlns:a16="http://schemas.microsoft.com/office/drawing/2014/main" id="{060E8E0D-FFB6-774F-9467-1835D62D80B0}"/>
                  </a:ext>
                </a:extLst>
              </p:cNvPr>
              <p:cNvSpPr txBox="1"/>
              <p:nvPr/>
            </p:nvSpPr>
            <p:spPr>
              <a:xfrm rot="16200000">
                <a:off x="-1602016" y="3711419"/>
                <a:ext cx="2089058" cy="276999"/>
              </a:xfrm>
              <a:prstGeom prst="rect">
                <a:avLst/>
              </a:prstGeom>
              <a:grp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rPr>
                  <a:t>Grau de Percepção do Fator</a:t>
                </a:r>
              </a:p>
            </p:txBody>
          </p:sp>
        </p:grpSp>
      </p:grpSp>
      <p:sp>
        <p:nvSpPr>
          <p:cNvPr id="130" name="Retângulo 129">
            <a:extLst>
              <a:ext uri="{FF2B5EF4-FFF2-40B4-BE49-F238E27FC236}">
                <a16:creationId xmlns:a16="http://schemas.microsoft.com/office/drawing/2014/main" id="{2DE30685-1AD6-4D47-9965-1C3DA2CD2300}"/>
              </a:ext>
            </a:extLst>
          </p:cNvPr>
          <p:cNvSpPr/>
          <p:nvPr/>
        </p:nvSpPr>
        <p:spPr>
          <a:xfrm>
            <a:off x="4125806" y="3467369"/>
            <a:ext cx="3199657" cy="162684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1" name="Imagem 130">
            <a:extLst>
              <a:ext uri="{FF2B5EF4-FFF2-40B4-BE49-F238E27FC236}">
                <a16:creationId xmlns:a16="http://schemas.microsoft.com/office/drawing/2014/main" id="{657F1574-9E21-3D4A-B706-267D2FBCD1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58707" y="3413098"/>
            <a:ext cx="257282" cy="257282"/>
          </a:xfrm>
          <a:prstGeom prst="rect">
            <a:avLst/>
          </a:prstGeom>
        </p:spPr>
      </p:pic>
      <p:pic>
        <p:nvPicPr>
          <p:cNvPr id="132" name="Imagem 131">
            <a:extLst>
              <a:ext uri="{FF2B5EF4-FFF2-40B4-BE49-F238E27FC236}">
                <a16:creationId xmlns:a16="http://schemas.microsoft.com/office/drawing/2014/main" id="{A9CEB440-46E7-1049-B481-1FF1E21079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57733" y="4337309"/>
            <a:ext cx="222276" cy="222276"/>
          </a:xfrm>
          <a:prstGeom prst="rect">
            <a:avLst/>
          </a:prstGeom>
        </p:spPr>
      </p:pic>
      <p:sp>
        <p:nvSpPr>
          <p:cNvPr id="135" name="CaixaDeTexto 134">
            <a:extLst>
              <a:ext uri="{FF2B5EF4-FFF2-40B4-BE49-F238E27FC236}">
                <a16:creationId xmlns:a16="http://schemas.microsoft.com/office/drawing/2014/main" id="{8ADC416C-273A-3249-B218-C31E36CABA01}"/>
              </a:ext>
            </a:extLst>
          </p:cNvPr>
          <p:cNvSpPr txBox="1"/>
          <p:nvPr/>
        </p:nvSpPr>
        <p:spPr>
          <a:xfrm>
            <a:off x="5069103" y="2894643"/>
            <a:ext cx="2044085" cy="492443"/>
          </a:xfrm>
          <a:prstGeom prst="rect">
            <a:avLst/>
          </a:prstGeom>
          <a:noFill/>
        </p:spPr>
        <p:txBody>
          <a:bodyPr wrap="square"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262626"/>
                </a:solidFill>
                <a:effectLst/>
                <a:uLnTx/>
                <a:uFillTx/>
                <a:latin typeface="Segoe UI Symbol" panose="020B0502040204020203" pitchFamily="34" charset="0"/>
                <a:ea typeface="Segoe UI Symbol" panose="020B0502040204020203" pitchFamily="34" charset="0"/>
                <a:cs typeface="Segoe UI" panose="020B0502040204020203" pitchFamily="34" charset="0"/>
              </a:rPr>
              <a:t>Fatores mais relevantes</a:t>
            </a:r>
            <a:br>
              <a:rPr kumimoji="0" lang="pt-BR" sz="1600" b="0" i="0" u="none" strike="noStrike" kern="1200" cap="none" spc="0" normalizeH="0" baseline="0" noProof="0" dirty="0">
                <a:ln>
                  <a:noFill/>
                </a:ln>
                <a:solidFill>
                  <a:srgbClr val="262626"/>
                </a:solidFill>
                <a:effectLst/>
                <a:uLnTx/>
                <a:uFillTx/>
                <a:latin typeface="Segoe UI Symbol" panose="020B0502040204020203" pitchFamily="34" charset="0"/>
                <a:ea typeface="Segoe UI Symbol" panose="020B0502040204020203" pitchFamily="34" charset="0"/>
                <a:cs typeface="Segoe UI" panose="020B0502040204020203" pitchFamily="34" charset="0"/>
              </a:rPr>
            </a:br>
            <a:r>
              <a:rPr kumimoji="0" lang="pt-BR" sz="11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rPr>
              <a:t>(</a:t>
            </a:r>
            <a:r>
              <a:rPr lang="pt-BR" sz="1100" dirty="0">
                <a:solidFill>
                  <a:prstClr val="black"/>
                </a:solidFill>
                <a:latin typeface="Segoe UI Symbol" panose="020B0502040204020203" pitchFamily="34" charset="0"/>
                <a:ea typeface="Segoe UI Symbol" panose="020B0502040204020203" pitchFamily="34" charset="0"/>
                <a:cs typeface="Segoe UI" panose="020B0502040204020203" pitchFamily="34" charset="0"/>
              </a:rPr>
              <a:t>59</a:t>
            </a:r>
            <a:r>
              <a:rPr kumimoji="0" lang="pt-BR" sz="11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rPr>
              <a:t>% da satisfação geral)</a:t>
            </a:r>
            <a:endParaRPr kumimoji="0" lang="pt-BR" sz="16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endParaRPr>
          </a:p>
        </p:txBody>
      </p:sp>
      <p:pic>
        <p:nvPicPr>
          <p:cNvPr id="137" name="Imagem 136">
            <a:extLst>
              <a:ext uri="{FF2B5EF4-FFF2-40B4-BE49-F238E27FC236}">
                <a16:creationId xmlns:a16="http://schemas.microsoft.com/office/drawing/2014/main" id="{11449324-4A86-ED44-BAF5-5D12F17440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7426" y="4137885"/>
            <a:ext cx="325564" cy="325564"/>
          </a:xfrm>
          <a:prstGeom prst="rect">
            <a:avLst/>
          </a:prstGeom>
        </p:spPr>
      </p:pic>
      <p:pic>
        <p:nvPicPr>
          <p:cNvPr id="138" name="Imagem 137">
            <a:extLst>
              <a:ext uri="{FF2B5EF4-FFF2-40B4-BE49-F238E27FC236}">
                <a16:creationId xmlns:a16="http://schemas.microsoft.com/office/drawing/2014/main" id="{F5047AE2-5F3E-9B41-B90E-2D8491BBE1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49965" y="3950849"/>
            <a:ext cx="255600" cy="255600"/>
          </a:xfrm>
          <a:prstGeom prst="rect">
            <a:avLst/>
          </a:prstGeom>
        </p:spPr>
      </p:pic>
      <p:pic>
        <p:nvPicPr>
          <p:cNvPr id="139" name="Imagem 138">
            <a:extLst>
              <a:ext uri="{FF2B5EF4-FFF2-40B4-BE49-F238E27FC236}">
                <a16:creationId xmlns:a16="http://schemas.microsoft.com/office/drawing/2014/main" id="{B3439504-7EB5-0746-8EBA-5959046C8E0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030112" y="5398780"/>
            <a:ext cx="310109" cy="310109"/>
          </a:xfrm>
          <a:prstGeom prst="rect">
            <a:avLst/>
          </a:prstGeom>
        </p:spPr>
      </p:pic>
      <p:sp>
        <p:nvSpPr>
          <p:cNvPr id="140" name="Elipse 6">
            <a:extLst>
              <a:ext uri="{FF2B5EF4-FFF2-40B4-BE49-F238E27FC236}">
                <a16:creationId xmlns:a16="http://schemas.microsoft.com/office/drawing/2014/main" id="{471F901A-8D7E-FA48-BAD2-6DBC14678082}"/>
              </a:ext>
            </a:extLst>
          </p:cNvPr>
          <p:cNvSpPr/>
          <p:nvPr/>
        </p:nvSpPr>
        <p:spPr>
          <a:xfrm>
            <a:off x="1963780" y="3671159"/>
            <a:ext cx="428746" cy="415167"/>
          </a:xfrm>
          <a:prstGeom prst="ellipse">
            <a:avLst/>
          </a:prstGeom>
          <a:solidFill>
            <a:srgbClr val="E9B4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1" name="Imagem 140">
            <a:extLst>
              <a:ext uri="{FF2B5EF4-FFF2-40B4-BE49-F238E27FC236}">
                <a16:creationId xmlns:a16="http://schemas.microsoft.com/office/drawing/2014/main" id="{17342181-13D2-FB4C-86FD-680F21F6C6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7068" y="3784940"/>
            <a:ext cx="222276" cy="222276"/>
          </a:xfrm>
          <a:prstGeom prst="rect">
            <a:avLst/>
          </a:prstGeom>
        </p:spPr>
      </p:pic>
      <p:grpSp>
        <p:nvGrpSpPr>
          <p:cNvPr id="7" name="Agrupar 6">
            <a:extLst>
              <a:ext uri="{FF2B5EF4-FFF2-40B4-BE49-F238E27FC236}">
                <a16:creationId xmlns:a16="http://schemas.microsoft.com/office/drawing/2014/main" id="{240E7E13-B8D4-A54A-9BBF-22A84422DB92}"/>
              </a:ext>
            </a:extLst>
          </p:cNvPr>
          <p:cNvGrpSpPr/>
          <p:nvPr/>
        </p:nvGrpSpPr>
        <p:grpSpPr>
          <a:xfrm>
            <a:off x="8727764" y="386465"/>
            <a:ext cx="442513" cy="442513"/>
            <a:chOff x="8727764" y="386465"/>
            <a:chExt cx="442513" cy="442513"/>
          </a:xfrm>
        </p:grpSpPr>
        <p:sp>
          <p:nvSpPr>
            <p:cNvPr id="99" name="Oval 98">
              <a:extLst>
                <a:ext uri="{FF2B5EF4-FFF2-40B4-BE49-F238E27FC236}">
                  <a16:creationId xmlns:a16="http://schemas.microsoft.com/office/drawing/2014/main" id="{A64328AC-A799-554B-8ADC-CA783146E1F0}"/>
                </a:ext>
              </a:extLst>
            </p:cNvPr>
            <p:cNvSpPr/>
            <p:nvPr/>
          </p:nvSpPr>
          <p:spPr>
            <a:xfrm>
              <a:off x="8727764" y="386465"/>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61" name="Imagem 60">
              <a:extLst>
                <a:ext uri="{FF2B5EF4-FFF2-40B4-BE49-F238E27FC236}">
                  <a16:creationId xmlns:a16="http://schemas.microsoft.com/office/drawing/2014/main" id="{E6E8A977-961B-3C4D-A22F-BDD63FEBAAF7}"/>
                </a:ext>
              </a:extLst>
            </p:cNvPr>
            <p:cNvPicPr>
              <a:picLocks noChangeAspect="1"/>
            </p:cNvPicPr>
            <p:nvPr/>
          </p:nvPicPr>
          <p:blipFill>
            <a:blip r:embed="rId9"/>
            <a:stretch>
              <a:fillRect/>
            </a:stretch>
          </p:blipFill>
          <p:spPr>
            <a:xfrm>
              <a:off x="8810155" y="461717"/>
              <a:ext cx="281917" cy="281917"/>
            </a:xfrm>
            <a:prstGeom prst="rect">
              <a:avLst/>
            </a:prstGeom>
          </p:spPr>
        </p:pic>
      </p:grpSp>
      <p:grpSp>
        <p:nvGrpSpPr>
          <p:cNvPr id="11" name="Agrupar 10">
            <a:extLst>
              <a:ext uri="{FF2B5EF4-FFF2-40B4-BE49-F238E27FC236}">
                <a16:creationId xmlns:a16="http://schemas.microsoft.com/office/drawing/2014/main" id="{6211AFF1-80E9-2744-9010-4088A64F7C45}"/>
              </a:ext>
            </a:extLst>
          </p:cNvPr>
          <p:cNvGrpSpPr/>
          <p:nvPr/>
        </p:nvGrpSpPr>
        <p:grpSpPr>
          <a:xfrm>
            <a:off x="8730951" y="5161638"/>
            <a:ext cx="442513" cy="442513"/>
            <a:chOff x="8730951" y="5161638"/>
            <a:chExt cx="442513" cy="442513"/>
          </a:xfrm>
        </p:grpSpPr>
        <p:sp>
          <p:nvSpPr>
            <p:cNvPr id="125" name="Oval 13">
              <a:extLst>
                <a:ext uri="{FF2B5EF4-FFF2-40B4-BE49-F238E27FC236}">
                  <a16:creationId xmlns:a16="http://schemas.microsoft.com/office/drawing/2014/main" id="{440F06B7-BF37-284D-B96E-BFF56F53E834}"/>
                </a:ext>
              </a:extLst>
            </p:cNvPr>
            <p:cNvSpPr/>
            <p:nvPr/>
          </p:nvSpPr>
          <p:spPr>
            <a:xfrm>
              <a:off x="8730951" y="5161638"/>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62" name="Imagem 61">
              <a:extLst>
                <a:ext uri="{FF2B5EF4-FFF2-40B4-BE49-F238E27FC236}">
                  <a16:creationId xmlns:a16="http://schemas.microsoft.com/office/drawing/2014/main" id="{C55E7BD1-27DC-5147-84C4-ED53429F8997}"/>
                </a:ext>
              </a:extLst>
            </p:cNvPr>
            <p:cNvPicPr>
              <a:picLocks noChangeAspect="1"/>
            </p:cNvPicPr>
            <p:nvPr/>
          </p:nvPicPr>
          <p:blipFill>
            <a:blip r:embed="rId10"/>
            <a:stretch>
              <a:fillRect/>
            </a:stretch>
          </p:blipFill>
          <p:spPr>
            <a:xfrm>
              <a:off x="8741991" y="5176206"/>
              <a:ext cx="419835" cy="400751"/>
            </a:xfrm>
            <a:prstGeom prst="rect">
              <a:avLst/>
            </a:prstGeom>
          </p:spPr>
        </p:pic>
      </p:grpSp>
      <p:grpSp>
        <p:nvGrpSpPr>
          <p:cNvPr id="8" name="Agrupar 7">
            <a:extLst>
              <a:ext uri="{FF2B5EF4-FFF2-40B4-BE49-F238E27FC236}">
                <a16:creationId xmlns:a16="http://schemas.microsoft.com/office/drawing/2014/main" id="{8A8343EA-3570-F947-A8F8-4356C14C7935}"/>
              </a:ext>
            </a:extLst>
          </p:cNvPr>
          <p:cNvGrpSpPr/>
          <p:nvPr/>
        </p:nvGrpSpPr>
        <p:grpSpPr>
          <a:xfrm>
            <a:off x="8727764" y="1158409"/>
            <a:ext cx="442513" cy="442513"/>
            <a:chOff x="8727764" y="1158409"/>
            <a:chExt cx="442513" cy="442513"/>
          </a:xfrm>
        </p:grpSpPr>
        <p:sp>
          <p:nvSpPr>
            <p:cNvPr id="102" name="Oval 101">
              <a:extLst>
                <a:ext uri="{FF2B5EF4-FFF2-40B4-BE49-F238E27FC236}">
                  <a16:creationId xmlns:a16="http://schemas.microsoft.com/office/drawing/2014/main" id="{C4C1F8B1-099A-5944-BE05-59CF9EE34241}"/>
                </a:ext>
              </a:extLst>
            </p:cNvPr>
            <p:cNvSpPr/>
            <p:nvPr/>
          </p:nvSpPr>
          <p:spPr>
            <a:xfrm>
              <a:off x="8727764" y="1158409"/>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70" name="Imagem 69">
              <a:extLst>
                <a:ext uri="{FF2B5EF4-FFF2-40B4-BE49-F238E27FC236}">
                  <a16:creationId xmlns:a16="http://schemas.microsoft.com/office/drawing/2014/main" id="{93B0AA5C-FCE1-F445-BEEE-03367DECB820}"/>
                </a:ext>
              </a:extLst>
            </p:cNvPr>
            <p:cNvPicPr>
              <a:picLocks noChangeAspect="1"/>
            </p:cNvPicPr>
            <p:nvPr/>
          </p:nvPicPr>
          <p:blipFill>
            <a:blip r:embed="rId11"/>
            <a:stretch>
              <a:fillRect/>
            </a:stretch>
          </p:blipFill>
          <p:spPr>
            <a:xfrm>
              <a:off x="8789528" y="1211774"/>
              <a:ext cx="310109" cy="310109"/>
            </a:xfrm>
            <a:prstGeom prst="rect">
              <a:avLst/>
            </a:prstGeom>
          </p:spPr>
        </p:pic>
      </p:grpSp>
      <p:grpSp>
        <p:nvGrpSpPr>
          <p:cNvPr id="10" name="Agrupar 9">
            <a:extLst>
              <a:ext uri="{FF2B5EF4-FFF2-40B4-BE49-F238E27FC236}">
                <a16:creationId xmlns:a16="http://schemas.microsoft.com/office/drawing/2014/main" id="{3180722C-80D4-A14B-AA32-09FC7743E097}"/>
              </a:ext>
            </a:extLst>
          </p:cNvPr>
          <p:cNvGrpSpPr/>
          <p:nvPr/>
        </p:nvGrpSpPr>
        <p:grpSpPr>
          <a:xfrm>
            <a:off x="8727764" y="2248256"/>
            <a:ext cx="442513" cy="442513"/>
            <a:chOff x="8727764" y="2248256"/>
            <a:chExt cx="442513" cy="442513"/>
          </a:xfrm>
        </p:grpSpPr>
        <p:sp>
          <p:nvSpPr>
            <p:cNvPr id="108" name="Oval 107">
              <a:extLst>
                <a:ext uri="{FF2B5EF4-FFF2-40B4-BE49-F238E27FC236}">
                  <a16:creationId xmlns:a16="http://schemas.microsoft.com/office/drawing/2014/main" id="{048046DD-DB94-1E49-B0E3-35D97B269DD9}"/>
                </a:ext>
              </a:extLst>
            </p:cNvPr>
            <p:cNvSpPr/>
            <p:nvPr/>
          </p:nvSpPr>
          <p:spPr>
            <a:xfrm>
              <a:off x="8727764" y="2248256"/>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71" name="Imagem 70">
              <a:extLst>
                <a:ext uri="{FF2B5EF4-FFF2-40B4-BE49-F238E27FC236}">
                  <a16:creationId xmlns:a16="http://schemas.microsoft.com/office/drawing/2014/main" id="{06737452-DFE4-7143-A239-5C4734AA391D}"/>
                </a:ext>
              </a:extLst>
            </p:cNvPr>
            <p:cNvPicPr>
              <a:picLocks noChangeAspect="1"/>
            </p:cNvPicPr>
            <p:nvPr/>
          </p:nvPicPr>
          <p:blipFill>
            <a:blip r:embed="rId12"/>
            <a:stretch>
              <a:fillRect/>
            </a:stretch>
          </p:blipFill>
          <p:spPr>
            <a:xfrm>
              <a:off x="8818142" y="2277015"/>
              <a:ext cx="310109" cy="310109"/>
            </a:xfrm>
            <a:prstGeom prst="rect">
              <a:avLst/>
            </a:prstGeom>
          </p:spPr>
        </p:pic>
      </p:grpSp>
      <p:grpSp>
        <p:nvGrpSpPr>
          <p:cNvPr id="9" name="Agrupar 8">
            <a:extLst>
              <a:ext uri="{FF2B5EF4-FFF2-40B4-BE49-F238E27FC236}">
                <a16:creationId xmlns:a16="http://schemas.microsoft.com/office/drawing/2014/main" id="{CD92CBFB-94C3-0340-8DA1-A96134360681}"/>
              </a:ext>
            </a:extLst>
          </p:cNvPr>
          <p:cNvGrpSpPr/>
          <p:nvPr/>
        </p:nvGrpSpPr>
        <p:grpSpPr>
          <a:xfrm>
            <a:off x="8727764" y="1762356"/>
            <a:ext cx="442513" cy="442513"/>
            <a:chOff x="8727764" y="1762356"/>
            <a:chExt cx="442513" cy="442513"/>
          </a:xfrm>
        </p:grpSpPr>
        <p:sp>
          <p:nvSpPr>
            <p:cNvPr id="105" name="Oval 104">
              <a:extLst>
                <a:ext uri="{FF2B5EF4-FFF2-40B4-BE49-F238E27FC236}">
                  <a16:creationId xmlns:a16="http://schemas.microsoft.com/office/drawing/2014/main" id="{01C239D2-151E-2440-9A23-9AF1924178EA}"/>
                </a:ext>
              </a:extLst>
            </p:cNvPr>
            <p:cNvSpPr/>
            <p:nvPr/>
          </p:nvSpPr>
          <p:spPr>
            <a:xfrm>
              <a:off x="8727764" y="1762356"/>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72" name="Imagem 71">
              <a:extLst>
                <a:ext uri="{FF2B5EF4-FFF2-40B4-BE49-F238E27FC236}">
                  <a16:creationId xmlns:a16="http://schemas.microsoft.com/office/drawing/2014/main" id="{175DBF53-2256-5045-92B2-EC5D9FB26F9D}"/>
                </a:ext>
              </a:extLst>
            </p:cNvPr>
            <p:cNvPicPr>
              <a:picLocks noChangeAspect="1"/>
            </p:cNvPicPr>
            <p:nvPr/>
          </p:nvPicPr>
          <p:blipFill>
            <a:blip r:embed="rId13"/>
            <a:stretch>
              <a:fillRect/>
            </a:stretch>
          </p:blipFill>
          <p:spPr>
            <a:xfrm>
              <a:off x="8791279" y="1835329"/>
              <a:ext cx="310109" cy="310109"/>
            </a:xfrm>
            <a:prstGeom prst="rect">
              <a:avLst/>
            </a:prstGeom>
          </p:spPr>
        </p:pic>
      </p:grpSp>
      <p:pic>
        <p:nvPicPr>
          <p:cNvPr id="75" name="Imagem 74">
            <a:extLst>
              <a:ext uri="{FF2B5EF4-FFF2-40B4-BE49-F238E27FC236}">
                <a16:creationId xmlns:a16="http://schemas.microsoft.com/office/drawing/2014/main" id="{581C7DE6-E261-6D43-BE0E-573314B8951B}"/>
              </a:ext>
            </a:extLst>
          </p:cNvPr>
          <p:cNvPicPr>
            <a:picLocks noChangeAspect="1"/>
          </p:cNvPicPr>
          <p:nvPr/>
        </p:nvPicPr>
        <p:blipFill>
          <a:blip r:embed="rId9"/>
          <a:stretch>
            <a:fillRect/>
          </a:stretch>
        </p:blipFill>
        <p:spPr>
          <a:xfrm>
            <a:off x="4685830" y="3897892"/>
            <a:ext cx="281917" cy="281917"/>
          </a:xfrm>
          <a:prstGeom prst="rect">
            <a:avLst/>
          </a:prstGeom>
        </p:spPr>
      </p:pic>
      <p:pic>
        <p:nvPicPr>
          <p:cNvPr id="76" name="Imagem 75">
            <a:extLst>
              <a:ext uri="{FF2B5EF4-FFF2-40B4-BE49-F238E27FC236}">
                <a16:creationId xmlns:a16="http://schemas.microsoft.com/office/drawing/2014/main" id="{9455F3AA-8170-6247-900E-F847B921931B}"/>
              </a:ext>
            </a:extLst>
          </p:cNvPr>
          <p:cNvPicPr>
            <a:picLocks noChangeAspect="1"/>
          </p:cNvPicPr>
          <p:nvPr/>
        </p:nvPicPr>
        <p:blipFill>
          <a:blip r:embed="rId10"/>
          <a:stretch>
            <a:fillRect/>
          </a:stretch>
        </p:blipFill>
        <p:spPr>
          <a:xfrm>
            <a:off x="6853815" y="4416186"/>
            <a:ext cx="419835" cy="400751"/>
          </a:xfrm>
          <a:prstGeom prst="rect">
            <a:avLst/>
          </a:prstGeom>
        </p:spPr>
      </p:pic>
      <p:pic>
        <p:nvPicPr>
          <p:cNvPr id="77" name="Imagem 76">
            <a:extLst>
              <a:ext uri="{FF2B5EF4-FFF2-40B4-BE49-F238E27FC236}">
                <a16:creationId xmlns:a16="http://schemas.microsoft.com/office/drawing/2014/main" id="{1B14EF3C-186F-B049-8709-77139228BC7D}"/>
              </a:ext>
            </a:extLst>
          </p:cNvPr>
          <p:cNvPicPr>
            <a:picLocks noChangeAspect="1"/>
          </p:cNvPicPr>
          <p:nvPr/>
        </p:nvPicPr>
        <p:blipFill>
          <a:blip r:embed="rId13"/>
          <a:stretch>
            <a:fillRect/>
          </a:stretch>
        </p:blipFill>
        <p:spPr>
          <a:xfrm>
            <a:off x="4943674" y="4293521"/>
            <a:ext cx="310109" cy="310109"/>
          </a:xfrm>
          <a:prstGeom prst="rect">
            <a:avLst/>
          </a:prstGeom>
        </p:spPr>
      </p:pic>
      <p:pic>
        <p:nvPicPr>
          <p:cNvPr id="79" name="Imagem 78">
            <a:extLst>
              <a:ext uri="{FF2B5EF4-FFF2-40B4-BE49-F238E27FC236}">
                <a16:creationId xmlns:a16="http://schemas.microsoft.com/office/drawing/2014/main" id="{82DA9A33-29B8-AC49-802E-FDD061853824}"/>
              </a:ext>
            </a:extLst>
          </p:cNvPr>
          <p:cNvPicPr>
            <a:picLocks noChangeAspect="1"/>
          </p:cNvPicPr>
          <p:nvPr/>
        </p:nvPicPr>
        <p:blipFill>
          <a:blip r:embed="rId11"/>
          <a:stretch>
            <a:fillRect/>
          </a:stretch>
        </p:blipFill>
        <p:spPr>
          <a:xfrm>
            <a:off x="4217529" y="3919348"/>
            <a:ext cx="310109" cy="310109"/>
          </a:xfrm>
          <a:prstGeom prst="rect">
            <a:avLst/>
          </a:prstGeom>
        </p:spPr>
      </p:pic>
    </p:spTree>
    <p:extLst>
      <p:ext uri="{BB962C8B-B14F-4D97-AF65-F5344CB8AC3E}">
        <p14:creationId xmlns:p14="http://schemas.microsoft.com/office/powerpoint/2010/main" val="998655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10">
            <a:extLst>
              <a:ext uri="{FF2B5EF4-FFF2-40B4-BE49-F238E27FC236}">
                <a16:creationId xmlns:a16="http://schemas.microsoft.com/office/drawing/2014/main" id="{67A86184-2D64-E640-B820-5C050043D708}"/>
              </a:ext>
            </a:extLst>
          </p:cNvPr>
          <p:cNvGrpSpPr/>
          <p:nvPr/>
        </p:nvGrpSpPr>
        <p:grpSpPr>
          <a:xfrm>
            <a:off x="1055929" y="6529720"/>
            <a:ext cx="6897779" cy="282092"/>
            <a:chOff x="837924" y="5918649"/>
            <a:chExt cx="6897779" cy="282092"/>
          </a:xfrm>
        </p:grpSpPr>
        <p:sp>
          <p:nvSpPr>
            <p:cNvPr id="202" name="Rectangle 102">
              <a:extLst>
                <a:ext uri="{FF2B5EF4-FFF2-40B4-BE49-F238E27FC236}">
                  <a16:creationId xmlns:a16="http://schemas.microsoft.com/office/drawing/2014/main" id="{71E5C575-92CE-994C-BFF9-D006244AFF7E}"/>
                </a:ext>
              </a:extLst>
            </p:cNvPr>
            <p:cNvSpPr/>
            <p:nvPr/>
          </p:nvSpPr>
          <p:spPr>
            <a:xfrm>
              <a:off x="837924" y="5918649"/>
              <a:ext cx="6897779" cy="277246"/>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03" name="Straight Arrow Connector 103">
              <a:extLst>
                <a:ext uri="{FF2B5EF4-FFF2-40B4-BE49-F238E27FC236}">
                  <a16:creationId xmlns:a16="http://schemas.microsoft.com/office/drawing/2014/main" id="{2A98E071-ED1C-844C-902A-6DAEAB11177E}"/>
                </a:ext>
              </a:extLst>
            </p:cNvPr>
            <p:cNvCxnSpPr>
              <a:cxnSpLocks/>
            </p:cNvCxnSpPr>
            <p:nvPr/>
          </p:nvCxnSpPr>
          <p:spPr>
            <a:xfrm>
              <a:off x="907058" y="6042005"/>
              <a:ext cx="6141381" cy="0"/>
            </a:xfrm>
            <a:prstGeom prst="straightConnector1">
              <a:avLst/>
            </a:prstGeom>
            <a:ln>
              <a:solidFill>
                <a:schemeClr val="bg1">
                  <a:lumMod val="65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204" name="TextBox 104">
              <a:extLst>
                <a:ext uri="{FF2B5EF4-FFF2-40B4-BE49-F238E27FC236}">
                  <a16:creationId xmlns:a16="http://schemas.microsoft.com/office/drawing/2014/main" id="{1B7DA5B8-8059-9048-8A7B-905FE9979372}"/>
                </a:ext>
              </a:extLst>
            </p:cNvPr>
            <p:cNvSpPr txBox="1"/>
            <p:nvPr/>
          </p:nvSpPr>
          <p:spPr>
            <a:xfrm>
              <a:off x="2754918" y="5923742"/>
              <a:ext cx="2105320" cy="276999"/>
            </a:xfrm>
            <a:prstGeom prst="rect">
              <a:avLst/>
            </a:prstGeom>
            <a:solidFill>
              <a:schemeClr val="bg1"/>
            </a:solidFill>
          </p:spPr>
          <p:txBody>
            <a:bodyPr wrap="non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rPr>
                <a:t>Percentual de Explicação (%)</a:t>
              </a:r>
              <a:endParaRPr kumimoji="0" lang="pt-BR" sz="11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endParaRPr>
            </a:p>
          </p:txBody>
        </p:sp>
      </p:grpSp>
      <p:graphicFrame>
        <p:nvGraphicFramePr>
          <p:cNvPr id="205" name="Gráfico 204">
            <a:extLst>
              <a:ext uri="{FF2B5EF4-FFF2-40B4-BE49-F238E27FC236}">
                <a16:creationId xmlns:a16="http://schemas.microsoft.com/office/drawing/2014/main" id="{1D2E056C-4727-F54B-ACA4-51FAFE012C57}"/>
              </a:ext>
            </a:extLst>
          </p:cNvPr>
          <p:cNvGraphicFramePr>
            <a:graphicFrameLocks/>
          </p:cNvGraphicFramePr>
          <p:nvPr/>
        </p:nvGraphicFramePr>
        <p:xfrm>
          <a:off x="217620" y="2485625"/>
          <a:ext cx="7790400" cy="4435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6" name="Gráfico 205">
            <a:extLst>
              <a:ext uri="{FF2B5EF4-FFF2-40B4-BE49-F238E27FC236}">
                <a16:creationId xmlns:a16="http://schemas.microsoft.com/office/drawing/2014/main" id="{366B02B9-8AFD-2C4E-A503-6D1EEB84EB33}"/>
              </a:ext>
            </a:extLst>
          </p:cNvPr>
          <p:cNvGraphicFramePr>
            <a:graphicFrameLocks/>
          </p:cNvGraphicFramePr>
          <p:nvPr/>
        </p:nvGraphicFramePr>
        <p:xfrm>
          <a:off x="217620" y="2485625"/>
          <a:ext cx="7772741" cy="4435200"/>
        </p:xfrm>
        <a:graphic>
          <a:graphicData uri="http://schemas.openxmlformats.org/drawingml/2006/chart">
            <c:chart xmlns:c="http://schemas.openxmlformats.org/drawingml/2006/chart" xmlns:r="http://schemas.openxmlformats.org/officeDocument/2006/relationships" r:id="rId3"/>
          </a:graphicData>
        </a:graphic>
      </p:graphicFrame>
      <p:pic>
        <p:nvPicPr>
          <p:cNvPr id="207" name="Imagem 206">
            <a:extLst>
              <a:ext uri="{FF2B5EF4-FFF2-40B4-BE49-F238E27FC236}">
                <a16:creationId xmlns:a16="http://schemas.microsoft.com/office/drawing/2014/main" id="{2C4F4179-D903-DB43-8E59-AFFCAFE23A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9767" y="4327431"/>
            <a:ext cx="222276" cy="222276"/>
          </a:xfrm>
          <a:prstGeom prst="rect">
            <a:avLst/>
          </a:prstGeom>
        </p:spPr>
      </p:pic>
      <p:pic>
        <p:nvPicPr>
          <p:cNvPr id="209" name="Imagem 208">
            <a:extLst>
              <a:ext uri="{FF2B5EF4-FFF2-40B4-BE49-F238E27FC236}">
                <a16:creationId xmlns:a16="http://schemas.microsoft.com/office/drawing/2014/main" id="{FF92902D-DB17-9F47-A2E6-F7F5A98E1B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5161" y="4326067"/>
            <a:ext cx="250939" cy="250939"/>
          </a:xfrm>
          <a:prstGeom prst="rect">
            <a:avLst/>
          </a:prstGeom>
        </p:spPr>
      </p:pic>
      <p:pic>
        <p:nvPicPr>
          <p:cNvPr id="211" name="Imagem 210">
            <a:extLst>
              <a:ext uri="{FF2B5EF4-FFF2-40B4-BE49-F238E27FC236}">
                <a16:creationId xmlns:a16="http://schemas.microsoft.com/office/drawing/2014/main" id="{EF465B41-D3B3-F04D-BE74-7A7319466A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31216" y="4124729"/>
            <a:ext cx="325564" cy="325564"/>
          </a:xfrm>
          <a:prstGeom prst="rect">
            <a:avLst/>
          </a:prstGeom>
        </p:spPr>
      </p:pic>
      <p:pic>
        <p:nvPicPr>
          <p:cNvPr id="212" name="Imagem 211">
            <a:extLst>
              <a:ext uri="{FF2B5EF4-FFF2-40B4-BE49-F238E27FC236}">
                <a16:creationId xmlns:a16="http://schemas.microsoft.com/office/drawing/2014/main" id="{BC5238D9-3BF0-1544-B327-01DFDC3EE8D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53411" y="3954663"/>
            <a:ext cx="255600" cy="255600"/>
          </a:xfrm>
          <a:prstGeom prst="rect">
            <a:avLst/>
          </a:prstGeom>
        </p:spPr>
      </p:pic>
      <p:sp>
        <p:nvSpPr>
          <p:cNvPr id="213" name="Elipse 68">
            <a:extLst>
              <a:ext uri="{FF2B5EF4-FFF2-40B4-BE49-F238E27FC236}">
                <a16:creationId xmlns:a16="http://schemas.microsoft.com/office/drawing/2014/main" id="{785418DD-9B74-C245-87DF-77A5FE5E2EF8}"/>
              </a:ext>
            </a:extLst>
          </p:cNvPr>
          <p:cNvSpPr/>
          <p:nvPr/>
        </p:nvSpPr>
        <p:spPr>
          <a:xfrm>
            <a:off x="1959482" y="3660273"/>
            <a:ext cx="405779" cy="418816"/>
          </a:xfrm>
          <a:prstGeom prst="ellipse">
            <a:avLst/>
          </a:prstGeom>
          <a:solidFill>
            <a:srgbClr val="E9B40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4" name="Imagem 213">
            <a:extLst>
              <a:ext uri="{FF2B5EF4-FFF2-40B4-BE49-F238E27FC236}">
                <a16:creationId xmlns:a16="http://schemas.microsoft.com/office/drawing/2014/main" id="{E5F72E9C-63D4-D34B-B6BE-BD16643DA2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94566" y="3929717"/>
            <a:ext cx="228125" cy="228125"/>
          </a:xfrm>
          <a:prstGeom prst="rect">
            <a:avLst/>
          </a:prstGeom>
        </p:spPr>
      </p:pic>
      <p:sp>
        <p:nvSpPr>
          <p:cNvPr id="217" name="Elipse 6">
            <a:extLst>
              <a:ext uri="{FF2B5EF4-FFF2-40B4-BE49-F238E27FC236}">
                <a16:creationId xmlns:a16="http://schemas.microsoft.com/office/drawing/2014/main" id="{2C5D771B-EB24-A248-A0FF-F5002AD43705}"/>
              </a:ext>
            </a:extLst>
          </p:cNvPr>
          <p:cNvSpPr/>
          <p:nvPr/>
        </p:nvSpPr>
        <p:spPr>
          <a:xfrm>
            <a:off x="5365376" y="3888304"/>
            <a:ext cx="428746" cy="415168"/>
          </a:xfrm>
          <a:prstGeom prst="ellipse">
            <a:avLst/>
          </a:prstGeom>
          <a:solidFill>
            <a:srgbClr val="0D49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9" name="Retângulo 218">
            <a:extLst>
              <a:ext uri="{FF2B5EF4-FFF2-40B4-BE49-F238E27FC236}">
                <a16:creationId xmlns:a16="http://schemas.microsoft.com/office/drawing/2014/main" id="{82586BA6-C210-A843-B12B-23BDADF2124C}"/>
              </a:ext>
            </a:extLst>
          </p:cNvPr>
          <p:cNvSpPr/>
          <p:nvPr/>
        </p:nvSpPr>
        <p:spPr>
          <a:xfrm>
            <a:off x="4740713" y="3556468"/>
            <a:ext cx="2171928" cy="139665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4" name="Agrupar 223">
            <a:extLst>
              <a:ext uri="{FF2B5EF4-FFF2-40B4-BE49-F238E27FC236}">
                <a16:creationId xmlns:a16="http://schemas.microsoft.com/office/drawing/2014/main" id="{960CC3AC-3AF8-894E-A56E-20C0F23D640B}"/>
              </a:ext>
            </a:extLst>
          </p:cNvPr>
          <p:cNvGrpSpPr/>
          <p:nvPr/>
        </p:nvGrpSpPr>
        <p:grpSpPr>
          <a:xfrm rot="10800000">
            <a:off x="3504248" y="4179394"/>
            <a:ext cx="337193" cy="161364"/>
            <a:chOff x="5451860" y="4329945"/>
            <a:chExt cx="337193" cy="161364"/>
          </a:xfrm>
          <a:solidFill>
            <a:schemeClr val="accent2"/>
          </a:solidFill>
        </p:grpSpPr>
        <p:sp>
          <p:nvSpPr>
            <p:cNvPr id="225" name="Divisa 224">
              <a:extLst>
                <a:ext uri="{FF2B5EF4-FFF2-40B4-BE49-F238E27FC236}">
                  <a16:creationId xmlns:a16="http://schemas.microsoft.com/office/drawing/2014/main" id="{D99BA51B-60CB-9844-9F25-DEDD101C069D}"/>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26" name="Divisa 225">
              <a:extLst>
                <a:ext uri="{FF2B5EF4-FFF2-40B4-BE49-F238E27FC236}">
                  <a16:creationId xmlns:a16="http://schemas.microsoft.com/office/drawing/2014/main" id="{72A6E29B-04DE-4849-BCC4-DB333205F687}"/>
                </a:ext>
              </a:extLst>
            </p:cNvPr>
            <p:cNvSpPr/>
            <p:nvPr/>
          </p:nvSpPr>
          <p:spPr>
            <a:xfrm>
              <a:off x="5606173"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grpSp>
        <p:nvGrpSpPr>
          <p:cNvPr id="227" name="Agrupar 226">
            <a:extLst>
              <a:ext uri="{FF2B5EF4-FFF2-40B4-BE49-F238E27FC236}">
                <a16:creationId xmlns:a16="http://schemas.microsoft.com/office/drawing/2014/main" id="{62559F12-3F71-B543-ADF6-AEF4A2B32F79}"/>
              </a:ext>
            </a:extLst>
          </p:cNvPr>
          <p:cNvGrpSpPr/>
          <p:nvPr/>
        </p:nvGrpSpPr>
        <p:grpSpPr>
          <a:xfrm>
            <a:off x="5024529" y="4004929"/>
            <a:ext cx="337193" cy="161364"/>
            <a:chOff x="5297547" y="4329945"/>
            <a:chExt cx="337193" cy="161364"/>
          </a:xfrm>
          <a:solidFill>
            <a:srgbClr val="00B0F0"/>
          </a:solidFill>
        </p:grpSpPr>
        <p:sp>
          <p:nvSpPr>
            <p:cNvPr id="228" name="Divisa 227">
              <a:extLst>
                <a:ext uri="{FF2B5EF4-FFF2-40B4-BE49-F238E27FC236}">
                  <a16:creationId xmlns:a16="http://schemas.microsoft.com/office/drawing/2014/main" id="{20756419-AEFB-5B4A-8DB0-C25C534AC6D9}"/>
                </a:ext>
              </a:extLst>
            </p:cNvPr>
            <p:cNvSpPr/>
            <p:nvPr/>
          </p:nvSpPr>
          <p:spPr>
            <a:xfrm>
              <a:off x="5297547"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29" name="Divisa 228">
              <a:extLst>
                <a:ext uri="{FF2B5EF4-FFF2-40B4-BE49-F238E27FC236}">
                  <a16:creationId xmlns:a16="http://schemas.microsoft.com/office/drawing/2014/main" id="{2BE271D5-98EC-DE49-893D-CB9DF43CC6BA}"/>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grpSp>
        <p:nvGrpSpPr>
          <p:cNvPr id="230" name="Agrupar 229">
            <a:extLst>
              <a:ext uri="{FF2B5EF4-FFF2-40B4-BE49-F238E27FC236}">
                <a16:creationId xmlns:a16="http://schemas.microsoft.com/office/drawing/2014/main" id="{6634865C-A60F-0847-913B-DB33A1362314}"/>
              </a:ext>
            </a:extLst>
          </p:cNvPr>
          <p:cNvGrpSpPr/>
          <p:nvPr/>
        </p:nvGrpSpPr>
        <p:grpSpPr>
          <a:xfrm>
            <a:off x="2126087" y="5512594"/>
            <a:ext cx="645819" cy="161364"/>
            <a:chOff x="2126087" y="5500719"/>
            <a:chExt cx="645819" cy="161364"/>
          </a:xfrm>
        </p:grpSpPr>
        <p:sp>
          <p:nvSpPr>
            <p:cNvPr id="231" name="Divisa 230">
              <a:extLst>
                <a:ext uri="{FF2B5EF4-FFF2-40B4-BE49-F238E27FC236}">
                  <a16:creationId xmlns:a16="http://schemas.microsoft.com/office/drawing/2014/main" id="{062A3E50-249A-3546-A66E-6B910223BF48}"/>
                </a:ext>
              </a:extLst>
            </p:cNvPr>
            <p:cNvSpPr/>
            <p:nvPr/>
          </p:nvSpPr>
          <p:spPr>
            <a:xfrm>
              <a:off x="2126087" y="5500719"/>
              <a:ext cx="182880" cy="1613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Divisa 231">
              <a:extLst>
                <a:ext uri="{FF2B5EF4-FFF2-40B4-BE49-F238E27FC236}">
                  <a16:creationId xmlns:a16="http://schemas.microsoft.com/office/drawing/2014/main" id="{51692D9B-0004-F044-BB40-60201A409CF5}"/>
                </a:ext>
              </a:extLst>
            </p:cNvPr>
            <p:cNvSpPr/>
            <p:nvPr/>
          </p:nvSpPr>
          <p:spPr>
            <a:xfrm>
              <a:off x="2280400" y="5500719"/>
              <a:ext cx="182880" cy="1613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Divisa 232">
              <a:extLst>
                <a:ext uri="{FF2B5EF4-FFF2-40B4-BE49-F238E27FC236}">
                  <a16:creationId xmlns:a16="http://schemas.microsoft.com/office/drawing/2014/main" id="{3EC9FCC9-5259-1242-9D62-230FD12AFEAF}"/>
                </a:ext>
              </a:extLst>
            </p:cNvPr>
            <p:cNvSpPr/>
            <p:nvPr/>
          </p:nvSpPr>
          <p:spPr>
            <a:xfrm>
              <a:off x="2434713" y="5500719"/>
              <a:ext cx="182880" cy="1613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Divisa 233">
              <a:extLst>
                <a:ext uri="{FF2B5EF4-FFF2-40B4-BE49-F238E27FC236}">
                  <a16:creationId xmlns:a16="http://schemas.microsoft.com/office/drawing/2014/main" id="{6382E264-B395-6B49-B5DC-297FF21246B3}"/>
                </a:ext>
              </a:extLst>
            </p:cNvPr>
            <p:cNvSpPr/>
            <p:nvPr/>
          </p:nvSpPr>
          <p:spPr>
            <a:xfrm>
              <a:off x="2589026" y="5500719"/>
              <a:ext cx="182880" cy="1613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5" name="Agrupar 234">
            <a:extLst>
              <a:ext uri="{FF2B5EF4-FFF2-40B4-BE49-F238E27FC236}">
                <a16:creationId xmlns:a16="http://schemas.microsoft.com/office/drawing/2014/main" id="{75D8F4D8-BFFE-E441-91F2-574D282F58BA}"/>
              </a:ext>
            </a:extLst>
          </p:cNvPr>
          <p:cNvGrpSpPr/>
          <p:nvPr/>
        </p:nvGrpSpPr>
        <p:grpSpPr>
          <a:xfrm>
            <a:off x="2090472" y="4364508"/>
            <a:ext cx="337193" cy="161364"/>
            <a:chOff x="5297547" y="4329945"/>
            <a:chExt cx="337193" cy="161364"/>
          </a:xfrm>
          <a:solidFill>
            <a:srgbClr val="00B0F0"/>
          </a:solidFill>
        </p:grpSpPr>
        <p:sp>
          <p:nvSpPr>
            <p:cNvPr id="236" name="Divisa 235">
              <a:extLst>
                <a:ext uri="{FF2B5EF4-FFF2-40B4-BE49-F238E27FC236}">
                  <a16:creationId xmlns:a16="http://schemas.microsoft.com/office/drawing/2014/main" id="{44CE147A-CB1F-DB47-BEDC-79EEC51B804E}"/>
                </a:ext>
              </a:extLst>
            </p:cNvPr>
            <p:cNvSpPr/>
            <p:nvPr/>
          </p:nvSpPr>
          <p:spPr>
            <a:xfrm>
              <a:off x="5297547"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7" name="Divisa 236">
              <a:extLst>
                <a:ext uri="{FF2B5EF4-FFF2-40B4-BE49-F238E27FC236}">
                  <a16:creationId xmlns:a16="http://schemas.microsoft.com/office/drawing/2014/main" id="{AAE8C93B-636C-4247-B148-157554AC7743}"/>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grpSp>
        <p:nvGrpSpPr>
          <p:cNvPr id="238" name="Agrupar 237">
            <a:extLst>
              <a:ext uri="{FF2B5EF4-FFF2-40B4-BE49-F238E27FC236}">
                <a16:creationId xmlns:a16="http://schemas.microsoft.com/office/drawing/2014/main" id="{DD13DB15-40C0-A34F-AA67-09107B71DCDF}"/>
              </a:ext>
            </a:extLst>
          </p:cNvPr>
          <p:cNvGrpSpPr/>
          <p:nvPr/>
        </p:nvGrpSpPr>
        <p:grpSpPr>
          <a:xfrm>
            <a:off x="4333543" y="4016460"/>
            <a:ext cx="645819" cy="161364"/>
            <a:chOff x="4988921" y="4329945"/>
            <a:chExt cx="645819" cy="161364"/>
          </a:xfrm>
          <a:solidFill>
            <a:srgbClr val="00B0F0"/>
          </a:solidFill>
        </p:grpSpPr>
        <p:sp>
          <p:nvSpPr>
            <p:cNvPr id="239" name="Divisa 238">
              <a:extLst>
                <a:ext uri="{FF2B5EF4-FFF2-40B4-BE49-F238E27FC236}">
                  <a16:creationId xmlns:a16="http://schemas.microsoft.com/office/drawing/2014/main" id="{CACE33AB-50BA-0D4A-86EC-9F525983168F}"/>
                </a:ext>
              </a:extLst>
            </p:cNvPr>
            <p:cNvSpPr/>
            <p:nvPr/>
          </p:nvSpPr>
          <p:spPr>
            <a:xfrm>
              <a:off x="4988921"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Divisa 239">
              <a:extLst>
                <a:ext uri="{FF2B5EF4-FFF2-40B4-BE49-F238E27FC236}">
                  <a16:creationId xmlns:a16="http://schemas.microsoft.com/office/drawing/2014/main" id="{A0618BDC-6698-8647-B570-1D6DBC746239}"/>
                </a:ext>
              </a:extLst>
            </p:cNvPr>
            <p:cNvSpPr/>
            <p:nvPr/>
          </p:nvSpPr>
          <p:spPr>
            <a:xfrm>
              <a:off x="5143234"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Divisa 240">
              <a:extLst>
                <a:ext uri="{FF2B5EF4-FFF2-40B4-BE49-F238E27FC236}">
                  <a16:creationId xmlns:a16="http://schemas.microsoft.com/office/drawing/2014/main" id="{B05BB267-E6BD-604D-8A43-E75CDF6D621B}"/>
                </a:ext>
              </a:extLst>
            </p:cNvPr>
            <p:cNvSpPr/>
            <p:nvPr/>
          </p:nvSpPr>
          <p:spPr>
            <a:xfrm>
              <a:off x="5297547"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Divisa 241">
              <a:extLst>
                <a:ext uri="{FF2B5EF4-FFF2-40B4-BE49-F238E27FC236}">
                  <a16:creationId xmlns:a16="http://schemas.microsoft.com/office/drawing/2014/main" id="{4BDEA45F-9B97-C142-A3F4-2CBE8E929CAF}"/>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3" name="Elipse 80">
            <a:extLst>
              <a:ext uri="{FF2B5EF4-FFF2-40B4-BE49-F238E27FC236}">
                <a16:creationId xmlns:a16="http://schemas.microsoft.com/office/drawing/2014/main" id="{35690AF7-E43F-214B-9FFE-BB827CE90F8C}"/>
              </a:ext>
            </a:extLst>
          </p:cNvPr>
          <p:cNvSpPr/>
          <p:nvPr/>
        </p:nvSpPr>
        <p:spPr>
          <a:xfrm>
            <a:off x="4606937" y="3829754"/>
            <a:ext cx="428400" cy="428050"/>
          </a:xfrm>
          <a:prstGeom prst="ellipse">
            <a:avLst/>
          </a:prstGeom>
          <a:solidFill>
            <a:schemeClr val="bg2">
              <a:lumMod val="9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4" name="Agrupar 243">
            <a:extLst>
              <a:ext uri="{FF2B5EF4-FFF2-40B4-BE49-F238E27FC236}">
                <a16:creationId xmlns:a16="http://schemas.microsoft.com/office/drawing/2014/main" id="{F019FED0-438A-844D-8196-1CE9E606E82D}"/>
              </a:ext>
            </a:extLst>
          </p:cNvPr>
          <p:cNvGrpSpPr/>
          <p:nvPr/>
        </p:nvGrpSpPr>
        <p:grpSpPr>
          <a:xfrm>
            <a:off x="5069370" y="4386250"/>
            <a:ext cx="798219" cy="161364"/>
            <a:chOff x="5057495" y="4386250"/>
            <a:chExt cx="798219" cy="161364"/>
          </a:xfrm>
        </p:grpSpPr>
        <p:grpSp>
          <p:nvGrpSpPr>
            <p:cNvPr id="245" name="Agrupar 244">
              <a:extLst>
                <a:ext uri="{FF2B5EF4-FFF2-40B4-BE49-F238E27FC236}">
                  <a16:creationId xmlns:a16="http://schemas.microsoft.com/office/drawing/2014/main" id="{014D27DF-584E-144E-AB3C-8BA1EDA20303}"/>
                </a:ext>
              </a:extLst>
            </p:cNvPr>
            <p:cNvGrpSpPr/>
            <p:nvPr/>
          </p:nvGrpSpPr>
          <p:grpSpPr>
            <a:xfrm>
              <a:off x="5057495" y="4386250"/>
              <a:ext cx="645819" cy="161364"/>
              <a:chOff x="4988921" y="4329945"/>
              <a:chExt cx="645819" cy="161364"/>
            </a:xfrm>
            <a:solidFill>
              <a:srgbClr val="00B0F0"/>
            </a:solidFill>
          </p:grpSpPr>
          <p:sp>
            <p:nvSpPr>
              <p:cNvPr id="247" name="Divisa 246">
                <a:extLst>
                  <a:ext uri="{FF2B5EF4-FFF2-40B4-BE49-F238E27FC236}">
                    <a16:creationId xmlns:a16="http://schemas.microsoft.com/office/drawing/2014/main" id="{6DADBFC0-DA8C-B440-8D22-EAEFD751C200}"/>
                  </a:ext>
                </a:extLst>
              </p:cNvPr>
              <p:cNvSpPr/>
              <p:nvPr/>
            </p:nvSpPr>
            <p:spPr>
              <a:xfrm>
                <a:off x="4988921"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Divisa 247">
                <a:extLst>
                  <a:ext uri="{FF2B5EF4-FFF2-40B4-BE49-F238E27FC236}">
                    <a16:creationId xmlns:a16="http://schemas.microsoft.com/office/drawing/2014/main" id="{6E51D95A-99AF-C04D-9A4E-13388F52891C}"/>
                  </a:ext>
                </a:extLst>
              </p:cNvPr>
              <p:cNvSpPr/>
              <p:nvPr/>
            </p:nvSpPr>
            <p:spPr>
              <a:xfrm>
                <a:off x="5143234"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Divisa 248">
                <a:extLst>
                  <a:ext uri="{FF2B5EF4-FFF2-40B4-BE49-F238E27FC236}">
                    <a16:creationId xmlns:a16="http://schemas.microsoft.com/office/drawing/2014/main" id="{4EBBF43C-E075-CF40-B1E2-1EE49918B5B1}"/>
                  </a:ext>
                </a:extLst>
              </p:cNvPr>
              <p:cNvSpPr/>
              <p:nvPr/>
            </p:nvSpPr>
            <p:spPr>
              <a:xfrm>
                <a:off x="5297547"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Divisa 249">
                <a:extLst>
                  <a:ext uri="{FF2B5EF4-FFF2-40B4-BE49-F238E27FC236}">
                    <a16:creationId xmlns:a16="http://schemas.microsoft.com/office/drawing/2014/main" id="{7995BF86-6290-F84A-A6D8-2675DE10009F}"/>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6" name="Divisa 245">
              <a:extLst>
                <a:ext uri="{FF2B5EF4-FFF2-40B4-BE49-F238E27FC236}">
                  <a16:creationId xmlns:a16="http://schemas.microsoft.com/office/drawing/2014/main" id="{A8083379-3A66-1F4E-B2D3-0E61FC72FE19}"/>
                </a:ext>
              </a:extLst>
            </p:cNvPr>
            <p:cNvSpPr/>
            <p:nvPr/>
          </p:nvSpPr>
          <p:spPr>
            <a:xfrm>
              <a:off x="5672834" y="4386250"/>
              <a:ext cx="182880" cy="1613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1" name="Agrupar 250">
            <a:extLst>
              <a:ext uri="{FF2B5EF4-FFF2-40B4-BE49-F238E27FC236}">
                <a16:creationId xmlns:a16="http://schemas.microsoft.com/office/drawing/2014/main" id="{15C12AA2-5F2F-F744-A988-3631104561FC}"/>
              </a:ext>
            </a:extLst>
          </p:cNvPr>
          <p:cNvGrpSpPr/>
          <p:nvPr/>
        </p:nvGrpSpPr>
        <p:grpSpPr>
          <a:xfrm>
            <a:off x="2890465" y="3463036"/>
            <a:ext cx="481676" cy="161364"/>
            <a:chOff x="2890465" y="3463036"/>
            <a:chExt cx="481676" cy="161364"/>
          </a:xfrm>
        </p:grpSpPr>
        <p:grpSp>
          <p:nvGrpSpPr>
            <p:cNvPr id="252" name="Agrupar 251">
              <a:extLst>
                <a:ext uri="{FF2B5EF4-FFF2-40B4-BE49-F238E27FC236}">
                  <a16:creationId xmlns:a16="http://schemas.microsoft.com/office/drawing/2014/main" id="{42D87E2E-FD94-BE4D-B936-8187EBDA1000}"/>
                </a:ext>
              </a:extLst>
            </p:cNvPr>
            <p:cNvGrpSpPr/>
            <p:nvPr/>
          </p:nvGrpSpPr>
          <p:grpSpPr>
            <a:xfrm rot="10800000">
              <a:off x="3039863" y="3463036"/>
              <a:ext cx="332278" cy="161364"/>
              <a:chOff x="5451860" y="4329945"/>
              <a:chExt cx="332278" cy="161364"/>
            </a:xfrm>
            <a:solidFill>
              <a:schemeClr val="accent2"/>
            </a:solidFill>
          </p:grpSpPr>
          <p:sp>
            <p:nvSpPr>
              <p:cNvPr id="254" name="Divisa 253">
                <a:extLst>
                  <a:ext uri="{FF2B5EF4-FFF2-40B4-BE49-F238E27FC236}">
                    <a16:creationId xmlns:a16="http://schemas.microsoft.com/office/drawing/2014/main" id="{87204686-ABA9-E041-9BC6-3C83FD684B57}"/>
                  </a:ext>
                </a:extLst>
              </p:cNvPr>
              <p:cNvSpPr/>
              <p:nvPr/>
            </p:nvSpPr>
            <p:spPr>
              <a:xfrm>
                <a:off x="5451860"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55" name="Divisa 254">
                <a:extLst>
                  <a:ext uri="{FF2B5EF4-FFF2-40B4-BE49-F238E27FC236}">
                    <a16:creationId xmlns:a16="http://schemas.microsoft.com/office/drawing/2014/main" id="{DA3EEF1F-CC93-2346-BF4F-08BBB086EA9A}"/>
                  </a:ext>
                </a:extLst>
              </p:cNvPr>
              <p:cNvSpPr/>
              <p:nvPr/>
            </p:nvSpPr>
            <p:spPr>
              <a:xfrm>
                <a:off x="5601258" y="4329945"/>
                <a:ext cx="182880" cy="1613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253" name="Divisa 252">
              <a:extLst>
                <a:ext uri="{FF2B5EF4-FFF2-40B4-BE49-F238E27FC236}">
                  <a16:creationId xmlns:a16="http://schemas.microsoft.com/office/drawing/2014/main" id="{A70332A3-01F7-454C-B87C-6D1F49DAB3FD}"/>
                </a:ext>
              </a:extLst>
            </p:cNvPr>
            <p:cNvSpPr/>
            <p:nvPr/>
          </p:nvSpPr>
          <p:spPr>
            <a:xfrm rot="10800000">
              <a:off x="2890465" y="3463036"/>
              <a:ext cx="182880" cy="16136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40" name="CaixaDeTexto 26">
            <a:extLst>
              <a:ext uri="{FF2B5EF4-FFF2-40B4-BE49-F238E27FC236}">
                <a16:creationId xmlns:a16="http://schemas.microsoft.com/office/drawing/2014/main" id="{464ECCD8-01BE-BB40-9A69-A71707100239}"/>
              </a:ext>
            </a:extLst>
          </p:cNvPr>
          <p:cNvSpPr txBox="1"/>
          <p:nvPr/>
        </p:nvSpPr>
        <p:spPr>
          <a:xfrm>
            <a:off x="304733" y="1096089"/>
            <a:ext cx="8212407" cy="1021690"/>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Segoe UI Symbol" panose="020B0502040204020203" pitchFamily="34" charset="0"/>
                <a:ea typeface="Segoe UI Symbol" panose="020B0502040204020203" pitchFamily="34" charset="0"/>
                <a:cs typeface="Segoe UI" panose="020B0502040204020203" pitchFamily="34" charset="0"/>
              </a:defRPr>
            </a:lvl1pPr>
          </a:lstStyle>
          <a:p>
            <a:r>
              <a:rPr lang="pt-BR" sz="1400" dirty="0">
                <a:latin typeface="Segoe UI" panose="020B0502040204020203" pitchFamily="34" charset="0"/>
              </a:rPr>
              <a:t>A análise de regressão sem Custo </a:t>
            </a:r>
            <a:r>
              <a:rPr lang="pt-BR" sz="1400" dirty="0" err="1">
                <a:latin typeface="Segoe UI" panose="020B0502040204020203" pitchFamily="34" charset="0"/>
              </a:rPr>
              <a:t>x</a:t>
            </a:r>
            <a:r>
              <a:rPr lang="pt-BR" sz="1400" dirty="0">
                <a:latin typeface="Segoe UI" panose="020B0502040204020203" pitchFamily="34" charset="0"/>
              </a:rPr>
              <a:t> Benefício se mostra mais adequada para compreensão dos fatores mais relevantes para o cliente, já que o tema carrega consigo parte relevante da variabilidade dos demais. Ao final do primeiro trimestre, </a:t>
            </a:r>
            <a:r>
              <a:rPr lang="pt-BR" sz="1400" i="1" dirty="0">
                <a:latin typeface="Segoe UI" panose="020B0502040204020203" pitchFamily="34" charset="0"/>
              </a:rPr>
              <a:t>Produtos e serviços</a:t>
            </a:r>
            <a:r>
              <a:rPr lang="pt-BR" sz="1400" dirty="0">
                <a:latin typeface="Segoe UI" panose="020B0502040204020203" pitchFamily="34" charset="0"/>
              </a:rPr>
              <a:t>,</a:t>
            </a:r>
            <a:r>
              <a:rPr lang="pt-BR" sz="1400" i="1" dirty="0">
                <a:latin typeface="Segoe UI" panose="020B0502040204020203" pitchFamily="34" charset="0"/>
              </a:rPr>
              <a:t> Conveniência</a:t>
            </a:r>
            <a:r>
              <a:rPr lang="pt-BR" sz="1400" dirty="0">
                <a:latin typeface="Segoe UI" panose="020B0502040204020203" pitchFamily="34" charset="0"/>
              </a:rPr>
              <a:t> e </a:t>
            </a:r>
            <a:r>
              <a:rPr lang="pt-BR" sz="1400" i="1" dirty="0">
                <a:latin typeface="Segoe UI" panose="020B0502040204020203" pitchFamily="34" charset="0"/>
              </a:rPr>
              <a:t>Relacionamento </a:t>
            </a:r>
            <a:r>
              <a:rPr lang="pt-BR" sz="1400" dirty="0">
                <a:latin typeface="Segoe UI" panose="020B0502040204020203" pitchFamily="34" charset="0"/>
              </a:rPr>
              <a:t>ganham mais relevância sendo responsáveis por 51% do impacto total. Cresce também o r</a:t>
            </a:r>
            <a:r>
              <a:rPr lang="pt-BR" sz="1400" baseline="30000" dirty="0">
                <a:latin typeface="Segoe UI" panose="020B0502040204020203" pitchFamily="34" charset="0"/>
              </a:rPr>
              <a:t>2</a:t>
            </a:r>
            <a:r>
              <a:rPr lang="pt-BR" sz="1400" dirty="0">
                <a:latin typeface="Segoe UI" panose="020B0502040204020203" pitchFamily="34" charset="0"/>
              </a:rPr>
              <a:t> de </a:t>
            </a:r>
            <a:r>
              <a:rPr lang="pt-BR" sz="1400" i="1" dirty="0">
                <a:latin typeface="Segoe UI" panose="020B0502040204020203" pitchFamily="34" charset="0"/>
              </a:rPr>
              <a:t>Preços.</a:t>
            </a:r>
          </a:p>
        </p:txBody>
      </p:sp>
      <p:sp>
        <p:nvSpPr>
          <p:cNvPr id="143" name="Título 3">
            <a:extLst>
              <a:ext uri="{FF2B5EF4-FFF2-40B4-BE49-F238E27FC236}">
                <a16:creationId xmlns:a16="http://schemas.microsoft.com/office/drawing/2014/main" id="{2C451D33-0616-E344-9CA1-021319DF22C9}"/>
              </a:ext>
            </a:extLst>
          </p:cNvPr>
          <p:cNvSpPr txBox="1">
            <a:spLocks/>
          </p:cNvSpPr>
          <p:nvPr/>
        </p:nvSpPr>
        <p:spPr>
          <a:xfrm>
            <a:off x="305488" y="353768"/>
            <a:ext cx="11261420" cy="424732"/>
          </a:xfrm>
          <a:prstGeom prst="rect">
            <a:avLst/>
          </a:prstGeom>
        </p:spPr>
        <p:txBody>
          <a:bodyPr vert="horz" lIns="0" tIns="45720" rIns="0" bIns="45720" rtlCol="0" anchor="t" anchorCtr="0">
            <a:noAutofit/>
          </a:bodyPr>
          <a:lstStyle>
            <a:lvl1pPr marL="11113" indent="0">
              <a:lnSpc>
                <a:spcPct val="90000"/>
              </a:lnSpc>
              <a:spcBef>
                <a:spcPct val="0"/>
              </a:spcBef>
              <a:buNone/>
              <a:tabLst/>
              <a:defRPr sz="2600" b="1" i="0" spc="300">
                <a:latin typeface="Segoe UI" panose="020B0502040204020203" pitchFamily="34" charset="0"/>
                <a:ea typeface="Segoe UI Symbol" panose="020B0502040204020203" pitchFamily="34" charset="0"/>
                <a:cs typeface="Segoe UI" panose="020B0502040204020203" pitchFamily="34" charset="0"/>
              </a:defRPr>
            </a:lvl1pPr>
          </a:lstStyle>
          <a:p>
            <a:r>
              <a:rPr lang="pt-BR" sz="2300" dirty="0"/>
              <a:t>TEMAS DE QUALIDADE </a:t>
            </a:r>
            <a:r>
              <a:rPr lang="pt-BR" sz="2300" dirty="0" err="1"/>
              <a:t>x</a:t>
            </a:r>
            <a:r>
              <a:rPr lang="pt-BR" sz="2300" dirty="0"/>
              <a:t> NPS</a:t>
            </a:r>
          </a:p>
        </p:txBody>
      </p:sp>
      <p:sp>
        <p:nvSpPr>
          <p:cNvPr id="144" name="CaixaDeTexto 143">
            <a:extLst>
              <a:ext uri="{FF2B5EF4-FFF2-40B4-BE49-F238E27FC236}">
                <a16:creationId xmlns:a16="http://schemas.microsoft.com/office/drawing/2014/main" id="{2C531E90-9624-5E4B-94D9-BB6DFAD25B12}"/>
              </a:ext>
            </a:extLst>
          </p:cNvPr>
          <p:cNvSpPr txBox="1"/>
          <p:nvPr/>
        </p:nvSpPr>
        <p:spPr>
          <a:xfrm>
            <a:off x="305487" y="667498"/>
            <a:ext cx="7503519" cy="413959"/>
          </a:xfrm>
          <a:prstGeom prst="rect">
            <a:avLst/>
          </a:prstGeom>
        </p:spPr>
        <p:txBody>
          <a:bodyPr vert="horz" wrap="square" lIns="0" tIns="45720" rIns="0" bIns="45720" rtlCol="0">
            <a:spAutoFit/>
          </a:bodyPr>
          <a:lstStyle>
            <a:defPPr>
              <a:defRPr lang="pt-BR"/>
            </a:defPPr>
            <a:lvl1pPr indent="0">
              <a:lnSpc>
                <a:spcPct val="110000"/>
              </a:lnSpc>
              <a:spcBef>
                <a:spcPts val="1000"/>
              </a:spcBef>
              <a:buFont typeface="Arial" panose="020B0604020202020204" pitchFamily="34" charset="0"/>
              <a:buNone/>
              <a:defRPr sz="2000" b="0" i="1" kern="1300" spc="10" baseline="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Fatores mais impactantes - Resultados média móvel Março 2020</a:t>
            </a:r>
          </a:p>
        </p:txBody>
      </p:sp>
      <p:grpSp>
        <p:nvGrpSpPr>
          <p:cNvPr id="256" name="Group 8">
            <a:extLst>
              <a:ext uri="{FF2B5EF4-FFF2-40B4-BE49-F238E27FC236}">
                <a16:creationId xmlns:a16="http://schemas.microsoft.com/office/drawing/2014/main" id="{ED78B408-F0AF-784D-9E5D-A6D4550EDB64}"/>
              </a:ext>
            </a:extLst>
          </p:cNvPr>
          <p:cNvGrpSpPr/>
          <p:nvPr/>
        </p:nvGrpSpPr>
        <p:grpSpPr>
          <a:xfrm>
            <a:off x="179470" y="2264352"/>
            <a:ext cx="524324" cy="4077809"/>
            <a:chOff x="1773" y="1631123"/>
            <a:chExt cx="524324" cy="4077809"/>
          </a:xfrm>
        </p:grpSpPr>
        <p:sp>
          <p:nvSpPr>
            <p:cNvPr id="257" name="Rectangle 105">
              <a:extLst>
                <a:ext uri="{FF2B5EF4-FFF2-40B4-BE49-F238E27FC236}">
                  <a16:creationId xmlns:a16="http://schemas.microsoft.com/office/drawing/2014/main" id="{00384FAD-3597-9D45-9195-ED85FACCFC23}"/>
                </a:ext>
              </a:extLst>
            </p:cNvPr>
            <p:cNvSpPr/>
            <p:nvPr/>
          </p:nvSpPr>
          <p:spPr>
            <a:xfrm>
              <a:off x="1773" y="1631123"/>
              <a:ext cx="524324" cy="407780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58" name="Group 4">
              <a:extLst>
                <a:ext uri="{FF2B5EF4-FFF2-40B4-BE49-F238E27FC236}">
                  <a16:creationId xmlns:a16="http://schemas.microsoft.com/office/drawing/2014/main" id="{D82AC29A-9B31-8C43-B7AA-50B33C094690}"/>
                </a:ext>
              </a:extLst>
            </p:cNvPr>
            <p:cNvGrpSpPr/>
            <p:nvPr/>
          </p:nvGrpSpPr>
          <p:grpSpPr>
            <a:xfrm>
              <a:off x="166236" y="2062897"/>
              <a:ext cx="276999" cy="3513905"/>
              <a:chOff x="-695987" y="2062897"/>
              <a:chExt cx="276999" cy="3513905"/>
            </a:xfrm>
            <a:solidFill>
              <a:schemeClr val="bg1"/>
            </a:solidFill>
          </p:grpSpPr>
          <p:cxnSp>
            <p:nvCxnSpPr>
              <p:cNvPr id="259" name="Straight Arrow Connector 107">
                <a:extLst>
                  <a:ext uri="{FF2B5EF4-FFF2-40B4-BE49-F238E27FC236}">
                    <a16:creationId xmlns:a16="http://schemas.microsoft.com/office/drawing/2014/main" id="{09079B01-87C2-B849-AD4B-E60033D58D3A}"/>
                  </a:ext>
                </a:extLst>
              </p:cNvPr>
              <p:cNvCxnSpPr>
                <a:cxnSpLocks/>
              </p:cNvCxnSpPr>
              <p:nvPr/>
            </p:nvCxnSpPr>
            <p:spPr>
              <a:xfrm flipV="1">
                <a:off x="-556256" y="2062897"/>
                <a:ext cx="0" cy="3513905"/>
              </a:xfrm>
              <a:prstGeom prst="straightConnector1">
                <a:avLst/>
              </a:prstGeom>
              <a:grpFill/>
              <a:ln>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260" name="TextBox 108">
                <a:extLst>
                  <a:ext uri="{FF2B5EF4-FFF2-40B4-BE49-F238E27FC236}">
                    <a16:creationId xmlns:a16="http://schemas.microsoft.com/office/drawing/2014/main" id="{C6E00A46-EF9A-A44D-9B7C-134E0A522B41}"/>
                  </a:ext>
                </a:extLst>
              </p:cNvPr>
              <p:cNvSpPr txBox="1"/>
              <p:nvPr/>
            </p:nvSpPr>
            <p:spPr>
              <a:xfrm rot="16200000">
                <a:off x="-1602016" y="3711419"/>
                <a:ext cx="2089058" cy="276999"/>
              </a:xfrm>
              <a:prstGeom prst="rect">
                <a:avLst/>
              </a:prstGeom>
              <a:grp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595959"/>
                    </a:solidFill>
                    <a:effectLst/>
                    <a:uLnTx/>
                    <a:uFillTx/>
                    <a:latin typeface="Segoe UI Symbol" panose="020B0502040204020203" pitchFamily="34" charset="0"/>
                    <a:ea typeface="Segoe UI Symbol" panose="020B0502040204020203" pitchFamily="34" charset="0"/>
                    <a:cs typeface="Segoe UI" panose="020B0502040204020203" pitchFamily="34" charset="0"/>
                  </a:rPr>
                  <a:t>Grau de Percepção do Fator</a:t>
                </a:r>
              </a:p>
            </p:txBody>
          </p:sp>
        </p:grpSp>
      </p:grpSp>
      <p:sp>
        <p:nvSpPr>
          <p:cNvPr id="261" name="CaixaDeTexto 260">
            <a:extLst>
              <a:ext uri="{FF2B5EF4-FFF2-40B4-BE49-F238E27FC236}">
                <a16:creationId xmlns:a16="http://schemas.microsoft.com/office/drawing/2014/main" id="{B0DBED6E-6663-A546-80C8-4DEC8881C8EB}"/>
              </a:ext>
            </a:extLst>
          </p:cNvPr>
          <p:cNvSpPr txBox="1"/>
          <p:nvPr/>
        </p:nvSpPr>
        <p:spPr>
          <a:xfrm>
            <a:off x="5069103" y="2894643"/>
            <a:ext cx="2044085" cy="492443"/>
          </a:xfrm>
          <a:prstGeom prst="rect">
            <a:avLst/>
          </a:prstGeom>
          <a:noFill/>
        </p:spPr>
        <p:txBody>
          <a:bodyPr wrap="square"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262626"/>
                </a:solidFill>
                <a:effectLst/>
                <a:uLnTx/>
                <a:uFillTx/>
                <a:latin typeface="Segoe UI Symbol" panose="020B0502040204020203" pitchFamily="34" charset="0"/>
                <a:ea typeface="Segoe UI Symbol" panose="020B0502040204020203" pitchFamily="34" charset="0"/>
                <a:cs typeface="Segoe UI" panose="020B0502040204020203" pitchFamily="34" charset="0"/>
              </a:rPr>
              <a:t>Fatores mais relevantes</a:t>
            </a:r>
            <a:br>
              <a:rPr kumimoji="0" lang="pt-BR" sz="1600" b="0" i="0" u="none" strike="noStrike" kern="1200" cap="none" spc="0" normalizeH="0" baseline="0" noProof="0" dirty="0">
                <a:ln>
                  <a:noFill/>
                </a:ln>
                <a:solidFill>
                  <a:srgbClr val="262626"/>
                </a:solidFill>
                <a:effectLst/>
                <a:uLnTx/>
                <a:uFillTx/>
                <a:latin typeface="Segoe UI Symbol" panose="020B0502040204020203" pitchFamily="34" charset="0"/>
                <a:ea typeface="Segoe UI Symbol" panose="020B0502040204020203" pitchFamily="34" charset="0"/>
                <a:cs typeface="Segoe UI" panose="020B0502040204020203" pitchFamily="34" charset="0"/>
              </a:rPr>
            </a:br>
            <a:r>
              <a:rPr kumimoji="0" lang="pt-BR" sz="11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rPr>
              <a:t>(</a:t>
            </a:r>
            <a:r>
              <a:rPr lang="pt-BR" sz="1100" dirty="0">
                <a:solidFill>
                  <a:prstClr val="black"/>
                </a:solidFill>
                <a:latin typeface="Segoe UI Symbol" panose="020B0502040204020203" pitchFamily="34" charset="0"/>
                <a:ea typeface="Segoe UI Symbol" panose="020B0502040204020203" pitchFamily="34" charset="0"/>
                <a:cs typeface="Segoe UI" panose="020B0502040204020203" pitchFamily="34" charset="0"/>
              </a:rPr>
              <a:t>51</a:t>
            </a:r>
            <a:r>
              <a:rPr kumimoji="0" lang="pt-BR" sz="11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rPr>
              <a:t>% da satisfação geral)</a:t>
            </a:r>
            <a:endParaRPr kumimoji="0" lang="pt-BR" sz="16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Segoe UI" panose="020B0502040204020203" pitchFamily="34" charset="0"/>
            </a:endParaRPr>
          </a:p>
        </p:txBody>
      </p:sp>
      <p:sp>
        <p:nvSpPr>
          <p:cNvPr id="95" name="Retângulo 94">
            <a:extLst>
              <a:ext uri="{FF2B5EF4-FFF2-40B4-BE49-F238E27FC236}">
                <a16:creationId xmlns:a16="http://schemas.microsoft.com/office/drawing/2014/main" id="{65C63EE4-1751-2A48-A0B6-062A077F8F9B}"/>
              </a:ext>
            </a:extLst>
          </p:cNvPr>
          <p:cNvSpPr/>
          <p:nvPr/>
        </p:nvSpPr>
        <p:spPr>
          <a:xfrm>
            <a:off x="8563525" y="0"/>
            <a:ext cx="3628475"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CaixaDeTexto 26">
            <a:extLst>
              <a:ext uri="{FF2B5EF4-FFF2-40B4-BE49-F238E27FC236}">
                <a16:creationId xmlns:a16="http://schemas.microsoft.com/office/drawing/2014/main" id="{FB9B19DB-5474-EA40-98B9-7914BDCFA5E0}"/>
              </a:ext>
            </a:extLst>
          </p:cNvPr>
          <p:cNvSpPr txBox="1"/>
          <p:nvPr/>
        </p:nvSpPr>
        <p:spPr>
          <a:xfrm>
            <a:off x="8829164" y="6469847"/>
            <a:ext cx="3669883" cy="285335"/>
          </a:xfrm>
          <a:prstGeom prst="rect">
            <a:avLst/>
          </a:prstGeom>
          <a:noFill/>
        </p:spPr>
        <p:txBody>
          <a:bodyPr wrap="square" lIns="0" rtlCol="0">
            <a:spAutoFit/>
          </a:bodyPr>
          <a:lstStyle/>
          <a:p>
            <a:pPr>
              <a:lnSpc>
                <a:spcPct val="110000"/>
              </a:lnSpc>
              <a:spcAft>
                <a:spcPts val="1000"/>
              </a:spcAft>
            </a:pPr>
            <a:r>
              <a:rPr lang="pt-BR" sz="1200" i="1" spc="10" dirty="0">
                <a:solidFill>
                  <a:schemeClr val="tx1">
                    <a:lumMod val="50000"/>
                    <a:lumOff val="50000"/>
                  </a:schemeClr>
                </a:solidFill>
                <a:latin typeface="Segoe UI" panose="020B0502040204020203" pitchFamily="34" charset="0"/>
                <a:ea typeface="Segoe UI Symbol" panose="020B0502040204020203" pitchFamily="34" charset="0"/>
                <a:cs typeface="Segoe UI" panose="020B0502040204020203" pitchFamily="34" charset="0"/>
              </a:rPr>
              <a:t>*Fatores não significativos na regressão</a:t>
            </a:r>
          </a:p>
        </p:txBody>
      </p:sp>
      <p:sp>
        <p:nvSpPr>
          <p:cNvPr id="126" name="CaixaDeTexto 125">
            <a:extLst>
              <a:ext uri="{FF2B5EF4-FFF2-40B4-BE49-F238E27FC236}">
                <a16:creationId xmlns:a16="http://schemas.microsoft.com/office/drawing/2014/main" id="{7BEA101F-75FE-6E49-A0DE-5E33582C00E2}"/>
              </a:ext>
            </a:extLst>
          </p:cNvPr>
          <p:cNvSpPr txBox="1"/>
          <p:nvPr/>
        </p:nvSpPr>
        <p:spPr>
          <a:xfrm>
            <a:off x="9545188" y="5778468"/>
            <a:ext cx="2467342" cy="492443"/>
          </a:xfrm>
          <a:prstGeom prst="rect">
            <a:avLst/>
          </a:prstGeom>
          <a:noFill/>
        </p:spPr>
        <p:txBody>
          <a:bodyPr wrap="square" rtlCol="0">
            <a:spAutoFit/>
          </a:bodyPr>
          <a:lstStyle/>
          <a:p>
            <a:pPr algn="r" defTabSz="914340"/>
            <a:r>
              <a:rPr lang="pt-BR" sz="12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Explicação total do modelo </a:t>
            </a:r>
            <a:br>
              <a:rPr lang="pt-BR" sz="12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r</a:t>
            </a:r>
            <a:r>
              <a:rPr lang="pt-BR" sz="1400" b="1" i="1"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pt-BR" sz="14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72%</a:t>
            </a:r>
            <a:endParaRPr lang="pt-BR" sz="12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p:txBody>
      </p:sp>
      <p:graphicFrame>
        <p:nvGraphicFramePr>
          <p:cNvPr id="128" name="Table 49">
            <a:extLst>
              <a:ext uri="{FF2B5EF4-FFF2-40B4-BE49-F238E27FC236}">
                <a16:creationId xmlns:a16="http://schemas.microsoft.com/office/drawing/2014/main" id="{ECBF82DC-D1F2-1843-A76B-420A98A96941}"/>
              </a:ext>
            </a:extLst>
          </p:cNvPr>
          <p:cNvGraphicFramePr>
            <a:graphicFrameLocks noGrp="1"/>
          </p:cNvGraphicFramePr>
          <p:nvPr>
            <p:extLst>
              <p:ext uri="{D42A27DB-BD31-4B8C-83A1-F6EECF244321}">
                <p14:modId xmlns:p14="http://schemas.microsoft.com/office/powerpoint/2010/main" val="81671577"/>
              </p:ext>
            </p:extLst>
          </p:nvPr>
        </p:nvGraphicFramePr>
        <p:xfrm>
          <a:off x="9300896" y="330507"/>
          <a:ext cx="2640960" cy="5257920"/>
        </p:xfrm>
        <a:graphic>
          <a:graphicData uri="http://schemas.openxmlformats.org/drawingml/2006/table">
            <a:tbl>
              <a:tblPr firstRow="1" bandRow="1">
                <a:tableStyleId>{2D5ABB26-0587-4C30-8999-92F81FD0307C}</a:tableStyleId>
              </a:tblPr>
              <a:tblGrid>
                <a:gridCol w="2640960">
                  <a:extLst>
                    <a:ext uri="{9D8B030D-6E8A-4147-A177-3AD203B41FA5}">
                      <a16:colId xmlns:a16="http://schemas.microsoft.com/office/drawing/2014/main" val="20000"/>
                    </a:ext>
                  </a:extLst>
                </a:gridCol>
              </a:tblGrid>
              <a:tr h="7956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1. Conveniência e praticidade de canais e soluções que simplificam a movimentação e gestão do seu dinheiro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600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2. Relacionamento e atendimento prestado pelos gerentes e funcionários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3. Produtos e serviços adequados ao seu perfil</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8071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4. Preços das taxas e tarifas praticadas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5. Atendimento prestado nas agências</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80710">
                <a:tc>
                  <a:txBody>
                    <a:bodyPr/>
                    <a:lstStyle/>
                    <a:p>
                      <a:pPr algn="l" fontAlgn="ctr"/>
                      <a:r>
                        <a:rPr lang="pt-BR" sz="1300" b="0" i="0" u="none" strike="noStrike" noProof="0" dirty="0">
                          <a:solidFill>
                            <a:schemeClr val="bg2">
                              <a:lumMod val="75000"/>
                            </a:schemeClr>
                          </a:solidFill>
                          <a:effectLst/>
                          <a:latin typeface="Segoe UI" panose="020B0502040204020203" pitchFamily="34" charset="0"/>
                          <a:ea typeface="Franklin Gothic Book" charset="0"/>
                          <a:cs typeface="Segoe UI" panose="020B0502040204020203" pitchFamily="34" charset="0"/>
                        </a:rPr>
                        <a:t>6. Caixas eletrônicos do BB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80710">
                <a:tc>
                  <a:txBody>
                    <a:bodyPr/>
                    <a:lstStyle/>
                    <a:p>
                      <a:pPr algn="l" fontAlgn="ct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7. Aplicativo/</a:t>
                      </a:r>
                      <a:r>
                        <a:rPr lang="pt-BR" sz="1300" b="0" i="0" u="none" strike="noStrike" noProof="0" dirty="0" err="1">
                          <a:solidFill>
                            <a:schemeClr val="bg1"/>
                          </a:solidFill>
                          <a:effectLst/>
                          <a:latin typeface="Segoe UI" panose="020B0502040204020203" pitchFamily="34" charset="0"/>
                          <a:ea typeface="Franklin Gothic Book" charset="0"/>
                          <a:cs typeface="Segoe UI" panose="020B0502040204020203" pitchFamily="34" charset="0"/>
                        </a:rPr>
                        <a:t>App</a:t>
                      </a: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 do Banco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80710">
                <a:tc>
                  <a:txBody>
                    <a:bodyPr/>
                    <a:lstStyle/>
                    <a:p>
                      <a:pPr algn="l" fontAlgn="ctr"/>
                      <a:r>
                        <a:rPr lang="pt-BR" sz="1300" b="0" i="0" u="none" strike="noStrike" noProof="0" dirty="0">
                          <a:solidFill>
                            <a:schemeClr val="bg2">
                              <a:lumMod val="75000"/>
                            </a:schemeClr>
                          </a:solidFill>
                          <a:effectLst/>
                          <a:latin typeface="Segoe UI" panose="020B0502040204020203" pitchFamily="34" charset="0"/>
                          <a:ea typeface="Franklin Gothic Book" charset="0"/>
                          <a:cs typeface="Segoe UI" panose="020B0502040204020203" pitchFamily="34" charset="0"/>
                        </a:rPr>
                        <a:t>8. Internet Banking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807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3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9. Central de Relacionamento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80710">
                <a:tc>
                  <a:txBody>
                    <a:bodyPr/>
                    <a:lstStyle/>
                    <a:p>
                      <a:pPr algn="l" fontAlgn="ctr"/>
                      <a:r>
                        <a:rPr lang="pt-BR" sz="1300" b="0" i="0" u="none" strike="noStrike" noProof="0" dirty="0">
                          <a:solidFill>
                            <a:schemeClr val="tx1">
                              <a:lumMod val="65000"/>
                              <a:lumOff val="35000"/>
                            </a:schemeClr>
                          </a:solidFill>
                          <a:effectLst/>
                          <a:latin typeface="Segoe UI" panose="020B0502040204020203" pitchFamily="34" charset="0"/>
                          <a:ea typeface="Franklin Gothic Book" charset="0"/>
                          <a:cs typeface="Segoe UI" panose="020B0502040204020203" pitchFamily="34" charset="0"/>
                        </a:rPr>
                        <a:t>10. Relação Custo x Benefício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grpSp>
        <p:nvGrpSpPr>
          <p:cNvPr id="129" name="Agrupar 128">
            <a:extLst>
              <a:ext uri="{FF2B5EF4-FFF2-40B4-BE49-F238E27FC236}">
                <a16:creationId xmlns:a16="http://schemas.microsoft.com/office/drawing/2014/main" id="{002445D2-C068-B447-AEBF-BB5E3B22E215}"/>
              </a:ext>
            </a:extLst>
          </p:cNvPr>
          <p:cNvGrpSpPr/>
          <p:nvPr/>
        </p:nvGrpSpPr>
        <p:grpSpPr>
          <a:xfrm>
            <a:off x="8727764" y="2736152"/>
            <a:ext cx="442513" cy="442513"/>
            <a:chOff x="3145698" y="3791717"/>
            <a:chExt cx="473962" cy="473962"/>
          </a:xfrm>
        </p:grpSpPr>
        <p:sp>
          <p:nvSpPr>
            <p:cNvPr id="130" name="Oval 129">
              <a:extLst>
                <a:ext uri="{FF2B5EF4-FFF2-40B4-BE49-F238E27FC236}">
                  <a16:creationId xmlns:a16="http://schemas.microsoft.com/office/drawing/2014/main" id="{0370246F-A0F6-1D47-B802-4259FF0700D6}"/>
                </a:ext>
              </a:extLst>
            </p:cNvPr>
            <p:cNvSpPr/>
            <p:nvPr/>
          </p:nvSpPr>
          <p:spPr>
            <a:xfrm>
              <a:off x="3145698" y="3791717"/>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31" name="Imagem 130">
              <a:extLst>
                <a:ext uri="{FF2B5EF4-FFF2-40B4-BE49-F238E27FC236}">
                  <a16:creationId xmlns:a16="http://schemas.microsoft.com/office/drawing/2014/main" id="{6902EE2F-C61E-0D48-80F1-6213F59193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97599" y="3834110"/>
              <a:ext cx="370627" cy="370627"/>
            </a:xfrm>
            <a:prstGeom prst="rect">
              <a:avLst/>
            </a:prstGeom>
          </p:spPr>
        </p:pic>
      </p:grpSp>
      <p:grpSp>
        <p:nvGrpSpPr>
          <p:cNvPr id="132" name="Agrupar 131">
            <a:extLst>
              <a:ext uri="{FF2B5EF4-FFF2-40B4-BE49-F238E27FC236}">
                <a16:creationId xmlns:a16="http://schemas.microsoft.com/office/drawing/2014/main" id="{159EE9FC-25CE-AA41-903F-EB94C4985349}"/>
              </a:ext>
            </a:extLst>
          </p:cNvPr>
          <p:cNvGrpSpPr/>
          <p:nvPr/>
        </p:nvGrpSpPr>
        <p:grpSpPr>
          <a:xfrm>
            <a:off x="8727764" y="3221249"/>
            <a:ext cx="442513" cy="442513"/>
            <a:chOff x="2031460" y="2968998"/>
            <a:chExt cx="473962" cy="473962"/>
          </a:xfrm>
        </p:grpSpPr>
        <p:sp>
          <p:nvSpPr>
            <p:cNvPr id="133" name="Oval 132">
              <a:extLst>
                <a:ext uri="{FF2B5EF4-FFF2-40B4-BE49-F238E27FC236}">
                  <a16:creationId xmlns:a16="http://schemas.microsoft.com/office/drawing/2014/main" id="{7D931FA8-3B1A-944F-AA42-D651AD5F245C}"/>
                </a:ext>
              </a:extLst>
            </p:cNvPr>
            <p:cNvSpPr/>
            <p:nvPr/>
          </p:nvSpPr>
          <p:spPr>
            <a:xfrm>
              <a:off x="2031460" y="296899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34" name="Imagem 133">
              <a:extLst>
                <a:ext uri="{FF2B5EF4-FFF2-40B4-BE49-F238E27FC236}">
                  <a16:creationId xmlns:a16="http://schemas.microsoft.com/office/drawing/2014/main" id="{48C62FCA-B3D5-2643-8156-9B1167A06C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31895" y="3060787"/>
              <a:ext cx="277577" cy="277577"/>
            </a:xfrm>
            <a:prstGeom prst="rect">
              <a:avLst/>
            </a:prstGeom>
          </p:spPr>
        </p:pic>
      </p:grpSp>
      <p:grpSp>
        <p:nvGrpSpPr>
          <p:cNvPr id="135" name="Agrupar 134">
            <a:extLst>
              <a:ext uri="{FF2B5EF4-FFF2-40B4-BE49-F238E27FC236}">
                <a16:creationId xmlns:a16="http://schemas.microsoft.com/office/drawing/2014/main" id="{E1BC09C9-02FA-9444-879B-DB9DE5A271EC}"/>
              </a:ext>
            </a:extLst>
          </p:cNvPr>
          <p:cNvGrpSpPr/>
          <p:nvPr/>
        </p:nvGrpSpPr>
        <p:grpSpPr>
          <a:xfrm>
            <a:off x="8727764" y="3706346"/>
            <a:ext cx="442513" cy="442513"/>
            <a:chOff x="1794479" y="2154058"/>
            <a:chExt cx="473962" cy="473962"/>
          </a:xfrm>
        </p:grpSpPr>
        <p:sp>
          <p:nvSpPr>
            <p:cNvPr id="136" name="Oval 135">
              <a:extLst>
                <a:ext uri="{FF2B5EF4-FFF2-40B4-BE49-F238E27FC236}">
                  <a16:creationId xmlns:a16="http://schemas.microsoft.com/office/drawing/2014/main" id="{80CD3C61-592B-8843-B247-E20DC3DAAD40}"/>
                </a:ext>
              </a:extLst>
            </p:cNvPr>
            <p:cNvSpPr/>
            <p:nvPr/>
          </p:nvSpPr>
          <p:spPr>
            <a:xfrm>
              <a:off x="1794479" y="215405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37" name="Imagem 136">
              <a:extLst>
                <a:ext uri="{FF2B5EF4-FFF2-40B4-BE49-F238E27FC236}">
                  <a16:creationId xmlns:a16="http://schemas.microsoft.com/office/drawing/2014/main" id="{3F9D0320-814B-FB4D-A892-13C14AA46CB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60101" y="2221251"/>
              <a:ext cx="317949" cy="317949"/>
            </a:xfrm>
            <a:prstGeom prst="rect">
              <a:avLst/>
            </a:prstGeom>
          </p:spPr>
        </p:pic>
      </p:grpSp>
      <p:grpSp>
        <p:nvGrpSpPr>
          <p:cNvPr id="138" name="Agrupar 137">
            <a:extLst>
              <a:ext uri="{FF2B5EF4-FFF2-40B4-BE49-F238E27FC236}">
                <a16:creationId xmlns:a16="http://schemas.microsoft.com/office/drawing/2014/main" id="{01813FA1-08F0-C748-93F8-19C6B1116F52}"/>
              </a:ext>
            </a:extLst>
          </p:cNvPr>
          <p:cNvGrpSpPr/>
          <p:nvPr/>
        </p:nvGrpSpPr>
        <p:grpSpPr>
          <a:xfrm>
            <a:off x="8727764" y="4191443"/>
            <a:ext cx="442513" cy="442513"/>
            <a:chOff x="2097981" y="2292624"/>
            <a:chExt cx="473962" cy="473962"/>
          </a:xfrm>
        </p:grpSpPr>
        <p:sp>
          <p:nvSpPr>
            <p:cNvPr id="139" name="Oval 138">
              <a:extLst>
                <a:ext uri="{FF2B5EF4-FFF2-40B4-BE49-F238E27FC236}">
                  <a16:creationId xmlns:a16="http://schemas.microsoft.com/office/drawing/2014/main" id="{75DCCCAB-FDCA-6846-BC0B-52CF93C27DCF}"/>
                </a:ext>
              </a:extLst>
            </p:cNvPr>
            <p:cNvSpPr/>
            <p:nvPr/>
          </p:nvSpPr>
          <p:spPr>
            <a:xfrm>
              <a:off x="2097981" y="2292624"/>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40" name="Imagem 139">
              <a:extLst>
                <a:ext uri="{FF2B5EF4-FFF2-40B4-BE49-F238E27FC236}">
                  <a16:creationId xmlns:a16="http://schemas.microsoft.com/office/drawing/2014/main" id="{25C88B91-309E-844B-A1A0-7A445B847E7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92866" y="2406113"/>
              <a:ext cx="274687" cy="274687"/>
            </a:xfrm>
            <a:prstGeom prst="rect">
              <a:avLst/>
            </a:prstGeom>
          </p:spPr>
        </p:pic>
      </p:grpSp>
      <p:grpSp>
        <p:nvGrpSpPr>
          <p:cNvPr id="141" name="Agrupar 140">
            <a:extLst>
              <a:ext uri="{FF2B5EF4-FFF2-40B4-BE49-F238E27FC236}">
                <a16:creationId xmlns:a16="http://schemas.microsoft.com/office/drawing/2014/main" id="{017D3CE3-DE81-CE45-A8DB-4C90597DBD00}"/>
              </a:ext>
            </a:extLst>
          </p:cNvPr>
          <p:cNvGrpSpPr/>
          <p:nvPr/>
        </p:nvGrpSpPr>
        <p:grpSpPr>
          <a:xfrm>
            <a:off x="8727764" y="4676540"/>
            <a:ext cx="442513" cy="442513"/>
            <a:chOff x="1872710" y="3794498"/>
            <a:chExt cx="473962" cy="473962"/>
          </a:xfrm>
        </p:grpSpPr>
        <p:sp>
          <p:nvSpPr>
            <p:cNvPr id="142" name="Oval 141">
              <a:extLst>
                <a:ext uri="{FF2B5EF4-FFF2-40B4-BE49-F238E27FC236}">
                  <a16:creationId xmlns:a16="http://schemas.microsoft.com/office/drawing/2014/main" id="{78D601AC-2E0D-3C45-B93C-9D997BA2296B}"/>
                </a:ext>
              </a:extLst>
            </p:cNvPr>
            <p:cNvSpPr/>
            <p:nvPr/>
          </p:nvSpPr>
          <p:spPr>
            <a:xfrm>
              <a:off x="1872710" y="3794498"/>
              <a:ext cx="473962" cy="473962"/>
            </a:xfrm>
            <a:prstGeom prst="ellipse">
              <a:avLst/>
            </a:prstGeom>
            <a:solidFill>
              <a:srgbClr val="F0B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46" name="Imagem 145">
              <a:extLst>
                <a:ext uri="{FF2B5EF4-FFF2-40B4-BE49-F238E27FC236}">
                  <a16:creationId xmlns:a16="http://schemas.microsoft.com/office/drawing/2014/main" id="{DE81B77C-4C9B-C449-AD16-AD8B19FC83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69511" y="3893848"/>
              <a:ext cx="274687" cy="274687"/>
            </a:xfrm>
            <a:prstGeom prst="rect">
              <a:avLst/>
            </a:prstGeom>
          </p:spPr>
        </p:pic>
      </p:grpSp>
      <p:sp>
        <p:nvSpPr>
          <p:cNvPr id="147" name="Espaço Reservado para Texto 3">
            <a:extLst>
              <a:ext uri="{FF2B5EF4-FFF2-40B4-BE49-F238E27FC236}">
                <a16:creationId xmlns:a16="http://schemas.microsoft.com/office/drawing/2014/main" id="{90DCBB26-B842-824E-A56D-072405AC2E14}"/>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grpSp>
        <p:nvGrpSpPr>
          <p:cNvPr id="148" name="Agrupar 147">
            <a:extLst>
              <a:ext uri="{FF2B5EF4-FFF2-40B4-BE49-F238E27FC236}">
                <a16:creationId xmlns:a16="http://schemas.microsoft.com/office/drawing/2014/main" id="{6BFC0212-7716-984D-9B4B-96BC93C6F4F4}"/>
              </a:ext>
            </a:extLst>
          </p:cNvPr>
          <p:cNvGrpSpPr/>
          <p:nvPr/>
        </p:nvGrpSpPr>
        <p:grpSpPr>
          <a:xfrm>
            <a:off x="8727764" y="386465"/>
            <a:ext cx="442513" cy="442513"/>
            <a:chOff x="8727764" y="386465"/>
            <a:chExt cx="442513" cy="442513"/>
          </a:xfrm>
        </p:grpSpPr>
        <p:sp>
          <p:nvSpPr>
            <p:cNvPr id="149" name="Oval 148">
              <a:extLst>
                <a:ext uri="{FF2B5EF4-FFF2-40B4-BE49-F238E27FC236}">
                  <a16:creationId xmlns:a16="http://schemas.microsoft.com/office/drawing/2014/main" id="{D55AC699-543D-CC43-9FF7-FCA266AA8B98}"/>
                </a:ext>
              </a:extLst>
            </p:cNvPr>
            <p:cNvSpPr/>
            <p:nvPr/>
          </p:nvSpPr>
          <p:spPr>
            <a:xfrm>
              <a:off x="8727764" y="386465"/>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50" name="Imagem 149">
              <a:extLst>
                <a:ext uri="{FF2B5EF4-FFF2-40B4-BE49-F238E27FC236}">
                  <a16:creationId xmlns:a16="http://schemas.microsoft.com/office/drawing/2014/main" id="{88CBD5C0-1D1E-134E-8EFD-6D2322CE5793}"/>
                </a:ext>
              </a:extLst>
            </p:cNvPr>
            <p:cNvPicPr>
              <a:picLocks noChangeAspect="1"/>
            </p:cNvPicPr>
            <p:nvPr/>
          </p:nvPicPr>
          <p:blipFill>
            <a:blip r:embed="rId11"/>
            <a:stretch>
              <a:fillRect/>
            </a:stretch>
          </p:blipFill>
          <p:spPr>
            <a:xfrm>
              <a:off x="8810155" y="461717"/>
              <a:ext cx="281917" cy="281917"/>
            </a:xfrm>
            <a:prstGeom prst="rect">
              <a:avLst/>
            </a:prstGeom>
          </p:spPr>
        </p:pic>
      </p:grpSp>
      <p:grpSp>
        <p:nvGrpSpPr>
          <p:cNvPr id="151" name="Agrupar 150">
            <a:extLst>
              <a:ext uri="{FF2B5EF4-FFF2-40B4-BE49-F238E27FC236}">
                <a16:creationId xmlns:a16="http://schemas.microsoft.com/office/drawing/2014/main" id="{5A84012A-09EC-DA44-B007-00000BA88FCE}"/>
              </a:ext>
            </a:extLst>
          </p:cNvPr>
          <p:cNvGrpSpPr/>
          <p:nvPr/>
        </p:nvGrpSpPr>
        <p:grpSpPr>
          <a:xfrm>
            <a:off x="8730951" y="5161638"/>
            <a:ext cx="442513" cy="442513"/>
            <a:chOff x="8730951" y="5161638"/>
            <a:chExt cx="442513" cy="442513"/>
          </a:xfrm>
        </p:grpSpPr>
        <p:sp>
          <p:nvSpPr>
            <p:cNvPr id="152" name="Oval 13">
              <a:extLst>
                <a:ext uri="{FF2B5EF4-FFF2-40B4-BE49-F238E27FC236}">
                  <a16:creationId xmlns:a16="http://schemas.microsoft.com/office/drawing/2014/main" id="{8BEEFD18-A77C-8348-8316-E13F2F993B40}"/>
                </a:ext>
              </a:extLst>
            </p:cNvPr>
            <p:cNvSpPr/>
            <p:nvPr/>
          </p:nvSpPr>
          <p:spPr>
            <a:xfrm>
              <a:off x="8730951" y="5161638"/>
              <a:ext cx="442513" cy="44251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53" name="Imagem 152">
              <a:extLst>
                <a:ext uri="{FF2B5EF4-FFF2-40B4-BE49-F238E27FC236}">
                  <a16:creationId xmlns:a16="http://schemas.microsoft.com/office/drawing/2014/main" id="{E8D5BF3C-2B11-034F-97A1-0D172B06389C}"/>
                </a:ext>
              </a:extLst>
            </p:cNvPr>
            <p:cNvPicPr>
              <a:picLocks noChangeAspect="1"/>
            </p:cNvPicPr>
            <p:nvPr/>
          </p:nvPicPr>
          <p:blipFill>
            <a:blip r:embed="rId12"/>
            <a:stretch>
              <a:fillRect/>
            </a:stretch>
          </p:blipFill>
          <p:spPr>
            <a:xfrm>
              <a:off x="8741991" y="5176208"/>
              <a:ext cx="419835" cy="400751"/>
            </a:xfrm>
            <a:prstGeom prst="rect">
              <a:avLst/>
            </a:prstGeom>
          </p:spPr>
        </p:pic>
      </p:grpSp>
      <p:grpSp>
        <p:nvGrpSpPr>
          <p:cNvPr id="154" name="Agrupar 153">
            <a:extLst>
              <a:ext uri="{FF2B5EF4-FFF2-40B4-BE49-F238E27FC236}">
                <a16:creationId xmlns:a16="http://schemas.microsoft.com/office/drawing/2014/main" id="{879B4224-485B-094A-86E4-D0A273F2A8C7}"/>
              </a:ext>
            </a:extLst>
          </p:cNvPr>
          <p:cNvGrpSpPr/>
          <p:nvPr/>
        </p:nvGrpSpPr>
        <p:grpSpPr>
          <a:xfrm>
            <a:off x="8727764" y="1158409"/>
            <a:ext cx="442513" cy="442513"/>
            <a:chOff x="8727764" y="1158409"/>
            <a:chExt cx="442513" cy="442513"/>
          </a:xfrm>
        </p:grpSpPr>
        <p:sp>
          <p:nvSpPr>
            <p:cNvPr id="155" name="Oval 154">
              <a:extLst>
                <a:ext uri="{FF2B5EF4-FFF2-40B4-BE49-F238E27FC236}">
                  <a16:creationId xmlns:a16="http://schemas.microsoft.com/office/drawing/2014/main" id="{663D39EF-9748-0B41-8978-117D74E631D1}"/>
                </a:ext>
              </a:extLst>
            </p:cNvPr>
            <p:cNvSpPr/>
            <p:nvPr/>
          </p:nvSpPr>
          <p:spPr>
            <a:xfrm>
              <a:off x="8727764" y="1158409"/>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56" name="Imagem 155">
              <a:extLst>
                <a:ext uri="{FF2B5EF4-FFF2-40B4-BE49-F238E27FC236}">
                  <a16:creationId xmlns:a16="http://schemas.microsoft.com/office/drawing/2014/main" id="{345B8075-A6B4-9D4C-BBB6-976317CCB818}"/>
                </a:ext>
              </a:extLst>
            </p:cNvPr>
            <p:cNvPicPr>
              <a:picLocks noChangeAspect="1"/>
            </p:cNvPicPr>
            <p:nvPr/>
          </p:nvPicPr>
          <p:blipFill>
            <a:blip r:embed="rId13"/>
            <a:stretch>
              <a:fillRect/>
            </a:stretch>
          </p:blipFill>
          <p:spPr>
            <a:xfrm>
              <a:off x="8789528" y="1211774"/>
              <a:ext cx="310109" cy="310109"/>
            </a:xfrm>
            <a:prstGeom prst="rect">
              <a:avLst/>
            </a:prstGeom>
          </p:spPr>
        </p:pic>
      </p:grpSp>
      <p:grpSp>
        <p:nvGrpSpPr>
          <p:cNvPr id="157" name="Agrupar 156">
            <a:extLst>
              <a:ext uri="{FF2B5EF4-FFF2-40B4-BE49-F238E27FC236}">
                <a16:creationId xmlns:a16="http://schemas.microsoft.com/office/drawing/2014/main" id="{C5B0F6EE-A4AF-A847-A31A-0D85C6579779}"/>
              </a:ext>
            </a:extLst>
          </p:cNvPr>
          <p:cNvGrpSpPr/>
          <p:nvPr/>
        </p:nvGrpSpPr>
        <p:grpSpPr>
          <a:xfrm>
            <a:off x="8727764" y="2248256"/>
            <a:ext cx="442513" cy="442513"/>
            <a:chOff x="8727764" y="2248256"/>
            <a:chExt cx="442513" cy="442513"/>
          </a:xfrm>
        </p:grpSpPr>
        <p:sp>
          <p:nvSpPr>
            <p:cNvPr id="158" name="Oval 157">
              <a:extLst>
                <a:ext uri="{FF2B5EF4-FFF2-40B4-BE49-F238E27FC236}">
                  <a16:creationId xmlns:a16="http://schemas.microsoft.com/office/drawing/2014/main" id="{426C5B3F-F31B-3A4F-9955-7CECE6789B5F}"/>
                </a:ext>
              </a:extLst>
            </p:cNvPr>
            <p:cNvSpPr/>
            <p:nvPr/>
          </p:nvSpPr>
          <p:spPr>
            <a:xfrm>
              <a:off x="8727764" y="2248256"/>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59" name="Imagem 158">
              <a:extLst>
                <a:ext uri="{FF2B5EF4-FFF2-40B4-BE49-F238E27FC236}">
                  <a16:creationId xmlns:a16="http://schemas.microsoft.com/office/drawing/2014/main" id="{26A4A71B-2368-A74B-8102-E8E5B2BA5CDF}"/>
                </a:ext>
              </a:extLst>
            </p:cNvPr>
            <p:cNvPicPr>
              <a:picLocks noChangeAspect="1"/>
            </p:cNvPicPr>
            <p:nvPr/>
          </p:nvPicPr>
          <p:blipFill>
            <a:blip r:embed="rId14"/>
            <a:stretch>
              <a:fillRect/>
            </a:stretch>
          </p:blipFill>
          <p:spPr>
            <a:xfrm>
              <a:off x="8818142" y="2277015"/>
              <a:ext cx="310109" cy="310109"/>
            </a:xfrm>
            <a:prstGeom prst="rect">
              <a:avLst/>
            </a:prstGeom>
          </p:spPr>
        </p:pic>
      </p:grpSp>
      <p:grpSp>
        <p:nvGrpSpPr>
          <p:cNvPr id="160" name="Agrupar 159">
            <a:extLst>
              <a:ext uri="{FF2B5EF4-FFF2-40B4-BE49-F238E27FC236}">
                <a16:creationId xmlns:a16="http://schemas.microsoft.com/office/drawing/2014/main" id="{6C95A218-A1F2-7349-B9BD-32DD0BCDBC4F}"/>
              </a:ext>
            </a:extLst>
          </p:cNvPr>
          <p:cNvGrpSpPr/>
          <p:nvPr/>
        </p:nvGrpSpPr>
        <p:grpSpPr>
          <a:xfrm>
            <a:off x="8727764" y="1762356"/>
            <a:ext cx="442513" cy="442513"/>
            <a:chOff x="8727764" y="1762356"/>
            <a:chExt cx="442513" cy="442513"/>
          </a:xfrm>
        </p:grpSpPr>
        <p:sp>
          <p:nvSpPr>
            <p:cNvPr id="161" name="Oval 160">
              <a:extLst>
                <a:ext uri="{FF2B5EF4-FFF2-40B4-BE49-F238E27FC236}">
                  <a16:creationId xmlns:a16="http://schemas.microsoft.com/office/drawing/2014/main" id="{31DCFFB9-A17C-C643-8F7D-5A8A124E0D5D}"/>
                </a:ext>
              </a:extLst>
            </p:cNvPr>
            <p:cNvSpPr/>
            <p:nvPr/>
          </p:nvSpPr>
          <p:spPr>
            <a:xfrm>
              <a:off x="8727764" y="1762356"/>
              <a:ext cx="442513" cy="442513"/>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pic>
          <p:nvPicPr>
            <p:cNvPr id="162" name="Imagem 161">
              <a:extLst>
                <a:ext uri="{FF2B5EF4-FFF2-40B4-BE49-F238E27FC236}">
                  <a16:creationId xmlns:a16="http://schemas.microsoft.com/office/drawing/2014/main" id="{FA0D7C46-761D-F943-9A8F-CEE14051737B}"/>
                </a:ext>
              </a:extLst>
            </p:cNvPr>
            <p:cNvPicPr>
              <a:picLocks noChangeAspect="1"/>
            </p:cNvPicPr>
            <p:nvPr/>
          </p:nvPicPr>
          <p:blipFill>
            <a:blip r:embed="rId15"/>
            <a:stretch>
              <a:fillRect/>
            </a:stretch>
          </p:blipFill>
          <p:spPr>
            <a:xfrm>
              <a:off x="8791279" y="1835329"/>
              <a:ext cx="310109" cy="310109"/>
            </a:xfrm>
            <a:prstGeom prst="rect">
              <a:avLst/>
            </a:prstGeom>
          </p:spPr>
        </p:pic>
      </p:grpSp>
      <p:pic>
        <p:nvPicPr>
          <p:cNvPr id="163" name="Imagem 162">
            <a:extLst>
              <a:ext uri="{FF2B5EF4-FFF2-40B4-BE49-F238E27FC236}">
                <a16:creationId xmlns:a16="http://schemas.microsoft.com/office/drawing/2014/main" id="{1B345187-A074-364C-84CF-D7EA3CF105F6}"/>
              </a:ext>
            </a:extLst>
          </p:cNvPr>
          <p:cNvPicPr>
            <a:picLocks noChangeAspect="1"/>
          </p:cNvPicPr>
          <p:nvPr/>
        </p:nvPicPr>
        <p:blipFill>
          <a:blip r:embed="rId13"/>
          <a:stretch>
            <a:fillRect/>
          </a:stretch>
        </p:blipFill>
        <p:spPr>
          <a:xfrm>
            <a:off x="5426835" y="3917369"/>
            <a:ext cx="310109" cy="310109"/>
          </a:xfrm>
          <a:prstGeom prst="rect">
            <a:avLst/>
          </a:prstGeom>
        </p:spPr>
      </p:pic>
      <p:pic>
        <p:nvPicPr>
          <p:cNvPr id="166" name="Imagem 165">
            <a:extLst>
              <a:ext uri="{FF2B5EF4-FFF2-40B4-BE49-F238E27FC236}">
                <a16:creationId xmlns:a16="http://schemas.microsoft.com/office/drawing/2014/main" id="{30C4C4AD-1E1B-734F-8F1E-6C5FE58FAEE2}"/>
              </a:ext>
            </a:extLst>
          </p:cNvPr>
          <p:cNvPicPr>
            <a:picLocks noChangeAspect="1"/>
          </p:cNvPicPr>
          <p:nvPr/>
        </p:nvPicPr>
        <p:blipFill>
          <a:blip r:embed="rId14"/>
          <a:stretch>
            <a:fillRect/>
          </a:stretch>
        </p:blipFill>
        <p:spPr>
          <a:xfrm>
            <a:off x="2826440" y="5402791"/>
            <a:ext cx="310109" cy="310109"/>
          </a:xfrm>
          <a:prstGeom prst="rect">
            <a:avLst/>
          </a:prstGeom>
        </p:spPr>
      </p:pic>
      <p:pic>
        <p:nvPicPr>
          <p:cNvPr id="167" name="Imagem 166">
            <a:extLst>
              <a:ext uri="{FF2B5EF4-FFF2-40B4-BE49-F238E27FC236}">
                <a16:creationId xmlns:a16="http://schemas.microsoft.com/office/drawing/2014/main" id="{494FE105-E2B3-964F-96B4-4B8D6C4C9FE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28767" y="3387091"/>
            <a:ext cx="296852" cy="296852"/>
          </a:xfrm>
          <a:prstGeom prst="rect">
            <a:avLst/>
          </a:prstGeom>
        </p:spPr>
      </p:pic>
      <p:pic>
        <p:nvPicPr>
          <p:cNvPr id="168" name="Imagem 167">
            <a:extLst>
              <a:ext uri="{FF2B5EF4-FFF2-40B4-BE49-F238E27FC236}">
                <a16:creationId xmlns:a16="http://schemas.microsoft.com/office/drawing/2014/main" id="{A06E2AD8-EBCA-684B-BE16-2AF75B5831F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45451" y="3749157"/>
            <a:ext cx="256461" cy="256461"/>
          </a:xfrm>
          <a:prstGeom prst="rect">
            <a:avLst/>
          </a:prstGeom>
        </p:spPr>
      </p:pic>
    </p:spTree>
    <p:extLst>
      <p:ext uri="{BB962C8B-B14F-4D97-AF65-F5344CB8AC3E}">
        <p14:creationId xmlns:p14="http://schemas.microsoft.com/office/powerpoint/2010/main" val="1448508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EFF7CEA2-81A5-C846-B7B6-4A13450CD542}"/>
              </a:ext>
            </a:extLst>
          </p:cNvPr>
          <p:cNvSpPr/>
          <p:nvPr/>
        </p:nvSpPr>
        <p:spPr>
          <a:xfrm>
            <a:off x="0" y="0"/>
            <a:ext cx="12192000" cy="671528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m 2" descr="Uma imagem contendo laptop, computador, quarto, homem&#10;&#10;Descrição gerada automaticamente">
            <a:extLst>
              <a:ext uri="{FF2B5EF4-FFF2-40B4-BE49-F238E27FC236}">
                <a16:creationId xmlns:a16="http://schemas.microsoft.com/office/drawing/2014/main" id="{B64780AB-856D-B045-A900-ADA8F7418FB8}"/>
              </a:ext>
            </a:extLst>
          </p:cNvPr>
          <p:cNvPicPr>
            <a:picLocks noChangeAspect="1"/>
          </p:cNvPicPr>
          <p:nvPr/>
        </p:nvPicPr>
        <p:blipFill>
          <a:blip r:embed="rId3"/>
          <a:stretch>
            <a:fillRect/>
          </a:stretch>
        </p:blipFill>
        <p:spPr>
          <a:xfrm>
            <a:off x="-3122" y="323434"/>
            <a:ext cx="12195122" cy="6534565"/>
          </a:xfrm>
          <a:prstGeom prst="rect">
            <a:avLst/>
          </a:prstGeom>
        </p:spPr>
      </p:pic>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346278" y="261004"/>
            <a:ext cx="11261420" cy="424732"/>
          </a:xfrm>
          <a:noFill/>
        </p:spPr>
        <p:txBody>
          <a:bodyPr lIns="0" rIns="0" anchor="t">
            <a:noAutofit/>
          </a:bodyPr>
          <a:lstStyle/>
          <a:p>
            <a:r>
              <a:rPr lang="pt-BR" sz="2300" dirty="0">
                <a:solidFill>
                  <a:schemeClr val="bg1"/>
                </a:solidFill>
              </a:rPr>
              <a:t>AS QUESTÕES MAIS RELEVANTES PARA O NPS</a:t>
            </a:r>
          </a:p>
        </p:txBody>
      </p:sp>
      <p:sp>
        <p:nvSpPr>
          <p:cNvPr id="6" name="CaixaDeTexto 5">
            <a:extLst>
              <a:ext uri="{FF2B5EF4-FFF2-40B4-BE49-F238E27FC236}">
                <a16:creationId xmlns:a16="http://schemas.microsoft.com/office/drawing/2014/main" id="{D25DADE9-0F01-7641-BC57-57090FF7EBA9}"/>
              </a:ext>
            </a:extLst>
          </p:cNvPr>
          <p:cNvSpPr txBox="1"/>
          <p:nvPr/>
        </p:nvSpPr>
        <p:spPr>
          <a:xfrm>
            <a:off x="381634" y="624792"/>
            <a:ext cx="9210532" cy="400110"/>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1" u="none" strike="noStrike" kern="1200" cap="none" spc="0" normalizeH="0" baseline="0" noProof="0" dirty="0">
                <a:ln>
                  <a:noFill/>
                </a:ln>
                <a:solidFill>
                  <a:prstClr val="white"/>
                </a:solidFill>
                <a:effectLst/>
                <a:uLnTx/>
                <a:uFillTx/>
                <a:latin typeface="Segoe Pro SemiLight" panose="020B0402040204020203" pitchFamily="34" charset="0"/>
                <a:ea typeface="+mn-ea"/>
                <a:cs typeface="Segoe UI" panose="020B0502040204020203" pitchFamily="34" charset="0"/>
              </a:rPr>
              <a:t>Impacto e satisfação - Média móvel Março 2020</a:t>
            </a:r>
          </a:p>
        </p:txBody>
      </p:sp>
      <p:sp>
        <p:nvSpPr>
          <p:cNvPr id="81" name="Retângulo 80">
            <a:extLst>
              <a:ext uri="{FF2B5EF4-FFF2-40B4-BE49-F238E27FC236}">
                <a16:creationId xmlns:a16="http://schemas.microsoft.com/office/drawing/2014/main" id="{4F3DDA0E-B1AE-AF48-AA97-2D16EF83E446}"/>
              </a:ext>
            </a:extLst>
          </p:cNvPr>
          <p:cNvSpPr/>
          <p:nvPr/>
        </p:nvSpPr>
        <p:spPr>
          <a:xfrm>
            <a:off x="4916211" y="3873007"/>
            <a:ext cx="2410862" cy="523220"/>
          </a:xfrm>
          <a:prstGeom prst="rect">
            <a:avLst/>
          </a:prstGeom>
          <a:noFill/>
        </p:spPr>
        <p:txBody>
          <a:bodyPr wrap="square">
            <a:spAutoFit/>
          </a:bodyPr>
          <a:lstStyle/>
          <a:p>
            <a:pPr marL="0" marR="0" lvl="0" indent="0" algn="l" defTabSz="914354"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Conveniência e praticidade de canais – 76,64</a:t>
            </a:r>
          </a:p>
        </p:txBody>
      </p:sp>
      <p:sp>
        <p:nvSpPr>
          <p:cNvPr id="82" name="Retângulo 81">
            <a:extLst>
              <a:ext uri="{FF2B5EF4-FFF2-40B4-BE49-F238E27FC236}">
                <a16:creationId xmlns:a16="http://schemas.microsoft.com/office/drawing/2014/main" id="{41EFCF18-0CD3-BF45-9C2E-87A9C422870A}"/>
              </a:ext>
            </a:extLst>
          </p:cNvPr>
          <p:cNvSpPr/>
          <p:nvPr/>
        </p:nvSpPr>
        <p:spPr>
          <a:xfrm>
            <a:off x="8354975" y="3320512"/>
            <a:ext cx="1879321" cy="523220"/>
          </a:xfrm>
          <a:prstGeom prst="rect">
            <a:avLst/>
          </a:prstGeom>
          <a:noFill/>
        </p:spPr>
        <p:txBody>
          <a:bodyPr wrap="square">
            <a:spAutoFit/>
          </a:bodyPr>
          <a:lstStyle/>
          <a:p>
            <a:pPr marL="0" marR="0" lvl="0" indent="0" algn="l" defTabSz="914354"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Produtos e serviços </a:t>
            </a:r>
          </a:p>
          <a:p>
            <a:pPr marL="0" marR="0" lvl="0" indent="0" algn="l" defTabSz="914354"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adequados – 70,15</a:t>
            </a:r>
          </a:p>
        </p:txBody>
      </p:sp>
      <p:graphicFrame>
        <p:nvGraphicFramePr>
          <p:cNvPr id="84" name="Tabela 83">
            <a:extLst>
              <a:ext uri="{FF2B5EF4-FFF2-40B4-BE49-F238E27FC236}">
                <a16:creationId xmlns:a16="http://schemas.microsoft.com/office/drawing/2014/main" id="{2EC3F454-B9E0-0F41-9902-60BA4AB224C5}"/>
              </a:ext>
            </a:extLst>
          </p:cNvPr>
          <p:cNvGraphicFramePr>
            <a:graphicFrameLocks noGrp="1"/>
          </p:cNvGraphicFramePr>
          <p:nvPr/>
        </p:nvGraphicFramePr>
        <p:xfrm>
          <a:off x="704799" y="1324597"/>
          <a:ext cx="3610719" cy="1914875"/>
        </p:xfrm>
        <a:graphic>
          <a:graphicData uri="http://schemas.openxmlformats.org/drawingml/2006/table">
            <a:tbl>
              <a:tblPr firstRow="1" bandRow="1">
                <a:tableStyleId>{5C22544A-7EE6-4342-B048-85BDC9FD1C3A}</a:tableStyleId>
              </a:tblPr>
              <a:tblGrid>
                <a:gridCol w="2232000">
                  <a:extLst>
                    <a:ext uri="{9D8B030D-6E8A-4147-A177-3AD203B41FA5}">
                      <a16:colId xmlns:a16="http://schemas.microsoft.com/office/drawing/2014/main" val="20000"/>
                    </a:ext>
                  </a:extLst>
                </a:gridCol>
                <a:gridCol w="582352">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400367">
                  <a:extLst>
                    <a:ext uri="{9D8B030D-6E8A-4147-A177-3AD203B41FA5}">
                      <a16:colId xmlns:a16="http://schemas.microsoft.com/office/drawing/2014/main" val="20003"/>
                    </a:ext>
                  </a:extLst>
                </a:gridCol>
              </a:tblGrid>
              <a:tr h="382975">
                <a:tc>
                  <a:txBody>
                    <a:bodyPr/>
                    <a:lstStyle/>
                    <a:p>
                      <a:pPr algn="l" fontAlgn="ctr"/>
                      <a:r>
                        <a:rPr lang="pt-BR" sz="1100" b="0" i="0" u="none" strike="noStrike" dirty="0">
                          <a:solidFill>
                            <a:schemeClr val="bg1"/>
                          </a:solidFill>
                          <a:effectLst/>
                          <a:latin typeface="Segoe UI" panose="020B0502040204020203" pitchFamily="34" charset="0"/>
                        </a:rPr>
                        <a:t>Proximidade no relacionamento e no atendimento prestado</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26,5%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73,0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err="1">
                          <a:solidFill>
                            <a:srgbClr val="118CE7"/>
                          </a:solidFill>
                          <a:effectLst/>
                          <a:latin typeface="Wingdings 3" pitchFamily="2" charset="2"/>
                        </a:rPr>
                        <a:t>p</a:t>
                      </a:r>
                      <a:endParaRPr lang="pt-BR" sz="1200" b="1" i="0" u="none" strike="noStrike" dirty="0">
                        <a:solidFill>
                          <a:srgbClr val="118CE7"/>
                        </a:solidFill>
                        <a:effectLst/>
                        <a:latin typeface="Wingdings 3" pitchFamily="2" charset="2"/>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975">
                <a:tc>
                  <a:txBody>
                    <a:bodyPr/>
                    <a:lstStyle/>
                    <a:p>
                      <a:pPr algn="l" fontAlgn="ctr"/>
                      <a:r>
                        <a:rPr lang="pt-BR" sz="1100" b="0" i="0" u="none" strike="noStrike" dirty="0">
                          <a:solidFill>
                            <a:schemeClr val="bg1"/>
                          </a:solidFill>
                          <a:effectLst/>
                          <a:latin typeface="Segoe UI" panose="020B0502040204020203" pitchFamily="34" charset="0"/>
                        </a:rPr>
                        <a:t>Cordialidade e interesse dos gerentes/funcionários</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12,4%</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77,8</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2975">
                <a:tc>
                  <a:txBody>
                    <a:bodyPr/>
                    <a:lstStyle/>
                    <a:p>
                      <a:pPr algn="l" fontAlgn="ctr"/>
                      <a:r>
                        <a:rPr lang="pt-BR" sz="1100" b="0" i="0" u="none" strike="noStrike">
                          <a:solidFill>
                            <a:schemeClr val="bg1"/>
                          </a:solidFill>
                          <a:effectLst/>
                          <a:latin typeface="Segoe UI" panose="020B0502040204020203" pitchFamily="34" charset="0"/>
                        </a:rPr>
                        <a:t>Eficiência no atendimento prestado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11,3%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2975">
                <a:tc>
                  <a:txBody>
                    <a:bodyPr/>
                    <a:lstStyle/>
                    <a:p>
                      <a:pPr algn="l" fontAlgn="ctr"/>
                      <a:r>
                        <a:rPr lang="pt-BR" sz="1100" b="0" i="0" u="none" strike="noStrike" dirty="0">
                          <a:solidFill>
                            <a:schemeClr val="bg1"/>
                          </a:solidFill>
                          <a:effectLst/>
                          <a:latin typeface="Segoe UI" panose="020B0502040204020203" pitchFamily="34" charset="0"/>
                        </a:rPr>
                        <a:t>Facilidade de acesso ao </a:t>
                      </a:r>
                      <a:r>
                        <a:rPr lang="pt-BR" sz="1100" b="0" i="0" u="none" strike="noStrike" dirty="0" err="1">
                          <a:solidFill>
                            <a:schemeClr val="bg1"/>
                          </a:solidFill>
                          <a:effectLst/>
                          <a:latin typeface="Segoe UI" panose="020B0502040204020203" pitchFamily="34" charset="0"/>
                        </a:rPr>
                        <a:t>atend</a:t>
                      </a:r>
                      <a:r>
                        <a:rPr lang="pt-BR" sz="1100" b="0" i="0" u="none" strike="noStrike" dirty="0">
                          <a:solidFill>
                            <a:schemeClr val="bg1"/>
                          </a:solidFill>
                          <a:effectLst/>
                          <a:latin typeface="Segoe UI" panose="020B0502040204020203" pitchFamily="34" charset="0"/>
                        </a:rPr>
                        <a:t>. de funcionários do banco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10,4%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2975">
                <a:tc>
                  <a:txBody>
                    <a:bodyPr/>
                    <a:lstStyle/>
                    <a:p>
                      <a:pPr algn="l" fontAlgn="ctr"/>
                      <a:r>
                        <a:rPr lang="pt-BR" sz="1100" b="0" i="0" u="none" strike="noStrike" dirty="0">
                          <a:solidFill>
                            <a:schemeClr val="bg1"/>
                          </a:solidFill>
                          <a:effectLst/>
                          <a:latin typeface="Segoe UI" panose="020B0502040204020203" pitchFamily="34" charset="0"/>
                        </a:rPr>
                        <a:t>A competência para atender às suas demandas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78,2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err="1">
                          <a:solidFill>
                            <a:srgbClr val="118CE7"/>
                          </a:solidFill>
                          <a:effectLst/>
                          <a:latin typeface="Wingdings 3" pitchFamily="2" charset="2"/>
                        </a:rPr>
                        <a:t>p</a:t>
                      </a:r>
                      <a:endParaRPr lang="pt-BR" sz="1200" b="1" i="0" u="none" strike="noStrike" dirty="0">
                        <a:solidFill>
                          <a:srgbClr val="118CE7"/>
                        </a:solidFill>
                        <a:effectLst/>
                        <a:latin typeface="Wingdings 3" pitchFamily="2" charset="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006154"/>
                  </a:ext>
                </a:extLst>
              </a:tr>
            </a:tbl>
          </a:graphicData>
        </a:graphic>
      </p:graphicFrame>
      <p:graphicFrame>
        <p:nvGraphicFramePr>
          <p:cNvPr id="85" name="Tabela 84">
            <a:extLst>
              <a:ext uri="{FF2B5EF4-FFF2-40B4-BE49-F238E27FC236}">
                <a16:creationId xmlns:a16="http://schemas.microsoft.com/office/drawing/2014/main" id="{A53C3E56-3F86-8948-8DAF-C9F7FAAF433F}"/>
              </a:ext>
            </a:extLst>
          </p:cNvPr>
          <p:cNvGraphicFramePr>
            <a:graphicFrameLocks noGrp="1"/>
          </p:cNvGraphicFramePr>
          <p:nvPr/>
        </p:nvGraphicFramePr>
        <p:xfrm>
          <a:off x="5598807" y="1324596"/>
          <a:ext cx="3607301" cy="1914875"/>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20000"/>
                    </a:ext>
                  </a:extLst>
                </a:gridCol>
                <a:gridCol w="497545">
                  <a:extLst>
                    <a:ext uri="{9D8B030D-6E8A-4147-A177-3AD203B41FA5}">
                      <a16:colId xmlns:a16="http://schemas.microsoft.com/office/drawing/2014/main" val="20001"/>
                    </a:ext>
                  </a:extLst>
                </a:gridCol>
                <a:gridCol w="364867">
                  <a:extLst>
                    <a:ext uri="{9D8B030D-6E8A-4147-A177-3AD203B41FA5}">
                      <a16:colId xmlns:a16="http://schemas.microsoft.com/office/drawing/2014/main" val="20002"/>
                    </a:ext>
                  </a:extLst>
                </a:gridCol>
                <a:gridCol w="368889">
                  <a:extLst>
                    <a:ext uri="{9D8B030D-6E8A-4147-A177-3AD203B41FA5}">
                      <a16:colId xmlns:a16="http://schemas.microsoft.com/office/drawing/2014/main" val="20003"/>
                    </a:ext>
                  </a:extLst>
                </a:gridCol>
              </a:tblGrid>
              <a:tr h="382975">
                <a:tc>
                  <a:txBody>
                    <a:bodyPr/>
                    <a:lstStyle/>
                    <a:p>
                      <a:pPr algn="l" fontAlgn="ctr"/>
                      <a:r>
                        <a:rPr lang="pt-BR" sz="1100" b="0" i="0" u="none" strike="noStrike" dirty="0">
                          <a:solidFill>
                            <a:schemeClr val="bg1"/>
                          </a:solidFill>
                          <a:effectLst/>
                          <a:latin typeface="Segoe UI" panose="020B0502040204020203" pitchFamily="34" charset="0"/>
                        </a:rPr>
                        <a:t>Variedade e diversidade de produtos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20,6%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73,8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975">
                <a:tc>
                  <a:txBody>
                    <a:bodyPr/>
                    <a:lstStyle/>
                    <a:p>
                      <a:pPr algn="l" fontAlgn="ctr"/>
                      <a:r>
                        <a:rPr lang="pt-BR" sz="1100" b="0" i="0" u="none" strike="noStrike" dirty="0">
                          <a:solidFill>
                            <a:schemeClr val="bg1"/>
                          </a:solidFill>
                          <a:effectLst/>
                          <a:latin typeface="Segoe UI" panose="020B0502040204020203" pitchFamily="34" charset="0"/>
                        </a:rPr>
                        <a:t>Orientações e funcionalidades para administração do seu dinheiro</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16,0%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67,3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6613151"/>
                  </a:ext>
                </a:extLst>
              </a:tr>
              <a:tr h="382975">
                <a:tc>
                  <a:txBody>
                    <a:bodyPr/>
                    <a:lstStyle/>
                    <a:p>
                      <a:pPr algn="l" fontAlgn="ctr"/>
                      <a:r>
                        <a:rPr lang="pt-BR" sz="1100" b="0" i="0" u="none" strike="noStrike" dirty="0">
                          <a:solidFill>
                            <a:schemeClr val="bg1"/>
                          </a:solidFill>
                          <a:effectLst/>
                          <a:latin typeface="Segoe UI" panose="020B0502040204020203" pitchFamily="34" charset="0"/>
                        </a:rPr>
                        <a:t>Facilidade para contratação de produtos e serviços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14,5%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71,4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225894"/>
                  </a:ext>
                </a:extLst>
              </a:tr>
              <a:tr h="382975">
                <a:tc>
                  <a:txBody>
                    <a:bodyPr/>
                    <a:lstStyle/>
                    <a:p>
                      <a:pPr algn="l" fontAlgn="ctr"/>
                      <a:r>
                        <a:rPr lang="pt-BR" sz="1100" b="0" i="0" u="none" strike="noStrike" dirty="0">
                          <a:solidFill>
                            <a:schemeClr val="bg1"/>
                          </a:solidFill>
                          <a:effectLst/>
                          <a:latin typeface="Segoe UI" panose="020B0502040204020203" pitchFamily="34" charset="0"/>
                        </a:rPr>
                        <a:t>Oferta de produtos adequados ao </a:t>
                      </a:r>
                      <a:br>
                        <a:rPr lang="pt-BR" sz="1100" b="0" i="0" u="none" strike="noStrike" dirty="0">
                          <a:solidFill>
                            <a:schemeClr val="bg1"/>
                          </a:solidFill>
                          <a:effectLst/>
                          <a:latin typeface="Segoe UI" panose="020B0502040204020203" pitchFamily="34" charset="0"/>
                        </a:rPr>
                      </a:br>
                      <a:r>
                        <a:rPr lang="pt-BR" sz="1100" b="0" i="0" u="none" strike="noStrike" dirty="0">
                          <a:solidFill>
                            <a:schemeClr val="bg1"/>
                          </a:solidFill>
                          <a:effectLst/>
                          <a:latin typeface="Segoe UI" panose="020B0502040204020203" pitchFamily="34" charset="0"/>
                        </a:rPr>
                        <a:t>seu perfil</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13,5%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71,1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6228092"/>
                  </a:ext>
                </a:extLst>
              </a:tr>
              <a:tr h="382975">
                <a:tc>
                  <a:txBody>
                    <a:bodyPr/>
                    <a:lstStyle/>
                    <a:p>
                      <a:pPr algn="l" fontAlgn="ctr"/>
                      <a:r>
                        <a:rPr lang="pt-BR" sz="1100" b="0" i="0" u="none" strike="noStrike" dirty="0">
                          <a:solidFill>
                            <a:schemeClr val="bg1"/>
                          </a:solidFill>
                          <a:effectLst/>
                          <a:latin typeface="Segoe UI" panose="020B0502040204020203" pitchFamily="34" charset="0"/>
                        </a:rPr>
                        <a:t>Oferta de crédito e limites compatíveis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8,3%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64,4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err="1">
                          <a:solidFill>
                            <a:srgbClr val="FF0000"/>
                          </a:solidFill>
                          <a:effectLst/>
                          <a:latin typeface="Wingdings 3" pitchFamily="2" charset="2"/>
                        </a:rPr>
                        <a:t>q</a:t>
                      </a:r>
                      <a:endParaRPr lang="pt-BR" sz="1200" b="1" i="0" u="none" strike="noStrike" dirty="0">
                        <a:solidFill>
                          <a:srgbClr val="FF0000"/>
                        </a:solidFill>
                        <a:effectLst/>
                        <a:latin typeface="Wingdings 3" pitchFamily="2" charset="2"/>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1771612"/>
                  </a:ext>
                </a:extLst>
              </a:tr>
            </a:tbl>
          </a:graphicData>
        </a:graphic>
      </p:graphicFrame>
      <p:sp>
        <p:nvSpPr>
          <p:cNvPr id="10" name="Lágrima 9">
            <a:extLst>
              <a:ext uri="{FF2B5EF4-FFF2-40B4-BE49-F238E27FC236}">
                <a16:creationId xmlns:a16="http://schemas.microsoft.com/office/drawing/2014/main" id="{F21DB572-E015-C841-BB4D-69CA56946728}"/>
              </a:ext>
            </a:extLst>
          </p:cNvPr>
          <p:cNvSpPr/>
          <p:nvPr/>
        </p:nvSpPr>
        <p:spPr>
          <a:xfrm rot="10800000">
            <a:off x="4771127" y="1635860"/>
            <a:ext cx="636194" cy="636194"/>
          </a:xfrm>
          <a:prstGeom prst="teardrop">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82">
            <a:extLst>
              <a:ext uri="{FF2B5EF4-FFF2-40B4-BE49-F238E27FC236}">
                <a16:creationId xmlns:a16="http://schemas.microsoft.com/office/drawing/2014/main" id="{5B8AC37A-A263-9241-B475-1B809D7635FC}"/>
              </a:ext>
            </a:extLst>
          </p:cNvPr>
          <p:cNvSpPr/>
          <p:nvPr/>
        </p:nvSpPr>
        <p:spPr>
          <a:xfrm>
            <a:off x="4720802" y="1783098"/>
            <a:ext cx="745717" cy="338554"/>
          </a:xfrm>
          <a:prstGeom prst="rect">
            <a:avLst/>
          </a:prstGeom>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205F93"/>
                </a:solidFill>
                <a:effectLst/>
                <a:uLnTx/>
                <a:uFillTx/>
                <a:latin typeface="Segoe UI" panose="020B0502040204020203" pitchFamily="34" charset="0"/>
                <a:ea typeface="Segoe UI Symbol" panose="020B0502040204020203" pitchFamily="34" charset="0"/>
                <a:cs typeface="Segoe UI" panose="020B0502040204020203" pitchFamily="34" charset="0"/>
              </a:rPr>
              <a:t>15,8</a:t>
            </a:r>
            <a:r>
              <a:rPr kumimoji="0" lang="mr-IN" sz="1600" b="1" i="0" u="none" strike="noStrike" kern="1200" cap="none" spc="0" normalizeH="0" baseline="0" noProof="0" dirty="0">
                <a:ln>
                  <a:noFill/>
                </a:ln>
                <a:solidFill>
                  <a:srgbClr val="205F93"/>
                </a:solidFill>
                <a:effectLst/>
                <a:uLnTx/>
                <a:uFillTx/>
                <a:latin typeface="Segoe UI" panose="020B0502040204020203" pitchFamily="34" charset="0"/>
                <a:ea typeface="Segoe UI Symbol" panose="020B0502040204020203" pitchFamily="34" charset="0"/>
                <a:cs typeface="Arial Narrow" charset="0"/>
              </a:rPr>
              <a:t>%</a:t>
            </a:r>
          </a:p>
        </p:txBody>
      </p:sp>
      <p:sp>
        <p:nvSpPr>
          <p:cNvPr id="86" name="Lágrima 85">
            <a:extLst>
              <a:ext uri="{FF2B5EF4-FFF2-40B4-BE49-F238E27FC236}">
                <a16:creationId xmlns:a16="http://schemas.microsoft.com/office/drawing/2014/main" id="{77672932-6703-0649-B3BB-360690D45E82}"/>
              </a:ext>
            </a:extLst>
          </p:cNvPr>
          <p:cNvSpPr/>
          <p:nvPr/>
        </p:nvSpPr>
        <p:spPr>
          <a:xfrm rot="10800000">
            <a:off x="9523238" y="1635860"/>
            <a:ext cx="636194" cy="636194"/>
          </a:xfrm>
          <a:prstGeom prst="teardrop">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79">
            <a:extLst>
              <a:ext uri="{FF2B5EF4-FFF2-40B4-BE49-F238E27FC236}">
                <a16:creationId xmlns:a16="http://schemas.microsoft.com/office/drawing/2014/main" id="{CC95EF11-49E4-9A41-AF1E-AAC5B4029676}"/>
              </a:ext>
            </a:extLst>
          </p:cNvPr>
          <p:cNvSpPr/>
          <p:nvPr/>
        </p:nvSpPr>
        <p:spPr>
          <a:xfrm>
            <a:off x="9477726" y="1783098"/>
            <a:ext cx="745718" cy="338554"/>
          </a:xfrm>
          <a:prstGeom prst="rect">
            <a:avLst/>
          </a:prstGeom>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205F93"/>
                </a:solidFill>
                <a:effectLst/>
                <a:uLnTx/>
                <a:uFillTx/>
                <a:latin typeface="Segoe UI" panose="020B0502040204020203" pitchFamily="34" charset="0"/>
                <a:ea typeface="Segoe UI Symbol" panose="020B0502040204020203" pitchFamily="34" charset="0"/>
                <a:cs typeface="Segoe UI" panose="020B0502040204020203" pitchFamily="34" charset="0"/>
              </a:rPr>
              <a:t>18,3</a:t>
            </a:r>
            <a:r>
              <a:rPr kumimoji="0" lang="mr-IN" sz="1600" b="1" i="0" u="none" strike="noStrike" kern="1200" cap="none" spc="0" normalizeH="0" baseline="0" noProof="0" dirty="0">
                <a:ln>
                  <a:noFill/>
                </a:ln>
                <a:solidFill>
                  <a:srgbClr val="205F93"/>
                </a:solidFill>
                <a:effectLst/>
                <a:uLnTx/>
                <a:uFillTx/>
                <a:latin typeface="Segoe UI" panose="020B0502040204020203" pitchFamily="34" charset="0"/>
                <a:ea typeface="Segoe UI Symbol" panose="020B0502040204020203" pitchFamily="34" charset="0"/>
                <a:cs typeface="Arial Narrow" charset="0"/>
              </a:rPr>
              <a:t>%</a:t>
            </a:r>
          </a:p>
        </p:txBody>
      </p:sp>
      <p:sp>
        <p:nvSpPr>
          <p:cNvPr id="87" name="Retângulo 86">
            <a:extLst>
              <a:ext uri="{FF2B5EF4-FFF2-40B4-BE49-F238E27FC236}">
                <a16:creationId xmlns:a16="http://schemas.microsoft.com/office/drawing/2014/main" id="{A4792A7E-82DB-3045-98F5-632C277DE9DB}"/>
              </a:ext>
            </a:extLst>
          </p:cNvPr>
          <p:cNvSpPr/>
          <p:nvPr/>
        </p:nvSpPr>
        <p:spPr>
          <a:xfrm>
            <a:off x="2510158" y="3304863"/>
            <a:ext cx="2832620" cy="523220"/>
          </a:xfrm>
          <a:prstGeom prst="rect">
            <a:avLst/>
          </a:prstGeom>
          <a:noFill/>
        </p:spPr>
        <p:txBody>
          <a:bodyPr wrap="square">
            <a:spAutoFit/>
          </a:bodyPr>
          <a:lstStyle/>
          <a:p>
            <a:pPr marL="0" marR="0" lvl="0" indent="0" algn="ctr" defTabSz="914354"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Relacionamento e atendimento </a:t>
            </a:r>
          </a:p>
          <a:p>
            <a:pPr marL="0" marR="0" lvl="0" indent="0" algn="ctr" defTabSz="914354"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gerentes/funcionários </a:t>
            </a:r>
            <a:r>
              <a:rPr kumimoji="0" lang="mr-IN"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a:t>
            </a:r>
            <a:r>
              <a:rPr kumimoji="0" lang="pt-BR" sz="1400" b="0" i="0" u="none" strike="noStrike" kern="1200" cap="none" spc="0" normalizeH="0" baseline="0" noProof="0" dirty="0">
                <a:ln>
                  <a:noFill/>
                </a:ln>
                <a:solidFill>
                  <a:prstClr val="white"/>
                </a:solidFill>
                <a:effectLst/>
                <a:uLnTx/>
                <a:uFillTx/>
                <a:latin typeface="Segoe Pro SemiLight" panose="020B0402040204020203" pitchFamily="34" charset="0"/>
                <a:ea typeface="Segoe UI Symbol" panose="020B0502040204020203" pitchFamily="34" charset="0"/>
                <a:cs typeface="Arial Narrow" charset="0"/>
              </a:rPr>
              <a:t> 75,82</a:t>
            </a:r>
          </a:p>
        </p:txBody>
      </p:sp>
      <p:sp>
        <p:nvSpPr>
          <p:cNvPr id="95" name="Lágrima 94">
            <a:extLst>
              <a:ext uri="{FF2B5EF4-FFF2-40B4-BE49-F238E27FC236}">
                <a16:creationId xmlns:a16="http://schemas.microsoft.com/office/drawing/2014/main" id="{8EE5AB61-0988-A648-A82B-7FAD005611F7}"/>
              </a:ext>
            </a:extLst>
          </p:cNvPr>
          <p:cNvSpPr/>
          <p:nvPr/>
        </p:nvSpPr>
        <p:spPr>
          <a:xfrm rot="10800000" flipV="1">
            <a:off x="6776278" y="5340662"/>
            <a:ext cx="636194" cy="636194"/>
          </a:xfrm>
          <a:prstGeom prst="teardrop">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tângulo 88">
            <a:extLst>
              <a:ext uri="{FF2B5EF4-FFF2-40B4-BE49-F238E27FC236}">
                <a16:creationId xmlns:a16="http://schemas.microsoft.com/office/drawing/2014/main" id="{3B46382B-24B0-D942-85AF-FB2A78EFCD5F}"/>
              </a:ext>
            </a:extLst>
          </p:cNvPr>
          <p:cNvSpPr/>
          <p:nvPr/>
        </p:nvSpPr>
        <p:spPr>
          <a:xfrm>
            <a:off x="6720482" y="5453535"/>
            <a:ext cx="710452" cy="338554"/>
          </a:xfrm>
          <a:prstGeom prst="rect">
            <a:avLst/>
          </a:prstGeom>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5B9BD5">
                    <a:lumMod val="50000"/>
                  </a:srgbClr>
                </a:solidFill>
                <a:effectLst/>
                <a:uLnTx/>
                <a:uFillTx/>
                <a:latin typeface="Segoe UI Symbol" panose="020B0502040204020203" pitchFamily="34" charset="0"/>
                <a:ea typeface="Segoe UI Symbol" panose="020B0502040204020203" pitchFamily="34" charset="0"/>
                <a:cs typeface="Arial Narrow" charset="0"/>
              </a:rPr>
              <a:t>16,8</a:t>
            </a:r>
            <a:r>
              <a:rPr kumimoji="0" lang="mr-IN" sz="1600" b="1" i="0" u="none" strike="noStrike" kern="1200" cap="none" spc="0" normalizeH="0" baseline="0" noProof="0" dirty="0">
                <a:ln>
                  <a:noFill/>
                </a:ln>
                <a:solidFill>
                  <a:srgbClr val="5B9BD5">
                    <a:lumMod val="50000"/>
                  </a:srgbClr>
                </a:solidFill>
                <a:effectLst/>
                <a:uLnTx/>
                <a:uFillTx/>
                <a:latin typeface="Segoe UI Symbol" panose="020B0502040204020203" pitchFamily="34" charset="0"/>
                <a:ea typeface="Segoe UI Symbol" panose="020B0502040204020203" pitchFamily="34" charset="0"/>
                <a:cs typeface="Arial Narrow" charset="0"/>
              </a:rPr>
              <a:t>%</a:t>
            </a:r>
          </a:p>
        </p:txBody>
      </p:sp>
      <p:graphicFrame>
        <p:nvGraphicFramePr>
          <p:cNvPr id="93" name="Tabela 92">
            <a:extLst>
              <a:ext uri="{FF2B5EF4-FFF2-40B4-BE49-F238E27FC236}">
                <a16:creationId xmlns:a16="http://schemas.microsoft.com/office/drawing/2014/main" id="{EB54FCB6-FC13-4645-AA46-9F22710506F0}"/>
              </a:ext>
            </a:extLst>
          </p:cNvPr>
          <p:cNvGraphicFramePr>
            <a:graphicFrameLocks noGrp="1"/>
          </p:cNvGraphicFramePr>
          <p:nvPr/>
        </p:nvGraphicFramePr>
        <p:xfrm>
          <a:off x="2886771" y="4578066"/>
          <a:ext cx="3456000" cy="1620000"/>
        </p:xfrm>
        <a:graphic>
          <a:graphicData uri="http://schemas.openxmlformats.org/drawingml/2006/table">
            <a:tbl>
              <a:tblPr firstRow="1" bandRow="1">
                <a:tableStyleId>{5C22544A-7EE6-4342-B048-85BDC9FD1C3A}</a:tableStyleId>
              </a:tblPr>
              <a:tblGrid>
                <a:gridCol w="2187313">
                  <a:extLst>
                    <a:ext uri="{9D8B030D-6E8A-4147-A177-3AD203B41FA5}">
                      <a16:colId xmlns:a16="http://schemas.microsoft.com/office/drawing/2014/main" val="20000"/>
                    </a:ext>
                  </a:extLst>
                </a:gridCol>
                <a:gridCol w="512652">
                  <a:extLst>
                    <a:ext uri="{9D8B030D-6E8A-4147-A177-3AD203B41FA5}">
                      <a16:colId xmlns:a16="http://schemas.microsoft.com/office/drawing/2014/main" val="20001"/>
                    </a:ext>
                  </a:extLst>
                </a:gridCol>
                <a:gridCol w="375945">
                  <a:extLst>
                    <a:ext uri="{9D8B030D-6E8A-4147-A177-3AD203B41FA5}">
                      <a16:colId xmlns:a16="http://schemas.microsoft.com/office/drawing/2014/main" val="20002"/>
                    </a:ext>
                  </a:extLst>
                </a:gridCol>
                <a:gridCol w="380090">
                  <a:extLst>
                    <a:ext uri="{9D8B030D-6E8A-4147-A177-3AD203B41FA5}">
                      <a16:colId xmlns:a16="http://schemas.microsoft.com/office/drawing/2014/main" val="20003"/>
                    </a:ext>
                  </a:extLst>
                </a:gridCol>
              </a:tblGrid>
              <a:tr h="540000">
                <a:tc>
                  <a:txBody>
                    <a:bodyPr/>
                    <a:lstStyle/>
                    <a:p>
                      <a:pPr algn="l" fontAlgn="ctr"/>
                      <a:r>
                        <a:rPr lang="pt-BR" sz="1100" b="0" i="0" u="none" strike="noStrike" dirty="0">
                          <a:solidFill>
                            <a:schemeClr val="bg1"/>
                          </a:solidFill>
                          <a:effectLst/>
                          <a:latin typeface="Segoe UI" panose="020B0502040204020203" pitchFamily="34" charset="0"/>
                        </a:rPr>
                        <a:t>Solução dos assuntos bancários sem ir à agência</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30,5%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77,9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FF0000"/>
                          </a:solidFill>
                          <a:effectLst/>
                          <a:latin typeface="Wingdings 3" pitchFamily="2" charset="2"/>
                        </a:rPr>
                        <a:t>q</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0000">
                <a:tc>
                  <a:txBody>
                    <a:bodyPr/>
                    <a:lstStyle/>
                    <a:p>
                      <a:pPr algn="l" fontAlgn="ctr"/>
                      <a:r>
                        <a:rPr lang="pt-BR" sz="1100" b="0" i="0" u="none" strike="noStrike" dirty="0">
                          <a:solidFill>
                            <a:schemeClr val="bg1"/>
                          </a:solidFill>
                          <a:effectLst/>
                          <a:latin typeface="Segoe UI" panose="020B0502040204020203" pitchFamily="34" charset="0"/>
                        </a:rPr>
                        <a:t>Disponibilidade de diversos canais para movimentação</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23,1%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a:solidFill>
                            <a:schemeClr val="bg1"/>
                          </a:solidFill>
                          <a:effectLst/>
                          <a:latin typeface="Segoe UI" panose="020B0502040204020203" pitchFamily="34" charset="0"/>
                        </a:rPr>
                        <a:t>79,2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a:solidFill>
                            <a:srgbClr val="FF0000"/>
                          </a:solidFill>
                          <a:effectLst/>
                          <a:latin typeface="Wingdings 3" pitchFamily="2" charset="2"/>
                        </a:rPr>
                        <a:t>q</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6228092"/>
                  </a:ext>
                </a:extLst>
              </a:tr>
              <a:tr h="540000">
                <a:tc>
                  <a:txBody>
                    <a:bodyPr/>
                    <a:lstStyle/>
                    <a:p>
                      <a:pPr algn="l" fontAlgn="ctr"/>
                      <a:r>
                        <a:rPr lang="pt-BR" sz="1100" b="0" i="0" u="none" strike="noStrike" dirty="0">
                          <a:solidFill>
                            <a:schemeClr val="bg1"/>
                          </a:solidFill>
                          <a:effectLst/>
                          <a:latin typeface="Segoe UI" panose="020B0502040204020203" pitchFamily="34" charset="0"/>
                        </a:rPr>
                        <a:t>Funcionalidades que ajudem e simplifiquem a gestão do seu dinheiro</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23,1%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100" b="0" i="0" u="none" strike="noStrike" dirty="0">
                          <a:solidFill>
                            <a:schemeClr val="bg1"/>
                          </a:solidFill>
                          <a:effectLst/>
                          <a:latin typeface="Segoe UI" panose="020B0502040204020203" pitchFamily="34" charset="0"/>
                        </a:rPr>
                        <a:t>79,4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err="1">
                          <a:solidFill>
                            <a:srgbClr val="FF0000"/>
                          </a:solidFill>
                          <a:effectLst/>
                          <a:latin typeface="Wingdings 3" pitchFamily="2" charset="2"/>
                        </a:rPr>
                        <a:t>q</a:t>
                      </a:r>
                      <a:endParaRPr lang="pt-BR" sz="1200" b="1" i="0" u="none" strike="noStrike" dirty="0">
                        <a:solidFill>
                          <a:srgbClr val="FF0000"/>
                        </a:solidFill>
                        <a:effectLst/>
                        <a:latin typeface="Wingdings 3" pitchFamily="2" charset="2"/>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1771612"/>
                  </a:ext>
                </a:extLst>
              </a:tr>
            </a:tbl>
          </a:graphicData>
        </a:graphic>
      </p:graphicFrame>
      <p:sp>
        <p:nvSpPr>
          <p:cNvPr id="112" name="Retângulo 111">
            <a:extLst>
              <a:ext uri="{FF2B5EF4-FFF2-40B4-BE49-F238E27FC236}">
                <a16:creationId xmlns:a16="http://schemas.microsoft.com/office/drawing/2014/main" id="{F7D811CB-4DE2-FC43-8171-D46309C93752}"/>
              </a:ext>
            </a:extLst>
          </p:cNvPr>
          <p:cNvSpPr/>
          <p:nvPr/>
        </p:nvSpPr>
        <p:spPr>
          <a:xfrm>
            <a:off x="10878538" y="2565399"/>
            <a:ext cx="917566" cy="2335831"/>
          </a:xfrm>
          <a:prstGeom prst="rect">
            <a:avLst/>
          </a:prstGeom>
          <a:solidFill>
            <a:srgbClr val="333333"/>
          </a:solidFill>
          <a:ln>
            <a:noFill/>
          </a:ln>
          <a:effectLst>
            <a:outerShdw blurRad="419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Agrupar 12">
            <a:extLst>
              <a:ext uri="{FF2B5EF4-FFF2-40B4-BE49-F238E27FC236}">
                <a16:creationId xmlns:a16="http://schemas.microsoft.com/office/drawing/2014/main" id="{B617F71A-133B-5E48-B7E9-D3B4CA7DE70F}"/>
              </a:ext>
            </a:extLst>
          </p:cNvPr>
          <p:cNvGrpSpPr/>
          <p:nvPr/>
        </p:nvGrpSpPr>
        <p:grpSpPr>
          <a:xfrm>
            <a:off x="10788187" y="2527300"/>
            <a:ext cx="1070275" cy="2400972"/>
            <a:chOff x="10813587" y="2527300"/>
            <a:chExt cx="1070275" cy="2400972"/>
          </a:xfrm>
        </p:grpSpPr>
        <p:sp>
          <p:nvSpPr>
            <p:cNvPr id="12" name="Retângulo 11">
              <a:extLst>
                <a:ext uri="{FF2B5EF4-FFF2-40B4-BE49-F238E27FC236}">
                  <a16:creationId xmlns:a16="http://schemas.microsoft.com/office/drawing/2014/main" id="{183A3712-65E0-8849-A3C1-7714BEB6668D}"/>
                </a:ext>
              </a:extLst>
            </p:cNvPr>
            <p:cNvSpPr/>
            <p:nvPr/>
          </p:nvSpPr>
          <p:spPr>
            <a:xfrm>
              <a:off x="10891238" y="2527300"/>
              <a:ext cx="917566" cy="9175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Imagem 95">
              <a:extLst>
                <a:ext uri="{FF2B5EF4-FFF2-40B4-BE49-F238E27FC236}">
                  <a16:creationId xmlns:a16="http://schemas.microsoft.com/office/drawing/2014/main" id="{053C1F9D-8FB4-224A-BBC6-0CD4CA10CB3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35825" y="2687258"/>
              <a:ext cx="558841" cy="552212"/>
            </a:xfrm>
            <a:prstGeom prst="rect">
              <a:avLst/>
            </a:prstGeom>
          </p:spPr>
        </p:pic>
        <p:sp>
          <p:nvSpPr>
            <p:cNvPr id="97" name="Retângulo 96">
              <a:extLst>
                <a:ext uri="{FF2B5EF4-FFF2-40B4-BE49-F238E27FC236}">
                  <a16:creationId xmlns:a16="http://schemas.microsoft.com/office/drawing/2014/main" id="{53F12CD5-FD48-024A-B410-CFFE5EAAE432}"/>
                </a:ext>
              </a:extLst>
            </p:cNvPr>
            <p:cNvSpPr/>
            <p:nvPr/>
          </p:nvSpPr>
          <p:spPr>
            <a:xfrm>
              <a:off x="10853106" y="4314511"/>
              <a:ext cx="991236" cy="430887"/>
            </a:xfrm>
            <a:prstGeom prst="rect">
              <a:avLst/>
            </a:prstGeom>
          </p:spPr>
          <p:txBody>
            <a:bodyPr wrap="square">
              <a:spAutoFit/>
            </a:bodyPr>
            <a:lstStyle/>
            <a:p>
              <a:pPr marL="0" marR="0" lvl="0" indent="0" algn="ctr" defTabSz="914354" rtl="0" eaLnBrk="1" fontAlgn="ctr"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Franklin Gothic Book" charset="0"/>
                </a:rPr>
                <a:t>NPS</a:t>
              </a:r>
              <a:br>
                <a:rPr kumimoji="0" lang="pt-BR" sz="1100" b="1"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Franklin Gothic Book" charset="0"/>
                </a:rPr>
              </a:br>
              <a:r>
                <a:rPr kumimoji="0" lang="pt-BR" sz="1100" b="1"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Franklin Gothic Book" charset="0"/>
                </a:rPr>
                <a:t>Média Móvel</a:t>
              </a:r>
            </a:p>
          </p:txBody>
        </p:sp>
        <p:sp>
          <p:nvSpPr>
            <p:cNvPr id="98" name="CaixaDeTexto 97">
              <a:extLst>
                <a:ext uri="{FF2B5EF4-FFF2-40B4-BE49-F238E27FC236}">
                  <a16:creationId xmlns:a16="http://schemas.microsoft.com/office/drawing/2014/main" id="{AC2E00D8-E6E5-7242-8A1F-7B01B8FD74B8}"/>
                </a:ext>
              </a:extLst>
            </p:cNvPr>
            <p:cNvSpPr txBox="1"/>
            <p:nvPr/>
          </p:nvSpPr>
          <p:spPr>
            <a:xfrm>
              <a:off x="10813587" y="3644892"/>
              <a:ext cx="1070275" cy="673517"/>
            </a:xfrm>
            <a:prstGeom prst="rect">
              <a:avLst/>
            </a:prstGeom>
            <a:no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mn-cs"/>
                </a:rPr>
                <a:t>33,64</a:t>
              </a:r>
              <a:endParaRPr kumimoji="0" lang="pt-BR" sz="2800" b="1"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mn-cs"/>
              </a:endParaRPr>
            </a:p>
          </p:txBody>
        </p:sp>
        <p:sp>
          <p:nvSpPr>
            <p:cNvPr id="111" name="Retângulo 110">
              <a:extLst>
                <a:ext uri="{FF2B5EF4-FFF2-40B4-BE49-F238E27FC236}">
                  <a16:creationId xmlns:a16="http://schemas.microsoft.com/office/drawing/2014/main" id="{BF1306E3-4BD1-A743-BA32-DE2539A5FCD3}"/>
                </a:ext>
              </a:extLst>
            </p:cNvPr>
            <p:cNvSpPr/>
            <p:nvPr/>
          </p:nvSpPr>
          <p:spPr>
            <a:xfrm>
              <a:off x="10891238" y="2527300"/>
              <a:ext cx="917566" cy="24009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Agrupar 1">
            <a:extLst>
              <a:ext uri="{FF2B5EF4-FFF2-40B4-BE49-F238E27FC236}">
                <a16:creationId xmlns:a16="http://schemas.microsoft.com/office/drawing/2014/main" id="{845CE1EB-5176-E648-B663-F7DE5A918654}"/>
              </a:ext>
            </a:extLst>
          </p:cNvPr>
          <p:cNvGrpSpPr/>
          <p:nvPr/>
        </p:nvGrpSpPr>
        <p:grpSpPr>
          <a:xfrm>
            <a:off x="8040280" y="5418402"/>
            <a:ext cx="3964740" cy="544647"/>
            <a:chOff x="8040280" y="5457591"/>
            <a:chExt cx="3964740" cy="544647"/>
          </a:xfrm>
        </p:grpSpPr>
        <p:cxnSp>
          <p:nvCxnSpPr>
            <p:cNvPr id="37" name="Conector Reto 36">
              <a:extLst>
                <a:ext uri="{FF2B5EF4-FFF2-40B4-BE49-F238E27FC236}">
                  <a16:creationId xmlns:a16="http://schemas.microsoft.com/office/drawing/2014/main" id="{8077697A-EF9B-1143-98BC-386B9996CC28}"/>
                </a:ext>
              </a:extLst>
            </p:cNvPr>
            <p:cNvCxnSpPr/>
            <p:nvPr/>
          </p:nvCxnSpPr>
          <p:spPr>
            <a:xfrm>
              <a:off x="8040280" y="5457591"/>
              <a:ext cx="16831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33">
              <a:extLst>
                <a:ext uri="{FF2B5EF4-FFF2-40B4-BE49-F238E27FC236}">
                  <a16:creationId xmlns:a16="http://schemas.microsoft.com/office/drawing/2014/main" id="{CDFF8722-ADFE-FF46-B94D-EBBEAE315518}"/>
                </a:ext>
              </a:extLst>
            </p:cNvPr>
            <p:cNvSpPr txBox="1">
              <a:spLocks/>
            </p:cNvSpPr>
            <p:nvPr/>
          </p:nvSpPr>
          <p:spPr>
            <a:xfrm>
              <a:off x="8040865" y="5532739"/>
              <a:ext cx="3964155" cy="40486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pt-BR" sz="1100" b="0" i="1" u="none" strike="noStrike" kern="1200" cap="none" spc="20" normalizeH="0" baseline="0" noProof="0" dirty="0">
                  <a:ln>
                    <a:noFill/>
                  </a:ln>
                  <a:solidFill>
                    <a:srgbClr val="E7E6E6">
                      <a:lumMod val="75000"/>
                    </a:srgbClr>
                  </a:solidFill>
                  <a:effectLst/>
                  <a:uLnTx/>
                  <a:uFillTx/>
                  <a:latin typeface="Segoe UI" panose="020B0502040204020203" pitchFamily="34" charset="0"/>
                  <a:ea typeface="Franklin Gothic Book" charset="0"/>
                  <a:cs typeface="Segoe UI" panose="020B0502040204020203" pitchFamily="34" charset="0"/>
                </a:rPr>
                <a:t>Diferenças nas 3 últimas rodadas, considerando resultados mensais isolados (+/- a M.E.):</a:t>
              </a:r>
              <a:endParaRPr kumimoji="0" lang="pt-BR" sz="1100" b="0" i="1" u="none" strike="noStrike" kern="1200" cap="none" spc="0" normalizeH="0" baseline="0" noProof="0" dirty="0">
                <a:ln>
                  <a:noFill/>
                </a:ln>
                <a:solidFill>
                  <a:srgbClr val="E7E6E6">
                    <a:lumMod val="75000"/>
                  </a:srgbClr>
                </a:solidFill>
                <a:effectLst/>
                <a:uLnTx/>
                <a:uFillTx/>
                <a:latin typeface="Segoe UI" panose="020B0502040204020203" pitchFamily="34" charset="0"/>
                <a:ea typeface="Franklin Gothic Book" charset="0"/>
                <a:cs typeface="Segoe UI" panose="020B0502040204020203" pitchFamily="34" charset="0"/>
              </a:endParaRPr>
            </a:p>
          </p:txBody>
        </p:sp>
        <p:grpSp>
          <p:nvGrpSpPr>
            <p:cNvPr id="39" name="Agrupar 4">
              <a:extLst>
                <a:ext uri="{FF2B5EF4-FFF2-40B4-BE49-F238E27FC236}">
                  <a16:creationId xmlns:a16="http://schemas.microsoft.com/office/drawing/2014/main" id="{10054D63-41C3-8D47-B2D1-9E7F9AC64A03}"/>
                </a:ext>
              </a:extLst>
            </p:cNvPr>
            <p:cNvGrpSpPr/>
            <p:nvPr/>
          </p:nvGrpSpPr>
          <p:grpSpPr>
            <a:xfrm>
              <a:off x="9896502" y="5694461"/>
              <a:ext cx="2021906" cy="307777"/>
              <a:chOff x="632939" y="6000804"/>
              <a:chExt cx="2021906" cy="307777"/>
            </a:xfrm>
          </p:grpSpPr>
          <p:grpSp>
            <p:nvGrpSpPr>
              <p:cNvPr id="40" name="Grupo 43">
                <a:extLst>
                  <a:ext uri="{FF2B5EF4-FFF2-40B4-BE49-F238E27FC236}">
                    <a16:creationId xmlns:a16="http://schemas.microsoft.com/office/drawing/2014/main" id="{9E6739DE-04FE-434A-9B0A-14F478C2E87F}"/>
                  </a:ext>
                </a:extLst>
              </p:cNvPr>
              <p:cNvGrpSpPr/>
              <p:nvPr/>
            </p:nvGrpSpPr>
            <p:grpSpPr>
              <a:xfrm>
                <a:off x="632939" y="6000804"/>
                <a:ext cx="779179" cy="307777"/>
                <a:chOff x="2916432" y="6375771"/>
                <a:chExt cx="779179" cy="307777"/>
              </a:xfrm>
            </p:grpSpPr>
            <p:sp>
              <p:nvSpPr>
                <p:cNvPr id="47" name="Title 1">
                  <a:extLst>
                    <a:ext uri="{FF2B5EF4-FFF2-40B4-BE49-F238E27FC236}">
                      <a16:creationId xmlns:a16="http://schemas.microsoft.com/office/drawing/2014/main" id="{44027415-B05F-FE43-9753-BB8CD5F80632}"/>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75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48" name="Rectangle 24">
                  <a:extLst>
                    <a:ext uri="{FF2B5EF4-FFF2-40B4-BE49-F238E27FC236}">
                      <a16:creationId xmlns:a16="http://schemas.microsoft.com/office/drawing/2014/main" id="{B5B5ACD3-16E3-554F-8153-00DFD97A1875}"/>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41" name="Grupo 47">
                <a:extLst>
                  <a:ext uri="{FF2B5EF4-FFF2-40B4-BE49-F238E27FC236}">
                    <a16:creationId xmlns:a16="http://schemas.microsoft.com/office/drawing/2014/main" id="{43E24AFD-037D-234D-9F3A-A9E72B4B0725}"/>
                  </a:ext>
                </a:extLst>
              </p:cNvPr>
              <p:cNvGrpSpPr/>
              <p:nvPr/>
            </p:nvGrpSpPr>
            <p:grpSpPr>
              <a:xfrm>
                <a:off x="1306542" y="6000804"/>
                <a:ext cx="739630" cy="307777"/>
                <a:chOff x="3762616" y="6375771"/>
                <a:chExt cx="739630" cy="307777"/>
              </a:xfrm>
            </p:grpSpPr>
            <p:sp>
              <p:nvSpPr>
                <p:cNvPr id="45" name="Rectangle 25">
                  <a:extLst>
                    <a:ext uri="{FF2B5EF4-FFF2-40B4-BE49-F238E27FC236}">
                      <a16:creationId xmlns:a16="http://schemas.microsoft.com/office/drawing/2014/main" id="{61A6FA46-FD84-6346-9D51-165316F2FF7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46" name="Title 1">
                  <a:extLst>
                    <a:ext uri="{FF2B5EF4-FFF2-40B4-BE49-F238E27FC236}">
                      <a16:creationId xmlns:a16="http://schemas.microsoft.com/office/drawing/2014/main" id="{61426A0E-4593-9347-9E7B-D301638C161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75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42" name="Grupo 48">
                <a:extLst>
                  <a:ext uri="{FF2B5EF4-FFF2-40B4-BE49-F238E27FC236}">
                    <a16:creationId xmlns:a16="http://schemas.microsoft.com/office/drawing/2014/main" id="{D3C3123D-24E5-4346-82F0-EAA1C4073813}"/>
                  </a:ext>
                </a:extLst>
              </p:cNvPr>
              <p:cNvGrpSpPr/>
              <p:nvPr/>
            </p:nvGrpSpPr>
            <p:grpSpPr>
              <a:xfrm>
                <a:off x="1940566" y="6000804"/>
                <a:ext cx="714279" cy="307777"/>
                <a:chOff x="4590559" y="6375771"/>
                <a:chExt cx="714279" cy="307777"/>
              </a:xfrm>
            </p:grpSpPr>
            <p:sp>
              <p:nvSpPr>
                <p:cNvPr id="43" name="Rectangle 26">
                  <a:extLst>
                    <a:ext uri="{FF2B5EF4-FFF2-40B4-BE49-F238E27FC236}">
                      <a16:creationId xmlns:a16="http://schemas.microsoft.com/office/drawing/2014/main" id="{E91023BE-8101-0C40-A0BA-902484804ACE}"/>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44" name="Title 1">
                  <a:extLst>
                    <a:ext uri="{FF2B5EF4-FFF2-40B4-BE49-F238E27FC236}">
                      <a16:creationId xmlns:a16="http://schemas.microsoft.com/office/drawing/2014/main" id="{BA16A063-D641-FD42-96DE-AF5B59967045}"/>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75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grpSp>
        <p:nvGrpSpPr>
          <p:cNvPr id="49" name="Agrupar 48">
            <a:extLst>
              <a:ext uri="{FF2B5EF4-FFF2-40B4-BE49-F238E27FC236}">
                <a16:creationId xmlns:a16="http://schemas.microsoft.com/office/drawing/2014/main" id="{A33CD8CA-2959-3844-A165-9CD5EB8FE3C8}"/>
              </a:ext>
            </a:extLst>
          </p:cNvPr>
          <p:cNvGrpSpPr/>
          <p:nvPr/>
        </p:nvGrpSpPr>
        <p:grpSpPr>
          <a:xfrm>
            <a:off x="8487128" y="6110177"/>
            <a:ext cx="3312093" cy="479054"/>
            <a:chOff x="8487128" y="6110177"/>
            <a:chExt cx="3312093" cy="479054"/>
          </a:xfrm>
        </p:grpSpPr>
        <p:pic>
          <p:nvPicPr>
            <p:cNvPr id="50" name="Imagem 49">
              <a:extLst>
                <a:ext uri="{FF2B5EF4-FFF2-40B4-BE49-F238E27FC236}">
                  <a16:creationId xmlns:a16="http://schemas.microsoft.com/office/drawing/2014/main" id="{2658EE37-A242-B542-8BE1-28F23A502C02}"/>
                </a:ext>
              </a:extLst>
            </p:cNvPr>
            <p:cNvPicPr>
              <a:picLocks noChangeAspect="1"/>
            </p:cNvPicPr>
            <p:nvPr/>
          </p:nvPicPr>
          <p:blipFill rotWithShape="1">
            <a:blip r:embed="rId5">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51" name="Imagem 50">
              <a:extLst>
                <a:ext uri="{FF2B5EF4-FFF2-40B4-BE49-F238E27FC236}">
                  <a16:creationId xmlns:a16="http://schemas.microsoft.com/office/drawing/2014/main" id="{CC9DF30B-0FCF-C041-868B-1370AC531B98}"/>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52" name="Espaço Reservado para Texto 3">
            <a:extLst>
              <a:ext uri="{FF2B5EF4-FFF2-40B4-BE49-F238E27FC236}">
                <a16:creationId xmlns:a16="http://schemas.microsoft.com/office/drawing/2014/main" id="{54A8B4F9-C8AD-9445-ACAB-CC39F0CC935A}"/>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spTree>
    <p:extLst>
      <p:ext uri="{BB962C8B-B14F-4D97-AF65-F5344CB8AC3E}">
        <p14:creationId xmlns:p14="http://schemas.microsoft.com/office/powerpoint/2010/main" val="1363654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24">
            <a:extLst>
              <a:ext uri="{FF2B5EF4-FFF2-40B4-BE49-F238E27FC236}">
                <a16:creationId xmlns:a16="http://schemas.microsoft.com/office/drawing/2014/main" id="{64FD9727-0F61-E249-B890-7820DA150E75}"/>
              </a:ext>
            </a:extLst>
          </p:cNvPr>
          <p:cNvSpPr/>
          <p:nvPr/>
        </p:nvSpPr>
        <p:spPr>
          <a:xfrm>
            <a:off x="-63088" y="-43696"/>
            <a:ext cx="12318175" cy="69453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Mulher sentada em frente a computador&#10;&#10;Descrição gerada automaticamente">
            <a:extLst>
              <a:ext uri="{FF2B5EF4-FFF2-40B4-BE49-F238E27FC236}">
                <a16:creationId xmlns:a16="http://schemas.microsoft.com/office/drawing/2014/main" id="{CD875F91-DDF2-D347-80C8-22A4EF32C8B6}"/>
              </a:ext>
            </a:extLst>
          </p:cNvPr>
          <p:cNvPicPr>
            <a:picLocks noChangeAspect="1"/>
          </p:cNvPicPr>
          <p:nvPr/>
        </p:nvPicPr>
        <p:blipFill rotWithShape="1">
          <a:blip r:embed="rId2"/>
          <a:srcRect l="-64" r="1" b="402"/>
          <a:stretch/>
        </p:blipFill>
        <p:spPr>
          <a:xfrm>
            <a:off x="4159250" y="990818"/>
            <a:ext cx="7161714" cy="4759107"/>
          </a:xfrm>
          <a:prstGeom prst="rect">
            <a:avLst/>
          </a:prstGeom>
        </p:spPr>
      </p:pic>
      <p:sp>
        <p:nvSpPr>
          <p:cNvPr id="30" name="Retângulo 29">
            <a:extLst>
              <a:ext uri="{FF2B5EF4-FFF2-40B4-BE49-F238E27FC236}">
                <a16:creationId xmlns:a16="http://schemas.microsoft.com/office/drawing/2014/main" id="{8EF5A655-C33F-504E-8E43-1AD39DAF39BD}"/>
              </a:ext>
            </a:extLst>
          </p:cNvPr>
          <p:cNvSpPr/>
          <p:nvPr/>
        </p:nvSpPr>
        <p:spPr>
          <a:xfrm>
            <a:off x="4163787" y="966328"/>
            <a:ext cx="2890156" cy="4815244"/>
          </a:xfrm>
          <a:prstGeom prst="rect">
            <a:avLst/>
          </a:prstGeom>
          <a:gradFill flip="none" rotWithShape="1">
            <a:gsLst>
              <a:gs pos="0">
                <a:srgbClr val="1A1A1A">
                  <a:alpha val="0"/>
                </a:srgbClr>
              </a:gs>
              <a:gs pos="100000">
                <a:srgbClr val="1A1A1A">
                  <a:alpha val="4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688E3263-1FA0-F44D-8192-A4245ECD1287}"/>
              </a:ext>
            </a:extLst>
          </p:cNvPr>
          <p:cNvSpPr txBox="1"/>
          <p:nvPr/>
        </p:nvSpPr>
        <p:spPr>
          <a:xfrm>
            <a:off x="-21295" y="2449287"/>
            <a:ext cx="7075238" cy="1815882"/>
          </a:xfrm>
          <a:prstGeom prst="rect">
            <a:avLst/>
          </a:prstGeom>
          <a:noFill/>
        </p:spPr>
        <p:txBody>
          <a:bodyPr wrap="square" rtlCol="0">
            <a:spAutoFit/>
          </a:bodyPr>
          <a:lstStyle/>
          <a:p>
            <a:pPr algn="r"/>
            <a:r>
              <a:rPr lang="pt-BR" sz="5600" b="1" spc="600" dirty="0">
                <a:solidFill>
                  <a:schemeClr val="bg1"/>
                </a:solidFill>
                <a:latin typeface="Segoe UI" panose="020B0502040204020203" pitchFamily="34" charset="0"/>
                <a:cs typeface="Segoe UI" panose="020B0502040204020203" pitchFamily="34" charset="0"/>
              </a:rPr>
              <a:t>BB </a:t>
            </a:r>
            <a:r>
              <a:rPr lang="pt-BR" sz="5600" b="1" spc="600" dirty="0" err="1">
                <a:solidFill>
                  <a:schemeClr val="bg1"/>
                </a:solidFill>
                <a:latin typeface="Segoe UI" panose="020B0502040204020203" pitchFamily="34" charset="0"/>
                <a:cs typeface="Segoe UI" panose="020B0502040204020203" pitchFamily="34" charset="0"/>
              </a:rPr>
              <a:t>X</a:t>
            </a:r>
            <a:r>
              <a:rPr lang="pt-BR" sz="5600" b="1" spc="600" dirty="0">
                <a:solidFill>
                  <a:schemeClr val="bg1"/>
                </a:solidFill>
                <a:latin typeface="Segoe UI" panose="020B0502040204020203" pitchFamily="34" charset="0"/>
                <a:cs typeface="Segoe UI" panose="020B0502040204020203" pitchFamily="34" charset="0"/>
              </a:rPr>
              <a:t> CONCORRÊNCIA</a:t>
            </a:r>
          </a:p>
        </p:txBody>
      </p:sp>
      <p:sp>
        <p:nvSpPr>
          <p:cNvPr id="32" name="CaixaDeTexto 26">
            <a:extLst>
              <a:ext uri="{FF2B5EF4-FFF2-40B4-BE49-F238E27FC236}">
                <a16:creationId xmlns:a16="http://schemas.microsoft.com/office/drawing/2014/main" id="{4AAD4BDF-088A-D042-8B1F-858C9A2E5812}"/>
              </a:ext>
            </a:extLst>
          </p:cNvPr>
          <p:cNvSpPr txBox="1"/>
          <p:nvPr/>
        </p:nvSpPr>
        <p:spPr>
          <a:xfrm>
            <a:off x="1597032" y="4335338"/>
            <a:ext cx="3003100" cy="620426"/>
          </a:xfrm>
          <a:prstGeom prst="rect">
            <a:avLst/>
          </a:prstGeom>
          <a:noFill/>
        </p:spPr>
        <p:txBody>
          <a:bodyPr wrap="square" lIns="0" rtlCol="0">
            <a:spAutoFit/>
          </a:bodyPr>
          <a:lstStyle/>
          <a:p>
            <a:pPr algn="r">
              <a:lnSpc>
                <a:spcPct val="110000"/>
              </a:lnSpc>
              <a:spcAft>
                <a:spcPts val="1000"/>
              </a:spcAft>
            </a:pPr>
            <a:r>
              <a:rPr lang="pt-BR" sz="1600" i="1" spc="300" dirty="0">
                <a:solidFill>
                  <a:schemeClr val="bg1"/>
                </a:solidFill>
                <a:latin typeface="Segoe Pro SemiLight" panose="020B0402040204020203" pitchFamily="34" charset="0"/>
                <a:ea typeface="Century Gothic" charset="0"/>
                <a:cs typeface="Segoe UI" panose="020B0502040204020203" pitchFamily="34" charset="0"/>
              </a:rPr>
              <a:t>Temas de Qualidade e impacto nos índices</a:t>
            </a:r>
          </a:p>
        </p:txBody>
      </p:sp>
      <p:grpSp>
        <p:nvGrpSpPr>
          <p:cNvPr id="20" name="Agrupar 19">
            <a:extLst>
              <a:ext uri="{FF2B5EF4-FFF2-40B4-BE49-F238E27FC236}">
                <a16:creationId xmlns:a16="http://schemas.microsoft.com/office/drawing/2014/main" id="{BF2824EF-E0BD-8847-A1C0-4D5939ADD4D5}"/>
              </a:ext>
            </a:extLst>
          </p:cNvPr>
          <p:cNvGrpSpPr/>
          <p:nvPr/>
        </p:nvGrpSpPr>
        <p:grpSpPr>
          <a:xfrm>
            <a:off x="5207432" y="708629"/>
            <a:ext cx="5393411" cy="5393411"/>
            <a:chOff x="5207432" y="708629"/>
            <a:chExt cx="5393411" cy="5393411"/>
          </a:xfrm>
          <a:solidFill>
            <a:srgbClr val="FFFF00"/>
          </a:solidFill>
        </p:grpSpPr>
        <p:sp>
          <p:nvSpPr>
            <p:cNvPr id="15" name="Forma Livre 14">
              <a:extLst>
                <a:ext uri="{FF2B5EF4-FFF2-40B4-BE49-F238E27FC236}">
                  <a16:creationId xmlns:a16="http://schemas.microsoft.com/office/drawing/2014/main" id="{EA6EA6AB-25A7-DC44-A395-8244053058F5}"/>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10">
              <a:extLst>
                <a:ext uri="{FF2B5EF4-FFF2-40B4-BE49-F238E27FC236}">
                  <a16:creationId xmlns:a16="http://schemas.microsoft.com/office/drawing/2014/main" id="{C70975F2-A1DE-EE44-ADA8-7EED3988B383}"/>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3">
            <a:extLst>
              <a:ext uri="{FF2B5EF4-FFF2-40B4-BE49-F238E27FC236}">
                <a16:creationId xmlns:a16="http://schemas.microsoft.com/office/drawing/2014/main" id="{EE6FE5BD-4AA3-594E-B243-D1DDDB8A2BD4}"/>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spTree>
    <p:extLst>
      <p:ext uri="{BB962C8B-B14F-4D97-AF65-F5344CB8AC3E}">
        <p14:creationId xmlns:p14="http://schemas.microsoft.com/office/powerpoint/2010/main" val="246754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tângulo 75">
            <a:extLst>
              <a:ext uri="{FF2B5EF4-FFF2-40B4-BE49-F238E27FC236}">
                <a16:creationId xmlns:a16="http://schemas.microsoft.com/office/drawing/2014/main" id="{B580987C-50E9-AD44-9FC7-BCC8BB2618D7}"/>
              </a:ext>
            </a:extLst>
          </p:cNvPr>
          <p:cNvSpPr/>
          <p:nvPr/>
        </p:nvSpPr>
        <p:spPr>
          <a:xfrm>
            <a:off x="8293444" y="0"/>
            <a:ext cx="3898556"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ctrTitle" idx="4294967295"/>
          </p:nvPr>
        </p:nvSpPr>
        <p:spPr>
          <a:xfrm>
            <a:off x="0" y="373063"/>
            <a:ext cx="11274425" cy="365125"/>
          </a:xfrm>
        </p:spPr>
        <p:txBody>
          <a:bodyPr lIns="0" rIns="0" anchor="t">
            <a:noAutofit/>
          </a:bodyPr>
          <a:lstStyle/>
          <a:p>
            <a:r>
              <a:rPr lang="pt-BR" dirty="0"/>
              <a:t>BB </a:t>
            </a:r>
            <a:r>
              <a:rPr lang="pt-BR" dirty="0" err="1"/>
              <a:t>X</a:t>
            </a:r>
            <a:r>
              <a:rPr lang="pt-BR" dirty="0"/>
              <a:t> CONCORRÊNCIA - TEMAS E CANAIS</a:t>
            </a:r>
            <a:endParaRPr lang="pt-BR" b="0" dirty="0">
              <a:latin typeface="Segoe Pro SemiLight" panose="020B04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463900" y="714998"/>
            <a:ext cx="10916950" cy="413959"/>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Matriz percepção de concorrência – Média móvel Março</a:t>
            </a:r>
          </a:p>
        </p:txBody>
      </p:sp>
      <p:sp>
        <p:nvSpPr>
          <p:cNvPr id="80" name="Retângulo 79">
            <a:extLst>
              <a:ext uri="{FF2B5EF4-FFF2-40B4-BE49-F238E27FC236}">
                <a16:creationId xmlns:a16="http://schemas.microsoft.com/office/drawing/2014/main" id="{FF295290-9B5E-7F44-BC08-39E957D9109C}"/>
              </a:ext>
            </a:extLst>
          </p:cNvPr>
          <p:cNvSpPr/>
          <p:nvPr/>
        </p:nvSpPr>
        <p:spPr>
          <a:xfrm>
            <a:off x="3543152" y="2183420"/>
            <a:ext cx="437176" cy="33652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B728E45-DF10-5041-A93A-B27BEE8CA4FC}"/>
              </a:ext>
            </a:extLst>
          </p:cNvPr>
          <p:cNvSpPr/>
          <p:nvPr/>
        </p:nvSpPr>
        <p:spPr>
          <a:xfrm>
            <a:off x="3302000" y="1309298"/>
            <a:ext cx="8735093" cy="4623666"/>
          </a:xfrm>
          <a:prstGeom prst="rect">
            <a:avLst/>
          </a:prstGeom>
          <a:solidFill>
            <a:schemeClr val="bg1"/>
          </a:solidFill>
          <a:ln>
            <a:noFill/>
          </a:ln>
          <a:effectLst>
            <a:outerShdw blurRad="215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3" name="Tabela 82">
            <a:extLst>
              <a:ext uri="{FF2B5EF4-FFF2-40B4-BE49-F238E27FC236}">
                <a16:creationId xmlns:a16="http://schemas.microsoft.com/office/drawing/2014/main" id="{406BA87C-113C-E343-B8EB-9E18FC57BA78}"/>
              </a:ext>
            </a:extLst>
          </p:cNvPr>
          <p:cNvGraphicFramePr>
            <a:graphicFrameLocks noGrp="1"/>
          </p:cNvGraphicFramePr>
          <p:nvPr/>
        </p:nvGraphicFramePr>
        <p:xfrm>
          <a:off x="4056520" y="1915287"/>
          <a:ext cx="2376000" cy="3632327"/>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20000"/>
                    </a:ext>
                  </a:extLst>
                </a:gridCol>
              </a:tblGrid>
              <a:tr h="285676">
                <a:tc>
                  <a:txBody>
                    <a:bodyPr/>
                    <a:lstStyle/>
                    <a:p>
                      <a:endParaRPr lang="pt-BR" sz="1200" dirty="0">
                        <a:solidFill>
                          <a:schemeClr val="tx1"/>
                        </a:solidFill>
                        <a:latin typeface="Segoe UI" panose="020B0502040204020203" pitchFamily="34" charset="0"/>
                        <a:ea typeface="Franklin Gothic Book" charset="0"/>
                        <a:cs typeface="Segoe UI" panose="020B0502040204020203" pitchFamily="34" charset="0"/>
                      </a:endParaRPr>
                    </a:p>
                  </a:txBody>
                  <a:tcP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4241">
                <a:tc>
                  <a:txBody>
                    <a:bodyPr/>
                    <a:lstStyle/>
                    <a:p>
                      <a:pPr algn="l" fontAlgn="ctr"/>
                      <a:r>
                        <a:rPr lang="pt-BR" sz="1200" b="1" i="0" u="none" strike="noStrike" dirty="0">
                          <a:solidFill>
                            <a:srgbClr val="000000"/>
                          </a:solidFill>
                          <a:effectLst/>
                          <a:latin typeface="Segoe UI" panose="020B0502040204020203" pitchFamily="34" charset="0"/>
                          <a:cs typeface="Segoe UI" panose="020B0502040204020203" pitchFamily="34" charset="0"/>
                        </a:rPr>
                        <a:t>Conveniência e praticidade</a:t>
                      </a:r>
                    </a:p>
                  </a:txBody>
                  <a:tcPr marL="12700" marR="12700" marT="12700" marB="0" anchor="ctr">
                    <a:lnL w="12700" cmpd="sng">
                      <a:noFill/>
                    </a:lnL>
                    <a:lnR w="12700" cmpd="sng">
                      <a:noFill/>
                    </a:lnR>
                    <a:lnT w="952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4241">
                <a:tc>
                  <a:txBody>
                    <a:bodyPr/>
                    <a:lstStyle/>
                    <a:p>
                      <a:pPr algn="l" fontAlgn="ctr"/>
                      <a:r>
                        <a:rPr lang="pt-BR" sz="1200" b="1" i="0" u="none" strike="noStrike" dirty="0">
                          <a:solidFill>
                            <a:srgbClr val="000000"/>
                          </a:solidFill>
                          <a:effectLst/>
                          <a:latin typeface="Segoe UI" panose="020B0502040204020203" pitchFamily="34" charset="0"/>
                          <a:cs typeface="Segoe UI" panose="020B0502040204020203" pitchFamily="34" charset="0"/>
                        </a:rPr>
                        <a:t>Relacionamento e atendimento*</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241">
                <a:tc>
                  <a:txBody>
                    <a:bodyPr/>
                    <a:lstStyle/>
                    <a:p>
                      <a:pPr algn="l" fontAlgn="ctr"/>
                      <a:r>
                        <a:rPr lang="pt-BR" sz="1200" b="1" i="0" u="none" strike="noStrike" dirty="0">
                          <a:solidFill>
                            <a:srgbClr val="000000"/>
                          </a:solidFill>
                          <a:effectLst/>
                          <a:latin typeface="Segoe UI" panose="020B0502040204020203" pitchFamily="34" charset="0"/>
                          <a:cs typeface="Segoe UI" panose="020B0502040204020203" pitchFamily="34" charset="0"/>
                        </a:rPr>
                        <a:t>Produtos e serviços adequados</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Preços de taxas, tarifas e juros</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Agências*</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Caixas Eletrônicos</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Aplicativo</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Internet Banking</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Central de Relacionamento</a:t>
                      </a: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Relação Custo </a:t>
                      </a:r>
                      <a:r>
                        <a:rPr lang="pt-BR" sz="1200" b="0" i="0" u="none" strike="noStrike" dirty="0" err="1">
                          <a:solidFill>
                            <a:srgbClr val="000000"/>
                          </a:solidFill>
                          <a:effectLst/>
                          <a:latin typeface="Segoe UI" panose="020B0502040204020203" pitchFamily="34" charset="0"/>
                          <a:cs typeface="Segoe UI" panose="020B0502040204020203" pitchFamily="34" charset="0"/>
                        </a:rPr>
                        <a:t>x</a:t>
                      </a:r>
                      <a:r>
                        <a:rPr lang="pt-BR" sz="1200" b="0" i="0" u="none" strike="noStrike" dirty="0">
                          <a:solidFill>
                            <a:srgbClr val="000000"/>
                          </a:solidFill>
                          <a:effectLst/>
                          <a:latin typeface="Segoe UI" panose="020B0502040204020203" pitchFamily="34" charset="0"/>
                          <a:cs typeface="Segoe UI" panose="020B0502040204020203" pitchFamily="34" charset="0"/>
                        </a:rPr>
                        <a:t> Benefício</a:t>
                      </a:r>
                    </a:p>
                  </a:txBody>
                  <a:tcPr marL="12700" marR="12700" marT="12700" marB="0" anchor="ctr">
                    <a:lnL w="12700" cmpd="sng">
                      <a:noFill/>
                    </a:lnL>
                    <a:lnR w="12700" cmpd="sng">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241">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Satisfação Geral</a:t>
                      </a:r>
                    </a:p>
                  </a:txBody>
                  <a:tcPr marL="12700" marR="12700" marT="12700" marB="0" anchor="ctr">
                    <a:lnL w="12700" cmpd="sng">
                      <a:noFill/>
                    </a:lnL>
                    <a:lnR w="12700" cmpd="sng">
                      <a:noFill/>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graphicFrame>
        <p:nvGraphicFramePr>
          <p:cNvPr id="84" name="Tabela 83">
            <a:extLst>
              <a:ext uri="{FF2B5EF4-FFF2-40B4-BE49-F238E27FC236}">
                <a16:creationId xmlns:a16="http://schemas.microsoft.com/office/drawing/2014/main" id="{BE6C2170-B933-544D-AA18-8F86BDAA4E48}"/>
              </a:ext>
            </a:extLst>
          </p:cNvPr>
          <p:cNvGraphicFramePr>
            <a:graphicFrameLocks noGrp="1"/>
          </p:cNvGraphicFramePr>
          <p:nvPr/>
        </p:nvGraphicFramePr>
        <p:xfrm>
          <a:off x="6476588" y="1886259"/>
          <a:ext cx="5419744" cy="3672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505400638"/>
                    </a:ext>
                  </a:extLst>
                </a:gridCol>
                <a:gridCol w="230589">
                  <a:extLst>
                    <a:ext uri="{9D8B030D-6E8A-4147-A177-3AD203B41FA5}">
                      <a16:colId xmlns:a16="http://schemas.microsoft.com/office/drawing/2014/main" val="885520170"/>
                    </a:ext>
                  </a:extLst>
                </a:gridCol>
                <a:gridCol w="540000">
                  <a:extLst>
                    <a:ext uri="{9D8B030D-6E8A-4147-A177-3AD203B41FA5}">
                      <a16:colId xmlns:a16="http://schemas.microsoft.com/office/drawing/2014/main" val="20004"/>
                    </a:ext>
                  </a:extLst>
                </a:gridCol>
                <a:gridCol w="230589">
                  <a:extLst>
                    <a:ext uri="{9D8B030D-6E8A-4147-A177-3AD203B41FA5}">
                      <a16:colId xmlns:a16="http://schemas.microsoft.com/office/drawing/2014/main" val="20013"/>
                    </a:ext>
                  </a:extLst>
                </a:gridCol>
                <a:gridCol w="540000">
                  <a:extLst>
                    <a:ext uri="{9D8B030D-6E8A-4147-A177-3AD203B41FA5}">
                      <a16:colId xmlns:a16="http://schemas.microsoft.com/office/drawing/2014/main" val="20005"/>
                    </a:ext>
                  </a:extLst>
                </a:gridCol>
                <a:gridCol w="230589">
                  <a:extLst>
                    <a:ext uri="{9D8B030D-6E8A-4147-A177-3AD203B41FA5}">
                      <a16:colId xmlns:a16="http://schemas.microsoft.com/office/drawing/2014/main" val="20014"/>
                    </a:ext>
                  </a:extLst>
                </a:gridCol>
                <a:gridCol w="540000">
                  <a:extLst>
                    <a:ext uri="{9D8B030D-6E8A-4147-A177-3AD203B41FA5}">
                      <a16:colId xmlns:a16="http://schemas.microsoft.com/office/drawing/2014/main" val="20006"/>
                    </a:ext>
                  </a:extLst>
                </a:gridCol>
                <a:gridCol w="256210">
                  <a:extLst>
                    <a:ext uri="{9D8B030D-6E8A-4147-A177-3AD203B41FA5}">
                      <a16:colId xmlns:a16="http://schemas.microsoft.com/office/drawing/2014/main" val="20015"/>
                    </a:ext>
                  </a:extLst>
                </a:gridCol>
                <a:gridCol w="540000">
                  <a:extLst>
                    <a:ext uri="{9D8B030D-6E8A-4147-A177-3AD203B41FA5}">
                      <a16:colId xmlns:a16="http://schemas.microsoft.com/office/drawing/2014/main" val="20007"/>
                    </a:ext>
                  </a:extLst>
                </a:gridCol>
                <a:gridCol w="230589">
                  <a:extLst>
                    <a:ext uri="{9D8B030D-6E8A-4147-A177-3AD203B41FA5}">
                      <a16:colId xmlns:a16="http://schemas.microsoft.com/office/drawing/2014/main" val="20016"/>
                    </a:ext>
                  </a:extLst>
                </a:gridCol>
                <a:gridCol w="540000">
                  <a:extLst>
                    <a:ext uri="{9D8B030D-6E8A-4147-A177-3AD203B41FA5}">
                      <a16:colId xmlns:a16="http://schemas.microsoft.com/office/drawing/2014/main" val="873058694"/>
                    </a:ext>
                  </a:extLst>
                </a:gridCol>
                <a:gridCol w="230589">
                  <a:extLst>
                    <a:ext uri="{9D8B030D-6E8A-4147-A177-3AD203B41FA5}">
                      <a16:colId xmlns:a16="http://schemas.microsoft.com/office/drawing/2014/main" val="2706928420"/>
                    </a:ext>
                  </a:extLst>
                </a:gridCol>
                <a:gridCol w="540000">
                  <a:extLst>
                    <a:ext uri="{9D8B030D-6E8A-4147-A177-3AD203B41FA5}">
                      <a16:colId xmlns:a16="http://schemas.microsoft.com/office/drawing/2014/main" val="514190317"/>
                    </a:ext>
                  </a:extLst>
                </a:gridCol>
                <a:gridCol w="230589">
                  <a:extLst>
                    <a:ext uri="{9D8B030D-6E8A-4147-A177-3AD203B41FA5}">
                      <a16:colId xmlns:a16="http://schemas.microsoft.com/office/drawing/2014/main" val="102834227"/>
                    </a:ext>
                  </a:extLst>
                </a:gridCol>
              </a:tblGrid>
              <a:tr h="306000">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kern="1200" dirty="0">
                        <a:solidFill>
                          <a:srgbClr val="000000"/>
                        </a:solidFill>
                        <a:effectLst/>
                        <a:latin typeface="Franklin Gothic Book" panose="020B0503020102020204" pitchFamily="34" charset="0"/>
                        <a:ea typeface="+mn-ea"/>
                        <a:cs typeface="+mn-cs"/>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kern="1200" dirty="0">
                        <a:solidFill>
                          <a:srgbClr val="000000"/>
                        </a:solidFill>
                        <a:effectLst/>
                        <a:latin typeface="Franklin Gothic Book" panose="020B0503020102020204" pitchFamily="34" charset="0"/>
                        <a:ea typeface="+mn-ea"/>
                        <a:cs typeface="+mn-cs"/>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kern="1200" dirty="0">
                        <a:solidFill>
                          <a:srgbClr val="000000"/>
                        </a:solidFill>
                        <a:effectLst/>
                        <a:latin typeface="Franklin Gothic Book" panose="020B0503020102020204" pitchFamily="34" charset="0"/>
                        <a:ea typeface="+mn-ea"/>
                        <a:cs typeface="+mn-cs"/>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kern="1200" dirty="0">
                        <a:solidFill>
                          <a:srgbClr val="000000"/>
                        </a:solidFill>
                        <a:effectLst/>
                        <a:latin typeface="Franklin Gothic Book" panose="020B0503020102020204" pitchFamily="34" charset="0"/>
                        <a:ea typeface="+mn-ea"/>
                        <a:cs typeface="+mn-cs"/>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pt-BR" sz="1300" b="1" i="0" u="none" strike="noStrike" dirty="0">
                        <a:solidFill>
                          <a:srgbClr val="000000"/>
                        </a:solidFill>
                        <a:effectLst/>
                        <a:latin typeface="Franklin Gothic Book" panose="020B0503020102020204" pitchFamily="34" charset="0"/>
                      </a:endParaRPr>
                    </a:p>
                  </a:txBody>
                  <a:tcPr marL="12700" marR="12700" marT="12700" marB="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6000">
                <a:tc>
                  <a:txBody>
                    <a:bodyPr/>
                    <a:lstStyle/>
                    <a:p>
                      <a:pPr algn="ctr" rtl="0" fontAlgn="ctr"/>
                      <a:r>
                        <a:rPr lang="pt-BR" sz="1300" b="0" i="0" u="none" strike="noStrike">
                          <a:solidFill>
                            <a:srgbClr val="000000"/>
                          </a:solidFill>
                          <a:effectLst/>
                          <a:latin typeface="Segoe UI" panose="020B0502040204020203" pitchFamily="34" charset="0"/>
                        </a:rPr>
                        <a:t>76,64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80,12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74,43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77,86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76,81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91,46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86,81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6000">
                <a:tc>
                  <a:txBody>
                    <a:bodyPr/>
                    <a:lstStyle/>
                    <a:p>
                      <a:pPr algn="ctr" rtl="0" fontAlgn="ctr"/>
                      <a:r>
                        <a:rPr lang="pt-BR" sz="1300" b="0" i="0" u="none" strike="noStrike">
                          <a:solidFill>
                            <a:srgbClr val="000000"/>
                          </a:solidFill>
                          <a:effectLst/>
                          <a:latin typeface="Segoe UI" panose="020B0502040204020203" pitchFamily="34" charset="0"/>
                        </a:rPr>
                        <a:t>75,82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77,48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71,98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76,38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73,91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76,43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6000">
                <a:tc>
                  <a:txBody>
                    <a:bodyPr/>
                    <a:lstStyle/>
                    <a:p>
                      <a:pPr algn="ctr" rtl="0" fontAlgn="ctr"/>
                      <a:r>
                        <a:rPr lang="pt-BR" sz="1300" b="0" i="0" u="none" strike="noStrike">
                          <a:solidFill>
                            <a:srgbClr val="000000"/>
                          </a:solidFill>
                          <a:effectLst/>
                          <a:latin typeface="Segoe UI" panose="020B0502040204020203" pitchFamily="34" charset="0"/>
                        </a:rPr>
                        <a:t>70,15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76,06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72,62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74,63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87,21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86,10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6000">
                <a:tc>
                  <a:txBody>
                    <a:bodyPr/>
                    <a:lstStyle/>
                    <a:p>
                      <a:pPr algn="ctr" rtl="0" fontAlgn="ctr"/>
                      <a:r>
                        <a:rPr lang="pt-BR" sz="1300" b="0" i="0" u="none" strike="noStrike">
                          <a:solidFill>
                            <a:srgbClr val="000000"/>
                          </a:solidFill>
                          <a:effectLst/>
                          <a:latin typeface="Segoe UI" panose="020B0502040204020203" pitchFamily="34" charset="0"/>
                        </a:rPr>
                        <a:t>51,34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56,80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52,75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59,06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65,29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86,25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87,27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6000">
                <a:tc>
                  <a:txBody>
                    <a:bodyPr/>
                    <a:lstStyle/>
                    <a:p>
                      <a:pPr algn="ctr" rtl="0" fontAlgn="ctr"/>
                      <a:r>
                        <a:rPr lang="pt-BR" sz="1300" b="0" i="0" u="none" strike="noStrike">
                          <a:solidFill>
                            <a:srgbClr val="000000"/>
                          </a:solidFill>
                          <a:effectLst/>
                          <a:latin typeface="Segoe UI" panose="020B0502040204020203" pitchFamily="34" charset="0"/>
                        </a:rPr>
                        <a:t>72,84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79,05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75,22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75,02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76,30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90,31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88,97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6000">
                <a:tc>
                  <a:txBody>
                    <a:bodyPr/>
                    <a:lstStyle/>
                    <a:p>
                      <a:pPr algn="ctr" rtl="0" fontAlgn="ctr"/>
                      <a:r>
                        <a:rPr lang="pt-BR" sz="1300" b="0" i="0" u="none" strike="noStrike">
                          <a:solidFill>
                            <a:srgbClr val="000000"/>
                          </a:solidFill>
                          <a:effectLst/>
                          <a:latin typeface="Segoe UI" panose="020B0502040204020203" pitchFamily="34" charset="0"/>
                        </a:rPr>
                        <a:t>76,37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81,06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78,80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76,39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77,37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68,90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79,39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6000">
                <a:tc>
                  <a:txBody>
                    <a:bodyPr/>
                    <a:lstStyle/>
                    <a:p>
                      <a:pPr algn="ctr" rtl="0" fontAlgn="ctr"/>
                      <a:r>
                        <a:rPr lang="pt-BR" sz="1300" b="0" i="0" u="none" strike="noStrike">
                          <a:solidFill>
                            <a:srgbClr val="000000"/>
                          </a:solidFill>
                          <a:effectLst/>
                          <a:latin typeface="Segoe UI" panose="020B0502040204020203" pitchFamily="34" charset="0"/>
                        </a:rPr>
                        <a:t>85,11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85,71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83,75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93,66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91,63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6000">
                <a:tc>
                  <a:txBody>
                    <a:bodyPr/>
                    <a:lstStyle/>
                    <a:p>
                      <a:pPr algn="ctr" rtl="0" fontAlgn="ctr"/>
                      <a:r>
                        <a:rPr lang="pt-BR" sz="1300" b="0" i="0" u="none" strike="noStrike">
                          <a:solidFill>
                            <a:srgbClr val="000000"/>
                          </a:solidFill>
                          <a:effectLst/>
                          <a:latin typeface="Segoe UI" panose="020B0502040204020203" pitchFamily="34" charset="0"/>
                        </a:rPr>
                        <a:t>79,59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83,61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79,13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78,07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75,37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84,46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85,78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6000">
                <a:tc>
                  <a:txBody>
                    <a:bodyPr/>
                    <a:lstStyle/>
                    <a:p>
                      <a:pPr algn="ctr" rtl="0" fontAlgn="ctr"/>
                      <a:r>
                        <a:rPr lang="pt-BR" sz="1300" b="0" i="0" u="none" strike="noStrike">
                          <a:solidFill>
                            <a:srgbClr val="000000"/>
                          </a:solidFill>
                          <a:effectLst/>
                          <a:latin typeface="Segoe UI" panose="020B0502040204020203" pitchFamily="34" charset="0"/>
                        </a:rPr>
                        <a:t>70,35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73,52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70,70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67,74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71,58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84,37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79,42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6000">
                <a:tc>
                  <a:txBody>
                    <a:bodyPr/>
                    <a:lstStyle/>
                    <a:p>
                      <a:pPr algn="ctr" rtl="0" fontAlgn="ctr"/>
                      <a:r>
                        <a:rPr lang="pt-BR" sz="1300" b="0" i="0" u="none" strike="noStrike">
                          <a:solidFill>
                            <a:srgbClr val="000000"/>
                          </a:solidFill>
                          <a:effectLst/>
                          <a:latin typeface="Segoe UI" panose="020B0502040204020203" pitchFamily="34" charset="0"/>
                        </a:rPr>
                        <a:t>67,30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75,65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70,45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75,31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91,14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87,95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6000">
                <a:tc>
                  <a:txBody>
                    <a:bodyPr/>
                    <a:lstStyle/>
                    <a:p>
                      <a:pPr algn="ctr" rtl="0" fontAlgn="ctr"/>
                      <a:r>
                        <a:rPr lang="pt-BR" sz="1300" b="0" i="0" u="none" strike="noStrike">
                          <a:solidFill>
                            <a:srgbClr val="000000"/>
                          </a:solidFill>
                          <a:effectLst/>
                          <a:latin typeface="Segoe UI" panose="020B0502040204020203" pitchFamily="34" charset="0"/>
                        </a:rPr>
                        <a:t>71,33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79,46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FFC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73,47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74,17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76,80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C0000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000000"/>
                          </a:solidFill>
                          <a:effectLst/>
                          <a:latin typeface="Segoe UI" panose="020B0502040204020203" pitchFamily="34" charset="0"/>
                        </a:rPr>
                        <a:t>91,31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a:solidFill>
                            <a:srgbClr val="00B050"/>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a:solidFill>
                            <a:srgbClr val="ED7D31"/>
                          </a:solidFill>
                          <a:effectLst/>
                          <a:latin typeface="Segoe UI" panose="020B0502040204020203" pitchFamily="34" charset="0"/>
                        </a:rPr>
                        <a:t>87,99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pt-BR" sz="1100" b="0" i="0" u="none" strike="noStrike" dirty="0">
                          <a:solidFill>
                            <a:srgbClr val="118CE7"/>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91" name="CaixaDeTexto 90">
            <a:extLst>
              <a:ext uri="{FF2B5EF4-FFF2-40B4-BE49-F238E27FC236}">
                <a16:creationId xmlns:a16="http://schemas.microsoft.com/office/drawing/2014/main" id="{3AE64BA1-E035-4C4F-9EE4-3D9E3AC58EE8}"/>
              </a:ext>
            </a:extLst>
          </p:cNvPr>
          <p:cNvSpPr txBox="1"/>
          <p:nvPr/>
        </p:nvSpPr>
        <p:spPr>
          <a:xfrm>
            <a:off x="3592738" y="2206280"/>
            <a:ext cx="387590" cy="276999"/>
          </a:xfrm>
          <a:prstGeom prst="rect">
            <a:avLst/>
          </a:prstGeom>
        </p:spPr>
        <p:txBody>
          <a:bodyPr wrap="square" lIns="0" rtlCol="0">
            <a:spAutoFit/>
          </a:bodyPr>
          <a:lstStyle/>
          <a:p>
            <a:pPr marL="0" indent="0" algn="l">
              <a:buNone/>
            </a:pPr>
            <a:r>
              <a:rPr lang="pt-BR" sz="1200" dirty="0">
                <a:solidFill>
                  <a:srgbClr val="205F93"/>
                </a:solidFill>
                <a:latin typeface="Franklin Gothic Medium" panose="020B0603020102020204" pitchFamily="34" charset="0"/>
              </a:rPr>
              <a:t>17%</a:t>
            </a:r>
          </a:p>
        </p:txBody>
      </p:sp>
      <p:sp>
        <p:nvSpPr>
          <p:cNvPr id="93" name="CaixaDeTexto 92">
            <a:extLst>
              <a:ext uri="{FF2B5EF4-FFF2-40B4-BE49-F238E27FC236}">
                <a16:creationId xmlns:a16="http://schemas.microsoft.com/office/drawing/2014/main" id="{D7887DB1-9580-FA4D-BAFC-7EFA96E8A690}"/>
              </a:ext>
            </a:extLst>
          </p:cNvPr>
          <p:cNvSpPr txBox="1"/>
          <p:nvPr/>
        </p:nvSpPr>
        <p:spPr>
          <a:xfrm>
            <a:off x="3581308" y="2837671"/>
            <a:ext cx="431144" cy="276999"/>
          </a:xfrm>
          <a:prstGeom prst="rect">
            <a:avLst/>
          </a:prstGeom>
        </p:spPr>
        <p:txBody>
          <a:bodyPr wrap="square" lIns="0" rtlCol="0">
            <a:spAutoFit/>
          </a:bodyPr>
          <a:lstStyle/>
          <a:p>
            <a:pPr marL="0" indent="0" algn="l">
              <a:buNone/>
            </a:pPr>
            <a:r>
              <a:rPr lang="pt-BR" sz="1200" dirty="0">
                <a:solidFill>
                  <a:srgbClr val="205F93"/>
                </a:solidFill>
                <a:latin typeface="Franklin Gothic Medium" panose="020B0603020102020204" pitchFamily="34" charset="0"/>
              </a:rPr>
              <a:t>18%</a:t>
            </a:r>
          </a:p>
        </p:txBody>
      </p:sp>
      <p:sp>
        <p:nvSpPr>
          <p:cNvPr id="94" name="CaixaDeTexto 93">
            <a:extLst>
              <a:ext uri="{FF2B5EF4-FFF2-40B4-BE49-F238E27FC236}">
                <a16:creationId xmlns:a16="http://schemas.microsoft.com/office/drawing/2014/main" id="{1A1AB85A-3A88-CE4E-8E44-9F42A99365E2}"/>
              </a:ext>
            </a:extLst>
          </p:cNvPr>
          <p:cNvSpPr txBox="1"/>
          <p:nvPr/>
        </p:nvSpPr>
        <p:spPr>
          <a:xfrm>
            <a:off x="3592738" y="2503081"/>
            <a:ext cx="387590" cy="276999"/>
          </a:xfrm>
          <a:prstGeom prst="rect">
            <a:avLst/>
          </a:prstGeom>
        </p:spPr>
        <p:txBody>
          <a:bodyPr wrap="square" lIns="0" rtlCol="0">
            <a:spAutoFit/>
          </a:bodyPr>
          <a:lstStyle/>
          <a:p>
            <a:pPr marL="0" indent="0" algn="l">
              <a:buNone/>
            </a:pPr>
            <a:r>
              <a:rPr lang="pt-BR" sz="1200" dirty="0">
                <a:solidFill>
                  <a:srgbClr val="205F93"/>
                </a:solidFill>
                <a:latin typeface="Franklin Gothic Medium" panose="020B0603020102020204" pitchFamily="34" charset="0"/>
              </a:rPr>
              <a:t>16%</a:t>
            </a:r>
          </a:p>
        </p:txBody>
      </p:sp>
      <p:sp>
        <p:nvSpPr>
          <p:cNvPr id="95" name="CaixaDeTexto 94">
            <a:extLst>
              <a:ext uri="{FF2B5EF4-FFF2-40B4-BE49-F238E27FC236}">
                <a16:creationId xmlns:a16="http://schemas.microsoft.com/office/drawing/2014/main" id="{533E2CE8-BCCA-B14A-BEB0-88407CB07D7F}"/>
              </a:ext>
            </a:extLst>
          </p:cNvPr>
          <p:cNvSpPr txBox="1"/>
          <p:nvPr/>
        </p:nvSpPr>
        <p:spPr>
          <a:xfrm>
            <a:off x="3468648" y="1506703"/>
            <a:ext cx="1950559" cy="461665"/>
          </a:xfrm>
          <a:prstGeom prst="rect">
            <a:avLst/>
          </a:prstGeom>
        </p:spPr>
        <p:txBody>
          <a:bodyPr wrap="square" lIns="0" rtlCol="0">
            <a:spAutoFit/>
          </a:bodyPr>
          <a:lstStyle/>
          <a:p>
            <a:pPr marL="0" indent="0" algn="l">
              <a:buNone/>
            </a:pPr>
            <a:r>
              <a:rPr lang="pt-BR" sz="1200" i="1" dirty="0">
                <a:solidFill>
                  <a:srgbClr val="205F93"/>
                </a:solidFill>
                <a:latin typeface="Franklin Gothic Medium" panose="020B0603020102020204" pitchFamily="34" charset="0"/>
              </a:rPr>
              <a:t>Itens mais relacionados com o NPS</a:t>
            </a:r>
          </a:p>
        </p:txBody>
      </p:sp>
      <p:cxnSp>
        <p:nvCxnSpPr>
          <p:cNvPr id="96" name="Conector de Seta Reta 95">
            <a:extLst>
              <a:ext uri="{FF2B5EF4-FFF2-40B4-BE49-F238E27FC236}">
                <a16:creationId xmlns:a16="http://schemas.microsoft.com/office/drawing/2014/main" id="{DCB8BABE-28E5-424E-B5AC-02745BC7BA06}"/>
              </a:ext>
            </a:extLst>
          </p:cNvPr>
          <p:cNvCxnSpPr>
            <a:cxnSpLocks/>
          </p:cNvCxnSpPr>
          <p:nvPr/>
        </p:nvCxnSpPr>
        <p:spPr>
          <a:xfrm>
            <a:off x="3699397" y="1955668"/>
            <a:ext cx="0" cy="198214"/>
          </a:xfrm>
          <a:prstGeom prst="straightConnector1">
            <a:avLst/>
          </a:prstGeom>
          <a:ln>
            <a:solidFill>
              <a:srgbClr val="205F93"/>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Agrupar 107">
            <a:extLst>
              <a:ext uri="{FF2B5EF4-FFF2-40B4-BE49-F238E27FC236}">
                <a16:creationId xmlns:a16="http://schemas.microsoft.com/office/drawing/2014/main" id="{A78E9D31-2318-8B45-B356-521E639F5938}"/>
              </a:ext>
            </a:extLst>
          </p:cNvPr>
          <p:cNvGrpSpPr/>
          <p:nvPr/>
        </p:nvGrpSpPr>
        <p:grpSpPr>
          <a:xfrm>
            <a:off x="4089721" y="5572444"/>
            <a:ext cx="4150774" cy="261610"/>
            <a:chOff x="3983120" y="5298124"/>
            <a:chExt cx="4150774" cy="261610"/>
          </a:xfrm>
        </p:grpSpPr>
        <p:grpSp>
          <p:nvGrpSpPr>
            <p:cNvPr id="109" name="Group 40">
              <a:extLst>
                <a:ext uri="{FF2B5EF4-FFF2-40B4-BE49-F238E27FC236}">
                  <a16:creationId xmlns:a16="http://schemas.microsoft.com/office/drawing/2014/main" id="{1516ABCF-3B41-D446-A22A-8C23CA09FAB7}"/>
                </a:ext>
              </a:extLst>
            </p:cNvPr>
            <p:cNvGrpSpPr/>
            <p:nvPr/>
          </p:nvGrpSpPr>
          <p:grpSpPr>
            <a:xfrm>
              <a:off x="3983120" y="5298124"/>
              <a:ext cx="718795" cy="261610"/>
              <a:chOff x="919059" y="6509780"/>
              <a:chExt cx="718795" cy="261610"/>
            </a:xfrm>
          </p:grpSpPr>
          <p:sp>
            <p:nvSpPr>
              <p:cNvPr id="133" name="Oval 132">
                <a:extLst>
                  <a:ext uri="{FF2B5EF4-FFF2-40B4-BE49-F238E27FC236}">
                    <a16:creationId xmlns:a16="http://schemas.microsoft.com/office/drawing/2014/main" id="{02AE5581-F185-B642-A98F-409135F42D7E}"/>
                  </a:ext>
                </a:extLst>
              </p:cNvPr>
              <p:cNvSpPr>
                <a:spLocks noChangeAspect="1"/>
              </p:cNvSpPr>
              <p:nvPr/>
            </p:nvSpPr>
            <p:spPr>
              <a:xfrm>
                <a:off x="919059" y="6605761"/>
                <a:ext cx="107999" cy="107999"/>
              </a:xfrm>
              <a:prstGeom prst="ellipse">
                <a:avLst/>
              </a:prstGeom>
              <a:solidFill>
                <a:srgbClr val="7C9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Franklin Gothic Book" panose="020B0503020102020204" pitchFamily="34" charset="0"/>
                  <a:ea typeface="Century Gothic" charset="0"/>
                  <a:cs typeface="Century Gothic" charset="0"/>
                </a:endParaRPr>
              </a:p>
            </p:txBody>
          </p:sp>
          <p:sp>
            <p:nvSpPr>
              <p:cNvPr id="134" name="CaixaDeTexto 119">
                <a:extLst>
                  <a:ext uri="{FF2B5EF4-FFF2-40B4-BE49-F238E27FC236}">
                    <a16:creationId xmlns:a16="http://schemas.microsoft.com/office/drawing/2014/main" id="{34886350-384E-A640-A21B-D170CC684DB5}"/>
                  </a:ext>
                </a:extLst>
              </p:cNvPr>
              <p:cNvSpPr txBox="1"/>
              <p:nvPr/>
            </p:nvSpPr>
            <p:spPr>
              <a:xfrm>
                <a:off x="986714" y="6509780"/>
                <a:ext cx="651140" cy="261610"/>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D4D4D4">
                        <a:lumMod val="25000"/>
                      </a:srgbClr>
                    </a:solidFill>
                    <a:effectLst/>
                    <a:uLnTx/>
                    <a:uFillTx/>
                    <a:latin typeface="Franklin Gothic Book" panose="020B0503020102020204" pitchFamily="34" charset="0"/>
                    <a:ea typeface="Century Gothic" charset="0"/>
                    <a:cs typeface="Century Gothic" charset="0"/>
                  </a:rPr>
                  <a:t>1º lugar</a:t>
                </a:r>
              </a:p>
            </p:txBody>
          </p:sp>
        </p:grpSp>
        <p:grpSp>
          <p:nvGrpSpPr>
            <p:cNvPr id="110" name="Group 43">
              <a:extLst>
                <a:ext uri="{FF2B5EF4-FFF2-40B4-BE49-F238E27FC236}">
                  <a16:creationId xmlns:a16="http://schemas.microsoft.com/office/drawing/2014/main" id="{EB45EDA4-8741-3B44-BB57-4FD2040ED9C1}"/>
                </a:ext>
              </a:extLst>
            </p:cNvPr>
            <p:cNvGrpSpPr/>
            <p:nvPr/>
          </p:nvGrpSpPr>
          <p:grpSpPr>
            <a:xfrm>
              <a:off x="4714496" y="5298124"/>
              <a:ext cx="730663" cy="261610"/>
              <a:chOff x="1809182" y="6509780"/>
              <a:chExt cx="730663" cy="261610"/>
            </a:xfrm>
          </p:grpSpPr>
          <p:sp>
            <p:nvSpPr>
              <p:cNvPr id="131" name="Oval 130">
                <a:extLst>
                  <a:ext uri="{FF2B5EF4-FFF2-40B4-BE49-F238E27FC236}">
                    <a16:creationId xmlns:a16="http://schemas.microsoft.com/office/drawing/2014/main" id="{9178A2C0-F80F-8045-8609-526BBB92F6F1}"/>
                  </a:ext>
                </a:extLst>
              </p:cNvPr>
              <p:cNvSpPr>
                <a:spLocks noChangeAspect="1"/>
              </p:cNvSpPr>
              <p:nvPr/>
            </p:nvSpPr>
            <p:spPr>
              <a:xfrm>
                <a:off x="1809182" y="6605761"/>
                <a:ext cx="107999" cy="107999"/>
              </a:xfrm>
              <a:prstGeom prst="ellipse">
                <a:avLst/>
              </a:prstGeom>
              <a:solidFill>
                <a:srgbClr val="118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Franklin Gothic Book" panose="020B0503020102020204" pitchFamily="34" charset="0"/>
                  <a:ea typeface="Century Gothic" charset="0"/>
                  <a:cs typeface="Century Gothic" charset="0"/>
                </a:endParaRPr>
              </a:p>
            </p:txBody>
          </p:sp>
          <p:sp>
            <p:nvSpPr>
              <p:cNvPr id="132" name="CaixaDeTexto 117">
                <a:extLst>
                  <a:ext uri="{FF2B5EF4-FFF2-40B4-BE49-F238E27FC236}">
                    <a16:creationId xmlns:a16="http://schemas.microsoft.com/office/drawing/2014/main" id="{8ABA2582-AA64-714F-8E27-5B5F044C48E0}"/>
                  </a:ext>
                </a:extLst>
              </p:cNvPr>
              <p:cNvSpPr txBox="1"/>
              <p:nvPr/>
            </p:nvSpPr>
            <p:spPr>
              <a:xfrm>
                <a:off x="1888705" y="6509780"/>
                <a:ext cx="651140" cy="261610"/>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D4D4D4">
                        <a:lumMod val="25000"/>
                      </a:srgbClr>
                    </a:solidFill>
                    <a:effectLst/>
                    <a:uLnTx/>
                    <a:uFillTx/>
                    <a:latin typeface="Franklin Gothic Book" panose="020B0503020102020204" pitchFamily="34" charset="0"/>
                    <a:ea typeface="Century Gothic" charset="0"/>
                    <a:cs typeface="Century Gothic" charset="0"/>
                  </a:rPr>
                  <a:t>2º lugar</a:t>
                </a:r>
              </a:p>
            </p:txBody>
          </p:sp>
        </p:grpSp>
        <p:grpSp>
          <p:nvGrpSpPr>
            <p:cNvPr id="111" name="Group 46">
              <a:extLst>
                <a:ext uri="{FF2B5EF4-FFF2-40B4-BE49-F238E27FC236}">
                  <a16:creationId xmlns:a16="http://schemas.microsoft.com/office/drawing/2014/main" id="{7B546303-FFC8-AD4B-BA7F-782105F5BBED}"/>
                </a:ext>
              </a:extLst>
            </p:cNvPr>
            <p:cNvGrpSpPr/>
            <p:nvPr/>
          </p:nvGrpSpPr>
          <p:grpSpPr>
            <a:xfrm>
              <a:off x="5457740" y="5298124"/>
              <a:ext cx="730660" cy="261610"/>
              <a:chOff x="2675585" y="6509780"/>
              <a:chExt cx="730660" cy="261610"/>
            </a:xfrm>
          </p:grpSpPr>
          <p:sp>
            <p:nvSpPr>
              <p:cNvPr id="129" name="Oval 128">
                <a:extLst>
                  <a:ext uri="{FF2B5EF4-FFF2-40B4-BE49-F238E27FC236}">
                    <a16:creationId xmlns:a16="http://schemas.microsoft.com/office/drawing/2014/main" id="{0581AEF2-A01C-9346-9EDB-1B0EB3B95932}"/>
                  </a:ext>
                </a:extLst>
              </p:cNvPr>
              <p:cNvSpPr>
                <a:spLocks noChangeAspect="1"/>
              </p:cNvSpPr>
              <p:nvPr/>
            </p:nvSpPr>
            <p:spPr>
              <a:xfrm>
                <a:off x="2675585" y="6605761"/>
                <a:ext cx="107999" cy="1079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Franklin Gothic Book" panose="020B0503020102020204" pitchFamily="34" charset="0"/>
                  <a:ea typeface="Century Gothic" charset="0"/>
                  <a:cs typeface="Century Gothic" charset="0"/>
                </a:endParaRPr>
              </a:p>
            </p:txBody>
          </p:sp>
          <p:sp>
            <p:nvSpPr>
              <p:cNvPr id="130" name="CaixaDeTexto 113">
                <a:extLst>
                  <a:ext uri="{FF2B5EF4-FFF2-40B4-BE49-F238E27FC236}">
                    <a16:creationId xmlns:a16="http://schemas.microsoft.com/office/drawing/2014/main" id="{1D8423DC-4DC5-A64D-974E-05D76170CE35}"/>
                  </a:ext>
                </a:extLst>
              </p:cNvPr>
              <p:cNvSpPr txBox="1"/>
              <p:nvPr/>
            </p:nvSpPr>
            <p:spPr>
              <a:xfrm>
                <a:off x="2755105" y="6509780"/>
                <a:ext cx="651140" cy="261610"/>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D4D4D4">
                        <a:lumMod val="25000"/>
                      </a:srgbClr>
                    </a:solidFill>
                    <a:effectLst/>
                    <a:uLnTx/>
                    <a:uFillTx/>
                    <a:latin typeface="Franklin Gothic Book" panose="020B0503020102020204" pitchFamily="34" charset="0"/>
                    <a:ea typeface="Century Gothic" charset="0"/>
                    <a:cs typeface="Century Gothic" charset="0"/>
                  </a:rPr>
                  <a:t>3º lugar</a:t>
                </a:r>
              </a:p>
            </p:txBody>
          </p:sp>
        </p:grpSp>
        <p:grpSp>
          <p:nvGrpSpPr>
            <p:cNvPr id="112" name="Group 46">
              <a:extLst>
                <a:ext uri="{FF2B5EF4-FFF2-40B4-BE49-F238E27FC236}">
                  <a16:creationId xmlns:a16="http://schemas.microsoft.com/office/drawing/2014/main" id="{B480A2D3-9983-5A43-ACA4-E9CD4400A500}"/>
                </a:ext>
              </a:extLst>
            </p:cNvPr>
            <p:cNvGrpSpPr/>
            <p:nvPr/>
          </p:nvGrpSpPr>
          <p:grpSpPr>
            <a:xfrm>
              <a:off x="6200982" y="5298124"/>
              <a:ext cx="1932912" cy="261610"/>
              <a:chOff x="2675585" y="6509780"/>
              <a:chExt cx="1932912" cy="261610"/>
            </a:xfrm>
          </p:grpSpPr>
          <p:sp>
            <p:nvSpPr>
              <p:cNvPr id="114" name="Oval 113">
                <a:extLst>
                  <a:ext uri="{FF2B5EF4-FFF2-40B4-BE49-F238E27FC236}">
                    <a16:creationId xmlns:a16="http://schemas.microsoft.com/office/drawing/2014/main" id="{C73F0B41-D8E4-5047-895A-4E892153EAED}"/>
                  </a:ext>
                </a:extLst>
              </p:cNvPr>
              <p:cNvSpPr>
                <a:spLocks noChangeAspect="1"/>
              </p:cNvSpPr>
              <p:nvPr/>
            </p:nvSpPr>
            <p:spPr>
              <a:xfrm>
                <a:off x="2675585" y="6605761"/>
                <a:ext cx="107999" cy="1079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C00000"/>
                  </a:solidFill>
                  <a:effectLst/>
                  <a:uLnTx/>
                  <a:uFillTx/>
                  <a:latin typeface="Franklin Gothic Book" panose="020B0503020102020204" pitchFamily="34" charset="0"/>
                  <a:ea typeface="Century Gothic" charset="0"/>
                  <a:cs typeface="Century Gothic" charset="0"/>
                </a:endParaRPr>
              </a:p>
            </p:txBody>
          </p:sp>
          <p:sp>
            <p:nvSpPr>
              <p:cNvPr id="116" name="CaixaDeTexto 113">
                <a:extLst>
                  <a:ext uri="{FF2B5EF4-FFF2-40B4-BE49-F238E27FC236}">
                    <a16:creationId xmlns:a16="http://schemas.microsoft.com/office/drawing/2014/main" id="{2B411134-5C35-F94B-865B-643408E661CE}"/>
                  </a:ext>
                </a:extLst>
              </p:cNvPr>
              <p:cNvSpPr txBox="1"/>
              <p:nvPr/>
            </p:nvSpPr>
            <p:spPr>
              <a:xfrm>
                <a:off x="2755105" y="6509780"/>
                <a:ext cx="1853392" cy="261610"/>
              </a:xfrm>
              <a:prstGeom prst="rect">
                <a:avLst/>
              </a:prstGeom>
              <a:noFill/>
            </p:spPr>
            <p:txBody>
              <a:bodyPr wrap="non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pt-BR" sz="1100" dirty="0">
                    <a:solidFill>
                      <a:srgbClr val="D4D4D4">
                        <a:lumMod val="25000"/>
                      </a:srgbClr>
                    </a:solidFill>
                    <a:latin typeface="Franklin Gothic Book" panose="020B0503020102020204" pitchFamily="34" charset="0"/>
                    <a:ea typeface="Century Gothic" charset="0"/>
                    <a:cs typeface="Century Gothic" charset="0"/>
                  </a:rPr>
                  <a:t>4</a:t>
                </a:r>
                <a:r>
                  <a:rPr kumimoji="0" lang="pt-BR" sz="1100" b="0" i="0" u="none" strike="noStrike" kern="1200" cap="none" spc="0" normalizeH="0" baseline="0" noProof="0" dirty="0" err="1">
                    <a:ln>
                      <a:noFill/>
                    </a:ln>
                    <a:solidFill>
                      <a:srgbClr val="D4D4D4">
                        <a:lumMod val="25000"/>
                      </a:srgbClr>
                    </a:solidFill>
                    <a:effectLst/>
                    <a:uLnTx/>
                    <a:uFillTx/>
                    <a:latin typeface="Franklin Gothic Book" panose="020B0503020102020204" pitchFamily="34" charset="0"/>
                    <a:ea typeface="Century Gothic" charset="0"/>
                    <a:cs typeface="Century Gothic" charset="0"/>
                  </a:rPr>
                  <a:t>º</a:t>
                </a:r>
                <a:r>
                  <a:rPr kumimoji="0" lang="pt-BR" sz="1100" b="0" i="0" u="none" strike="noStrike" kern="1200" cap="none" spc="0" normalizeH="0" baseline="0" noProof="0" dirty="0">
                    <a:ln>
                      <a:noFill/>
                    </a:ln>
                    <a:solidFill>
                      <a:srgbClr val="D4D4D4">
                        <a:lumMod val="25000"/>
                      </a:srgbClr>
                    </a:solidFill>
                    <a:effectLst/>
                    <a:uLnTx/>
                    <a:uFillTx/>
                    <a:latin typeface="Franklin Gothic Book" panose="020B0503020102020204" pitchFamily="34" charset="0"/>
                    <a:ea typeface="Century Gothic" charset="0"/>
                    <a:cs typeface="Century Gothic" charset="0"/>
                  </a:rPr>
                  <a:t> lugar / 5º lugar / 6º lugar</a:t>
                </a:r>
              </a:p>
            </p:txBody>
          </p:sp>
        </p:grpSp>
      </p:grpSp>
      <p:grpSp>
        <p:nvGrpSpPr>
          <p:cNvPr id="5" name="Agrupar 4">
            <a:extLst>
              <a:ext uri="{FF2B5EF4-FFF2-40B4-BE49-F238E27FC236}">
                <a16:creationId xmlns:a16="http://schemas.microsoft.com/office/drawing/2014/main" id="{3FE7985E-AD55-3148-9779-B72C4CB8A934}"/>
              </a:ext>
            </a:extLst>
          </p:cNvPr>
          <p:cNvGrpSpPr/>
          <p:nvPr/>
        </p:nvGrpSpPr>
        <p:grpSpPr>
          <a:xfrm>
            <a:off x="6542248" y="1725301"/>
            <a:ext cx="5094481" cy="409830"/>
            <a:chOff x="6542248" y="1725301"/>
            <a:chExt cx="5094481" cy="409830"/>
          </a:xfrm>
        </p:grpSpPr>
        <p:pic>
          <p:nvPicPr>
            <p:cNvPr id="85" name="Imagem 84">
              <a:extLst>
                <a:ext uri="{FF2B5EF4-FFF2-40B4-BE49-F238E27FC236}">
                  <a16:creationId xmlns:a16="http://schemas.microsoft.com/office/drawing/2014/main" id="{C2494DF4-40B7-114D-BEEC-DD01382CD4A0}"/>
                </a:ext>
              </a:extLst>
            </p:cNvPr>
            <p:cNvPicPr>
              <a:picLocks noChangeAspect="1"/>
            </p:cNvPicPr>
            <p:nvPr/>
          </p:nvPicPr>
          <p:blipFill rotWithShape="1">
            <a:blip r:embed="rId3" cstate="email">
              <a:clrChange>
                <a:clrFrom>
                  <a:srgbClr val="F8F8F8"/>
                </a:clrFrom>
                <a:clrTo>
                  <a:srgbClr val="F8F8F8">
                    <a:alpha val="0"/>
                  </a:srgbClr>
                </a:clrTo>
              </a:clrChange>
              <a:extLst>
                <a:ext uri="{28A0092B-C50C-407E-A947-70E740481C1C}">
                  <a14:useLocalDpi xmlns:a14="http://schemas.microsoft.com/office/drawing/2010/main"/>
                </a:ext>
              </a:extLst>
            </a:blip>
            <a:srcRect/>
            <a:stretch/>
          </p:blipFill>
          <p:spPr>
            <a:xfrm>
              <a:off x="9645863" y="1725301"/>
              <a:ext cx="392387" cy="385600"/>
            </a:xfrm>
            <a:prstGeom prst="rect">
              <a:avLst/>
            </a:prstGeom>
          </p:spPr>
        </p:pic>
        <p:pic>
          <p:nvPicPr>
            <p:cNvPr id="86" name="Imagem 85">
              <a:extLst>
                <a:ext uri="{FF2B5EF4-FFF2-40B4-BE49-F238E27FC236}">
                  <a16:creationId xmlns:a16="http://schemas.microsoft.com/office/drawing/2014/main" id="{232E925E-671F-3540-8855-C2487C74D8F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36968" y="1740629"/>
              <a:ext cx="358681" cy="354944"/>
            </a:xfrm>
            <a:prstGeom prst="rect">
              <a:avLst/>
            </a:prstGeom>
          </p:spPr>
        </p:pic>
        <p:pic>
          <p:nvPicPr>
            <p:cNvPr id="87" name="Imagem 86">
              <a:extLst>
                <a:ext uri="{FF2B5EF4-FFF2-40B4-BE49-F238E27FC236}">
                  <a16:creationId xmlns:a16="http://schemas.microsoft.com/office/drawing/2014/main" id="{1E0784B8-FDE9-5B41-8971-D027210715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6376" y="1737269"/>
              <a:ext cx="361664" cy="361664"/>
            </a:xfrm>
            <a:prstGeom prst="rect">
              <a:avLst/>
            </a:prstGeom>
          </p:spPr>
        </p:pic>
        <p:pic>
          <p:nvPicPr>
            <p:cNvPr id="89" name="Imagem 88">
              <a:extLst>
                <a:ext uri="{FF2B5EF4-FFF2-40B4-BE49-F238E27FC236}">
                  <a16:creationId xmlns:a16="http://schemas.microsoft.com/office/drawing/2014/main" id="{7B7D1F7B-B57B-A84B-AC00-E9AC494BC8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74577" y="1740980"/>
              <a:ext cx="392358" cy="354243"/>
            </a:xfrm>
            <a:prstGeom prst="rect">
              <a:avLst/>
            </a:prstGeom>
          </p:spPr>
        </p:pic>
        <p:pic>
          <p:nvPicPr>
            <p:cNvPr id="90" name="Picture 43">
              <a:extLst>
                <a:ext uri="{FF2B5EF4-FFF2-40B4-BE49-F238E27FC236}">
                  <a16:creationId xmlns:a16="http://schemas.microsoft.com/office/drawing/2014/main" id="{D0E95C63-8402-D248-B4AA-F80F4AC00C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2248" y="1725301"/>
              <a:ext cx="475200" cy="396000"/>
            </a:xfrm>
            <a:prstGeom prst="rect">
              <a:avLst/>
            </a:prstGeom>
          </p:spPr>
        </p:pic>
        <p:grpSp>
          <p:nvGrpSpPr>
            <p:cNvPr id="104" name="Agrupar 103">
              <a:extLst>
                <a:ext uri="{FF2B5EF4-FFF2-40B4-BE49-F238E27FC236}">
                  <a16:creationId xmlns:a16="http://schemas.microsoft.com/office/drawing/2014/main" id="{99D4F304-5274-884C-962E-1E069750B413}"/>
                </a:ext>
              </a:extLst>
            </p:cNvPr>
            <p:cNvGrpSpPr>
              <a:grpSpLocks noChangeAspect="1"/>
            </p:cNvGrpSpPr>
            <p:nvPr/>
          </p:nvGrpSpPr>
          <p:grpSpPr>
            <a:xfrm>
              <a:off x="10417178" y="1739843"/>
              <a:ext cx="504000" cy="369600"/>
              <a:chOff x="10319657" y="1514513"/>
              <a:chExt cx="970793" cy="627803"/>
            </a:xfrm>
          </p:grpSpPr>
          <p:sp>
            <p:nvSpPr>
              <p:cNvPr id="105" name="Retângulo Arredondado 104">
                <a:extLst>
                  <a:ext uri="{FF2B5EF4-FFF2-40B4-BE49-F238E27FC236}">
                    <a16:creationId xmlns:a16="http://schemas.microsoft.com/office/drawing/2014/main" id="{F922677E-EB11-154D-8CAF-9905B4ACFEB8}"/>
                  </a:ext>
                </a:extLst>
              </p:cNvPr>
              <p:cNvSpPr/>
              <p:nvPr/>
            </p:nvSpPr>
            <p:spPr>
              <a:xfrm>
                <a:off x="10319657" y="1514513"/>
                <a:ext cx="970793" cy="627803"/>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6" name="Imagem 105">
                <a:extLst>
                  <a:ext uri="{FF2B5EF4-FFF2-40B4-BE49-F238E27FC236}">
                    <a16:creationId xmlns:a16="http://schemas.microsoft.com/office/drawing/2014/main" id="{F73D2AC0-9004-E54E-B5C1-78DBADFA7593}"/>
                  </a:ext>
                </a:extLst>
              </p:cNvPr>
              <p:cNvPicPr>
                <a:picLocks/>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0427138" y="1562166"/>
                <a:ext cx="755832" cy="532498"/>
              </a:xfrm>
              <a:prstGeom prst="rect">
                <a:avLst/>
              </a:prstGeom>
            </p:spPr>
          </p:pic>
        </p:grpSp>
        <p:pic>
          <p:nvPicPr>
            <p:cNvPr id="135" name="Imagem 134">
              <a:extLst>
                <a:ext uri="{FF2B5EF4-FFF2-40B4-BE49-F238E27FC236}">
                  <a16:creationId xmlns:a16="http://schemas.microsoft.com/office/drawing/2014/main" id="{3D60ACEC-9BC2-9342-9F43-2FAE0C986A2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11240729" y="1739131"/>
              <a:ext cx="396000" cy="396000"/>
            </a:xfrm>
            <a:prstGeom prst="roundRect">
              <a:avLst/>
            </a:prstGeom>
            <a:solidFill>
              <a:schemeClr val="accent2"/>
            </a:solidFill>
          </p:spPr>
        </p:pic>
      </p:grpSp>
      <p:sp>
        <p:nvSpPr>
          <p:cNvPr id="139" name="Text Placeholder 33">
            <a:extLst>
              <a:ext uri="{FF2B5EF4-FFF2-40B4-BE49-F238E27FC236}">
                <a16:creationId xmlns:a16="http://schemas.microsoft.com/office/drawing/2014/main" id="{680597DD-8E46-4945-B4D6-F04F265FC3BC}"/>
              </a:ext>
            </a:extLst>
          </p:cNvPr>
          <p:cNvSpPr txBox="1">
            <a:spLocks/>
          </p:cNvSpPr>
          <p:nvPr/>
        </p:nvSpPr>
        <p:spPr>
          <a:xfrm>
            <a:off x="3449652" y="5945218"/>
            <a:ext cx="4388418" cy="34201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is-IS" sz="1100" i="1" dirty="0">
                <a:solidFill>
                  <a:prstClr val="black">
                    <a:lumMod val="65000"/>
                    <a:lumOff val="35000"/>
                  </a:prstClr>
                </a:solidFill>
                <a:latin typeface="Franklin Gothic Book" charset="0"/>
                <a:ea typeface="Franklin Gothic Book" charset="0"/>
                <a:cs typeface="Franklin Gothic Book" charset="0"/>
              </a:rPr>
              <a:t>*M.E. Baixa: &lt;=5% </a:t>
            </a:r>
            <a:r>
              <a:rPr lang="pt-BR" sz="1100" i="1" dirty="0">
                <a:solidFill>
                  <a:srgbClr val="404040"/>
                </a:solidFill>
                <a:latin typeface="Franklin Gothic Book" charset="0"/>
                <a:ea typeface="Franklin Gothic Book" charset="0"/>
                <a:cs typeface="Franklin Gothic Book" charset="0"/>
              </a:rPr>
              <a:t>| </a:t>
            </a:r>
            <a:r>
              <a:rPr lang="is-IS" sz="1100" i="1" dirty="0">
                <a:solidFill>
                  <a:schemeClr val="accent2"/>
                </a:solidFill>
                <a:latin typeface="Franklin Gothic Book" charset="0"/>
                <a:ea typeface="Franklin Gothic Book" charset="0"/>
                <a:cs typeface="Franklin Gothic Book" charset="0"/>
              </a:rPr>
              <a:t>M.E. Intermediária: &gt;5 e &lt;=10% </a:t>
            </a:r>
            <a:r>
              <a:rPr lang="pt-BR" sz="1100" i="1" dirty="0">
                <a:solidFill>
                  <a:srgbClr val="404040"/>
                </a:solidFill>
                <a:latin typeface="Franklin Gothic Book" charset="0"/>
                <a:ea typeface="Franklin Gothic Book" charset="0"/>
                <a:cs typeface="Franklin Gothic Book" charset="0"/>
              </a:rPr>
              <a:t>|  </a:t>
            </a:r>
            <a:r>
              <a:rPr lang="is-IS" sz="1100" i="1" dirty="0">
                <a:solidFill>
                  <a:srgbClr val="C00000"/>
                </a:solidFill>
                <a:latin typeface="Franklin Gothic Book" charset="0"/>
                <a:ea typeface="Franklin Gothic Book" charset="0"/>
                <a:cs typeface="Franklin Gothic Book" charset="0"/>
              </a:rPr>
              <a:t>M.E. Alta: &gt;10%</a:t>
            </a:r>
            <a:endParaRPr lang="pt-BR" sz="1100" i="1" dirty="0">
              <a:solidFill>
                <a:srgbClr val="C00000"/>
              </a:solidFill>
              <a:latin typeface="Franklin Gothic Book" charset="0"/>
              <a:ea typeface="Franklin Gothic Book" charset="0"/>
              <a:cs typeface="Franklin Gothic Book" charset="0"/>
            </a:endParaRPr>
          </a:p>
        </p:txBody>
      </p:sp>
      <p:grpSp>
        <p:nvGrpSpPr>
          <p:cNvPr id="42" name="Agrupar 41">
            <a:extLst>
              <a:ext uri="{FF2B5EF4-FFF2-40B4-BE49-F238E27FC236}">
                <a16:creationId xmlns:a16="http://schemas.microsoft.com/office/drawing/2014/main" id="{3EFD72FE-E379-0749-9756-63164FB9CF3B}"/>
              </a:ext>
            </a:extLst>
          </p:cNvPr>
          <p:cNvGrpSpPr/>
          <p:nvPr/>
        </p:nvGrpSpPr>
        <p:grpSpPr>
          <a:xfrm>
            <a:off x="8487128" y="6110177"/>
            <a:ext cx="3312093" cy="479054"/>
            <a:chOff x="8487128" y="6110177"/>
            <a:chExt cx="3312093" cy="479054"/>
          </a:xfrm>
        </p:grpSpPr>
        <p:pic>
          <p:nvPicPr>
            <p:cNvPr id="44" name="Imagem 43">
              <a:extLst>
                <a:ext uri="{FF2B5EF4-FFF2-40B4-BE49-F238E27FC236}">
                  <a16:creationId xmlns:a16="http://schemas.microsoft.com/office/drawing/2014/main" id="{BFD8761D-92E1-384C-B50F-3590781CEE53}"/>
                </a:ext>
              </a:extLst>
            </p:cNvPr>
            <p:cNvPicPr>
              <a:picLocks noChangeAspect="1"/>
            </p:cNvPicPr>
            <p:nvPr/>
          </p:nvPicPr>
          <p:blipFill rotWithShape="1">
            <a:blip r:embed="rId1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45" name="Imagem 44">
              <a:extLst>
                <a:ext uri="{FF2B5EF4-FFF2-40B4-BE49-F238E27FC236}">
                  <a16:creationId xmlns:a16="http://schemas.microsoft.com/office/drawing/2014/main" id="{09B798F6-43E2-314D-98A2-795085C3CA88}"/>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46" name="Espaço Reservado para Texto 3">
            <a:extLst>
              <a:ext uri="{FF2B5EF4-FFF2-40B4-BE49-F238E27FC236}">
                <a16:creationId xmlns:a16="http://schemas.microsoft.com/office/drawing/2014/main" id="{350E9205-1735-6642-A313-FB5A34C0620A}"/>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47" name="CaixaDeTexto 26">
            <a:extLst>
              <a:ext uri="{FF2B5EF4-FFF2-40B4-BE49-F238E27FC236}">
                <a16:creationId xmlns:a16="http://schemas.microsoft.com/office/drawing/2014/main" id="{4E058649-2715-4677-B2A3-51BF831E5698}"/>
              </a:ext>
            </a:extLst>
          </p:cNvPr>
          <p:cNvSpPr txBox="1"/>
          <p:nvPr/>
        </p:nvSpPr>
        <p:spPr>
          <a:xfrm>
            <a:off x="432878" y="1364222"/>
            <a:ext cx="2549572" cy="3974871"/>
          </a:xfrm>
          <a:prstGeom prst="rect">
            <a:avLst/>
          </a:prstGeom>
          <a:noFill/>
        </p:spPr>
        <p:txBody>
          <a:bodyPr wrap="square" lIns="0" rtlCol="0">
            <a:spAutoFit/>
          </a:bodyPr>
          <a:lstStyle/>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rPr>
              <a:t>O comparativos entre os principais players evidencia a superioridade dos novos modelos digitais: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o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Nubank</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chega a performar cerca de 10 pontos acima do Itaú, benchmarking entre bancos tradicionais. </a:t>
            </a:r>
          </a:p>
          <a:p>
            <a:pPr>
              <a:lnSpc>
                <a:spcPct val="110000"/>
              </a:lnSpc>
              <a:spcAft>
                <a:spcPts val="8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 maior vantagem desses bancos em relação aos modelos tradicionais está na percepção de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Preço de taxas, tarifas e juros</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com mais de 20 pontos de distância da Caixa, terceira colocada no tema, e mais de 30 pontos em relação ao BB.</a:t>
            </a:r>
          </a:p>
        </p:txBody>
      </p:sp>
      <p:sp>
        <p:nvSpPr>
          <p:cNvPr id="43" name="Text Placeholder 33">
            <a:extLst>
              <a:ext uri="{FF2B5EF4-FFF2-40B4-BE49-F238E27FC236}">
                <a16:creationId xmlns:a16="http://schemas.microsoft.com/office/drawing/2014/main" id="{723A1099-E453-F84F-8283-13722BFA480E}"/>
              </a:ext>
            </a:extLst>
          </p:cNvPr>
          <p:cNvSpPr txBox="1">
            <a:spLocks/>
          </p:cNvSpPr>
          <p:nvPr/>
        </p:nvSpPr>
        <p:spPr>
          <a:xfrm>
            <a:off x="327229" y="6513241"/>
            <a:ext cx="7603937" cy="213296"/>
          </a:xfrm>
          <a:prstGeom prst="rect">
            <a:avLst/>
          </a:prstGeom>
        </p:spPr>
        <p:txBody>
          <a:bodyPr wrap="square" rtlCol="0" anchor="ctr"/>
          <a:lstStyle>
            <a:defPPr>
              <a:defRPr lang="pt-BR"/>
            </a:defPPr>
            <a:lvl1pPr indent="0">
              <a:defRPr sz="1200" i="1">
                <a:solidFill>
                  <a:schemeClr val="tx1">
                    <a:lumMod val="75000"/>
                    <a:lumOff val="25000"/>
                  </a:schemeClr>
                </a:solidFill>
                <a:latin typeface="Segoe UI" panose="020B0502040204020203" pitchFamily="34" charset="0"/>
                <a:ea typeface="Franklin Gothic Book" charset="0"/>
                <a:cs typeface="Segoe UI" panose="020B0502040204020203"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pt-BR" dirty="0">
                <a:sym typeface="Helvetica Neue Light" charset="0"/>
              </a:rPr>
              <a:t>* Fatores investigados com adaptações para clientes de bancos concorrentes tradicionais e digitais, de forma a respeitar os diferentes modelos de relacionamento (ver slide 7).</a:t>
            </a:r>
          </a:p>
        </p:txBody>
      </p:sp>
    </p:spTree>
    <p:extLst>
      <p:ext uri="{BB962C8B-B14F-4D97-AF65-F5344CB8AC3E}">
        <p14:creationId xmlns:p14="http://schemas.microsoft.com/office/powerpoint/2010/main" val="848910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Gráfico 86">
            <a:extLst>
              <a:ext uri="{FF2B5EF4-FFF2-40B4-BE49-F238E27FC236}">
                <a16:creationId xmlns:a16="http://schemas.microsoft.com/office/drawing/2014/main" id="{3D4B82BB-F137-9945-B48B-562BCFA6489F}"/>
              </a:ext>
            </a:extLst>
          </p:cNvPr>
          <p:cNvGraphicFramePr>
            <a:graphicFrameLocks/>
          </p:cNvGraphicFramePr>
          <p:nvPr/>
        </p:nvGraphicFramePr>
        <p:xfrm>
          <a:off x="984567" y="2480378"/>
          <a:ext cx="3002674" cy="15280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9" name="Gráfico 108">
            <a:extLst>
              <a:ext uri="{FF2B5EF4-FFF2-40B4-BE49-F238E27FC236}">
                <a16:creationId xmlns:a16="http://schemas.microsoft.com/office/drawing/2014/main" id="{5AE98AD9-8BB2-0F4A-BEC4-35DC5193F909}"/>
              </a:ext>
            </a:extLst>
          </p:cNvPr>
          <p:cNvGraphicFramePr>
            <a:graphicFrameLocks/>
          </p:cNvGraphicFramePr>
          <p:nvPr/>
        </p:nvGraphicFramePr>
        <p:xfrm>
          <a:off x="984567" y="3923728"/>
          <a:ext cx="3002674" cy="15280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1" name="Gráfico 110">
            <a:extLst>
              <a:ext uri="{FF2B5EF4-FFF2-40B4-BE49-F238E27FC236}">
                <a16:creationId xmlns:a16="http://schemas.microsoft.com/office/drawing/2014/main" id="{321E6C5C-311E-6246-AB54-8B6BF1D25A25}"/>
              </a:ext>
            </a:extLst>
          </p:cNvPr>
          <p:cNvGraphicFramePr>
            <a:graphicFrameLocks/>
          </p:cNvGraphicFramePr>
          <p:nvPr>
            <p:extLst>
              <p:ext uri="{D42A27DB-BD31-4B8C-83A1-F6EECF244321}">
                <p14:modId xmlns:p14="http://schemas.microsoft.com/office/powerpoint/2010/main" val="3307760388"/>
              </p:ext>
            </p:extLst>
          </p:nvPr>
        </p:nvGraphicFramePr>
        <p:xfrm>
          <a:off x="984567" y="5355203"/>
          <a:ext cx="2933700" cy="1528097"/>
        </p:xfrm>
        <a:graphic>
          <a:graphicData uri="http://schemas.openxmlformats.org/drawingml/2006/chart">
            <c:chart xmlns:c="http://schemas.openxmlformats.org/drawingml/2006/chart" xmlns:r="http://schemas.openxmlformats.org/officeDocument/2006/relationships" r:id="rId5"/>
          </a:graphicData>
        </a:graphic>
      </p:graphicFrame>
      <p:sp>
        <p:nvSpPr>
          <p:cNvPr id="7" name="Retângulo 6">
            <a:extLst>
              <a:ext uri="{FF2B5EF4-FFF2-40B4-BE49-F238E27FC236}">
                <a16:creationId xmlns:a16="http://schemas.microsoft.com/office/drawing/2014/main" id="{F95A3B3C-0471-1A40-8411-06B162B87FB1}"/>
              </a:ext>
            </a:extLst>
          </p:cNvPr>
          <p:cNvSpPr/>
          <p:nvPr/>
        </p:nvSpPr>
        <p:spPr>
          <a:xfrm>
            <a:off x="3566948" y="2043801"/>
            <a:ext cx="1647656" cy="48212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0F82CFD9-DF4E-6042-BB8F-51ECB5D99570}"/>
              </a:ext>
            </a:extLst>
          </p:cNvPr>
          <p:cNvSpPr/>
          <p:nvPr/>
        </p:nvSpPr>
        <p:spPr>
          <a:xfrm>
            <a:off x="8795658" y="6199902"/>
            <a:ext cx="3396341" cy="652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26296029-F6B2-4D41-B57E-84F7542255CE}"/>
              </a:ext>
            </a:extLst>
          </p:cNvPr>
          <p:cNvSpPr>
            <a:spLocks noGrp="1"/>
          </p:cNvSpPr>
          <p:nvPr>
            <p:ph type="ctrTitle"/>
          </p:nvPr>
        </p:nvSpPr>
        <p:spPr>
          <a:xfrm>
            <a:off x="451259" y="373063"/>
            <a:ext cx="11608218" cy="365125"/>
          </a:xfrm>
        </p:spPr>
        <p:txBody>
          <a:bodyPr/>
          <a:lstStyle/>
          <a:p>
            <a:r>
              <a:rPr lang="pt-BR" dirty="0"/>
              <a:t>QUALIDADE, CUSTO </a:t>
            </a:r>
            <a:r>
              <a:rPr lang="pt-BR" dirty="0" err="1"/>
              <a:t>x</a:t>
            </a:r>
            <a:r>
              <a:rPr lang="pt-BR" dirty="0"/>
              <a:t> BENEFÍCIO E SATISFAÇÃO DO CLIENTE</a:t>
            </a:r>
          </a:p>
        </p:txBody>
      </p:sp>
      <p:graphicFrame>
        <p:nvGraphicFramePr>
          <p:cNvPr id="4" name="Tabela 3">
            <a:extLst>
              <a:ext uri="{FF2B5EF4-FFF2-40B4-BE49-F238E27FC236}">
                <a16:creationId xmlns:a16="http://schemas.microsoft.com/office/drawing/2014/main" id="{BFBAEB06-D97F-9942-8C1E-5A3E050EE00C}"/>
              </a:ext>
            </a:extLst>
          </p:cNvPr>
          <p:cNvGraphicFramePr>
            <a:graphicFrameLocks noGrp="1"/>
          </p:cNvGraphicFramePr>
          <p:nvPr/>
        </p:nvGraphicFramePr>
        <p:xfrm>
          <a:off x="1212867" y="2624866"/>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aphicFrame>
        <p:nvGraphicFramePr>
          <p:cNvPr id="19" name="Tabela 18">
            <a:extLst>
              <a:ext uri="{FF2B5EF4-FFF2-40B4-BE49-F238E27FC236}">
                <a16:creationId xmlns:a16="http://schemas.microsoft.com/office/drawing/2014/main" id="{3EADD947-4B55-E349-8B36-81E18AA7F7FE}"/>
              </a:ext>
            </a:extLst>
          </p:cNvPr>
          <p:cNvGraphicFramePr>
            <a:graphicFrameLocks noGrp="1"/>
          </p:cNvGraphicFramePr>
          <p:nvPr/>
        </p:nvGraphicFramePr>
        <p:xfrm>
          <a:off x="4627389" y="2876549"/>
          <a:ext cx="386845" cy="710100"/>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36700">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21" name="Conector de Seta Reta 20">
            <a:extLst>
              <a:ext uri="{FF2B5EF4-FFF2-40B4-BE49-F238E27FC236}">
                <a16:creationId xmlns:a16="http://schemas.microsoft.com/office/drawing/2014/main" id="{0804B177-9E71-2043-B041-61982ACEBC81}"/>
              </a:ext>
            </a:extLst>
          </p:cNvPr>
          <p:cNvCxnSpPr/>
          <p:nvPr/>
        </p:nvCxnSpPr>
        <p:spPr>
          <a:xfrm>
            <a:off x="5143026" y="3271496"/>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45B5F12-895F-5B4C-B645-B62860FBFC2C}"/>
              </a:ext>
            </a:extLst>
          </p:cNvPr>
          <p:cNvCxnSpPr>
            <a:cxnSpLocks/>
          </p:cNvCxnSpPr>
          <p:nvPr/>
        </p:nvCxnSpPr>
        <p:spPr>
          <a:xfrm>
            <a:off x="6851081" y="3314631"/>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6">
            <a:extLst>
              <a:ext uri="{FF2B5EF4-FFF2-40B4-BE49-F238E27FC236}">
                <a16:creationId xmlns:a16="http://schemas.microsoft.com/office/drawing/2014/main" id="{BADD9B55-5DAE-2F4E-AAFD-C8B01C3333D7}"/>
              </a:ext>
            </a:extLst>
          </p:cNvPr>
          <p:cNvSpPr txBox="1"/>
          <p:nvPr/>
        </p:nvSpPr>
        <p:spPr>
          <a:xfrm>
            <a:off x="451259" y="1143545"/>
            <a:ext cx="11450349" cy="784702"/>
          </a:xfrm>
          <a:prstGeom prst="rect">
            <a:avLst/>
          </a:prstGeom>
          <a:noFill/>
        </p:spPr>
        <p:txBody>
          <a:bodyPr wrap="square" lIns="0" rtlCol="0">
            <a:spAutoFit/>
          </a:bodyPr>
          <a:lstStyle/>
          <a:p>
            <a:pPr>
              <a:lnSpc>
                <a:spcPct val="110000"/>
              </a:lnSpc>
              <a:spcAft>
                <a:spcPts val="1000"/>
              </a:spcAft>
            </a:pPr>
            <a:r>
              <a:rPr lang="pt-BR" sz="1400" spc="4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Conforme destacado, conceitualmente, o saldo do </a:t>
            </a:r>
            <a:r>
              <a:rPr lang="pt-BR" sz="1400" i="1" spc="4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Custo </a:t>
            </a:r>
            <a:r>
              <a:rPr lang="pt-BR" sz="1400" i="1" spc="4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x</a:t>
            </a:r>
            <a:r>
              <a:rPr lang="pt-BR" sz="1400" i="1" spc="4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Benefício </a:t>
            </a:r>
            <a:r>
              <a:rPr lang="pt-BR" sz="1400" spc="4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percebido pelo cliente em uma relação de consumo pode ser considerado uma consequência da sua percepção de valor em um serviço ou produto – ponderando tanto a qualidade recebida quanto o preço pago. Por isso, esse tema pode ser considerado resultante dos demais temas de qualidade estudados, e um precursor da Satisfação do Cliente e da sua Indicação (NPS).</a:t>
            </a:r>
          </a:p>
        </p:txBody>
      </p:sp>
      <p:sp>
        <p:nvSpPr>
          <p:cNvPr id="33" name="CaixaDeTexto 26">
            <a:extLst>
              <a:ext uri="{FF2B5EF4-FFF2-40B4-BE49-F238E27FC236}">
                <a16:creationId xmlns:a16="http://schemas.microsoft.com/office/drawing/2014/main" id="{71B999DC-D34A-3045-8397-2FED823DDF6F}"/>
              </a:ext>
            </a:extLst>
          </p:cNvPr>
          <p:cNvSpPr txBox="1"/>
          <p:nvPr/>
        </p:nvSpPr>
        <p:spPr>
          <a:xfrm>
            <a:off x="5433418" y="2296112"/>
            <a:ext cx="1651718"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Custo </a:t>
            </a:r>
            <a:r>
              <a:rPr lang="pt-BR" sz="1400" spc="40" dirty="0" err="1">
                <a:latin typeface="Franklin Gothic" panose="020B7200000000000000" pitchFamily="34" charset="0"/>
                <a:ea typeface="Century Gothic" charset="0"/>
                <a:cs typeface="Segoe UI" panose="020B0502040204020203" pitchFamily="34" charset="0"/>
              </a:rPr>
              <a:t>x</a:t>
            </a:r>
            <a:r>
              <a:rPr lang="pt-BR" sz="1400" spc="40" dirty="0">
                <a:latin typeface="Franklin Gothic" panose="020B7200000000000000" pitchFamily="34" charset="0"/>
                <a:ea typeface="Century Gothic" charset="0"/>
                <a:cs typeface="Segoe UI" panose="020B0502040204020203" pitchFamily="34" charset="0"/>
              </a:rPr>
              <a:t> Benefício</a:t>
            </a:r>
          </a:p>
        </p:txBody>
      </p:sp>
      <p:sp>
        <p:nvSpPr>
          <p:cNvPr id="34" name="CaixaDeTexto 26">
            <a:extLst>
              <a:ext uri="{FF2B5EF4-FFF2-40B4-BE49-F238E27FC236}">
                <a16:creationId xmlns:a16="http://schemas.microsoft.com/office/drawing/2014/main" id="{8548660E-9B10-F64D-9E40-12B9C1F8113D}"/>
              </a:ext>
            </a:extLst>
          </p:cNvPr>
          <p:cNvSpPr txBox="1"/>
          <p:nvPr/>
        </p:nvSpPr>
        <p:spPr>
          <a:xfrm>
            <a:off x="1149082" y="2062779"/>
            <a:ext cx="2185970" cy="566309"/>
          </a:xfrm>
          <a:prstGeom prst="rect">
            <a:avLst/>
          </a:prstGeom>
          <a:noFill/>
        </p:spPr>
        <p:txBody>
          <a:bodyPr wrap="square" lIns="0" rtlCol="0">
            <a:spAutoFit/>
          </a:bodyPr>
          <a:lstStyle>
            <a:defPPr>
              <a:defRPr lang="pt-BR"/>
            </a:defPPr>
            <a:lvl1pPr algn="ctr">
              <a:lnSpc>
                <a:spcPct val="110000"/>
              </a:lnSpc>
              <a:defRPr sz="1400" b="1" spc="10">
                <a:latin typeface="Segoe UI" panose="020B0502040204020203" pitchFamily="34" charset="0"/>
                <a:ea typeface="Century Gothic" charset="0"/>
                <a:cs typeface="Segoe UI" panose="020B0502040204020203" pitchFamily="34" charset="0"/>
              </a:defRPr>
            </a:lvl1pPr>
          </a:lstStyle>
          <a:p>
            <a:pPr algn="l"/>
            <a:r>
              <a:rPr lang="pt-BR" b="0" spc="40" dirty="0">
                <a:latin typeface="Franklin Gothic" panose="020B7200000000000000" pitchFamily="34" charset="0"/>
              </a:rPr>
              <a:t>Avaliação de </a:t>
            </a:r>
            <a:br>
              <a:rPr lang="pt-BR" b="0" spc="40" dirty="0">
                <a:latin typeface="Franklin Gothic" panose="020B7200000000000000" pitchFamily="34" charset="0"/>
              </a:rPr>
            </a:br>
            <a:r>
              <a:rPr lang="pt-BR" b="0" spc="40" dirty="0">
                <a:latin typeface="Franklin Gothic" panose="020B7200000000000000" pitchFamily="34" charset="0"/>
              </a:rPr>
              <a:t>fatores objetivos:</a:t>
            </a:r>
          </a:p>
        </p:txBody>
      </p:sp>
      <p:sp>
        <p:nvSpPr>
          <p:cNvPr id="35" name="CaixaDeTexto 26">
            <a:extLst>
              <a:ext uri="{FF2B5EF4-FFF2-40B4-BE49-F238E27FC236}">
                <a16:creationId xmlns:a16="http://schemas.microsoft.com/office/drawing/2014/main" id="{692F2660-E090-304A-B316-2A7B2D8F606D}"/>
              </a:ext>
            </a:extLst>
          </p:cNvPr>
          <p:cNvSpPr txBox="1"/>
          <p:nvPr/>
        </p:nvSpPr>
        <p:spPr>
          <a:xfrm>
            <a:off x="3930463" y="2087675"/>
            <a:ext cx="1030997" cy="418063"/>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Análise de regressão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36" name="CaixaDeTexto 26">
            <a:extLst>
              <a:ext uri="{FF2B5EF4-FFF2-40B4-BE49-F238E27FC236}">
                <a16:creationId xmlns:a16="http://schemas.microsoft.com/office/drawing/2014/main" id="{C1B81649-9AE6-B049-95E5-9DCFD246390C}"/>
              </a:ext>
            </a:extLst>
          </p:cNvPr>
          <p:cNvSpPr txBox="1"/>
          <p:nvPr/>
        </p:nvSpPr>
        <p:spPr>
          <a:xfrm>
            <a:off x="7717030" y="2296112"/>
            <a:ext cx="1025586"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CSAT</a:t>
            </a:r>
          </a:p>
        </p:txBody>
      </p:sp>
      <p:sp>
        <p:nvSpPr>
          <p:cNvPr id="37" name="CaixaDeTexto 26">
            <a:extLst>
              <a:ext uri="{FF2B5EF4-FFF2-40B4-BE49-F238E27FC236}">
                <a16:creationId xmlns:a16="http://schemas.microsoft.com/office/drawing/2014/main" id="{E2C9AEB4-F931-A047-BC95-7F15E1778520}"/>
              </a:ext>
            </a:extLst>
          </p:cNvPr>
          <p:cNvSpPr txBox="1"/>
          <p:nvPr/>
        </p:nvSpPr>
        <p:spPr>
          <a:xfrm>
            <a:off x="9833508" y="2296112"/>
            <a:ext cx="847592"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NPS</a:t>
            </a:r>
          </a:p>
        </p:txBody>
      </p:sp>
      <p:sp>
        <p:nvSpPr>
          <p:cNvPr id="39" name="CaixaDeTexto 26">
            <a:extLst>
              <a:ext uri="{FF2B5EF4-FFF2-40B4-BE49-F238E27FC236}">
                <a16:creationId xmlns:a16="http://schemas.microsoft.com/office/drawing/2014/main" id="{AE4A714D-4037-B543-B8AC-BE597DA115B8}"/>
              </a:ext>
            </a:extLst>
          </p:cNvPr>
          <p:cNvSpPr txBox="1"/>
          <p:nvPr/>
        </p:nvSpPr>
        <p:spPr>
          <a:xfrm>
            <a:off x="6982336" y="2980876"/>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86%</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graphicFrame>
        <p:nvGraphicFramePr>
          <p:cNvPr id="51" name="Tabela 50">
            <a:extLst>
              <a:ext uri="{FF2B5EF4-FFF2-40B4-BE49-F238E27FC236}">
                <a16:creationId xmlns:a16="http://schemas.microsoft.com/office/drawing/2014/main" id="{C95192CD-77FD-F340-AA62-AD91CAB2D3FE}"/>
              </a:ext>
            </a:extLst>
          </p:cNvPr>
          <p:cNvGraphicFramePr>
            <a:graphicFrameLocks noGrp="1"/>
          </p:cNvGraphicFramePr>
          <p:nvPr/>
        </p:nvGraphicFramePr>
        <p:xfrm>
          <a:off x="4627389" y="4323851"/>
          <a:ext cx="386845" cy="68569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228565">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28565">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28565">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52" name="Conector de Seta Reta 51">
            <a:extLst>
              <a:ext uri="{FF2B5EF4-FFF2-40B4-BE49-F238E27FC236}">
                <a16:creationId xmlns:a16="http://schemas.microsoft.com/office/drawing/2014/main" id="{859033D2-C70A-A741-8506-D56B145E0555}"/>
              </a:ext>
            </a:extLst>
          </p:cNvPr>
          <p:cNvCxnSpPr/>
          <p:nvPr/>
        </p:nvCxnSpPr>
        <p:spPr>
          <a:xfrm>
            <a:off x="5143026" y="4706596"/>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AB80A2BC-70CE-354F-B6B1-C77FF9B740AC}"/>
              </a:ext>
            </a:extLst>
          </p:cNvPr>
          <p:cNvCxnSpPr>
            <a:cxnSpLocks/>
          </p:cNvCxnSpPr>
          <p:nvPr/>
        </p:nvCxnSpPr>
        <p:spPr>
          <a:xfrm>
            <a:off x="6851081" y="471350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Tabela 58">
            <a:extLst>
              <a:ext uri="{FF2B5EF4-FFF2-40B4-BE49-F238E27FC236}">
                <a16:creationId xmlns:a16="http://schemas.microsoft.com/office/drawing/2014/main" id="{88CEBA9C-82DE-C04F-B94F-F79128FD60D5}"/>
              </a:ext>
            </a:extLst>
          </p:cNvPr>
          <p:cNvGraphicFramePr>
            <a:graphicFrameLocks noGrp="1"/>
          </p:cNvGraphicFramePr>
          <p:nvPr/>
        </p:nvGraphicFramePr>
        <p:xfrm>
          <a:off x="4627389" y="5753106"/>
          <a:ext cx="386845" cy="6686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192548">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192548">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192548">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60" name="Conector de Seta Reta 59">
            <a:extLst>
              <a:ext uri="{FF2B5EF4-FFF2-40B4-BE49-F238E27FC236}">
                <a16:creationId xmlns:a16="http://schemas.microsoft.com/office/drawing/2014/main" id="{1A1D628E-A67E-5B48-8A35-C891ACB6C263}"/>
              </a:ext>
            </a:extLst>
          </p:cNvPr>
          <p:cNvCxnSpPr/>
          <p:nvPr/>
        </p:nvCxnSpPr>
        <p:spPr>
          <a:xfrm>
            <a:off x="5143026" y="6087433"/>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8A4871F1-07C2-6C42-9B19-D5B9941C6C63}"/>
              </a:ext>
            </a:extLst>
          </p:cNvPr>
          <p:cNvCxnSpPr>
            <a:cxnSpLocks/>
          </p:cNvCxnSpPr>
          <p:nvPr/>
        </p:nvCxnSpPr>
        <p:spPr>
          <a:xfrm>
            <a:off x="6851081" y="6087433"/>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CaixaDeTexto 26">
            <a:extLst>
              <a:ext uri="{FF2B5EF4-FFF2-40B4-BE49-F238E27FC236}">
                <a16:creationId xmlns:a16="http://schemas.microsoft.com/office/drawing/2014/main" id="{D8952194-4721-EC48-A031-195A6E875D0C}"/>
              </a:ext>
            </a:extLst>
          </p:cNvPr>
          <p:cNvSpPr txBox="1"/>
          <p:nvPr/>
        </p:nvSpPr>
        <p:spPr>
          <a:xfrm>
            <a:off x="6982336" y="4377876"/>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82%</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sp>
        <p:nvSpPr>
          <p:cNvPr id="66" name="CaixaDeTexto 26">
            <a:extLst>
              <a:ext uri="{FF2B5EF4-FFF2-40B4-BE49-F238E27FC236}">
                <a16:creationId xmlns:a16="http://schemas.microsoft.com/office/drawing/2014/main" id="{136596DA-28B3-5147-A62D-C81A10420683}"/>
              </a:ext>
            </a:extLst>
          </p:cNvPr>
          <p:cNvSpPr txBox="1"/>
          <p:nvPr/>
        </p:nvSpPr>
        <p:spPr>
          <a:xfrm>
            <a:off x="6982336" y="5741203"/>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74%</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graphicFrame>
        <p:nvGraphicFramePr>
          <p:cNvPr id="68" name="Tabela 67">
            <a:extLst>
              <a:ext uri="{FF2B5EF4-FFF2-40B4-BE49-F238E27FC236}">
                <a16:creationId xmlns:a16="http://schemas.microsoft.com/office/drawing/2014/main" id="{016C738D-DDDE-E44F-8079-0CCDE22EC24C}"/>
              </a:ext>
            </a:extLst>
          </p:cNvPr>
          <p:cNvGraphicFramePr>
            <a:graphicFrameLocks noGrp="1"/>
          </p:cNvGraphicFramePr>
          <p:nvPr/>
        </p:nvGraphicFramePr>
        <p:xfrm>
          <a:off x="1212867" y="4059966"/>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aphicFrame>
        <p:nvGraphicFramePr>
          <p:cNvPr id="71" name="Tabela 70">
            <a:extLst>
              <a:ext uri="{FF2B5EF4-FFF2-40B4-BE49-F238E27FC236}">
                <a16:creationId xmlns:a16="http://schemas.microsoft.com/office/drawing/2014/main" id="{C4344F6E-E22E-4148-9B06-D34C1B1CF46E}"/>
              </a:ext>
            </a:extLst>
          </p:cNvPr>
          <p:cNvGraphicFramePr>
            <a:graphicFrameLocks noGrp="1"/>
          </p:cNvGraphicFramePr>
          <p:nvPr/>
        </p:nvGraphicFramePr>
        <p:xfrm>
          <a:off x="1212867" y="5490642"/>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sp>
        <p:nvSpPr>
          <p:cNvPr id="73" name="CaixaDeTexto 26">
            <a:extLst>
              <a:ext uri="{FF2B5EF4-FFF2-40B4-BE49-F238E27FC236}">
                <a16:creationId xmlns:a16="http://schemas.microsoft.com/office/drawing/2014/main" id="{9BFB9F36-3609-3C49-A680-B563B18437A6}"/>
              </a:ext>
            </a:extLst>
          </p:cNvPr>
          <p:cNvSpPr txBox="1"/>
          <p:nvPr/>
        </p:nvSpPr>
        <p:spPr>
          <a:xfrm>
            <a:off x="6735198" y="2613196"/>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75" name="Text Placeholder 33">
            <a:extLst>
              <a:ext uri="{FF2B5EF4-FFF2-40B4-BE49-F238E27FC236}">
                <a16:creationId xmlns:a16="http://schemas.microsoft.com/office/drawing/2014/main" id="{E40F07C3-DE71-6643-8DB4-3267125C0396}"/>
              </a:ext>
            </a:extLst>
          </p:cNvPr>
          <p:cNvSpPr txBox="1">
            <a:spLocks/>
          </p:cNvSpPr>
          <p:nvPr/>
        </p:nvSpPr>
        <p:spPr>
          <a:xfrm rot="16200000">
            <a:off x="327207" y="2934849"/>
            <a:ext cx="902530"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BANCO</a:t>
            </a:r>
            <a:br>
              <a:rPr lang="pt-BR" sz="1200" dirty="0">
                <a:latin typeface="Franklin Gothic Book" panose="020B0503020102020204" pitchFamily="34" charset="0"/>
                <a:ea typeface="Segoe UI Symbol" panose="020B0502040204020203" pitchFamily="34" charset="0"/>
                <a:cs typeface="Segoe UI" panose="020B0502040204020203" pitchFamily="34" charset="0"/>
              </a:rPr>
            </a:br>
            <a:r>
              <a:rPr lang="pt-BR" sz="1200" dirty="0">
                <a:latin typeface="Franklin Gothic Book" panose="020B0503020102020204" pitchFamily="34" charset="0"/>
                <a:ea typeface="Segoe UI Symbol" panose="020B0502040204020203" pitchFamily="34" charset="0"/>
                <a:cs typeface="Segoe UI" panose="020B0502040204020203" pitchFamily="34" charset="0"/>
              </a:rPr>
              <a:t>DO BRASIL</a:t>
            </a:r>
          </a:p>
        </p:txBody>
      </p:sp>
      <p:sp>
        <p:nvSpPr>
          <p:cNvPr id="76" name="Text Placeholder 33">
            <a:extLst>
              <a:ext uri="{FF2B5EF4-FFF2-40B4-BE49-F238E27FC236}">
                <a16:creationId xmlns:a16="http://schemas.microsoft.com/office/drawing/2014/main" id="{67FEC52A-01F4-6349-A2B2-2765F2868EA3}"/>
              </a:ext>
            </a:extLst>
          </p:cNvPr>
          <p:cNvSpPr txBox="1">
            <a:spLocks/>
          </p:cNvSpPr>
          <p:nvPr/>
        </p:nvSpPr>
        <p:spPr>
          <a:xfrm rot="16200000">
            <a:off x="35683" y="4442990"/>
            <a:ext cx="1485573"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CONCORRÊNCIA TRADICIONAL</a:t>
            </a:r>
          </a:p>
        </p:txBody>
      </p:sp>
      <p:sp>
        <p:nvSpPr>
          <p:cNvPr id="77" name="Text Placeholder 33">
            <a:extLst>
              <a:ext uri="{FF2B5EF4-FFF2-40B4-BE49-F238E27FC236}">
                <a16:creationId xmlns:a16="http://schemas.microsoft.com/office/drawing/2014/main" id="{E459B20B-D0E4-0040-9B9A-9765B26250C7}"/>
              </a:ext>
            </a:extLst>
          </p:cNvPr>
          <p:cNvSpPr txBox="1">
            <a:spLocks/>
          </p:cNvSpPr>
          <p:nvPr/>
        </p:nvSpPr>
        <p:spPr>
          <a:xfrm rot="16200000">
            <a:off x="35683" y="5893337"/>
            <a:ext cx="1485573"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CONCORRÊNCIA DIGITAL</a:t>
            </a:r>
          </a:p>
        </p:txBody>
      </p:sp>
      <p:graphicFrame>
        <p:nvGraphicFramePr>
          <p:cNvPr id="6" name="Tabela 5">
            <a:extLst>
              <a:ext uri="{FF2B5EF4-FFF2-40B4-BE49-F238E27FC236}">
                <a16:creationId xmlns:a16="http://schemas.microsoft.com/office/drawing/2014/main" id="{89FEF8B8-1637-A44C-A6DA-3AB6B5E62D5F}"/>
              </a:ext>
            </a:extLst>
          </p:cNvPr>
          <p:cNvGraphicFramePr>
            <a:graphicFrameLocks noGrp="1"/>
          </p:cNvGraphicFramePr>
          <p:nvPr/>
        </p:nvGraphicFramePr>
        <p:xfrm>
          <a:off x="3734765" y="2624866"/>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a:solidFill>
                            <a:srgbClr val="BF9000"/>
                          </a:solidFill>
                          <a:effectLst/>
                          <a:latin typeface="Segoe UI Symbol" panose="020B0502040204020203" pitchFamily="34" charset="0"/>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a:solidFill>
                            <a:srgbClr val="BF9000"/>
                          </a:solidFill>
                          <a:effectLst/>
                          <a:latin typeface="Segoe UI Symbol" panose="020B0502040204020203" pitchFamily="34" charset="0"/>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BF9000"/>
                          </a:solidFill>
                          <a:effectLst/>
                          <a:latin typeface="Segoe UI Symbol" panose="020B0502040204020203" pitchFamily="34" charset="0"/>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11" name="Agrupar 10">
            <a:extLst>
              <a:ext uri="{FF2B5EF4-FFF2-40B4-BE49-F238E27FC236}">
                <a16:creationId xmlns:a16="http://schemas.microsoft.com/office/drawing/2014/main" id="{2D9A8BCD-1891-F34C-A24D-2B25A8724B95}"/>
              </a:ext>
            </a:extLst>
          </p:cNvPr>
          <p:cNvGrpSpPr/>
          <p:nvPr/>
        </p:nvGrpSpPr>
        <p:grpSpPr>
          <a:xfrm>
            <a:off x="4193105" y="2541147"/>
            <a:ext cx="316509" cy="1384229"/>
            <a:chOff x="4193105" y="2541147"/>
            <a:chExt cx="316509" cy="1384229"/>
          </a:xfrm>
        </p:grpSpPr>
        <p:cxnSp>
          <p:nvCxnSpPr>
            <p:cNvPr id="8" name="Conector Reto 7">
              <a:extLst>
                <a:ext uri="{FF2B5EF4-FFF2-40B4-BE49-F238E27FC236}">
                  <a16:creationId xmlns:a16="http://schemas.microsoft.com/office/drawing/2014/main" id="{B6807891-ABB7-6D4B-A59A-257003CD3F94}"/>
                </a:ext>
              </a:extLst>
            </p:cNvPr>
            <p:cNvCxnSpPr/>
            <p:nvPr/>
          </p:nvCxnSpPr>
          <p:spPr>
            <a:xfrm>
              <a:off x="4299692" y="2541147"/>
              <a:ext cx="0" cy="13827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EC137603-872E-C848-8306-EB4F41A87B12}"/>
                </a:ext>
              </a:extLst>
            </p:cNvPr>
            <p:cNvCxnSpPr/>
            <p:nvPr/>
          </p:nvCxnSpPr>
          <p:spPr>
            <a:xfrm flipH="1">
              <a:off x="4193105" y="2541147"/>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Conector Reto 78">
              <a:extLst>
                <a:ext uri="{FF2B5EF4-FFF2-40B4-BE49-F238E27FC236}">
                  <a16:creationId xmlns:a16="http://schemas.microsoft.com/office/drawing/2014/main" id="{52FC3034-6178-184A-A08D-E0BB8E625459}"/>
                </a:ext>
              </a:extLst>
            </p:cNvPr>
            <p:cNvCxnSpPr/>
            <p:nvPr/>
          </p:nvCxnSpPr>
          <p:spPr>
            <a:xfrm flipH="1">
              <a:off x="4193105" y="3925376"/>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to 79">
              <a:extLst>
                <a:ext uri="{FF2B5EF4-FFF2-40B4-BE49-F238E27FC236}">
                  <a16:creationId xmlns:a16="http://schemas.microsoft.com/office/drawing/2014/main" id="{7CA8F711-F95F-8D4C-8007-A1B2BF4FDBE6}"/>
                </a:ext>
              </a:extLst>
            </p:cNvPr>
            <p:cNvCxnSpPr>
              <a:cxnSpLocks/>
            </p:cNvCxnSpPr>
            <p:nvPr/>
          </p:nvCxnSpPr>
          <p:spPr>
            <a:xfrm flipH="1">
              <a:off x="4304250" y="3258520"/>
              <a:ext cx="205364" cy="0"/>
            </a:xfrm>
            <a:prstGeom prst="line">
              <a:avLst/>
            </a:prstGeom>
            <a:ln>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6" name="Conector Reto 15">
            <a:extLst>
              <a:ext uri="{FF2B5EF4-FFF2-40B4-BE49-F238E27FC236}">
                <a16:creationId xmlns:a16="http://schemas.microsoft.com/office/drawing/2014/main" id="{9DEC6E80-B0CD-A649-A511-B36D5F797D4A}"/>
              </a:ext>
            </a:extLst>
          </p:cNvPr>
          <p:cNvCxnSpPr>
            <a:cxnSpLocks/>
          </p:cNvCxnSpPr>
          <p:nvPr/>
        </p:nvCxnSpPr>
        <p:spPr>
          <a:xfrm>
            <a:off x="4519062" y="3955249"/>
            <a:ext cx="64677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A39F0557-10DD-F14E-8BB6-C3FA4982C927}"/>
              </a:ext>
            </a:extLst>
          </p:cNvPr>
          <p:cNvCxnSpPr>
            <a:cxnSpLocks/>
          </p:cNvCxnSpPr>
          <p:nvPr/>
        </p:nvCxnSpPr>
        <p:spPr>
          <a:xfrm>
            <a:off x="4519062" y="5370392"/>
            <a:ext cx="64677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92" name="Agrupar 91">
            <a:extLst>
              <a:ext uri="{FF2B5EF4-FFF2-40B4-BE49-F238E27FC236}">
                <a16:creationId xmlns:a16="http://schemas.microsoft.com/office/drawing/2014/main" id="{35DA1567-DA66-DA45-A0FA-FEBE7BF8DB73}"/>
              </a:ext>
            </a:extLst>
          </p:cNvPr>
          <p:cNvGrpSpPr/>
          <p:nvPr/>
        </p:nvGrpSpPr>
        <p:grpSpPr>
          <a:xfrm>
            <a:off x="4193105" y="3967175"/>
            <a:ext cx="316509" cy="1384229"/>
            <a:chOff x="4193105" y="2541147"/>
            <a:chExt cx="316509" cy="1384229"/>
          </a:xfrm>
        </p:grpSpPr>
        <p:cxnSp>
          <p:nvCxnSpPr>
            <p:cNvPr id="93" name="Conector Reto 92">
              <a:extLst>
                <a:ext uri="{FF2B5EF4-FFF2-40B4-BE49-F238E27FC236}">
                  <a16:creationId xmlns:a16="http://schemas.microsoft.com/office/drawing/2014/main" id="{2BA5C935-89F3-3541-92FA-5962A0FCD03B}"/>
                </a:ext>
              </a:extLst>
            </p:cNvPr>
            <p:cNvCxnSpPr/>
            <p:nvPr/>
          </p:nvCxnSpPr>
          <p:spPr>
            <a:xfrm>
              <a:off x="4299692" y="2541147"/>
              <a:ext cx="0" cy="1382765"/>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94" name="Conector Reto 93">
              <a:extLst>
                <a:ext uri="{FF2B5EF4-FFF2-40B4-BE49-F238E27FC236}">
                  <a16:creationId xmlns:a16="http://schemas.microsoft.com/office/drawing/2014/main" id="{930A9702-5DA4-7B4F-8045-19E7B66BA489}"/>
                </a:ext>
              </a:extLst>
            </p:cNvPr>
            <p:cNvCxnSpPr/>
            <p:nvPr/>
          </p:nvCxnSpPr>
          <p:spPr>
            <a:xfrm flipH="1">
              <a:off x="4193105" y="2541147"/>
              <a:ext cx="106091" cy="0"/>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B3D57CAC-CEA5-4C47-9E14-7986EF3B9118}"/>
                </a:ext>
              </a:extLst>
            </p:cNvPr>
            <p:cNvCxnSpPr/>
            <p:nvPr/>
          </p:nvCxnSpPr>
          <p:spPr>
            <a:xfrm flipH="1">
              <a:off x="4193105" y="3925376"/>
              <a:ext cx="106091" cy="0"/>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6F95671E-ED6B-B346-AB98-DC1C69C7D8F3}"/>
                </a:ext>
              </a:extLst>
            </p:cNvPr>
            <p:cNvCxnSpPr>
              <a:cxnSpLocks/>
            </p:cNvCxnSpPr>
            <p:nvPr/>
          </p:nvCxnSpPr>
          <p:spPr>
            <a:xfrm flipH="1">
              <a:off x="4304250" y="3258520"/>
              <a:ext cx="205364" cy="0"/>
            </a:xfrm>
            <a:prstGeom prst="line">
              <a:avLst/>
            </a:prstGeom>
            <a:ln>
              <a:solidFill>
                <a:srgbClr val="F17E7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Agrupar 96">
            <a:extLst>
              <a:ext uri="{FF2B5EF4-FFF2-40B4-BE49-F238E27FC236}">
                <a16:creationId xmlns:a16="http://schemas.microsoft.com/office/drawing/2014/main" id="{9612E21C-BB91-4643-9DFD-60D6178ECBE3}"/>
              </a:ext>
            </a:extLst>
          </p:cNvPr>
          <p:cNvGrpSpPr/>
          <p:nvPr/>
        </p:nvGrpSpPr>
        <p:grpSpPr>
          <a:xfrm>
            <a:off x="4193105" y="5393205"/>
            <a:ext cx="316509" cy="1384229"/>
            <a:chOff x="4193105" y="2541147"/>
            <a:chExt cx="316509" cy="1384229"/>
          </a:xfrm>
        </p:grpSpPr>
        <p:cxnSp>
          <p:nvCxnSpPr>
            <p:cNvPr id="98" name="Conector Reto 97">
              <a:extLst>
                <a:ext uri="{FF2B5EF4-FFF2-40B4-BE49-F238E27FC236}">
                  <a16:creationId xmlns:a16="http://schemas.microsoft.com/office/drawing/2014/main" id="{0C96F68A-50C5-4F4D-BB07-69804A419D88}"/>
                </a:ext>
              </a:extLst>
            </p:cNvPr>
            <p:cNvCxnSpPr/>
            <p:nvPr/>
          </p:nvCxnSpPr>
          <p:spPr>
            <a:xfrm>
              <a:off x="4299692" y="2541147"/>
              <a:ext cx="0" cy="1382765"/>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4C6BCFEC-51BE-A54C-A2BF-A371BB61BC06}"/>
                </a:ext>
              </a:extLst>
            </p:cNvPr>
            <p:cNvCxnSpPr/>
            <p:nvPr/>
          </p:nvCxnSpPr>
          <p:spPr>
            <a:xfrm flipH="1">
              <a:off x="4193105" y="2541147"/>
              <a:ext cx="106091" cy="0"/>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AFBBCAD4-B1F0-4A41-8F41-36918254603F}"/>
                </a:ext>
              </a:extLst>
            </p:cNvPr>
            <p:cNvCxnSpPr/>
            <p:nvPr/>
          </p:nvCxnSpPr>
          <p:spPr>
            <a:xfrm flipH="1">
              <a:off x="4193105" y="3925376"/>
              <a:ext cx="106091" cy="0"/>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AB19E735-FD50-7D47-8239-D5129E3CABCE}"/>
                </a:ext>
              </a:extLst>
            </p:cNvPr>
            <p:cNvCxnSpPr>
              <a:cxnSpLocks/>
            </p:cNvCxnSpPr>
            <p:nvPr/>
          </p:nvCxnSpPr>
          <p:spPr>
            <a:xfrm flipH="1">
              <a:off x="4304250" y="3258520"/>
              <a:ext cx="205364" cy="0"/>
            </a:xfrm>
            <a:prstGeom prst="line">
              <a:avLst/>
            </a:prstGeom>
            <a:ln>
              <a:solidFill>
                <a:srgbClr val="00DEA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Triângulo Retângulo 8">
            <a:extLst>
              <a:ext uri="{FF2B5EF4-FFF2-40B4-BE49-F238E27FC236}">
                <a16:creationId xmlns:a16="http://schemas.microsoft.com/office/drawing/2014/main" id="{22010B02-E676-F443-9971-3731EEBB530C}"/>
              </a:ext>
            </a:extLst>
          </p:cNvPr>
          <p:cNvSpPr/>
          <p:nvPr/>
        </p:nvSpPr>
        <p:spPr>
          <a:xfrm rot="18900000">
            <a:off x="7163215" y="2826625"/>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8" name="Conector de Seta Reta 87">
            <a:extLst>
              <a:ext uri="{FF2B5EF4-FFF2-40B4-BE49-F238E27FC236}">
                <a16:creationId xmlns:a16="http://schemas.microsoft.com/office/drawing/2014/main" id="{E77C49B1-46F2-6A43-BA1E-72D7DE0293C0}"/>
              </a:ext>
            </a:extLst>
          </p:cNvPr>
          <p:cNvCxnSpPr>
            <a:cxnSpLocks/>
          </p:cNvCxnSpPr>
          <p:nvPr/>
        </p:nvCxnSpPr>
        <p:spPr>
          <a:xfrm>
            <a:off x="3146961" y="2843984"/>
            <a:ext cx="5269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de Seta Reta 88">
            <a:extLst>
              <a:ext uri="{FF2B5EF4-FFF2-40B4-BE49-F238E27FC236}">
                <a16:creationId xmlns:a16="http://schemas.microsoft.com/office/drawing/2014/main" id="{BEF011F4-AF52-8548-B159-F96001CF9934}"/>
              </a:ext>
            </a:extLst>
          </p:cNvPr>
          <p:cNvCxnSpPr/>
          <p:nvPr/>
        </p:nvCxnSpPr>
        <p:spPr>
          <a:xfrm>
            <a:off x="3254849" y="3247745"/>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de Seta Reta 89">
            <a:extLst>
              <a:ext uri="{FF2B5EF4-FFF2-40B4-BE49-F238E27FC236}">
                <a16:creationId xmlns:a16="http://schemas.microsoft.com/office/drawing/2014/main" id="{10A5CDAF-67B7-FF45-B8B0-EAD040323296}"/>
              </a:ext>
            </a:extLst>
          </p:cNvPr>
          <p:cNvCxnSpPr>
            <a:cxnSpLocks/>
          </p:cNvCxnSpPr>
          <p:nvPr/>
        </p:nvCxnSpPr>
        <p:spPr>
          <a:xfrm>
            <a:off x="2565070" y="3687132"/>
            <a:ext cx="11088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Tabela 101">
            <a:extLst>
              <a:ext uri="{FF2B5EF4-FFF2-40B4-BE49-F238E27FC236}">
                <a16:creationId xmlns:a16="http://schemas.microsoft.com/office/drawing/2014/main" id="{1546A796-A75D-FA4A-A24B-B1987DCC6CC5}"/>
              </a:ext>
            </a:extLst>
          </p:cNvPr>
          <p:cNvGraphicFramePr>
            <a:graphicFrameLocks noGrp="1"/>
          </p:cNvGraphicFramePr>
          <p:nvPr/>
        </p:nvGraphicFramePr>
        <p:xfrm>
          <a:off x="3734765" y="4061780"/>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a:solidFill>
                            <a:srgbClr val="EE7D39"/>
                          </a:solidFill>
                          <a:effectLst/>
                          <a:latin typeface="Segoe UI" panose="020B0502040204020203" pitchFamily="34" charset="0"/>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a:solidFill>
                            <a:srgbClr val="EE7D39"/>
                          </a:solidFill>
                          <a:effectLst/>
                          <a:latin typeface="Segoe UI" panose="020B0502040204020203" pitchFamily="34" charset="0"/>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EE7D39"/>
                          </a:solidFill>
                          <a:effectLst/>
                          <a:latin typeface="Segoe UI" panose="020B0502040204020203" pitchFamily="34" charset="0"/>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aphicFrame>
        <p:nvGraphicFramePr>
          <p:cNvPr id="103" name="Tabela 102">
            <a:extLst>
              <a:ext uri="{FF2B5EF4-FFF2-40B4-BE49-F238E27FC236}">
                <a16:creationId xmlns:a16="http://schemas.microsoft.com/office/drawing/2014/main" id="{65A39144-9F33-A049-B0C8-BF8E7AEA64B6}"/>
              </a:ext>
            </a:extLst>
          </p:cNvPr>
          <p:cNvGraphicFramePr>
            <a:graphicFrameLocks noGrp="1"/>
          </p:cNvGraphicFramePr>
          <p:nvPr/>
        </p:nvGraphicFramePr>
        <p:xfrm>
          <a:off x="3734765" y="5502378"/>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a:solidFill>
                            <a:srgbClr val="00B98E"/>
                          </a:solidFill>
                          <a:effectLst/>
                          <a:latin typeface="Segoe UI" panose="020B0502040204020203" pitchFamily="34" charset="0"/>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a:solidFill>
                            <a:srgbClr val="00B98E"/>
                          </a:solidFill>
                          <a:effectLst/>
                          <a:latin typeface="Segoe UI" panose="020B0502040204020203" pitchFamily="34" charset="0"/>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00B98E"/>
                          </a:solidFill>
                          <a:effectLst/>
                          <a:latin typeface="Segoe UI" panose="020B0502040204020203" pitchFamily="34" charset="0"/>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104" name="Conector de Seta Reta 103">
            <a:extLst>
              <a:ext uri="{FF2B5EF4-FFF2-40B4-BE49-F238E27FC236}">
                <a16:creationId xmlns:a16="http://schemas.microsoft.com/office/drawing/2014/main" id="{8F4D7574-B600-9A4B-8D55-C160714A603D}"/>
              </a:ext>
            </a:extLst>
          </p:cNvPr>
          <p:cNvCxnSpPr/>
          <p:nvPr/>
        </p:nvCxnSpPr>
        <p:spPr>
          <a:xfrm>
            <a:off x="3254849" y="4292774"/>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de Seta Reta 104">
            <a:extLst>
              <a:ext uri="{FF2B5EF4-FFF2-40B4-BE49-F238E27FC236}">
                <a16:creationId xmlns:a16="http://schemas.microsoft.com/office/drawing/2014/main" id="{46835964-218D-A24D-B9BF-8A3A2EF23BA9}"/>
              </a:ext>
            </a:extLst>
          </p:cNvPr>
          <p:cNvCxnSpPr>
            <a:cxnSpLocks/>
          </p:cNvCxnSpPr>
          <p:nvPr/>
        </p:nvCxnSpPr>
        <p:spPr>
          <a:xfrm>
            <a:off x="3283857" y="4696535"/>
            <a:ext cx="3900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de Seta Reta 105">
            <a:extLst>
              <a:ext uri="{FF2B5EF4-FFF2-40B4-BE49-F238E27FC236}">
                <a16:creationId xmlns:a16="http://schemas.microsoft.com/office/drawing/2014/main" id="{63CECD20-13BB-1A4C-B726-9E2BC2586B22}"/>
              </a:ext>
            </a:extLst>
          </p:cNvPr>
          <p:cNvCxnSpPr>
            <a:cxnSpLocks/>
          </p:cNvCxnSpPr>
          <p:nvPr/>
        </p:nvCxnSpPr>
        <p:spPr>
          <a:xfrm>
            <a:off x="2844800" y="5100296"/>
            <a:ext cx="8291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de Seta Reta 106">
            <a:extLst>
              <a:ext uri="{FF2B5EF4-FFF2-40B4-BE49-F238E27FC236}">
                <a16:creationId xmlns:a16="http://schemas.microsoft.com/office/drawing/2014/main" id="{B6ECA582-7638-9A4B-A9EC-8E0F79442ABE}"/>
              </a:ext>
            </a:extLst>
          </p:cNvPr>
          <p:cNvCxnSpPr>
            <a:cxnSpLocks/>
          </p:cNvCxnSpPr>
          <p:nvPr/>
        </p:nvCxnSpPr>
        <p:spPr>
          <a:xfrm>
            <a:off x="3410455" y="5705528"/>
            <a:ext cx="2634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5F49F187-AFA4-B84C-A84B-02CF8261AEF0}"/>
              </a:ext>
            </a:extLst>
          </p:cNvPr>
          <p:cNvCxnSpPr>
            <a:cxnSpLocks/>
          </p:cNvCxnSpPr>
          <p:nvPr/>
        </p:nvCxnSpPr>
        <p:spPr>
          <a:xfrm>
            <a:off x="3371850" y="6130978"/>
            <a:ext cx="302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E63CAB8B-2A12-3149-B8AB-5266669D24A4}"/>
              </a:ext>
            </a:extLst>
          </p:cNvPr>
          <p:cNvCxnSpPr>
            <a:cxnSpLocks/>
          </p:cNvCxnSpPr>
          <p:nvPr/>
        </p:nvCxnSpPr>
        <p:spPr>
          <a:xfrm>
            <a:off x="3410455" y="6553253"/>
            <a:ext cx="2634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FF871BFC-92A4-5C40-9D36-64D340E83CFD}"/>
              </a:ext>
            </a:extLst>
          </p:cNvPr>
          <p:cNvSpPr txBox="1"/>
          <p:nvPr/>
        </p:nvSpPr>
        <p:spPr>
          <a:xfrm>
            <a:off x="487650" y="714998"/>
            <a:ext cx="11450348"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Relação entre dimensões de qualidade e indicadores de satisfação – Resultados média móvel Mar/2020</a:t>
            </a:r>
          </a:p>
        </p:txBody>
      </p:sp>
      <p:sp>
        <p:nvSpPr>
          <p:cNvPr id="82" name="Espaço Reservado para Texto 3">
            <a:extLst>
              <a:ext uri="{FF2B5EF4-FFF2-40B4-BE49-F238E27FC236}">
                <a16:creationId xmlns:a16="http://schemas.microsoft.com/office/drawing/2014/main" id="{8F5F9CE8-8151-3344-B274-652D3F017DE8}"/>
              </a:ext>
            </a:extLst>
          </p:cNvPr>
          <p:cNvSpPr txBox="1">
            <a:spLocks/>
          </p:cNvSpPr>
          <p:nvPr/>
        </p:nvSpPr>
        <p:spPr>
          <a:xfrm>
            <a:off x="11130544" y="649995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112" name="Gráfico 111">
            <a:extLst>
              <a:ext uri="{FF2B5EF4-FFF2-40B4-BE49-F238E27FC236}">
                <a16:creationId xmlns:a16="http://schemas.microsoft.com/office/drawing/2014/main" id="{5DEF1B4B-C735-6B4C-BFB4-E0333A220DB4}"/>
              </a:ext>
            </a:extLst>
          </p:cNvPr>
          <p:cNvGraphicFramePr>
            <a:graphicFrameLocks noChangeAspect="1"/>
          </p:cNvGraphicFramePr>
          <p:nvPr/>
        </p:nvGraphicFramePr>
        <p:xfrm>
          <a:off x="5273160" y="2710497"/>
          <a:ext cx="1900669" cy="11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3" name="Gráfico 112">
            <a:extLst>
              <a:ext uri="{FF2B5EF4-FFF2-40B4-BE49-F238E27FC236}">
                <a16:creationId xmlns:a16="http://schemas.microsoft.com/office/drawing/2014/main" id="{B169A0F5-1187-0544-BFCC-404CAA65E31D}"/>
              </a:ext>
            </a:extLst>
          </p:cNvPr>
          <p:cNvGraphicFramePr>
            <a:graphicFrameLocks noChangeAspect="1"/>
          </p:cNvGraphicFramePr>
          <p:nvPr/>
        </p:nvGraphicFramePr>
        <p:xfrm>
          <a:off x="7271350" y="2710497"/>
          <a:ext cx="1900669" cy="11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4" name="Gráfico 113">
            <a:extLst>
              <a:ext uri="{FF2B5EF4-FFF2-40B4-BE49-F238E27FC236}">
                <a16:creationId xmlns:a16="http://schemas.microsoft.com/office/drawing/2014/main" id="{A5B00043-8490-324E-A264-F0BEB908ED87}"/>
              </a:ext>
            </a:extLst>
          </p:cNvPr>
          <p:cNvGraphicFramePr>
            <a:graphicFrameLocks noChangeAspect="1"/>
          </p:cNvGraphicFramePr>
          <p:nvPr/>
        </p:nvGraphicFramePr>
        <p:xfrm>
          <a:off x="9306970" y="2710497"/>
          <a:ext cx="1900668" cy="11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5" name="Gráfico 114">
            <a:extLst>
              <a:ext uri="{FF2B5EF4-FFF2-40B4-BE49-F238E27FC236}">
                <a16:creationId xmlns:a16="http://schemas.microsoft.com/office/drawing/2014/main" id="{C15E4F0E-D01B-4C4B-91B5-CBD87B1BC70D}"/>
              </a:ext>
            </a:extLst>
          </p:cNvPr>
          <p:cNvGraphicFramePr>
            <a:graphicFrameLocks noChangeAspect="1"/>
          </p:cNvGraphicFramePr>
          <p:nvPr/>
        </p:nvGraphicFramePr>
        <p:xfrm>
          <a:off x="5254492" y="4096897"/>
          <a:ext cx="1900669" cy="11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6" name="Gráfico 115">
            <a:extLst>
              <a:ext uri="{FF2B5EF4-FFF2-40B4-BE49-F238E27FC236}">
                <a16:creationId xmlns:a16="http://schemas.microsoft.com/office/drawing/2014/main" id="{1892DC9A-4227-5F4E-A297-B60BC55D359D}"/>
              </a:ext>
            </a:extLst>
          </p:cNvPr>
          <p:cNvGraphicFramePr>
            <a:graphicFrameLocks noChangeAspect="1"/>
          </p:cNvGraphicFramePr>
          <p:nvPr/>
        </p:nvGraphicFramePr>
        <p:xfrm>
          <a:off x="7271350" y="4096897"/>
          <a:ext cx="1900669" cy="11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7" name="Gráfico 116">
            <a:extLst>
              <a:ext uri="{FF2B5EF4-FFF2-40B4-BE49-F238E27FC236}">
                <a16:creationId xmlns:a16="http://schemas.microsoft.com/office/drawing/2014/main" id="{971CBFEF-9105-9E41-AED9-DE1F4F987054}"/>
              </a:ext>
            </a:extLst>
          </p:cNvPr>
          <p:cNvGraphicFramePr>
            <a:graphicFrameLocks noChangeAspect="1"/>
          </p:cNvGraphicFramePr>
          <p:nvPr/>
        </p:nvGraphicFramePr>
        <p:xfrm>
          <a:off x="9306970" y="4096897"/>
          <a:ext cx="1900668" cy="11520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8" name="Gráfico 117">
            <a:extLst>
              <a:ext uri="{FF2B5EF4-FFF2-40B4-BE49-F238E27FC236}">
                <a16:creationId xmlns:a16="http://schemas.microsoft.com/office/drawing/2014/main" id="{2A1332AC-C664-7D4B-99DB-B7B7456BBDE7}"/>
              </a:ext>
            </a:extLst>
          </p:cNvPr>
          <p:cNvGraphicFramePr>
            <a:graphicFrameLocks noChangeAspect="1"/>
          </p:cNvGraphicFramePr>
          <p:nvPr/>
        </p:nvGraphicFramePr>
        <p:xfrm>
          <a:off x="5267192" y="5466519"/>
          <a:ext cx="1900669" cy="11520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9" name="Gráfico 118">
            <a:extLst>
              <a:ext uri="{FF2B5EF4-FFF2-40B4-BE49-F238E27FC236}">
                <a16:creationId xmlns:a16="http://schemas.microsoft.com/office/drawing/2014/main" id="{9F1AC766-597D-8A44-9404-F70937582799}"/>
              </a:ext>
            </a:extLst>
          </p:cNvPr>
          <p:cNvGraphicFramePr>
            <a:graphicFrameLocks noChangeAspect="1"/>
          </p:cNvGraphicFramePr>
          <p:nvPr/>
        </p:nvGraphicFramePr>
        <p:xfrm>
          <a:off x="7271350" y="5466519"/>
          <a:ext cx="1900669" cy="11520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20" name="Gráfico 119">
            <a:extLst>
              <a:ext uri="{FF2B5EF4-FFF2-40B4-BE49-F238E27FC236}">
                <a16:creationId xmlns:a16="http://schemas.microsoft.com/office/drawing/2014/main" id="{09158B28-0005-2F4A-B6F7-2543399A64DF}"/>
              </a:ext>
            </a:extLst>
          </p:cNvPr>
          <p:cNvGraphicFramePr>
            <a:graphicFrameLocks noChangeAspect="1"/>
          </p:cNvGraphicFramePr>
          <p:nvPr/>
        </p:nvGraphicFramePr>
        <p:xfrm>
          <a:off x="9306970" y="5466519"/>
          <a:ext cx="1900668" cy="1152000"/>
        </p:xfrm>
        <a:graphic>
          <a:graphicData uri="http://schemas.openxmlformats.org/drawingml/2006/chart">
            <c:chart xmlns:c="http://schemas.openxmlformats.org/drawingml/2006/chart" xmlns:r="http://schemas.openxmlformats.org/officeDocument/2006/relationships" r:id="rId14"/>
          </a:graphicData>
        </a:graphic>
      </p:graphicFrame>
      <p:cxnSp>
        <p:nvCxnSpPr>
          <p:cNvPr id="25" name="Conector de Seta Reta 24">
            <a:extLst>
              <a:ext uri="{FF2B5EF4-FFF2-40B4-BE49-F238E27FC236}">
                <a16:creationId xmlns:a16="http://schemas.microsoft.com/office/drawing/2014/main" id="{A40D20A7-254B-B841-9DA5-38D0A2AC9DA4}"/>
              </a:ext>
            </a:extLst>
          </p:cNvPr>
          <p:cNvCxnSpPr>
            <a:cxnSpLocks/>
          </p:cNvCxnSpPr>
          <p:nvPr/>
        </p:nvCxnSpPr>
        <p:spPr>
          <a:xfrm>
            <a:off x="8876813" y="3314631"/>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aixaDeTexto 26">
            <a:extLst>
              <a:ext uri="{FF2B5EF4-FFF2-40B4-BE49-F238E27FC236}">
                <a16:creationId xmlns:a16="http://schemas.microsoft.com/office/drawing/2014/main" id="{D117DE50-16DF-3547-B0E7-10BC853520FB}"/>
              </a:ext>
            </a:extLst>
          </p:cNvPr>
          <p:cNvSpPr txBox="1"/>
          <p:nvPr/>
        </p:nvSpPr>
        <p:spPr>
          <a:xfrm>
            <a:off x="8963531" y="2980876"/>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80%</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cxnSp>
        <p:nvCxnSpPr>
          <p:cNvPr id="54" name="Conector de Seta Reta 53">
            <a:extLst>
              <a:ext uri="{FF2B5EF4-FFF2-40B4-BE49-F238E27FC236}">
                <a16:creationId xmlns:a16="http://schemas.microsoft.com/office/drawing/2014/main" id="{85AEBAD1-DB32-ED46-B9E8-0AB134AB8B87}"/>
              </a:ext>
            </a:extLst>
          </p:cNvPr>
          <p:cNvCxnSpPr>
            <a:cxnSpLocks/>
          </p:cNvCxnSpPr>
          <p:nvPr/>
        </p:nvCxnSpPr>
        <p:spPr>
          <a:xfrm>
            <a:off x="8876813" y="471350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aixaDeTexto 26">
            <a:extLst>
              <a:ext uri="{FF2B5EF4-FFF2-40B4-BE49-F238E27FC236}">
                <a16:creationId xmlns:a16="http://schemas.microsoft.com/office/drawing/2014/main" id="{BEF46DEC-A2BF-284C-AD5A-1D4C97A8A678}"/>
              </a:ext>
            </a:extLst>
          </p:cNvPr>
          <p:cNvSpPr txBox="1"/>
          <p:nvPr/>
        </p:nvSpPr>
        <p:spPr>
          <a:xfrm>
            <a:off x="8963531" y="4377876"/>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62%</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cxnSp>
        <p:nvCxnSpPr>
          <p:cNvPr id="62" name="Conector de Seta Reta 61">
            <a:extLst>
              <a:ext uri="{FF2B5EF4-FFF2-40B4-BE49-F238E27FC236}">
                <a16:creationId xmlns:a16="http://schemas.microsoft.com/office/drawing/2014/main" id="{46A51764-6EBA-A145-8599-D10F5D988309}"/>
              </a:ext>
            </a:extLst>
          </p:cNvPr>
          <p:cNvCxnSpPr>
            <a:cxnSpLocks/>
          </p:cNvCxnSpPr>
          <p:nvPr/>
        </p:nvCxnSpPr>
        <p:spPr>
          <a:xfrm>
            <a:off x="8876813" y="6087433"/>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ixaDeTexto 26">
            <a:extLst>
              <a:ext uri="{FF2B5EF4-FFF2-40B4-BE49-F238E27FC236}">
                <a16:creationId xmlns:a16="http://schemas.microsoft.com/office/drawing/2014/main" id="{05689C34-5DCC-0342-9E3A-B1BB17F5E4A8}"/>
              </a:ext>
            </a:extLst>
          </p:cNvPr>
          <p:cNvSpPr txBox="1"/>
          <p:nvPr/>
        </p:nvSpPr>
        <p:spPr>
          <a:xfrm>
            <a:off x="8963531" y="5741203"/>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65%</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sp>
        <p:nvSpPr>
          <p:cNvPr id="74" name="CaixaDeTexto 26">
            <a:extLst>
              <a:ext uri="{FF2B5EF4-FFF2-40B4-BE49-F238E27FC236}">
                <a16:creationId xmlns:a16="http://schemas.microsoft.com/office/drawing/2014/main" id="{793A92DF-3102-9B49-8C17-51497163AF46}"/>
              </a:ext>
            </a:extLst>
          </p:cNvPr>
          <p:cNvSpPr txBox="1"/>
          <p:nvPr/>
        </p:nvSpPr>
        <p:spPr>
          <a:xfrm>
            <a:off x="8753923" y="2634535"/>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84" name="Triângulo Retângulo 83">
            <a:extLst>
              <a:ext uri="{FF2B5EF4-FFF2-40B4-BE49-F238E27FC236}">
                <a16:creationId xmlns:a16="http://schemas.microsoft.com/office/drawing/2014/main" id="{526F8FC5-6E6F-CC4B-9B66-C224E82DA5CE}"/>
              </a:ext>
            </a:extLst>
          </p:cNvPr>
          <p:cNvSpPr/>
          <p:nvPr/>
        </p:nvSpPr>
        <p:spPr>
          <a:xfrm rot="18900000">
            <a:off x="9188864" y="2826626"/>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59515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aixaDeTexto 26">
            <a:extLst>
              <a:ext uri="{FF2B5EF4-FFF2-40B4-BE49-F238E27FC236}">
                <a16:creationId xmlns:a16="http://schemas.microsoft.com/office/drawing/2014/main" id="{42017CC8-48DA-4F7E-AC05-7113938474B6}"/>
              </a:ext>
            </a:extLst>
          </p:cNvPr>
          <p:cNvSpPr txBox="1"/>
          <p:nvPr/>
        </p:nvSpPr>
        <p:spPr>
          <a:xfrm>
            <a:off x="487650" y="1155420"/>
            <a:ext cx="11450349" cy="1502399"/>
          </a:xfrm>
          <a:prstGeom prst="rect">
            <a:avLst/>
          </a:prstGeom>
          <a:noFill/>
        </p:spPr>
        <p:txBody>
          <a:bodyPr wrap="square" lIns="0" rtlCol="0">
            <a:spAutoFit/>
          </a:bodyPr>
          <a:lstStyle/>
          <a:p>
            <a:pPr>
              <a:lnSpc>
                <a:spcPct val="110000"/>
              </a:lnSpc>
              <a:spcAft>
                <a:spcPts val="10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 comparação da avaliação do BB com os bancos tradicionais mostra que a maior diferença de satisfação BB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x</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bancos concorrentes segue na percepção de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Preços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(incluindo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taxas, tarifas, juros e flexibilidade na negociação),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enquanto fatores de qualidade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(Conveniência e Praticidade, Relacionamento e atendimento, Produtos e serviços adequados)</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e canais tem percepções muito parecidas. Tanto no BB quanto na concorrência, o impacto dos </a:t>
            </a:r>
            <a:r>
              <a:rPr lang="pt-BR" sz="1400" i="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Preços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representa cerca de 1/3 do impacto total no Custo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x</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Benefício, embora no BB essa relação seja mais forte (69% contra 59%). Assim, os resultados das relações abaixo indicam que a pior avaliação de Preços no BB vem atuando como vilão na formação do Custo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x</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Beneficio do Banco e afetando de forma mais negativa seus demais indicadores subjetivos (CSAT e NPS).</a:t>
            </a:r>
            <a:endParaRPr lang="pt-BR" sz="1400" spc="10" dirty="0">
              <a:solidFill>
                <a:schemeClr val="tx1">
                  <a:lumMod val="95000"/>
                  <a:lumOff val="5000"/>
                </a:schemeClr>
              </a:solidFill>
              <a:highlight>
                <a:srgbClr val="FFFF00"/>
              </a:highlight>
              <a:latin typeface="Segoe UI" panose="020B0502040204020203" pitchFamily="34" charset="0"/>
              <a:ea typeface="Segoe UI Symbol" panose="020B0502040204020203" pitchFamily="34" charset="0"/>
              <a:cs typeface="Segoe UI" panose="020B0502040204020203" pitchFamily="34" charset="0"/>
            </a:endParaRPr>
          </a:p>
        </p:txBody>
      </p:sp>
      <p:sp>
        <p:nvSpPr>
          <p:cNvPr id="65" name="Título 1">
            <a:extLst>
              <a:ext uri="{FF2B5EF4-FFF2-40B4-BE49-F238E27FC236}">
                <a16:creationId xmlns:a16="http://schemas.microsoft.com/office/drawing/2014/main" id="{4EE61C3E-06C5-CF47-8FDD-CF79BEDDFAB8}"/>
              </a:ext>
            </a:extLst>
          </p:cNvPr>
          <p:cNvSpPr>
            <a:spLocks noGrp="1"/>
          </p:cNvSpPr>
          <p:nvPr>
            <p:ph type="ctrTitle"/>
          </p:nvPr>
        </p:nvSpPr>
        <p:spPr>
          <a:xfrm>
            <a:off x="451260" y="373063"/>
            <a:ext cx="11740740" cy="365125"/>
          </a:xfrm>
        </p:spPr>
        <p:txBody>
          <a:bodyPr/>
          <a:lstStyle/>
          <a:p>
            <a:r>
              <a:rPr lang="pt-BR" dirty="0"/>
              <a:t>QUALIDADE, CUSTO </a:t>
            </a:r>
            <a:r>
              <a:rPr lang="pt-BR" dirty="0" err="1"/>
              <a:t>x</a:t>
            </a:r>
            <a:r>
              <a:rPr lang="pt-BR" dirty="0"/>
              <a:t> BENEFÍCIO E SATISFAÇÃO DO CLIENTE</a:t>
            </a:r>
          </a:p>
        </p:txBody>
      </p:sp>
      <p:sp>
        <p:nvSpPr>
          <p:cNvPr id="78" name="CaixaDeTexto 77">
            <a:extLst>
              <a:ext uri="{FF2B5EF4-FFF2-40B4-BE49-F238E27FC236}">
                <a16:creationId xmlns:a16="http://schemas.microsoft.com/office/drawing/2014/main" id="{B494E396-6068-6B4B-A464-63B5F2CABBE8}"/>
              </a:ext>
            </a:extLst>
          </p:cNvPr>
          <p:cNvSpPr txBox="1"/>
          <p:nvPr/>
        </p:nvSpPr>
        <p:spPr>
          <a:xfrm>
            <a:off x="487650" y="714998"/>
            <a:ext cx="11450348" cy="413959"/>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Relação entre dimensões de qualidade e indicadores de satisfação – Resultados média móvel Mar/2020</a:t>
            </a:r>
          </a:p>
        </p:txBody>
      </p:sp>
      <p:sp>
        <p:nvSpPr>
          <p:cNvPr id="47" name="Retângulo 46">
            <a:extLst>
              <a:ext uri="{FF2B5EF4-FFF2-40B4-BE49-F238E27FC236}">
                <a16:creationId xmlns:a16="http://schemas.microsoft.com/office/drawing/2014/main" id="{4CADB44A-50FB-DC43-92B0-CB8ABFE3F751}"/>
              </a:ext>
            </a:extLst>
          </p:cNvPr>
          <p:cNvSpPr/>
          <p:nvPr/>
        </p:nvSpPr>
        <p:spPr>
          <a:xfrm>
            <a:off x="3566948" y="2869302"/>
            <a:ext cx="1647656" cy="3645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Espaço Reservado para Texto 3">
            <a:extLst>
              <a:ext uri="{FF2B5EF4-FFF2-40B4-BE49-F238E27FC236}">
                <a16:creationId xmlns:a16="http://schemas.microsoft.com/office/drawing/2014/main" id="{3177EDC2-8E2D-704E-97C0-C1E41F268857}"/>
              </a:ext>
            </a:extLst>
          </p:cNvPr>
          <p:cNvSpPr txBox="1">
            <a:spLocks/>
          </p:cNvSpPr>
          <p:nvPr/>
        </p:nvSpPr>
        <p:spPr>
          <a:xfrm>
            <a:off x="175819" y="649995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67" name="Gráfico 66">
            <a:extLst>
              <a:ext uri="{FF2B5EF4-FFF2-40B4-BE49-F238E27FC236}">
                <a16:creationId xmlns:a16="http://schemas.microsoft.com/office/drawing/2014/main" id="{C00781DD-DA7E-B949-8009-543AC77FFF29}"/>
              </a:ext>
            </a:extLst>
          </p:cNvPr>
          <p:cNvGraphicFramePr>
            <a:graphicFrameLocks/>
          </p:cNvGraphicFramePr>
          <p:nvPr/>
        </p:nvGraphicFramePr>
        <p:xfrm>
          <a:off x="984567" y="3371003"/>
          <a:ext cx="3002674" cy="15280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4" name="Gráfico 83">
            <a:extLst>
              <a:ext uri="{FF2B5EF4-FFF2-40B4-BE49-F238E27FC236}">
                <a16:creationId xmlns:a16="http://schemas.microsoft.com/office/drawing/2014/main" id="{8C16628A-58B7-5E44-8A05-3A896729B6E2}"/>
              </a:ext>
            </a:extLst>
          </p:cNvPr>
          <p:cNvGraphicFramePr>
            <a:graphicFrameLocks/>
          </p:cNvGraphicFramePr>
          <p:nvPr/>
        </p:nvGraphicFramePr>
        <p:xfrm>
          <a:off x="984567" y="4814353"/>
          <a:ext cx="3002674" cy="15280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5" name="Tabela 84">
            <a:extLst>
              <a:ext uri="{FF2B5EF4-FFF2-40B4-BE49-F238E27FC236}">
                <a16:creationId xmlns:a16="http://schemas.microsoft.com/office/drawing/2014/main" id="{1134E960-F65F-6841-AB9B-98BF54BD5FAB}"/>
              </a:ext>
            </a:extLst>
          </p:cNvPr>
          <p:cNvGraphicFramePr>
            <a:graphicFrameLocks noGrp="1"/>
          </p:cNvGraphicFramePr>
          <p:nvPr/>
        </p:nvGraphicFramePr>
        <p:xfrm>
          <a:off x="1212867" y="3515491"/>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aphicFrame>
        <p:nvGraphicFramePr>
          <p:cNvPr id="86" name="Tabela 85">
            <a:extLst>
              <a:ext uri="{FF2B5EF4-FFF2-40B4-BE49-F238E27FC236}">
                <a16:creationId xmlns:a16="http://schemas.microsoft.com/office/drawing/2014/main" id="{BDCCCEFC-0E7C-2B47-ACD6-ACE956E084D7}"/>
              </a:ext>
            </a:extLst>
          </p:cNvPr>
          <p:cNvGraphicFramePr>
            <a:graphicFrameLocks noGrp="1"/>
          </p:cNvGraphicFramePr>
          <p:nvPr/>
        </p:nvGraphicFramePr>
        <p:xfrm>
          <a:off x="4627389" y="3767174"/>
          <a:ext cx="386845" cy="710100"/>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36700">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87" name="Conector de Seta Reta 86">
            <a:extLst>
              <a:ext uri="{FF2B5EF4-FFF2-40B4-BE49-F238E27FC236}">
                <a16:creationId xmlns:a16="http://schemas.microsoft.com/office/drawing/2014/main" id="{39AE7E57-85D3-064D-95E2-7BE17D4BE0A6}"/>
              </a:ext>
            </a:extLst>
          </p:cNvPr>
          <p:cNvCxnSpPr/>
          <p:nvPr/>
        </p:nvCxnSpPr>
        <p:spPr>
          <a:xfrm>
            <a:off x="5143026" y="4162121"/>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0B4B9B21-9088-234C-9FC9-A813CFF8F4A5}"/>
              </a:ext>
            </a:extLst>
          </p:cNvPr>
          <p:cNvCxnSpPr>
            <a:cxnSpLocks/>
          </p:cNvCxnSpPr>
          <p:nvPr/>
        </p:nvCxnSpPr>
        <p:spPr>
          <a:xfrm>
            <a:off x="6851081" y="420525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CaixaDeTexto 26">
            <a:extLst>
              <a:ext uri="{FF2B5EF4-FFF2-40B4-BE49-F238E27FC236}">
                <a16:creationId xmlns:a16="http://schemas.microsoft.com/office/drawing/2014/main" id="{1CCD6695-7C88-9944-AC68-095EC46FF432}"/>
              </a:ext>
            </a:extLst>
          </p:cNvPr>
          <p:cNvSpPr txBox="1"/>
          <p:nvPr/>
        </p:nvSpPr>
        <p:spPr>
          <a:xfrm>
            <a:off x="5433418" y="3186737"/>
            <a:ext cx="1651718"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Custo </a:t>
            </a:r>
            <a:r>
              <a:rPr lang="pt-BR" sz="1400" spc="40" dirty="0" err="1">
                <a:latin typeface="Franklin Gothic" panose="020B7200000000000000" pitchFamily="34" charset="0"/>
                <a:ea typeface="Century Gothic" charset="0"/>
                <a:cs typeface="Segoe UI" panose="020B0502040204020203" pitchFamily="34" charset="0"/>
              </a:rPr>
              <a:t>x</a:t>
            </a:r>
            <a:r>
              <a:rPr lang="pt-BR" sz="1400" spc="40" dirty="0">
                <a:latin typeface="Franklin Gothic" panose="020B7200000000000000" pitchFamily="34" charset="0"/>
                <a:ea typeface="Century Gothic" charset="0"/>
                <a:cs typeface="Segoe UI" panose="020B0502040204020203" pitchFamily="34" charset="0"/>
              </a:rPr>
              <a:t> Benefício</a:t>
            </a:r>
          </a:p>
        </p:txBody>
      </p:sp>
      <p:sp>
        <p:nvSpPr>
          <p:cNvPr id="91" name="CaixaDeTexto 26">
            <a:extLst>
              <a:ext uri="{FF2B5EF4-FFF2-40B4-BE49-F238E27FC236}">
                <a16:creationId xmlns:a16="http://schemas.microsoft.com/office/drawing/2014/main" id="{BC46F534-A9F8-624D-9A4C-14B55C8B911B}"/>
              </a:ext>
            </a:extLst>
          </p:cNvPr>
          <p:cNvSpPr txBox="1"/>
          <p:nvPr/>
        </p:nvSpPr>
        <p:spPr>
          <a:xfrm>
            <a:off x="1149082" y="2953404"/>
            <a:ext cx="2164722" cy="566309"/>
          </a:xfrm>
          <a:prstGeom prst="rect">
            <a:avLst/>
          </a:prstGeom>
          <a:noFill/>
        </p:spPr>
        <p:txBody>
          <a:bodyPr wrap="square" lIns="0" rtlCol="0">
            <a:spAutoFit/>
          </a:bodyPr>
          <a:lstStyle>
            <a:defPPr>
              <a:defRPr lang="pt-BR"/>
            </a:defPPr>
            <a:lvl1pPr algn="ctr">
              <a:lnSpc>
                <a:spcPct val="110000"/>
              </a:lnSpc>
              <a:defRPr sz="1400" b="1" spc="10">
                <a:latin typeface="Segoe UI" panose="020B0502040204020203" pitchFamily="34" charset="0"/>
                <a:ea typeface="Century Gothic" charset="0"/>
                <a:cs typeface="Segoe UI" panose="020B0502040204020203" pitchFamily="34" charset="0"/>
              </a:defRPr>
            </a:lvl1pPr>
          </a:lstStyle>
          <a:p>
            <a:pPr algn="l"/>
            <a:r>
              <a:rPr lang="pt-BR" b="0" spc="40" dirty="0">
                <a:latin typeface="Franklin Gothic" panose="020B7200000000000000" pitchFamily="34" charset="0"/>
              </a:rPr>
              <a:t>Avaliação de </a:t>
            </a:r>
            <a:br>
              <a:rPr lang="pt-BR" b="0" spc="40" dirty="0">
                <a:latin typeface="Franklin Gothic" panose="020B7200000000000000" pitchFamily="34" charset="0"/>
              </a:rPr>
            </a:br>
            <a:r>
              <a:rPr lang="pt-BR" b="0" spc="40" dirty="0">
                <a:latin typeface="Franklin Gothic" panose="020B7200000000000000" pitchFamily="34" charset="0"/>
              </a:rPr>
              <a:t>fatores objetivos:</a:t>
            </a:r>
          </a:p>
        </p:txBody>
      </p:sp>
      <p:sp>
        <p:nvSpPr>
          <p:cNvPr id="92" name="CaixaDeTexto 26">
            <a:extLst>
              <a:ext uri="{FF2B5EF4-FFF2-40B4-BE49-F238E27FC236}">
                <a16:creationId xmlns:a16="http://schemas.microsoft.com/office/drawing/2014/main" id="{D94F9292-C722-9D4E-A3C0-4E52A9C460E2}"/>
              </a:ext>
            </a:extLst>
          </p:cNvPr>
          <p:cNvSpPr txBox="1"/>
          <p:nvPr/>
        </p:nvSpPr>
        <p:spPr>
          <a:xfrm>
            <a:off x="3930463" y="2978300"/>
            <a:ext cx="1030997" cy="418063"/>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Análise de regressão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96" name="CaixaDeTexto 26">
            <a:extLst>
              <a:ext uri="{FF2B5EF4-FFF2-40B4-BE49-F238E27FC236}">
                <a16:creationId xmlns:a16="http://schemas.microsoft.com/office/drawing/2014/main" id="{9A600328-7D20-8F4B-8914-8E1528A298EA}"/>
              </a:ext>
            </a:extLst>
          </p:cNvPr>
          <p:cNvSpPr txBox="1"/>
          <p:nvPr/>
        </p:nvSpPr>
        <p:spPr>
          <a:xfrm>
            <a:off x="7717030" y="3186737"/>
            <a:ext cx="1025586"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CSAT</a:t>
            </a:r>
          </a:p>
        </p:txBody>
      </p:sp>
      <p:sp>
        <p:nvSpPr>
          <p:cNvPr id="103" name="CaixaDeTexto 26">
            <a:extLst>
              <a:ext uri="{FF2B5EF4-FFF2-40B4-BE49-F238E27FC236}">
                <a16:creationId xmlns:a16="http://schemas.microsoft.com/office/drawing/2014/main" id="{AB727FC4-F2CC-D148-BD80-85FBFA845DC0}"/>
              </a:ext>
            </a:extLst>
          </p:cNvPr>
          <p:cNvSpPr txBox="1"/>
          <p:nvPr/>
        </p:nvSpPr>
        <p:spPr>
          <a:xfrm>
            <a:off x="9833508" y="3186737"/>
            <a:ext cx="847592"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NPS</a:t>
            </a:r>
          </a:p>
        </p:txBody>
      </p:sp>
      <p:sp>
        <p:nvSpPr>
          <p:cNvPr id="105" name="CaixaDeTexto 26">
            <a:extLst>
              <a:ext uri="{FF2B5EF4-FFF2-40B4-BE49-F238E27FC236}">
                <a16:creationId xmlns:a16="http://schemas.microsoft.com/office/drawing/2014/main" id="{1B534719-6AC1-644E-AB79-2236C6CFA7E8}"/>
              </a:ext>
            </a:extLst>
          </p:cNvPr>
          <p:cNvSpPr txBox="1"/>
          <p:nvPr/>
        </p:nvSpPr>
        <p:spPr>
          <a:xfrm>
            <a:off x="6982336" y="3871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86%</a:t>
            </a:r>
          </a:p>
        </p:txBody>
      </p:sp>
      <p:graphicFrame>
        <p:nvGraphicFramePr>
          <p:cNvPr id="106" name="Tabela 105">
            <a:extLst>
              <a:ext uri="{FF2B5EF4-FFF2-40B4-BE49-F238E27FC236}">
                <a16:creationId xmlns:a16="http://schemas.microsoft.com/office/drawing/2014/main" id="{5B7E8AF7-0D45-4446-8959-9A69FE737456}"/>
              </a:ext>
            </a:extLst>
          </p:cNvPr>
          <p:cNvGraphicFramePr>
            <a:graphicFrameLocks noGrp="1"/>
          </p:cNvGraphicFramePr>
          <p:nvPr/>
        </p:nvGraphicFramePr>
        <p:xfrm>
          <a:off x="4627389" y="5214476"/>
          <a:ext cx="386845" cy="68569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228565">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28565">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28565">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107" name="Conector de Seta Reta 106">
            <a:extLst>
              <a:ext uri="{FF2B5EF4-FFF2-40B4-BE49-F238E27FC236}">
                <a16:creationId xmlns:a16="http://schemas.microsoft.com/office/drawing/2014/main" id="{1780E651-DDCB-0148-B1D4-6DD93C910F61}"/>
              </a:ext>
            </a:extLst>
          </p:cNvPr>
          <p:cNvCxnSpPr/>
          <p:nvPr/>
        </p:nvCxnSpPr>
        <p:spPr>
          <a:xfrm>
            <a:off x="5143026" y="5597221"/>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de Seta Reta 107">
            <a:extLst>
              <a:ext uri="{FF2B5EF4-FFF2-40B4-BE49-F238E27FC236}">
                <a16:creationId xmlns:a16="http://schemas.microsoft.com/office/drawing/2014/main" id="{F5F99F06-9679-B648-92B9-4E909A172CB4}"/>
              </a:ext>
            </a:extLst>
          </p:cNvPr>
          <p:cNvCxnSpPr>
            <a:cxnSpLocks/>
          </p:cNvCxnSpPr>
          <p:nvPr/>
        </p:nvCxnSpPr>
        <p:spPr>
          <a:xfrm>
            <a:off x="6851081" y="5604131"/>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CaixaDeTexto 26">
            <a:extLst>
              <a:ext uri="{FF2B5EF4-FFF2-40B4-BE49-F238E27FC236}">
                <a16:creationId xmlns:a16="http://schemas.microsoft.com/office/drawing/2014/main" id="{49392332-69EF-A54B-924A-D7032814EE8F}"/>
              </a:ext>
            </a:extLst>
          </p:cNvPr>
          <p:cNvSpPr txBox="1"/>
          <p:nvPr/>
        </p:nvSpPr>
        <p:spPr>
          <a:xfrm>
            <a:off x="6982336" y="5268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82%</a:t>
            </a:r>
          </a:p>
        </p:txBody>
      </p:sp>
      <p:graphicFrame>
        <p:nvGraphicFramePr>
          <p:cNvPr id="115" name="Tabela 114">
            <a:extLst>
              <a:ext uri="{FF2B5EF4-FFF2-40B4-BE49-F238E27FC236}">
                <a16:creationId xmlns:a16="http://schemas.microsoft.com/office/drawing/2014/main" id="{2BF9370D-F6C3-7245-914D-2F5CE4C9A9A3}"/>
              </a:ext>
            </a:extLst>
          </p:cNvPr>
          <p:cNvGraphicFramePr>
            <a:graphicFrameLocks noGrp="1"/>
          </p:cNvGraphicFramePr>
          <p:nvPr/>
        </p:nvGraphicFramePr>
        <p:xfrm>
          <a:off x="1212867" y="4950591"/>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sp>
        <p:nvSpPr>
          <p:cNvPr id="116" name="CaixaDeTexto 26">
            <a:extLst>
              <a:ext uri="{FF2B5EF4-FFF2-40B4-BE49-F238E27FC236}">
                <a16:creationId xmlns:a16="http://schemas.microsoft.com/office/drawing/2014/main" id="{83FAD29B-1B7D-FF47-8A76-034BF48633B0}"/>
              </a:ext>
            </a:extLst>
          </p:cNvPr>
          <p:cNvSpPr txBox="1"/>
          <p:nvPr/>
        </p:nvSpPr>
        <p:spPr>
          <a:xfrm>
            <a:off x="6735198" y="3503821"/>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117" name="Text Placeholder 33">
            <a:extLst>
              <a:ext uri="{FF2B5EF4-FFF2-40B4-BE49-F238E27FC236}">
                <a16:creationId xmlns:a16="http://schemas.microsoft.com/office/drawing/2014/main" id="{1FEEC412-A724-D746-8110-00855785290B}"/>
              </a:ext>
            </a:extLst>
          </p:cNvPr>
          <p:cNvSpPr txBox="1">
            <a:spLocks/>
          </p:cNvSpPr>
          <p:nvPr/>
        </p:nvSpPr>
        <p:spPr>
          <a:xfrm rot="16200000">
            <a:off x="327207" y="3825474"/>
            <a:ext cx="902530"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BANCO</a:t>
            </a:r>
            <a:br>
              <a:rPr lang="pt-BR" sz="1200" dirty="0">
                <a:latin typeface="Franklin Gothic Book" panose="020B0503020102020204" pitchFamily="34" charset="0"/>
                <a:ea typeface="Segoe UI Symbol" panose="020B0502040204020203" pitchFamily="34" charset="0"/>
                <a:cs typeface="Segoe UI" panose="020B0502040204020203" pitchFamily="34" charset="0"/>
              </a:rPr>
            </a:br>
            <a:r>
              <a:rPr lang="pt-BR" sz="1200" dirty="0">
                <a:latin typeface="Franklin Gothic Book" panose="020B0503020102020204" pitchFamily="34" charset="0"/>
                <a:ea typeface="Segoe UI Symbol" panose="020B0502040204020203" pitchFamily="34" charset="0"/>
                <a:cs typeface="Segoe UI" panose="020B0502040204020203" pitchFamily="34" charset="0"/>
              </a:rPr>
              <a:t>DO BRASIL</a:t>
            </a:r>
          </a:p>
        </p:txBody>
      </p:sp>
      <p:sp>
        <p:nvSpPr>
          <p:cNvPr id="118" name="Text Placeholder 33">
            <a:extLst>
              <a:ext uri="{FF2B5EF4-FFF2-40B4-BE49-F238E27FC236}">
                <a16:creationId xmlns:a16="http://schemas.microsoft.com/office/drawing/2014/main" id="{A59932A1-F221-0244-99D7-866CD8F45608}"/>
              </a:ext>
            </a:extLst>
          </p:cNvPr>
          <p:cNvSpPr txBox="1">
            <a:spLocks/>
          </p:cNvSpPr>
          <p:nvPr/>
        </p:nvSpPr>
        <p:spPr>
          <a:xfrm rot="16200000">
            <a:off x="35683" y="5333615"/>
            <a:ext cx="1485573"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CONCORRÊNCIA TRADICIONAL</a:t>
            </a:r>
          </a:p>
        </p:txBody>
      </p:sp>
      <p:graphicFrame>
        <p:nvGraphicFramePr>
          <p:cNvPr id="128" name="Tabela 127">
            <a:extLst>
              <a:ext uri="{FF2B5EF4-FFF2-40B4-BE49-F238E27FC236}">
                <a16:creationId xmlns:a16="http://schemas.microsoft.com/office/drawing/2014/main" id="{128180F7-8630-7741-A566-58381911CFE7}"/>
              </a:ext>
            </a:extLst>
          </p:cNvPr>
          <p:cNvGraphicFramePr>
            <a:graphicFrameLocks noGrp="1"/>
          </p:cNvGraphicFramePr>
          <p:nvPr/>
        </p:nvGraphicFramePr>
        <p:xfrm>
          <a:off x="3734765" y="3515491"/>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marL="0" algn="ctr" defTabSz="914400" rtl="0" eaLnBrk="1" fontAlgn="ctr" latinLnBrk="0" hangingPunct="1"/>
                      <a:r>
                        <a:rPr lang="pt-BR" sz="1400" b="0" i="0" u="none" strike="noStrike" kern="1200" dirty="0">
                          <a:solidFill>
                            <a:schemeClr val="accent4">
                              <a:lumMod val="75000"/>
                            </a:schemeClr>
                          </a:solidFill>
                          <a:effectLst/>
                          <a:latin typeface="Segoe UI" panose="020B0502040204020203" pitchFamily="34" charset="0"/>
                          <a:ea typeface="+mn-ea"/>
                          <a:cs typeface="+mn-cs"/>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marL="0" algn="ctr" defTabSz="914400" rtl="0" eaLnBrk="1" fontAlgn="ctr" latinLnBrk="0" hangingPunct="1"/>
                      <a:r>
                        <a:rPr lang="pt-BR" sz="1400" b="0" i="0" u="none" strike="noStrike" kern="1200" dirty="0">
                          <a:solidFill>
                            <a:schemeClr val="accent4">
                              <a:lumMod val="75000"/>
                            </a:schemeClr>
                          </a:solidFill>
                          <a:effectLst/>
                          <a:latin typeface="Segoe UI" panose="020B0502040204020203" pitchFamily="34" charset="0"/>
                          <a:ea typeface="+mn-ea"/>
                          <a:cs typeface="+mn-cs"/>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marL="0" algn="ctr" defTabSz="914400" rtl="0" eaLnBrk="1" fontAlgn="ctr" latinLnBrk="0" hangingPunct="1"/>
                      <a:r>
                        <a:rPr lang="pt-BR" sz="1400" b="0" i="0" u="none" strike="noStrike" kern="1200" dirty="0">
                          <a:solidFill>
                            <a:schemeClr val="accent4">
                              <a:lumMod val="75000"/>
                            </a:schemeClr>
                          </a:solidFill>
                          <a:effectLst/>
                          <a:latin typeface="Segoe UI" panose="020B0502040204020203" pitchFamily="34" charset="0"/>
                          <a:ea typeface="+mn-ea"/>
                          <a:cs typeface="+mn-cs"/>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133" name="Agrupar 132">
            <a:extLst>
              <a:ext uri="{FF2B5EF4-FFF2-40B4-BE49-F238E27FC236}">
                <a16:creationId xmlns:a16="http://schemas.microsoft.com/office/drawing/2014/main" id="{18950E3A-B94D-E345-8F19-7BF5FB3BD2C3}"/>
              </a:ext>
            </a:extLst>
          </p:cNvPr>
          <p:cNvGrpSpPr/>
          <p:nvPr/>
        </p:nvGrpSpPr>
        <p:grpSpPr>
          <a:xfrm>
            <a:off x="4193105" y="3431772"/>
            <a:ext cx="316509" cy="1384229"/>
            <a:chOff x="4193105" y="2541147"/>
            <a:chExt cx="316509" cy="1384229"/>
          </a:xfrm>
        </p:grpSpPr>
        <p:cxnSp>
          <p:nvCxnSpPr>
            <p:cNvPr id="134" name="Conector Reto 133">
              <a:extLst>
                <a:ext uri="{FF2B5EF4-FFF2-40B4-BE49-F238E27FC236}">
                  <a16:creationId xmlns:a16="http://schemas.microsoft.com/office/drawing/2014/main" id="{326202EF-F32A-4F4F-A934-097AAA457EEF}"/>
                </a:ext>
              </a:extLst>
            </p:cNvPr>
            <p:cNvCxnSpPr/>
            <p:nvPr/>
          </p:nvCxnSpPr>
          <p:spPr>
            <a:xfrm>
              <a:off x="4299692" y="2541147"/>
              <a:ext cx="0" cy="13827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Conector Reto 134">
              <a:extLst>
                <a:ext uri="{FF2B5EF4-FFF2-40B4-BE49-F238E27FC236}">
                  <a16:creationId xmlns:a16="http://schemas.microsoft.com/office/drawing/2014/main" id="{E2F0BC8A-F686-EA42-A97D-89FB657AC1BC}"/>
                </a:ext>
              </a:extLst>
            </p:cNvPr>
            <p:cNvCxnSpPr/>
            <p:nvPr/>
          </p:nvCxnSpPr>
          <p:spPr>
            <a:xfrm flipH="1">
              <a:off x="4193105" y="2541147"/>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Conector Reto 135">
              <a:extLst>
                <a:ext uri="{FF2B5EF4-FFF2-40B4-BE49-F238E27FC236}">
                  <a16:creationId xmlns:a16="http://schemas.microsoft.com/office/drawing/2014/main" id="{9B66EC9F-622F-1145-AF39-D36202580610}"/>
                </a:ext>
              </a:extLst>
            </p:cNvPr>
            <p:cNvCxnSpPr/>
            <p:nvPr/>
          </p:nvCxnSpPr>
          <p:spPr>
            <a:xfrm flipH="1">
              <a:off x="4193105" y="3925376"/>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Conector Reto 136">
              <a:extLst>
                <a:ext uri="{FF2B5EF4-FFF2-40B4-BE49-F238E27FC236}">
                  <a16:creationId xmlns:a16="http://schemas.microsoft.com/office/drawing/2014/main" id="{4D7A6B52-016A-204E-8AFD-A7A70FD4E707}"/>
                </a:ext>
              </a:extLst>
            </p:cNvPr>
            <p:cNvCxnSpPr>
              <a:cxnSpLocks/>
            </p:cNvCxnSpPr>
            <p:nvPr/>
          </p:nvCxnSpPr>
          <p:spPr>
            <a:xfrm flipH="1">
              <a:off x="4304250" y="3258520"/>
              <a:ext cx="205364" cy="0"/>
            </a:xfrm>
            <a:prstGeom prst="line">
              <a:avLst/>
            </a:prstGeom>
            <a:ln>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38" name="Conector Reto 137">
            <a:extLst>
              <a:ext uri="{FF2B5EF4-FFF2-40B4-BE49-F238E27FC236}">
                <a16:creationId xmlns:a16="http://schemas.microsoft.com/office/drawing/2014/main" id="{FA3120BF-B9CC-B744-AC53-89BF0FE91189}"/>
              </a:ext>
            </a:extLst>
          </p:cNvPr>
          <p:cNvCxnSpPr>
            <a:cxnSpLocks/>
          </p:cNvCxnSpPr>
          <p:nvPr/>
        </p:nvCxnSpPr>
        <p:spPr>
          <a:xfrm>
            <a:off x="4519062" y="4845874"/>
            <a:ext cx="64677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39" name="Agrupar 138">
            <a:extLst>
              <a:ext uri="{FF2B5EF4-FFF2-40B4-BE49-F238E27FC236}">
                <a16:creationId xmlns:a16="http://schemas.microsoft.com/office/drawing/2014/main" id="{1725D6D3-7007-B84D-83EA-E51F691969D1}"/>
              </a:ext>
            </a:extLst>
          </p:cNvPr>
          <p:cNvGrpSpPr/>
          <p:nvPr/>
        </p:nvGrpSpPr>
        <p:grpSpPr>
          <a:xfrm>
            <a:off x="4193105" y="4857800"/>
            <a:ext cx="316509" cy="1384229"/>
            <a:chOff x="4193105" y="2541147"/>
            <a:chExt cx="316509" cy="1384229"/>
          </a:xfrm>
        </p:grpSpPr>
        <p:cxnSp>
          <p:nvCxnSpPr>
            <p:cNvPr id="140" name="Conector Reto 139">
              <a:extLst>
                <a:ext uri="{FF2B5EF4-FFF2-40B4-BE49-F238E27FC236}">
                  <a16:creationId xmlns:a16="http://schemas.microsoft.com/office/drawing/2014/main" id="{1F07BB91-0AB3-D74C-85A6-9B4D5E8C8F87}"/>
                </a:ext>
              </a:extLst>
            </p:cNvPr>
            <p:cNvCxnSpPr/>
            <p:nvPr/>
          </p:nvCxnSpPr>
          <p:spPr>
            <a:xfrm>
              <a:off x="4299692" y="2541147"/>
              <a:ext cx="0" cy="1382765"/>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141" name="Conector Reto 140">
              <a:extLst>
                <a:ext uri="{FF2B5EF4-FFF2-40B4-BE49-F238E27FC236}">
                  <a16:creationId xmlns:a16="http://schemas.microsoft.com/office/drawing/2014/main" id="{018D9DA5-2155-2C43-9E3B-F2A49CD39677}"/>
                </a:ext>
              </a:extLst>
            </p:cNvPr>
            <p:cNvCxnSpPr/>
            <p:nvPr/>
          </p:nvCxnSpPr>
          <p:spPr>
            <a:xfrm flipH="1">
              <a:off x="4193105" y="2541147"/>
              <a:ext cx="106091" cy="0"/>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142" name="Conector Reto 141">
              <a:extLst>
                <a:ext uri="{FF2B5EF4-FFF2-40B4-BE49-F238E27FC236}">
                  <a16:creationId xmlns:a16="http://schemas.microsoft.com/office/drawing/2014/main" id="{E5A1CD51-B2BC-8E44-94B5-781901244B3D}"/>
                </a:ext>
              </a:extLst>
            </p:cNvPr>
            <p:cNvCxnSpPr/>
            <p:nvPr/>
          </p:nvCxnSpPr>
          <p:spPr>
            <a:xfrm flipH="1">
              <a:off x="4193105" y="3925376"/>
              <a:ext cx="106091" cy="0"/>
            </a:xfrm>
            <a:prstGeom prst="line">
              <a:avLst/>
            </a:prstGeom>
            <a:ln>
              <a:solidFill>
                <a:srgbClr val="F17E72"/>
              </a:solidFill>
            </a:ln>
          </p:spPr>
          <p:style>
            <a:lnRef idx="1">
              <a:schemeClr val="accent1"/>
            </a:lnRef>
            <a:fillRef idx="0">
              <a:schemeClr val="accent1"/>
            </a:fillRef>
            <a:effectRef idx="0">
              <a:schemeClr val="accent1"/>
            </a:effectRef>
            <a:fontRef idx="minor">
              <a:schemeClr val="tx1"/>
            </a:fontRef>
          </p:style>
        </p:cxnSp>
        <p:cxnSp>
          <p:nvCxnSpPr>
            <p:cNvPr id="143" name="Conector Reto 142">
              <a:extLst>
                <a:ext uri="{FF2B5EF4-FFF2-40B4-BE49-F238E27FC236}">
                  <a16:creationId xmlns:a16="http://schemas.microsoft.com/office/drawing/2014/main" id="{8487C6BD-E532-2440-BFF7-DB3A33CCACB7}"/>
                </a:ext>
              </a:extLst>
            </p:cNvPr>
            <p:cNvCxnSpPr>
              <a:cxnSpLocks/>
            </p:cNvCxnSpPr>
            <p:nvPr/>
          </p:nvCxnSpPr>
          <p:spPr>
            <a:xfrm flipH="1">
              <a:off x="4304250" y="3258520"/>
              <a:ext cx="205364" cy="0"/>
            </a:xfrm>
            <a:prstGeom prst="line">
              <a:avLst/>
            </a:prstGeom>
            <a:ln>
              <a:solidFill>
                <a:srgbClr val="F17E7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4" name="Triângulo Retângulo 143">
            <a:extLst>
              <a:ext uri="{FF2B5EF4-FFF2-40B4-BE49-F238E27FC236}">
                <a16:creationId xmlns:a16="http://schemas.microsoft.com/office/drawing/2014/main" id="{78E74E4F-E588-3B4F-8E89-B897A62BAFE1}"/>
              </a:ext>
            </a:extLst>
          </p:cNvPr>
          <p:cNvSpPr/>
          <p:nvPr/>
        </p:nvSpPr>
        <p:spPr>
          <a:xfrm rot="18900000">
            <a:off x="7163215" y="3717250"/>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5" name="Conector de Seta Reta 144">
            <a:extLst>
              <a:ext uri="{FF2B5EF4-FFF2-40B4-BE49-F238E27FC236}">
                <a16:creationId xmlns:a16="http://schemas.microsoft.com/office/drawing/2014/main" id="{D93D66F5-8B9E-754C-B26E-26CF81CBD319}"/>
              </a:ext>
            </a:extLst>
          </p:cNvPr>
          <p:cNvCxnSpPr>
            <a:cxnSpLocks/>
          </p:cNvCxnSpPr>
          <p:nvPr/>
        </p:nvCxnSpPr>
        <p:spPr>
          <a:xfrm>
            <a:off x="3146961" y="3734609"/>
            <a:ext cx="5269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a:extLst>
              <a:ext uri="{FF2B5EF4-FFF2-40B4-BE49-F238E27FC236}">
                <a16:creationId xmlns:a16="http://schemas.microsoft.com/office/drawing/2014/main" id="{67CC46FE-C32A-1540-9890-AF253683C525}"/>
              </a:ext>
            </a:extLst>
          </p:cNvPr>
          <p:cNvCxnSpPr/>
          <p:nvPr/>
        </p:nvCxnSpPr>
        <p:spPr>
          <a:xfrm>
            <a:off x="3254849" y="4138370"/>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ector de Seta Reta 146">
            <a:extLst>
              <a:ext uri="{FF2B5EF4-FFF2-40B4-BE49-F238E27FC236}">
                <a16:creationId xmlns:a16="http://schemas.microsoft.com/office/drawing/2014/main" id="{328B95E5-DD6F-0041-987C-D176DA1E8953}"/>
              </a:ext>
            </a:extLst>
          </p:cNvPr>
          <p:cNvCxnSpPr>
            <a:cxnSpLocks/>
          </p:cNvCxnSpPr>
          <p:nvPr/>
        </p:nvCxnSpPr>
        <p:spPr>
          <a:xfrm>
            <a:off x="2565070" y="4577757"/>
            <a:ext cx="11088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8" name="Tabela 147">
            <a:extLst>
              <a:ext uri="{FF2B5EF4-FFF2-40B4-BE49-F238E27FC236}">
                <a16:creationId xmlns:a16="http://schemas.microsoft.com/office/drawing/2014/main" id="{B56C5DE1-3A0C-5743-9709-28172D6B87AC}"/>
              </a:ext>
            </a:extLst>
          </p:cNvPr>
          <p:cNvGraphicFramePr>
            <a:graphicFrameLocks noGrp="1"/>
          </p:cNvGraphicFramePr>
          <p:nvPr/>
        </p:nvGraphicFramePr>
        <p:xfrm>
          <a:off x="3734765" y="4952405"/>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dirty="0">
                          <a:solidFill>
                            <a:srgbClr val="EE7D39"/>
                          </a:solidFill>
                          <a:effectLst/>
                          <a:latin typeface="Segoe UI" panose="020B0502040204020203" pitchFamily="34" charset="0"/>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dirty="0">
                          <a:solidFill>
                            <a:srgbClr val="EE7D39"/>
                          </a:solidFill>
                          <a:effectLst/>
                          <a:latin typeface="Segoe UI" panose="020B0502040204020203" pitchFamily="34" charset="0"/>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EE7D39"/>
                          </a:solidFill>
                          <a:effectLst/>
                          <a:latin typeface="Segoe UI" panose="020B0502040204020203" pitchFamily="34" charset="0"/>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149" name="Conector de Seta Reta 148">
            <a:extLst>
              <a:ext uri="{FF2B5EF4-FFF2-40B4-BE49-F238E27FC236}">
                <a16:creationId xmlns:a16="http://schemas.microsoft.com/office/drawing/2014/main" id="{B8D0B4B5-A598-1F40-B4D4-8C29FE5E0D0F}"/>
              </a:ext>
            </a:extLst>
          </p:cNvPr>
          <p:cNvCxnSpPr>
            <a:cxnSpLocks/>
          </p:cNvCxnSpPr>
          <p:nvPr/>
        </p:nvCxnSpPr>
        <p:spPr>
          <a:xfrm>
            <a:off x="3208835" y="5183399"/>
            <a:ext cx="4651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a:extLst>
              <a:ext uri="{FF2B5EF4-FFF2-40B4-BE49-F238E27FC236}">
                <a16:creationId xmlns:a16="http://schemas.microsoft.com/office/drawing/2014/main" id="{D5DB2F11-41EC-044D-A473-03421DB8779A}"/>
              </a:ext>
            </a:extLst>
          </p:cNvPr>
          <p:cNvCxnSpPr>
            <a:cxnSpLocks/>
          </p:cNvCxnSpPr>
          <p:nvPr/>
        </p:nvCxnSpPr>
        <p:spPr>
          <a:xfrm>
            <a:off x="3279693" y="5587160"/>
            <a:ext cx="394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ctor de Seta Reta 150">
            <a:extLst>
              <a:ext uri="{FF2B5EF4-FFF2-40B4-BE49-F238E27FC236}">
                <a16:creationId xmlns:a16="http://schemas.microsoft.com/office/drawing/2014/main" id="{96B0D8F7-92D9-8A47-992D-7BF990139B6D}"/>
              </a:ext>
            </a:extLst>
          </p:cNvPr>
          <p:cNvCxnSpPr>
            <a:cxnSpLocks/>
          </p:cNvCxnSpPr>
          <p:nvPr/>
        </p:nvCxnSpPr>
        <p:spPr>
          <a:xfrm>
            <a:off x="2796738" y="5990921"/>
            <a:ext cx="8772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2" name="Gráfico 151">
            <a:extLst>
              <a:ext uri="{FF2B5EF4-FFF2-40B4-BE49-F238E27FC236}">
                <a16:creationId xmlns:a16="http://schemas.microsoft.com/office/drawing/2014/main" id="{5D8F7F98-CF36-AF40-881D-0D683F962C34}"/>
              </a:ext>
            </a:extLst>
          </p:cNvPr>
          <p:cNvGraphicFramePr>
            <a:graphicFrameLocks noChangeAspect="1"/>
          </p:cNvGraphicFramePr>
          <p:nvPr/>
        </p:nvGraphicFramePr>
        <p:xfrm>
          <a:off x="5273160" y="3601122"/>
          <a:ext cx="1900669" cy="115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3" name="Gráfico 152">
            <a:extLst>
              <a:ext uri="{FF2B5EF4-FFF2-40B4-BE49-F238E27FC236}">
                <a16:creationId xmlns:a16="http://schemas.microsoft.com/office/drawing/2014/main" id="{DFB14256-9487-5043-B407-4F9DE05228A3}"/>
              </a:ext>
            </a:extLst>
          </p:cNvPr>
          <p:cNvGraphicFramePr>
            <a:graphicFrameLocks noChangeAspect="1"/>
          </p:cNvGraphicFramePr>
          <p:nvPr/>
        </p:nvGraphicFramePr>
        <p:xfrm>
          <a:off x="7271350" y="3601122"/>
          <a:ext cx="1900669" cy="11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4" name="Gráfico 153">
            <a:extLst>
              <a:ext uri="{FF2B5EF4-FFF2-40B4-BE49-F238E27FC236}">
                <a16:creationId xmlns:a16="http://schemas.microsoft.com/office/drawing/2014/main" id="{317F85E9-718F-6140-909B-B3A914CA7431}"/>
              </a:ext>
            </a:extLst>
          </p:cNvPr>
          <p:cNvGraphicFramePr>
            <a:graphicFrameLocks noChangeAspect="1"/>
          </p:cNvGraphicFramePr>
          <p:nvPr/>
        </p:nvGraphicFramePr>
        <p:xfrm>
          <a:off x="9306970" y="3601122"/>
          <a:ext cx="1900668" cy="11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5" name="Gráfico 154">
            <a:extLst>
              <a:ext uri="{FF2B5EF4-FFF2-40B4-BE49-F238E27FC236}">
                <a16:creationId xmlns:a16="http://schemas.microsoft.com/office/drawing/2014/main" id="{1BEFFFE5-ABA9-A44A-9182-6E516DC72CCC}"/>
              </a:ext>
            </a:extLst>
          </p:cNvPr>
          <p:cNvGraphicFramePr>
            <a:graphicFrameLocks noChangeAspect="1"/>
          </p:cNvGraphicFramePr>
          <p:nvPr/>
        </p:nvGraphicFramePr>
        <p:xfrm>
          <a:off x="5254492" y="4987522"/>
          <a:ext cx="1900669" cy="11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6" name="Gráfico 155">
            <a:extLst>
              <a:ext uri="{FF2B5EF4-FFF2-40B4-BE49-F238E27FC236}">
                <a16:creationId xmlns:a16="http://schemas.microsoft.com/office/drawing/2014/main" id="{C364E0A8-3A86-F648-9E78-C66F91BCF361}"/>
              </a:ext>
            </a:extLst>
          </p:cNvPr>
          <p:cNvGraphicFramePr>
            <a:graphicFrameLocks noChangeAspect="1"/>
          </p:cNvGraphicFramePr>
          <p:nvPr/>
        </p:nvGraphicFramePr>
        <p:xfrm>
          <a:off x="7271350" y="4987522"/>
          <a:ext cx="1900669" cy="11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7" name="Gráfico 156">
            <a:extLst>
              <a:ext uri="{FF2B5EF4-FFF2-40B4-BE49-F238E27FC236}">
                <a16:creationId xmlns:a16="http://schemas.microsoft.com/office/drawing/2014/main" id="{CFE377C7-00DF-BB43-83C1-7C4F0FDD0E70}"/>
              </a:ext>
            </a:extLst>
          </p:cNvPr>
          <p:cNvGraphicFramePr>
            <a:graphicFrameLocks noChangeAspect="1"/>
          </p:cNvGraphicFramePr>
          <p:nvPr/>
        </p:nvGraphicFramePr>
        <p:xfrm>
          <a:off x="9306970" y="4987522"/>
          <a:ext cx="1900668" cy="1152000"/>
        </p:xfrm>
        <a:graphic>
          <a:graphicData uri="http://schemas.openxmlformats.org/drawingml/2006/chart">
            <c:chart xmlns:c="http://schemas.openxmlformats.org/drawingml/2006/chart" xmlns:r="http://schemas.openxmlformats.org/officeDocument/2006/relationships" r:id="rId10"/>
          </a:graphicData>
        </a:graphic>
      </p:graphicFrame>
      <p:cxnSp>
        <p:nvCxnSpPr>
          <p:cNvPr id="158" name="Conector de Seta Reta 157">
            <a:extLst>
              <a:ext uri="{FF2B5EF4-FFF2-40B4-BE49-F238E27FC236}">
                <a16:creationId xmlns:a16="http://schemas.microsoft.com/office/drawing/2014/main" id="{EBED3474-C038-5943-9253-2ECD1552438C}"/>
              </a:ext>
            </a:extLst>
          </p:cNvPr>
          <p:cNvCxnSpPr>
            <a:cxnSpLocks/>
          </p:cNvCxnSpPr>
          <p:nvPr/>
        </p:nvCxnSpPr>
        <p:spPr>
          <a:xfrm>
            <a:off x="8876813" y="420525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CaixaDeTexto 26">
            <a:extLst>
              <a:ext uri="{FF2B5EF4-FFF2-40B4-BE49-F238E27FC236}">
                <a16:creationId xmlns:a16="http://schemas.microsoft.com/office/drawing/2014/main" id="{26364C2E-F5A2-AB4F-9594-E985F77A024C}"/>
              </a:ext>
            </a:extLst>
          </p:cNvPr>
          <p:cNvSpPr txBox="1"/>
          <p:nvPr/>
        </p:nvSpPr>
        <p:spPr>
          <a:xfrm>
            <a:off x="8963531" y="3871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80%</a:t>
            </a:r>
          </a:p>
        </p:txBody>
      </p:sp>
      <p:cxnSp>
        <p:nvCxnSpPr>
          <p:cNvPr id="160" name="Conector de Seta Reta 159">
            <a:extLst>
              <a:ext uri="{FF2B5EF4-FFF2-40B4-BE49-F238E27FC236}">
                <a16:creationId xmlns:a16="http://schemas.microsoft.com/office/drawing/2014/main" id="{6CAB94B7-B20D-0049-A1D2-95A541D6E0AD}"/>
              </a:ext>
            </a:extLst>
          </p:cNvPr>
          <p:cNvCxnSpPr>
            <a:cxnSpLocks/>
          </p:cNvCxnSpPr>
          <p:nvPr/>
        </p:nvCxnSpPr>
        <p:spPr>
          <a:xfrm>
            <a:off x="8876813" y="5604131"/>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ixaDeTexto 26">
            <a:extLst>
              <a:ext uri="{FF2B5EF4-FFF2-40B4-BE49-F238E27FC236}">
                <a16:creationId xmlns:a16="http://schemas.microsoft.com/office/drawing/2014/main" id="{DD49C34D-0FE6-DA43-A18B-23341651A188}"/>
              </a:ext>
            </a:extLst>
          </p:cNvPr>
          <p:cNvSpPr txBox="1"/>
          <p:nvPr/>
        </p:nvSpPr>
        <p:spPr>
          <a:xfrm>
            <a:off x="8963531" y="5268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62%</a:t>
            </a:r>
          </a:p>
        </p:txBody>
      </p:sp>
      <p:sp>
        <p:nvSpPr>
          <p:cNvPr id="162" name="CaixaDeTexto 26">
            <a:extLst>
              <a:ext uri="{FF2B5EF4-FFF2-40B4-BE49-F238E27FC236}">
                <a16:creationId xmlns:a16="http://schemas.microsoft.com/office/drawing/2014/main" id="{DBCDED89-BAF4-2B48-A1F3-652F94E72900}"/>
              </a:ext>
            </a:extLst>
          </p:cNvPr>
          <p:cNvSpPr txBox="1"/>
          <p:nvPr/>
        </p:nvSpPr>
        <p:spPr>
          <a:xfrm>
            <a:off x="8753923" y="3525160"/>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163" name="Triângulo Retângulo 162">
            <a:extLst>
              <a:ext uri="{FF2B5EF4-FFF2-40B4-BE49-F238E27FC236}">
                <a16:creationId xmlns:a16="http://schemas.microsoft.com/office/drawing/2014/main" id="{BEF2DA5A-A39E-4148-94D2-CF9138DA7B01}"/>
              </a:ext>
            </a:extLst>
          </p:cNvPr>
          <p:cNvSpPr/>
          <p:nvPr/>
        </p:nvSpPr>
        <p:spPr>
          <a:xfrm rot="18900000">
            <a:off x="9188864" y="3717251"/>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57780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ítulo 1">
            <a:extLst>
              <a:ext uri="{FF2B5EF4-FFF2-40B4-BE49-F238E27FC236}">
                <a16:creationId xmlns:a16="http://schemas.microsoft.com/office/drawing/2014/main" id="{4EE61C3E-06C5-CF47-8FDD-CF79BEDDFAB8}"/>
              </a:ext>
            </a:extLst>
          </p:cNvPr>
          <p:cNvSpPr>
            <a:spLocks noGrp="1"/>
          </p:cNvSpPr>
          <p:nvPr>
            <p:ph type="ctrTitle"/>
          </p:nvPr>
        </p:nvSpPr>
        <p:spPr>
          <a:xfrm>
            <a:off x="451259" y="373063"/>
            <a:ext cx="11585833" cy="365125"/>
          </a:xfrm>
        </p:spPr>
        <p:txBody>
          <a:bodyPr/>
          <a:lstStyle/>
          <a:p>
            <a:r>
              <a:rPr lang="pt-BR" dirty="0"/>
              <a:t>QUALIDADE, CUSTO </a:t>
            </a:r>
            <a:r>
              <a:rPr lang="pt-BR" dirty="0" err="1"/>
              <a:t>x</a:t>
            </a:r>
            <a:r>
              <a:rPr lang="pt-BR" dirty="0"/>
              <a:t> BENEFÍCIO E SATISFAÇÃO DO CLIENTE</a:t>
            </a:r>
          </a:p>
        </p:txBody>
      </p:sp>
      <p:sp>
        <p:nvSpPr>
          <p:cNvPr id="78" name="CaixaDeTexto 77">
            <a:extLst>
              <a:ext uri="{FF2B5EF4-FFF2-40B4-BE49-F238E27FC236}">
                <a16:creationId xmlns:a16="http://schemas.microsoft.com/office/drawing/2014/main" id="{B494E396-6068-6B4B-A464-63B5F2CABBE8}"/>
              </a:ext>
            </a:extLst>
          </p:cNvPr>
          <p:cNvSpPr txBox="1"/>
          <p:nvPr/>
        </p:nvSpPr>
        <p:spPr>
          <a:xfrm>
            <a:off x="487649" y="714998"/>
            <a:ext cx="11450349" cy="413959"/>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Relação entre dimensões de qualidade e indicadores de satisfação – Resultados média móvel Mar/2020</a:t>
            </a:r>
          </a:p>
        </p:txBody>
      </p:sp>
      <p:sp>
        <p:nvSpPr>
          <p:cNvPr id="147" name="Retângulo 146">
            <a:extLst>
              <a:ext uri="{FF2B5EF4-FFF2-40B4-BE49-F238E27FC236}">
                <a16:creationId xmlns:a16="http://schemas.microsoft.com/office/drawing/2014/main" id="{59D4BCFA-38C8-964D-A4F6-60D52E8A5F02}"/>
              </a:ext>
            </a:extLst>
          </p:cNvPr>
          <p:cNvSpPr/>
          <p:nvPr/>
        </p:nvSpPr>
        <p:spPr>
          <a:xfrm>
            <a:off x="3566948" y="2869302"/>
            <a:ext cx="1647656" cy="3645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spaço Reservado para Texto 3">
            <a:extLst>
              <a:ext uri="{FF2B5EF4-FFF2-40B4-BE49-F238E27FC236}">
                <a16:creationId xmlns:a16="http://schemas.microsoft.com/office/drawing/2014/main" id="{B3D90424-98EE-754A-954D-E853DECF8E9E}"/>
              </a:ext>
            </a:extLst>
          </p:cNvPr>
          <p:cNvSpPr txBox="1">
            <a:spLocks/>
          </p:cNvSpPr>
          <p:nvPr/>
        </p:nvSpPr>
        <p:spPr>
          <a:xfrm>
            <a:off x="175819" y="649995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62" name="Gráfico 61">
            <a:extLst>
              <a:ext uri="{FF2B5EF4-FFF2-40B4-BE49-F238E27FC236}">
                <a16:creationId xmlns:a16="http://schemas.microsoft.com/office/drawing/2014/main" id="{54E94A07-47C7-0F43-B1AC-DF2945387069}"/>
              </a:ext>
            </a:extLst>
          </p:cNvPr>
          <p:cNvGraphicFramePr>
            <a:graphicFrameLocks/>
          </p:cNvGraphicFramePr>
          <p:nvPr/>
        </p:nvGraphicFramePr>
        <p:xfrm>
          <a:off x="984567" y="3371003"/>
          <a:ext cx="3002674" cy="15280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3" name="Tabela 62">
            <a:extLst>
              <a:ext uri="{FF2B5EF4-FFF2-40B4-BE49-F238E27FC236}">
                <a16:creationId xmlns:a16="http://schemas.microsoft.com/office/drawing/2014/main" id="{EE1482CD-8AF5-144E-A386-CE0F31A53512}"/>
              </a:ext>
            </a:extLst>
          </p:cNvPr>
          <p:cNvGraphicFramePr>
            <a:graphicFrameLocks noGrp="1"/>
          </p:cNvGraphicFramePr>
          <p:nvPr/>
        </p:nvGraphicFramePr>
        <p:xfrm>
          <a:off x="1212867" y="3515491"/>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aphicFrame>
        <p:nvGraphicFramePr>
          <p:cNvPr id="64" name="Tabela 63">
            <a:extLst>
              <a:ext uri="{FF2B5EF4-FFF2-40B4-BE49-F238E27FC236}">
                <a16:creationId xmlns:a16="http://schemas.microsoft.com/office/drawing/2014/main" id="{52ABEC57-F57B-6646-8802-D3FCB0B896CD}"/>
              </a:ext>
            </a:extLst>
          </p:cNvPr>
          <p:cNvGraphicFramePr>
            <a:graphicFrameLocks noGrp="1"/>
          </p:cNvGraphicFramePr>
          <p:nvPr/>
        </p:nvGraphicFramePr>
        <p:xfrm>
          <a:off x="4627389" y="3767174"/>
          <a:ext cx="386845" cy="710100"/>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236700">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236700">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66" name="Conector de Seta Reta 65">
            <a:extLst>
              <a:ext uri="{FF2B5EF4-FFF2-40B4-BE49-F238E27FC236}">
                <a16:creationId xmlns:a16="http://schemas.microsoft.com/office/drawing/2014/main" id="{BA6F554E-95BA-6746-BC9F-7C5BCABB2D6C}"/>
              </a:ext>
            </a:extLst>
          </p:cNvPr>
          <p:cNvCxnSpPr/>
          <p:nvPr/>
        </p:nvCxnSpPr>
        <p:spPr>
          <a:xfrm>
            <a:off x="5143026" y="4162121"/>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A0BD9A61-4168-B84D-9B3D-33643DD9B507}"/>
              </a:ext>
            </a:extLst>
          </p:cNvPr>
          <p:cNvCxnSpPr>
            <a:cxnSpLocks/>
          </p:cNvCxnSpPr>
          <p:nvPr/>
        </p:nvCxnSpPr>
        <p:spPr>
          <a:xfrm>
            <a:off x="6851081" y="420525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CaixaDeTexto 26">
            <a:extLst>
              <a:ext uri="{FF2B5EF4-FFF2-40B4-BE49-F238E27FC236}">
                <a16:creationId xmlns:a16="http://schemas.microsoft.com/office/drawing/2014/main" id="{B16D9FF6-885E-DD41-9D27-4E7BB1D28AD7}"/>
              </a:ext>
            </a:extLst>
          </p:cNvPr>
          <p:cNvSpPr txBox="1"/>
          <p:nvPr/>
        </p:nvSpPr>
        <p:spPr>
          <a:xfrm>
            <a:off x="5433418" y="3186737"/>
            <a:ext cx="1651718"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Custo </a:t>
            </a:r>
            <a:r>
              <a:rPr lang="pt-BR" sz="1400" spc="40" dirty="0" err="1">
                <a:latin typeface="Franklin Gothic" panose="020B7200000000000000" pitchFamily="34" charset="0"/>
                <a:ea typeface="Century Gothic" charset="0"/>
                <a:cs typeface="Segoe UI" panose="020B0502040204020203" pitchFamily="34" charset="0"/>
              </a:rPr>
              <a:t>x</a:t>
            </a:r>
            <a:r>
              <a:rPr lang="pt-BR" sz="1400" spc="40" dirty="0">
                <a:latin typeface="Franklin Gothic" panose="020B7200000000000000" pitchFamily="34" charset="0"/>
                <a:ea typeface="Century Gothic" charset="0"/>
                <a:cs typeface="Segoe UI" panose="020B0502040204020203" pitchFamily="34" charset="0"/>
              </a:rPr>
              <a:t> Benefício</a:t>
            </a:r>
          </a:p>
        </p:txBody>
      </p:sp>
      <p:sp>
        <p:nvSpPr>
          <p:cNvPr id="69" name="CaixaDeTexto 26">
            <a:extLst>
              <a:ext uri="{FF2B5EF4-FFF2-40B4-BE49-F238E27FC236}">
                <a16:creationId xmlns:a16="http://schemas.microsoft.com/office/drawing/2014/main" id="{8846E9F9-9FE7-2645-BC69-366A55A9BC92}"/>
              </a:ext>
            </a:extLst>
          </p:cNvPr>
          <p:cNvSpPr txBox="1"/>
          <p:nvPr/>
        </p:nvSpPr>
        <p:spPr>
          <a:xfrm>
            <a:off x="1149081" y="2953404"/>
            <a:ext cx="2307278" cy="566309"/>
          </a:xfrm>
          <a:prstGeom prst="rect">
            <a:avLst/>
          </a:prstGeom>
          <a:noFill/>
        </p:spPr>
        <p:txBody>
          <a:bodyPr wrap="square" lIns="0" rtlCol="0">
            <a:spAutoFit/>
          </a:bodyPr>
          <a:lstStyle>
            <a:defPPr>
              <a:defRPr lang="pt-BR"/>
            </a:defPPr>
            <a:lvl1pPr algn="ctr">
              <a:lnSpc>
                <a:spcPct val="110000"/>
              </a:lnSpc>
              <a:defRPr sz="1400" b="1" spc="10">
                <a:latin typeface="Segoe UI" panose="020B0502040204020203" pitchFamily="34" charset="0"/>
                <a:ea typeface="Century Gothic" charset="0"/>
                <a:cs typeface="Segoe UI" panose="020B0502040204020203" pitchFamily="34" charset="0"/>
              </a:defRPr>
            </a:lvl1pPr>
          </a:lstStyle>
          <a:p>
            <a:pPr algn="l"/>
            <a:r>
              <a:rPr lang="pt-BR" b="0" spc="40" dirty="0">
                <a:latin typeface="Franklin Gothic" panose="020B7200000000000000" pitchFamily="34" charset="0"/>
              </a:rPr>
              <a:t>Avaliação de </a:t>
            </a:r>
            <a:br>
              <a:rPr lang="pt-BR" b="0" spc="40" dirty="0">
                <a:latin typeface="Franklin Gothic" panose="020B7200000000000000" pitchFamily="34" charset="0"/>
              </a:rPr>
            </a:br>
            <a:r>
              <a:rPr lang="pt-BR" b="0" spc="40" dirty="0">
                <a:latin typeface="Franklin Gothic" panose="020B7200000000000000" pitchFamily="34" charset="0"/>
              </a:rPr>
              <a:t>fatores objetivos:</a:t>
            </a:r>
          </a:p>
        </p:txBody>
      </p:sp>
      <p:sp>
        <p:nvSpPr>
          <p:cNvPr id="70" name="CaixaDeTexto 26">
            <a:extLst>
              <a:ext uri="{FF2B5EF4-FFF2-40B4-BE49-F238E27FC236}">
                <a16:creationId xmlns:a16="http://schemas.microsoft.com/office/drawing/2014/main" id="{D013CBF9-65AE-C349-B71E-8267ED4D4A5F}"/>
              </a:ext>
            </a:extLst>
          </p:cNvPr>
          <p:cNvSpPr txBox="1"/>
          <p:nvPr/>
        </p:nvSpPr>
        <p:spPr>
          <a:xfrm>
            <a:off x="3930463" y="2978300"/>
            <a:ext cx="1030997" cy="418063"/>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Análise de regressão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71" name="CaixaDeTexto 26">
            <a:extLst>
              <a:ext uri="{FF2B5EF4-FFF2-40B4-BE49-F238E27FC236}">
                <a16:creationId xmlns:a16="http://schemas.microsoft.com/office/drawing/2014/main" id="{47749C4A-09A2-5E41-87EF-23F3A0440F1C}"/>
              </a:ext>
            </a:extLst>
          </p:cNvPr>
          <p:cNvSpPr txBox="1"/>
          <p:nvPr/>
        </p:nvSpPr>
        <p:spPr>
          <a:xfrm>
            <a:off x="7717030" y="3186737"/>
            <a:ext cx="1025586"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CSAT</a:t>
            </a:r>
          </a:p>
        </p:txBody>
      </p:sp>
      <p:sp>
        <p:nvSpPr>
          <p:cNvPr id="72" name="CaixaDeTexto 26">
            <a:extLst>
              <a:ext uri="{FF2B5EF4-FFF2-40B4-BE49-F238E27FC236}">
                <a16:creationId xmlns:a16="http://schemas.microsoft.com/office/drawing/2014/main" id="{36DE9C2F-A1E3-4241-A4EC-97E61C0D1087}"/>
              </a:ext>
            </a:extLst>
          </p:cNvPr>
          <p:cNvSpPr txBox="1"/>
          <p:nvPr/>
        </p:nvSpPr>
        <p:spPr>
          <a:xfrm>
            <a:off x="9833508" y="3186737"/>
            <a:ext cx="847592" cy="317459"/>
          </a:xfrm>
          <a:prstGeom prst="rect">
            <a:avLst/>
          </a:prstGeom>
          <a:noFill/>
        </p:spPr>
        <p:txBody>
          <a:bodyPr wrap="square" lIns="0" rtlCol="0">
            <a:spAutoFit/>
          </a:bodyPr>
          <a:lstStyle/>
          <a:p>
            <a:pPr algn="ctr">
              <a:lnSpc>
                <a:spcPct val="110000"/>
              </a:lnSpc>
            </a:pPr>
            <a:r>
              <a:rPr lang="pt-BR" sz="1400" spc="40" dirty="0">
                <a:latin typeface="Franklin Gothic" panose="020B7200000000000000" pitchFamily="34" charset="0"/>
                <a:ea typeface="Century Gothic" charset="0"/>
                <a:cs typeface="Segoe UI" panose="020B0502040204020203" pitchFamily="34" charset="0"/>
              </a:rPr>
              <a:t>NPS</a:t>
            </a:r>
          </a:p>
        </p:txBody>
      </p:sp>
      <p:sp>
        <p:nvSpPr>
          <p:cNvPr id="73" name="CaixaDeTexto 26">
            <a:extLst>
              <a:ext uri="{FF2B5EF4-FFF2-40B4-BE49-F238E27FC236}">
                <a16:creationId xmlns:a16="http://schemas.microsoft.com/office/drawing/2014/main" id="{9AF05FC3-2E72-EA43-AFE6-9A339FA82441}"/>
              </a:ext>
            </a:extLst>
          </p:cNvPr>
          <p:cNvSpPr txBox="1"/>
          <p:nvPr/>
        </p:nvSpPr>
        <p:spPr>
          <a:xfrm>
            <a:off x="6982336" y="3871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86%</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sp>
        <p:nvSpPr>
          <p:cNvPr id="74" name="CaixaDeTexto 26">
            <a:extLst>
              <a:ext uri="{FF2B5EF4-FFF2-40B4-BE49-F238E27FC236}">
                <a16:creationId xmlns:a16="http://schemas.microsoft.com/office/drawing/2014/main" id="{8728EAA1-23E2-524E-897C-A9230AB2AF51}"/>
              </a:ext>
            </a:extLst>
          </p:cNvPr>
          <p:cNvSpPr txBox="1"/>
          <p:nvPr/>
        </p:nvSpPr>
        <p:spPr>
          <a:xfrm>
            <a:off x="6735198" y="3503821"/>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75" name="Text Placeholder 33">
            <a:extLst>
              <a:ext uri="{FF2B5EF4-FFF2-40B4-BE49-F238E27FC236}">
                <a16:creationId xmlns:a16="http://schemas.microsoft.com/office/drawing/2014/main" id="{0202A9EE-732F-CA4E-BCA0-3AB111734440}"/>
              </a:ext>
            </a:extLst>
          </p:cNvPr>
          <p:cNvSpPr txBox="1">
            <a:spLocks/>
          </p:cNvSpPr>
          <p:nvPr/>
        </p:nvSpPr>
        <p:spPr>
          <a:xfrm rot="16200000">
            <a:off x="327207" y="3825474"/>
            <a:ext cx="902530"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BANCO</a:t>
            </a:r>
            <a:br>
              <a:rPr lang="pt-BR" sz="1200" dirty="0">
                <a:latin typeface="Franklin Gothic Book" panose="020B0503020102020204" pitchFamily="34" charset="0"/>
                <a:ea typeface="Segoe UI Symbol" panose="020B0502040204020203" pitchFamily="34" charset="0"/>
                <a:cs typeface="Segoe UI" panose="020B0502040204020203" pitchFamily="34" charset="0"/>
              </a:rPr>
            </a:br>
            <a:r>
              <a:rPr lang="pt-BR" sz="1200" dirty="0">
                <a:latin typeface="Franklin Gothic Book" panose="020B0503020102020204" pitchFamily="34" charset="0"/>
                <a:ea typeface="Segoe UI Symbol" panose="020B0502040204020203" pitchFamily="34" charset="0"/>
                <a:cs typeface="Segoe UI" panose="020B0502040204020203" pitchFamily="34" charset="0"/>
              </a:rPr>
              <a:t>DO BRASIL</a:t>
            </a:r>
          </a:p>
        </p:txBody>
      </p:sp>
      <p:graphicFrame>
        <p:nvGraphicFramePr>
          <p:cNvPr id="76" name="Tabela 75">
            <a:extLst>
              <a:ext uri="{FF2B5EF4-FFF2-40B4-BE49-F238E27FC236}">
                <a16:creationId xmlns:a16="http://schemas.microsoft.com/office/drawing/2014/main" id="{38833C78-6517-E84C-BBF3-0624FADFC792}"/>
              </a:ext>
            </a:extLst>
          </p:cNvPr>
          <p:cNvGraphicFramePr>
            <a:graphicFrameLocks noGrp="1"/>
          </p:cNvGraphicFramePr>
          <p:nvPr/>
        </p:nvGraphicFramePr>
        <p:xfrm>
          <a:off x="3734765" y="3515491"/>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a:solidFill>
                            <a:srgbClr val="BF9000"/>
                          </a:solidFill>
                          <a:effectLst/>
                          <a:latin typeface="Segoe UI Symbol" panose="020B0502040204020203" pitchFamily="34" charset="0"/>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a:solidFill>
                            <a:srgbClr val="BF9000"/>
                          </a:solidFill>
                          <a:effectLst/>
                          <a:latin typeface="Segoe UI Symbol" panose="020B0502040204020203" pitchFamily="34" charset="0"/>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BF9000"/>
                          </a:solidFill>
                          <a:effectLst/>
                          <a:latin typeface="Segoe UI Symbol" panose="020B0502040204020203" pitchFamily="34" charset="0"/>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grpSp>
        <p:nvGrpSpPr>
          <p:cNvPr id="77" name="Agrupar 76">
            <a:extLst>
              <a:ext uri="{FF2B5EF4-FFF2-40B4-BE49-F238E27FC236}">
                <a16:creationId xmlns:a16="http://schemas.microsoft.com/office/drawing/2014/main" id="{5AEAC04D-125F-3247-B9A5-FC62B3696E2F}"/>
              </a:ext>
            </a:extLst>
          </p:cNvPr>
          <p:cNvGrpSpPr/>
          <p:nvPr/>
        </p:nvGrpSpPr>
        <p:grpSpPr>
          <a:xfrm>
            <a:off x="4193105" y="3431772"/>
            <a:ext cx="316509" cy="1384229"/>
            <a:chOff x="4193105" y="2541147"/>
            <a:chExt cx="316509" cy="1384229"/>
          </a:xfrm>
        </p:grpSpPr>
        <p:cxnSp>
          <p:nvCxnSpPr>
            <p:cNvPr id="79" name="Conector Reto 78">
              <a:extLst>
                <a:ext uri="{FF2B5EF4-FFF2-40B4-BE49-F238E27FC236}">
                  <a16:creationId xmlns:a16="http://schemas.microsoft.com/office/drawing/2014/main" id="{AC89BA01-50A5-D048-9F63-4FC55A245702}"/>
                </a:ext>
              </a:extLst>
            </p:cNvPr>
            <p:cNvCxnSpPr/>
            <p:nvPr/>
          </p:nvCxnSpPr>
          <p:spPr>
            <a:xfrm>
              <a:off x="4299692" y="2541147"/>
              <a:ext cx="0" cy="13827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to 79">
              <a:extLst>
                <a:ext uri="{FF2B5EF4-FFF2-40B4-BE49-F238E27FC236}">
                  <a16:creationId xmlns:a16="http://schemas.microsoft.com/office/drawing/2014/main" id="{08758B48-D551-564D-BF7E-71BE9D12FB93}"/>
                </a:ext>
              </a:extLst>
            </p:cNvPr>
            <p:cNvCxnSpPr/>
            <p:nvPr/>
          </p:nvCxnSpPr>
          <p:spPr>
            <a:xfrm flipH="1">
              <a:off x="4193105" y="2541147"/>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Conector Reto 80">
              <a:extLst>
                <a:ext uri="{FF2B5EF4-FFF2-40B4-BE49-F238E27FC236}">
                  <a16:creationId xmlns:a16="http://schemas.microsoft.com/office/drawing/2014/main" id="{76FF9D6F-EC4B-BC4D-A280-30354488C47C}"/>
                </a:ext>
              </a:extLst>
            </p:cNvPr>
            <p:cNvCxnSpPr/>
            <p:nvPr/>
          </p:nvCxnSpPr>
          <p:spPr>
            <a:xfrm flipH="1">
              <a:off x="4193105" y="3925376"/>
              <a:ext cx="106091"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50DB1B0B-4D69-F444-BCCE-DF8D2CE8B0A3}"/>
                </a:ext>
              </a:extLst>
            </p:cNvPr>
            <p:cNvCxnSpPr>
              <a:cxnSpLocks/>
            </p:cNvCxnSpPr>
            <p:nvPr/>
          </p:nvCxnSpPr>
          <p:spPr>
            <a:xfrm flipH="1">
              <a:off x="4304250" y="3258520"/>
              <a:ext cx="205364" cy="0"/>
            </a:xfrm>
            <a:prstGeom prst="line">
              <a:avLst/>
            </a:prstGeom>
            <a:ln>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3" name="Conector Reto 82">
            <a:extLst>
              <a:ext uri="{FF2B5EF4-FFF2-40B4-BE49-F238E27FC236}">
                <a16:creationId xmlns:a16="http://schemas.microsoft.com/office/drawing/2014/main" id="{CF0BC700-C941-B64E-8BFA-1EA2E6EA6081}"/>
              </a:ext>
            </a:extLst>
          </p:cNvPr>
          <p:cNvCxnSpPr>
            <a:cxnSpLocks/>
          </p:cNvCxnSpPr>
          <p:nvPr/>
        </p:nvCxnSpPr>
        <p:spPr>
          <a:xfrm>
            <a:off x="4519062" y="4845874"/>
            <a:ext cx="64677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4" name="Triângulo Retângulo 83">
            <a:extLst>
              <a:ext uri="{FF2B5EF4-FFF2-40B4-BE49-F238E27FC236}">
                <a16:creationId xmlns:a16="http://schemas.microsoft.com/office/drawing/2014/main" id="{E103259E-F61D-BC4B-BA05-676EF857D06E}"/>
              </a:ext>
            </a:extLst>
          </p:cNvPr>
          <p:cNvSpPr/>
          <p:nvPr/>
        </p:nvSpPr>
        <p:spPr>
          <a:xfrm rot="18900000">
            <a:off x="7163215" y="3717250"/>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5" name="Conector de Seta Reta 84">
            <a:extLst>
              <a:ext uri="{FF2B5EF4-FFF2-40B4-BE49-F238E27FC236}">
                <a16:creationId xmlns:a16="http://schemas.microsoft.com/office/drawing/2014/main" id="{EA02AC22-3061-5545-B5B9-D062D24693EA}"/>
              </a:ext>
            </a:extLst>
          </p:cNvPr>
          <p:cNvCxnSpPr>
            <a:cxnSpLocks/>
          </p:cNvCxnSpPr>
          <p:nvPr/>
        </p:nvCxnSpPr>
        <p:spPr>
          <a:xfrm>
            <a:off x="3146961" y="3734609"/>
            <a:ext cx="5269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de Seta Reta 85">
            <a:extLst>
              <a:ext uri="{FF2B5EF4-FFF2-40B4-BE49-F238E27FC236}">
                <a16:creationId xmlns:a16="http://schemas.microsoft.com/office/drawing/2014/main" id="{09CB70E1-C00A-884D-9E95-BBEFA6C84985}"/>
              </a:ext>
            </a:extLst>
          </p:cNvPr>
          <p:cNvCxnSpPr/>
          <p:nvPr/>
        </p:nvCxnSpPr>
        <p:spPr>
          <a:xfrm>
            <a:off x="3254849" y="4138370"/>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CEF951A-0CB3-5A42-A6F1-7EB3EE4B1037}"/>
              </a:ext>
            </a:extLst>
          </p:cNvPr>
          <p:cNvCxnSpPr>
            <a:cxnSpLocks/>
          </p:cNvCxnSpPr>
          <p:nvPr/>
        </p:nvCxnSpPr>
        <p:spPr>
          <a:xfrm>
            <a:off x="2565070" y="4577757"/>
            <a:ext cx="11088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Gráfico 87">
            <a:extLst>
              <a:ext uri="{FF2B5EF4-FFF2-40B4-BE49-F238E27FC236}">
                <a16:creationId xmlns:a16="http://schemas.microsoft.com/office/drawing/2014/main" id="{8EB56EAC-50D5-F847-A4B8-351F841BB547}"/>
              </a:ext>
            </a:extLst>
          </p:cNvPr>
          <p:cNvGraphicFramePr>
            <a:graphicFrameLocks noChangeAspect="1"/>
          </p:cNvGraphicFramePr>
          <p:nvPr/>
        </p:nvGraphicFramePr>
        <p:xfrm>
          <a:off x="5273160" y="3601122"/>
          <a:ext cx="1900669" cy="115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9" name="Gráfico 88">
            <a:extLst>
              <a:ext uri="{FF2B5EF4-FFF2-40B4-BE49-F238E27FC236}">
                <a16:creationId xmlns:a16="http://schemas.microsoft.com/office/drawing/2014/main" id="{532F2E09-75B8-644B-A4FD-FE3BD4C824B2}"/>
              </a:ext>
            </a:extLst>
          </p:cNvPr>
          <p:cNvGraphicFramePr>
            <a:graphicFrameLocks noChangeAspect="1"/>
          </p:cNvGraphicFramePr>
          <p:nvPr/>
        </p:nvGraphicFramePr>
        <p:xfrm>
          <a:off x="7271350" y="3601122"/>
          <a:ext cx="1900669" cy="115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0" name="Gráfico 89">
            <a:extLst>
              <a:ext uri="{FF2B5EF4-FFF2-40B4-BE49-F238E27FC236}">
                <a16:creationId xmlns:a16="http://schemas.microsoft.com/office/drawing/2014/main" id="{379272B0-031E-8547-9887-80C40B36AD1B}"/>
              </a:ext>
            </a:extLst>
          </p:cNvPr>
          <p:cNvGraphicFramePr>
            <a:graphicFrameLocks noChangeAspect="1"/>
          </p:cNvGraphicFramePr>
          <p:nvPr/>
        </p:nvGraphicFramePr>
        <p:xfrm>
          <a:off x="9306970" y="3601122"/>
          <a:ext cx="1900668" cy="1152000"/>
        </p:xfrm>
        <a:graphic>
          <a:graphicData uri="http://schemas.openxmlformats.org/drawingml/2006/chart">
            <c:chart xmlns:c="http://schemas.openxmlformats.org/drawingml/2006/chart" xmlns:r="http://schemas.openxmlformats.org/officeDocument/2006/relationships" r:id="rId6"/>
          </a:graphicData>
        </a:graphic>
      </p:graphicFrame>
      <p:cxnSp>
        <p:nvCxnSpPr>
          <p:cNvPr id="91" name="Conector de Seta Reta 90">
            <a:extLst>
              <a:ext uri="{FF2B5EF4-FFF2-40B4-BE49-F238E27FC236}">
                <a16:creationId xmlns:a16="http://schemas.microsoft.com/office/drawing/2014/main" id="{2B719C4C-3E0A-094F-8D73-F3334768BE16}"/>
              </a:ext>
            </a:extLst>
          </p:cNvPr>
          <p:cNvCxnSpPr>
            <a:cxnSpLocks/>
          </p:cNvCxnSpPr>
          <p:nvPr/>
        </p:nvCxnSpPr>
        <p:spPr>
          <a:xfrm>
            <a:off x="8876813" y="4205256"/>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aixaDeTexto 26">
            <a:extLst>
              <a:ext uri="{FF2B5EF4-FFF2-40B4-BE49-F238E27FC236}">
                <a16:creationId xmlns:a16="http://schemas.microsoft.com/office/drawing/2014/main" id="{D9A29677-1A35-A14C-B7BE-71AB9583FF7A}"/>
              </a:ext>
            </a:extLst>
          </p:cNvPr>
          <p:cNvSpPr txBox="1"/>
          <p:nvPr/>
        </p:nvSpPr>
        <p:spPr>
          <a:xfrm>
            <a:off x="8963531" y="3871501"/>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80%</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sp>
        <p:nvSpPr>
          <p:cNvPr id="93" name="CaixaDeTexto 26">
            <a:extLst>
              <a:ext uri="{FF2B5EF4-FFF2-40B4-BE49-F238E27FC236}">
                <a16:creationId xmlns:a16="http://schemas.microsoft.com/office/drawing/2014/main" id="{04D6527B-812A-DA4E-91CE-F3B5AC285AAE}"/>
              </a:ext>
            </a:extLst>
          </p:cNvPr>
          <p:cNvSpPr txBox="1"/>
          <p:nvPr/>
        </p:nvSpPr>
        <p:spPr>
          <a:xfrm>
            <a:off x="8753923" y="3525160"/>
            <a:ext cx="1054085" cy="248786"/>
          </a:xfrm>
          <a:prstGeom prst="rect">
            <a:avLst/>
          </a:prstGeom>
          <a:noFill/>
        </p:spPr>
        <p:txBody>
          <a:bodyPr wrap="square" lIns="0" rtlCol="0">
            <a:spAutoFit/>
          </a:bodyPr>
          <a:lstStyle/>
          <a:p>
            <a:pPr algn="ctr">
              <a:lnSpc>
                <a:spcPct val="110000"/>
              </a:lnSpc>
              <a:spcAft>
                <a:spcPts val="1000"/>
              </a:spcAft>
            </a:pP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(Correlação r</a:t>
            </a:r>
            <a:r>
              <a:rPr lang="pt-BR" sz="1000" i="1" spc="40" baseline="30000" dirty="0">
                <a:latin typeface="Franklin Gothic Book" panose="020B0503020102020204" pitchFamily="34" charset="0"/>
                <a:ea typeface="Segoe UI Symbol" panose="020B0502040204020203" pitchFamily="34" charset="0"/>
                <a:cs typeface="Segoe UI" panose="020B0502040204020203" pitchFamily="34" charset="0"/>
              </a:rPr>
              <a:t>2</a:t>
            </a:r>
            <a:r>
              <a:rPr lang="pt-BR" sz="1000" i="1" spc="40" dirty="0">
                <a:latin typeface="Franklin Gothic Book" panose="020B0503020102020204" pitchFamily="34" charset="0"/>
                <a:ea typeface="Segoe UI Symbol" panose="020B0502040204020203" pitchFamily="34" charset="0"/>
                <a:cs typeface="Segoe UI" panose="020B0502040204020203" pitchFamily="34" charset="0"/>
              </a:rPr>
              <a:t>):</a:t>
            </a:r>
            <a:endParaRPr lang="pt-BR" sz="1000" i="1" spc="40" dirty="0">
              <a:highlight>
                <a:srgbClr val="FFFF00"/>
              </a:highlight>
              <a:latin typeface="Franklin Gothic Book" panose="020B0503020102020204" pitchFamily="34" charset="0"/>
              <a:ea typeface="Segoe UI Symbol" panose="020B0502040204020203" pitchFamily="34" charset="0"/>
              <a:cs typeface="Segoe UI" panose="020B0502040204020203" pitchFamily="34" charset="0"/>
            </a:endParaRPr>
          </a:p>
        </p:txBody>
      </p:sp>
      <p:sp>
        <p:nvSpPr>
          <p:cNvPr id="94" name="Triângulo Retângulo 93">
            <a:extLst>
              <a:ext uri="{FF2B5EF4-FFF2-40B4-BE49-F238E27FC236}">
                <a16:creationId xmlns:a16="http://schemas.microsoft.com/office/drawing/2014/main" id="{6CC0FFA5-D465-6F44-A5D5-A463D0D223BC}"/>
              </a:ext>
            </a:extLst>
          </p:cNvPr>
          <p:cNvSpPr/>
          <p:nvPr/>
        </p:nvSpPr>
        <p:spPr>
          <a:xfrm rot="18900000">
            <a:off x="9188864" y="3717251"/>
            <a:ext cx="100321" cy="10032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95" name="Gráfico 94">
            <a:extLst>
              <a:ext uri="{FF2B5EF4-FFF2-40B4-BE49-F238E27FC236}">
                <a16:creationId xmlns:a16="http://schemas.microsoft.com/office/drawing/2014/main" id="{5949FF62-A743-4046-B93C-140381B42D72}"/>
              </a:ext>
            </a:extLst>
          </p:cNvPr>
          <p:cNvGraphicFramePr>
            <a:graphicFrameLocks/>
          </p:cNvGraphicFramePr>
          <p:nvPr/>
        </p:nvGraphicFramePr>
        <p:xfrm>
          <a:off x="984567" y="4820828"/>
          <a:ext cx="2933700" cy="152809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6" name="Tabela 95">
            <a:extLst>
              <a:ext uri="{FF2B5EF4-FFF2-40B4-BE49-F238E27FC236}">
                <a16:creationId xmlns:a16="http://schemas.microsoft.com/office/drawing/2014/main" id="{52F7BBBE-1EFD-314C-BE1E-064FB0554B36}"/>
              </a:ext>
            </a:extLst>
          </p:cNvPr>
          <p:cNvGraphicFramePr>
            <a:graphicFrameLocks noGrp="1"/>
          </p:cNvGraphicFramePr>
          <p:nvPr/>
        </p:nvGraphicFramePr>
        <p:xfrm>
          <a:off x="4627389" y="5218731"/>
          <a:ext cx="386845" cy="6686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192548">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192548">
                <a:tc>
                  <a:txBody>
                    <a:bodyPr/>
                    <a:lstStyle/>
                    <a:p>
                      <a:pPr algn="ctr" fontAlgn="ctr"/>
                      <a:r>
                        <a:rPr lang="pt-BR" sz="1400" b="1" i="0" u="none" strike="noStrike" dirty="0">
                          <a:solidFill>
                            <a:schemeClr val="tx1"/>
                          </a:solidFill>
                          <a:effectLst/>
                          <a:latin typeface="Segoe UI Symbol" panose="020B0502040204020203" pitchFamily="34" charset="0"/>
                          <a:ea typeface="Segoe UI Symbol" panose="020B0502040204020203" pitchFamily="34" charset="0"/>
                        </a:rPr>
                        <a:t>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192548">
                <a:tc>
                  <a:txBody>
                    <a:bodyPr/>
                    <a:lstStyle/>
                    <a:p>
                      <a:pPr algn="ctr" fontAlgn="ctr"/>
                      <a:endParaRPr lang="pt-BR" sz="1400" b="1"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97" name="Conector de Seta Reta 96">
            <a:extLst>
              <a:ext uri="{FF2B5EF4-FFF2-40B4-BE49-F238E27FC236}">
                <a16:creationId xmlns:a16="http://schemas.microsoft.com/office/drawing/2014/main" id="{E13FC3B3-76D3-1941-9297-17F269D9B1FF}"/>
              </a:ext>
            </a:extLst>
          </p:cNvPr>
          <p:cNvCxnSpPr/>
          <p:nvPr/>
        </p:nvCxnSpPr>
        <p:spPr>
          <a:xfrm>
            <a:off x="5143026" y="5600558"/>
            <a:ext cx="419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0" name="Tabela 99">
            <a:extLst>
              <a:ext uri="{FF2B5EF4-FFF2-40B4-BE49-F238E27FC236}">
                <a16:creationId xmlns:a16="http://schemas.microsoft.com/office/drawing/2014/main" id="{78449442-1A4F-8349-860A-C1C296125E20}"/>
              </a:ext>
            </a:extLst>
          </p:cNvPr>
          <p:cNvGraphicFramePr>
            <a:graphicFrameLocks noGrp="1"/>
          </p:cNvGraphicFramePr>
          <p:nvPr/>
        </p:nvGraphicFramePr>
        <p:xfrm>
          <a:off x="1212867" y="4956267"/>
          <a:ext cx="1484360" cy="1235313"/>
        </p:xfrm>
        <a:graphic>
          <a:graphicData uri="http://schemas.openxmlformats.org/drawingml/2006/table">
            <a:tbl>
              <a:tblPr>
                <a:tableStyleId>{5C22544A-7EE6-4342-B048-85BDC9FD1C3A}</a:tableStyleId>
              </a:tblPr>
              <a:tblGrid>
                <a:gridCol w="1484360">
                  <a:extLst>
                    <a:ext uri="{9D8B030D-6E8A-4147-A177-3AD203B41FA5}">
                      <a16:colId xmlns:a16="http://schemas.microsoft.com/office/drawing/2014/main" val="2711105798"/>
                    </a:ext>
                  </a:extLst>
                </a:gridCol>
              </a:tblGrid>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fatores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Média dos canais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1771">
                <a:tc>
                  <a:txBody>
                    <a:bodyPr/>
                    <a:lstStyle/>
                    <a:p>
                      <a:pPr algn="l" fontAlgn="ctr"/>
                      <a:r>
                        <a:rPr lang="pt-BR" sz="1200" b="0" i="0" u="none" strike="noStrike" dirty="0">
                          <a:solidFill>
                            <a:srgbClr val="1A1A1A"/>
                          </a:solidFill>
                          <a:effectLst/>
                          <a:latin typeface="Segoe UI Symbol" panose="020B0502040204020203" pitchFamily="34" charset="0"/>
                          <a:ea typeface="Segoe UI Symbol" panose="020B0502040204020203" pitchFamily="34" charset="0"/>
                        </a:rPr>
                        <a:t>Preços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sp>
        <p:nvSpPr>
          <p:cNvPr id="101" name="Text Placeholder 33">
            <a:extLst>
              <a:ext uri="{FF2B5EF4-FFF2-40B4-BE49-F238E27FC236}">
                <a16:creationId xmlns:a16="http://schemas.microsoft.com/office/drawing/2014/main" id="{F3184336-18BF-3047-9D3D-4A0BFAE8CCA1}"/>
              </a:ext>
            </a:extLst>
          </p:cNvPr>
          <p:cNvSpPr txBox="1">
            <a:spLocks/>
          </p:cNvSpPr>
          <p:nvPr/>
        </p:nvSpPr>
        <p:spPr>
          <a:xfrm rot="16200000">
            <a:off x="35683" y="5382712"/>
            <a:ext cx="1485573" cy="51009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200" dirty="0">
                <a:latin typeface="Franklin Gothic Book" panose="020B0503020102020204" pitchFamily="34" charset="0"/>
                <a:ea typeface="Segoe UI Symbol" panose="020B0502040204020203" pitchFamily="34" charset="0"/>
                <a:cs typeface="Segoe UI" panose="020B0502040204020203" pitchFamily="34" charset="0"/>
              </a:rPr>
              <a:t>CONCORRÊNCIA DIGITAL</a:t>
            </a:r>
          </a:p>
        </p:txBody>
      </p:sp>
      <p:grpSp>
        <p:nvGrpSpPr>
          <p:cNvPr id="102" name="Agrupar 101">
            <a:extLst>
              <a:ext uri="{FF2B5EF4-FFF2-40B4-BE49-F238E27FC236}">
                <a16:creationId xmlns:a16="http://schemas.microsoft.com/office/drawing/2014/main" id="{ADB570FE-EA3B-544B-8538-1AE61ADF2277}"/>
              </a:ext>
            </a:extLst>
          </p:cNvPr>
          <p:cNvGrpSpPr/>
          <p:nvPr/>
        </p:nvGrpSpPr>
        <p:grpSpPr>
          <a:xfrm>
            <a:off x="4193105" y="4858830"/>
            <a:ext cx="316509" cy="1384229"/>
            <a:chOff x="4193105" y="2541147"/>
            <a:chExt cx="316509" cy="1384229"/>
          </a:xfrm>
        </p:grpSpPr>
        <p:cxnSp>
          <p:nvCxnSpPr>
            <p:cNvPr id="103" name="Conector Reto 102">
              <a:extLst>
                <a:ext uri="{FF2B5EF4-FFF2-40B4-BE49-F238E27FC236}">
                  <a16:creationId xmlns:a16="http://schemas.microsoft.com/office/drawing/2014/main" id="{72EA1A7F-E401-FF49-95E1-92B0EA0494A8}"/>
                </a:ext>
              </a:extLst>
            </p:cNvPr>
            <p:cNvCxnSpPr/>
            <p:nvPr/>
          </p:nvCxnSpPr>
          <p:spPr>
            <a:xfrm>
              <a:off x="4299692" y="2541147"/>
              <a:ext cx="0" cy="1382765"/>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1A7AD17B-FFAF-A049-9C65-B0D18A05CFAD}"/>
                </a:ext>
              </a:extLst>
            </p:cNvPr>
            <p:cNvCxnSpPr/>
            <p:nvPr/>
          </p:nvCxnSpPr>
          <p:spPr>
            <a:xfrm flipH="1">
              <a:off x="4193105" y="2541147"/>
              <a:ext cx="106091" cy="0"/>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105" name="Conector Reto 104">
              <a:extLst>
                <a:ext uri="{FF2B5EF4-FFF2-40B4-BE49-F238E27FC236}">
                  <a16:creationId xmlns:a16="http://schemas.microsoft.com/office/drawing/2014/main" id="{A33EF56B-0C96-E448-8B67-E7E37640343F}"/>
                </a:ext>
              </a:extLst>
            </p:cNvPr>
            <p:cNvCxnSpPr/>
            <p:nvPr/>
          </p:nvCxnSpPr>
          <p:spPr>
            <a:xfrm flipH="1">
              <a:off x="4193105" y="3925376"/>
              <a:ext cx="106091" cy="0"/>
            </a:xfrm>
            <a:prstGeom prst="line">
              <a:avLst/>
            </a:prstGeom>
            <a:ln>
              <a:solidFill>
                <a:srgbClr val="00DEAA"/>
              </a:solidFill>
            </a:ln>
          </p:spPr>
          <p:style>
            <a:lnRef idx="1">
              <a:schemeClr val="accent1"/>
            </a:lnRef>
            <a:fillRef idx="0">
              <a:schemeClr val="accent1"/>
            </a:fillRef>
            <a:effectRef idx="0">
              <a:schemeClr val="accent1"/>
            </a:effectRef>
            <a:fontRef idx="minor">
              <a:schemeClr val="tx1"/>
            </a:fontRef>
          </p:style>
        </p:cxnSp>
        <p:cxnSp>
          <p:nvCxnSpPr>
            <p:cNvPr id="106" name="Conector Reto 105">
              <a:extLst>
                <a:ext uri="{FF2B5EF4-FFF2-40B4-BE49-F238E27FC236}">
                  <a16:creationId xmlns:a16="http://schemas.microsoft.com/office/drawing/2014/main" id="{ED7617C8-F02E-2F45-8E28-6796A826E42D}"/>
                </a:ext>
              </a:extLst>
            </p:cNvPr>
            <p:cNvCxnSpPr>
              <a:cxnSpLocks/>
            </p:cNvCxnSpPr>
            <p:nvPr/>
          </p:nvCxnSpPr>
          <p:spPr>
            <a:xfrm flipH="1">
              <a:off x="4304250" y="3258520"/>
              <a:ext cx="205364" cy="0"/>
            </a:xfrm>
            <a:prstGeom prst="line">
              <a:avLst/>
            </a:prstGeom>
            <a:ln>
              <a:solidFill>
                <a:srgbClr val="00DEA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07" name="Tabela 106">
            <a:extLst>
              <a:ext uri="{FF2B5EF4-FFF2-40B4-BE49-F238E27FC236}">
                <a16:creationId xmlns:a16="http://schemas.microsoft.com/office/drawing/2014/main" id="{B00CEFE7-5E8E-5B45-BF31-9248D7B00631}"/>
              </a:ext>
            </a:extLst>
          </p:cNvPr>
          <p:cNvGraphicFramePr>
            <a:graphicFrameLocks noGrp="1"/>
          </p:cNvGraphicFramePr>
          <p:nvPr/>
        </p:nvGraphicFramePr>
        <p:xfrm>
          <a:off x="3734765" y="4968003"/>
          <a:ext cx="386845" cy="1232955"/>
        </p:xfrm>
        <a:graphic>
          <a:graphicData uri="http://schemas.openxmlformats.org/drawingml/2006/table">
            <a:tbl>
              <a:tblPr>
                <a:tableStyleId>{5C22544A-7EE6-4342-B048-85BDC9FD1C3A}</a:tableStyleId>
              </a:tblPr>
              <a:tblGrid>
                <a:gridCol w="386845">
                  <a:extLst>
                    <a:ext uri="{9D8B030D-6E8A-4147-A177-3AD203B41FA5}">
                      <a16:colId xmlns:a16="http://schemas.microsoft.com/office/drawing/2014/main" val="3504690736"/>
                    </a:ext>
                  </a:extLst>
                </a:gridCol>
              </a:tblGrid>
              <a:tr h="410985">
                <a:tc>
                  <a:txBody>
                    <a:bodyPr/>
                    <a:lstStyle/>
                    <a:p>
                      <a:pPr algn="ctr" rtl="0" fontAlgn="ctr"/>
                      <a:r>
                        <a:rPr lang="pt-BR" sz="1400" b="0" i="0" u="none" strike="noStrike">
                          <a:solidFill>
                            <a:srgbClr val="00B98E"/>
                          </a:solidFill>
                          <a:effectLst/>
                          <a:latin typeface="Segoe UI" panose="020B0502040204020203" pitchFamily="34" charset="0"/>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681092"/>
                  </a:ext>
                </a:extLst>
              </a:tr>
              <a:tr h="410985">
                <a:tc>
                  <a:txBody>
                    <a:bodyPr/>
                    <a:lstStyle/>
                    <a:p>
                      <a:pPr algn="ctr" rtl="0" fontAlgn="ctr"/>
                      <a:r>
                        <a:rPr lang="pt-BR" sz="1400" b="0" i="0" u="none" strike="noStrike">
                          <a:solidFill>
                            <a:srgbClr val="00B98E"/>
                          </a:solidFill>
                          <a:effectLst/>
                          <a:latin typeface="Segoe UI" panose="020B0502040204020203" pitchFamily="34" charset="0"/>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9197954"/>
                  </a:ext>
                </a:extLst>
              </a:tr>
              <a:tr h="410985">
                <a:tc>
                  <a:txBody>
                    <a:bodyPr/>
                    <a:lstStyle/>
                    <a:p>
                      <a:pPr algn="ctr" rtl="0" fontAlgn="ctr"/>
                      <a:r>
                        <a:rPr lang="pt-BR" sz="1400" b="0" i="0" u="none" strike="noStrike" dirty="0">
                          <a:solidFill>
                            <a:srgbClr val="00B98E"/>
                          </a:solidFill>
                          <a:effectLst/>
                          <a:latin typeface="Segoe UI" panose="020B0502040204020203" pitchFamily="34" charset="0"/>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837518"/>
                  </a:ext>
                </a:extLst>
              </a:tr>
            </a:tbl>
          </a:graphicData>
        </a:graphic>
      </p:graphicFrame>
      <p:cxnSp>
        <p:nvCxnSpPr>
          <p:cNvPr id="109" name="Conector de Seta Reta 108">
            <a:extLst>
              <a:ext uri="{FF2B5EF4-FFF2-40B4-BE49-F238E27FC236}">
                <a16:creationId xmlns:a16="http://schemas.microsoft.com/office/drawing/2014/main" id="{0B7D233F-0C67-E64A-8909-A85E6B2B5D08}"/>
              </a:ext>
            </a:extLst>
          </p:cNvPr>
          <p:cNvCxnSpPr>
            <a:cxnSpLocks/>
          </p:cNvCxnSpPr>
          <p:nvPr/>
        </p:nvCxnSpPr>
        <p:spPr>
          <a:xfrm>
            <a:off x="3394075" y="5171153"/>
            <a:ext cx="279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a:extLst>
              <a:ext uri="{FF2B5EF4-FFF2-40B4-BE49-F238E27FC236}">
                <a16:creationId xmlns:a16="http://schemas.microsoft.com/office/drawing/2014/main" id="{862DC815-5B8B-774D-BB06-6E74523773CE}"/>
              </a:ext>
            </a:extLst>
          </p:cNvPr>
          <p:cNvCxnSpPr>
            <a:cxnSpLocks/>
          </p:cNvCxnSpPr>
          <p:nvPr/>
        </p:nvCxnSpPr>
        <p:spPr>
          <a:xfrm>
            <a:off x="3359150" y="5596603"/>
            <a:ext cx="314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a:extLst>
              <a:ext uri="{FF2B5EF4-FFF2-40B4-BE49-F238E27FC236}">
                <a16:creationId xmlns:a16="http://schemas.microsoft.com/office/drawing/2014/main" id="{D70BBC1B-1DB1-9F46-B116-30F67E66F6BF}"/>
              </a:ext>
            </a:extLst>
          </p:cNvPr>
          <p:cNvCxnSpPr>
            <a:cxnSpLocks/>
          </p:cNvCxnSpPr>
          <p:nvPr/>
        </p:nvCxnSpPr>
        <p:spPr>
          <a:xfrm>
            <a:off x="3394075" y="6018878"/>
            <a:ext cx="279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2" name="Gráfico 111">
            <a:extLst>
              <a:ext uri="{FF2B5EF4-FFF2-40B4-BE49-F238E27FC236}">
                <a16:creationId xmlns:a16="http://schemas.microsoft.com/office/drawing/2014/main" id="{F5C6AA46-1318-6D4B-A4B6-C7EF5A719A7B}"/>
              </a:ext>
            </a:extLst>
          </p:cNvPr>
          <p:cNvGraphicFramePr>
            <a:graphicFrameLocks noChangeAspect="1"/>
          </p:cNvGraphicFramePr>
          <p:nvPr/>
        </p:nvGraphicFramePr>
        <p:xfrm>
          <a:off x="5267192" y="4991519"/>
          <a:ext cx="1900669" cy="11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3" name="Gráfico 112">
            <a:extLst>
              <a:ext uri="{FF2B5EF4-FFF2-40B4-BE49-F238E27FC236}">
                <a16:creationId xmlns:a16="http://schemas.microsoft.com/office/drawing/2014/main" id="{9407F6A1-3E7C-5448-9CF8-05E5ECDD18AF}"/>
              </a:ext>
            </a:extLst>
          </p:cNvPr>
          <p:cNvGraphicFramePr>
            <a:graphicFrameLocks noChangeAspect="1"/>
          </p:cNvGraphicFramePr>
          <p:nvPr/>
        </p:nvGraphicFramePr>
        <p:xfrm>
          <a:off x="7271350" y="4991519"/>
          <a:ext cx="1900669" cy="11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4" name="Gráfico 113">
            <a:extLst>
              <a:ext uri="{FF2B5EF4-FFF2-40B4-BE49-F238E27FC236}">
                <a16:creationId xmlns:a16="http://schemas.microsoft.com/office/drawing/2014/main" id="{8BD48461-50A8-6747-8FB9-D0BC6C404C2F}"/>
              </a:ext>
            </a:extLst>
          </p:cNvPr>
          <p:cNvGraphicFramePr>
            <a:graphicFrameLocks noChangeAspect="1"/>
          </p:cNvGraphicFramePr>
          <p:nvPr/>
        </p:nvGraphicFramePr>
        <p:xfrm>
          <a:off x="9306970" y="4991519"/>
          <a:ext cx="1900668" cy="1152000"/>
        </p:xfrm>
        <a:graphic>
          <a:graphicData uri="http://schemas.openxmlformats.org/drawingml/2006/chart">
            <c:chart xmlns:c="http://schemas.openxmlformats.org/drawingml/2006/chart" xmlns:r="http://schemas.openxmlformats.org/officeDocument/2006/relationships" r:id="rId10"/>
          </a:graphicData>
        </a:graphic>
      </p:graphicFrame>
      <p:cxnSp>
        <p:nvCxnSpPr>
          <p:cNvPr id="98" name="Conector de Seta Reta 97">
            <a:extLst>
              <a:ext uri="{FF2B5EF4-FFF2-40B4-BE49-F238E27FC236}">
                <a16:creationId xmlns:a16="http://schemas.microsoft.com/office/drawing/2014/main" id="{BE229E87-C288-D441-9E84-9B2F3909484C}"/>
              </a:ext>
            </a:extLst>
          </p:cNvPr>
          <p:cNvCxnSpPr>
            <a:cxnSpLocks/>
          </p:cNvCxnSpPr>
          <p:nvPr/>
        </p:nvCxnSpPr>
        <p:spPr>
          <a:xfrm>
            <a:off x="6851081" y="5600558"/>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CaixaDeTexto 26">
            <a:extLst>
              <a:ext uri="{FF2B5EF4-FFF2-40B4-BE49-F238E27FC236}">
                <a16:creationId xmlns:a16="http://schemas.microsoft.com/office/drawing/2014/main" id="{E215627F-8168-CB4E-84D4-9240E8D46825}"/>
              </a:ext>
            </a:extLst>
          </p:cNvPr>
          <p:cNvSpPr txBox="1"/>
          <p:nvPr/>
        </p:nvSpPr>
        <p:spPr>
          <a:xfrm>
            <a:off x="6982336" y="5278078"/>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74%</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cxnSp>
        <p:nvCxnSpPr>
          <p:cNvPr id="115" name="Conector de Seta Reta 114">
            <a:extLst>
              <a:ext uri="{FF2B5EF4-FFF2-40B4-BE49-F238E27FC236}">
                <a16:creationId xmlns:a16="http://schemas.microsoft.com/office/drawing/2014/main" id="{A7DD593D-2156-2841-B32B-8813CDF4E13F}"/>
              </a:ext>
            </a:extLst>
          </p:cNvPr>
          <p:cNvCxnSpPr>
            <a:cxnSpLocks/>
          </p:cNvCxnSpPr>
          <p:nvPr/>
        </p:nvCxnSpPr>
        <p:spPr>
          <a:xfrm>
            <a:off x="8876813" y="5600558"/>
            <a:ext cx="769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CaixaDeTexto 26">
            <a:extLst>
              <a:ext uri="{FF2B5EF4-FFF2-40B4-BE49-F238E27FC236}">
                <a16:creationId xmlns:a16="http://schemas.microsoft.com/office/drawing/2014/main" id="{5D49595B-CDFD-0340-B03E-21F55D6136F0}"/>
              </a:ext>
            </a:extLst>
          </p:cNvPr>
          <p:cNvSpPr txBox="1"/>
          <p:nvPr/>
        </p:nvSpPr>
        <p:spPr>
          <a:xfrm>
            <a:off x="8963531" y="5278078"/>
            <a:ext cx="619336" cy="310726"/>
          </a:xfrm>
          <a:prstGeom prst="rect">
            <a:avLst/>
          </a:prstGeom>
          <a:noFill/>
        </p:spPr>
        <p:txBody>
          <a:bodyPr wrap="square" lIns="0" rtlCol="0">
            <a:spAutoFit/>
          </a:bodyPr>
          <a:lstStyle/>
          <a:p>
            <a:pPr algn="ctr">
              <a:lnSpc>
                <a:spcPct val="110000"/>
              </a:lnSpc>
              <a:spcAft>
                <a:spcPts val="1000"/>
              </a:spcAft>
            </a:pPr>
            <a:r>
              <a:rPr lang="pt-BR" sz="1400" spc="10" dirty="0">
                <a:solidFill>
                  <a:schemeClr val="tx1">
                    <a:lumMod val="50000"/>
                    <a:lumOff val="50000"/>
                  </a:schemeClr>
                </a:solidFill>
                <a:latin typeface="Segoe UI Symbol" panose="020B0502040204020203" pitchFamily="34" charset="0"/>
                <a:ea typeface="Segoe UI Symbol" panose="020B0502040204020203" pitchFamily="34" charset="0"/>
                <a:cs typeface="Segoe UI" panose="020B0502040204020203" pitchFamily="34" charset="0"/>
              </a:rPr>
              <a:t>65%</a:t>
            </a:r>
            <a:endParaRPr lang="pt-BR" sz="1400" spc="10" dirty="0">
              <a:solidFill>
                <a:schemeClr val="tx1">
                  <a:lumMod val="50000"/>
                  <a:lumOff val="50000"/>
                </a:schemeClr>
              </a:solidFill>
              <a:highlight>
                <a:srgbClr val="FFFF00"/>
              </a:highlight>
              <a:latin typeface="Segoe UI Symbol" panose="020B0502040204020203" pitchFamily="34" charset="0"/>
              <a:ea typeface="Segoe UI Symbol" panose="020B0502040204020203" pitchFamily="34" charset="0"/>
              <a:cs typeface="Segoe UI" panose="020B0502040204020203" pitchFamily="34" charset="0"/>
            </a:endParaRPr>
          </a:p>
        </p:txBody>
      </p:sp>
      <p:sp>
        <p:nvSpPr>
          <p:cNvPr id="60" name="CaixaDeTexto 26">
            <a:extLst>
              <a:ext uri="{FF2B5EF4-FFF2-40B4-BE49-F238E27FC236}">
                <a16:creationId xmlns:a16="http://schemas.microsoft.com/office/drawing/2014/main" id="{6BFCE526-60F3-431E-97F4-F2989A4885B7}"/>
              </a:ext>
            </a:extLst>
          </p:cNvPr>
          <p:cNvSpPr txBox="1"/>
          <p:nvPr/>
        </p:nvSpPr>
        <p:spPr>
          <a:xfrm>
            <a:off x="487650" y="1155420"/>
            <a:ext cx="11450349" cy="1502399"/>
          </a:xfrm>
          <a:prstGeom prst="rect">
            <a:avLst/>
          </a:prstGeom>
          <a:noFill/>
        </p:spPr>
        <p:txBody>
          <a:bodyPr wrap="square" lIns="0" rtlCol="0">
            <a:spAutoFit/>
          </a:bodyPr>
          <a:lstStyle/>
          <a:p>
            <a:pPr>
              <a:lnSpc>
                <a:spcPct val="110000"/>
              </a:lnSpc>
              <a:spcAft>
                <a:spcPts val="10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Já a comparação do BB com os bancos digitais indica que, além da melhor percepção de valor desses players tanto nos fatores de qualidade quanto nos canais avaliados - assinalando melhor assimilação de experiência do cliente - a satisfação com Preços é muito superior à dos demais bancos e equivalente  aos demais fatores objetivos dos mesmos. Apesar do menor percentual de explicação na regressão dos Bancos Digitais (indicando que o modelo de medição é menos adequado a esses bancos, que podem ter outros aspectos associados à satisfação), entre os aspectos medidos a avaliação dos Preços é, ainda, uma das maiores responsáveis pela formação de Custo </a:t>
            </a:r>
            <a:r>
              <a:rPr lang="pt-BR" sz="1400"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x</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Benefício, se estabelecendo como um forte diferencial para a sustentação de altos níveis de satisfação global e indicação desses modelos de relacionamento.</a:t>
            </a:r>
          </a:p>
        </p:txBody>
      </p:sp>
    </p:spTree>
    <p:extLst>
      <p:ext uri="{BB962C8B-B14F-4D97-AF65-F5344CB8AC3E}">
        <p14:creationId xmlns:p14="http://schemas.microsoft.com/office/powerpoint/2010/main" val="4099589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24">
            <a:extLst>
              <a:ext uri="{FF2B5EF4-FFF2-40B4-BE49-F238E27FC236}">
                <a16:creationId xmlns:a16="http://schemas.microsoft.com/office/drawing/2014/main" id="{64FD9727-0F61-E249-B890-7820DA150E75}"/>
              </a:ext>
            </a:extLst>
          </p:cNvPr>
          <p:cNvSpPr/>
          <p:nvPr/>
        </p:nvSpPr>
        <p:spPr>
          <a:xfrm>
            <a:off x="-63088" y="-42422"/>
            <a:ext cx="12318175" cy="69453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67C59B9-AEBE-EE4E-83B1-6DC44EA6E4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8777" y="966328"/>
            <a:ext cx="7216640" cy="4815902"/>
          </a:xfrm>
          <a:prstGeom prst="rect">
            <a:avLst/>
          </a:prstGeom>
        </p:spPr>
      </p:pic>
      <p:sp>
        <p:nvSpPr>
          <p:cNvPr id="30" name="Retângulo 29">
            <a:extLst>
              <a:ext uri="{FF2B5EF4-FFF2-40B4-BE49-F238E27FC236}">
                <a16:creationId xmlns:a16="http://schemas.microsoft.com/office/drawing/2014/main" id="{8EF5A655-C33F-504E-8E43-1AD39DAF39BD}"/>
              </a:ext>
            </a:extLst>
          </p:cNvPr>
          <p:cNvSpPr/>
          <p:nvPr/>
        </p:nvSpPr>
        <p:spPr>
          <a:xfrm>
            <a:off x="4163787" y="966328"/>
            <a:ext cx="2890156" cy="4815244"/>
          </a:xfrm>
          <a:prstGeom prst="rect">
            <a:avLst/>
          </a:prstGeom>
          <a:gradFill flip="none" rotWithShape="1">
            <a:gsLst>
              <a:gs pos="0">
                <a:srgbClr val="1A1A1A">
                  <a:alpha val="0"/>
                </a:srgbClr>
              </a:gs>
              <a:gs pos="100000">
                <a:srgbClr val="1A1A1A">
                  <a:alpha val="4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688E3263-1FA0-F44D-8192-A4245ECD1287}"/>
              </a:ext>
            </a:extLst>
          </p:cNvPr>
          <p:cNvSpPr txBox="1"/>
          <p:nvPr/>
        </p:nvSpPr>
        <p:spPr>
          <a:xfrm>
            <a:off x="248525" y="2085885"/>
            <a:ext cx="6413532" cy="2677656"/>
          </a:xfrm>
          <a:prstGeom prst="rect">
            <a:avLst/>
          </a:prstGeom>
          <a:noFill/>
        </p:spPr>
        <p:txBody>
          <a:bodyPr wrap="square" rtlCol="0">
            <a:spAutoFit/>
          </a:bodyPr>
          <a:lstStyle/>
          <a:p>
            <a:pPr algn="r"/>
            <a:r>
              <a:rPr lang="pt-BR" sz="5600" b="1" spc="600" dirty="0">
                <a:solidFill>
                  <a:schemeClr val="bg1"/>
                </a:solidFill>
                <a:latin typeface="Segoe UI" panose="020B0502040204020203" pitchFamily="34" charset="0"/>
                <a:cs typeface="Segoe UI" panose="020B0502040204020203" pitchFamily="34" charset="0"/>
              </a:rPr>
              <a:t>DIFERENTES PERCEPÇÕES SOBRE O BB</a:t>
            </a:r>
          </a:p>
        </p:txBody>
      </p:sp>
      <p:sp>
        <p:nvSpPr>
          <p:cNvPr id="32" name="CaixaDeTexto 26">
            <a:extLst>
              <a:ext uri="{FF2B5EF4-FFF2-40B4-BE49-F238E27FC236}">
                <a16:creationId xmlns:a16="http://schemas.microsoft.com/office/drawing/2014/main" id="{4AAD4BDF-088A-D042-8B1F-858C9A2E5812}"/>
              </a:ext>
            </a:extLst>
          </p:cNvPr>
          <p:cNvSpPr txBox="1"/>
          <p:nvPr/>
        </p:nvSpPr>
        <p:spPr>
          <a:xfrm>
            <a:off x="796584" y="4811843"/>
            <a:ext cx="4073368" cy="888705"/>
          </a:xfrm>
          <a:prstGeom prst="rect">
            <a:avLst/>
          </a:prstGeom>
          <a:noFill/>
        </p:spPr>
        <p:txBody>
          <a:bodyPr wrap="square" lIns="0" rtlCol="0">
            <a:spAutoFit/>
          </a:bodyPr>
          <a:lstStyle/>
          <a:p>
            <a:pPr algn="r">
              <a:lnSpc>
                <a:spcPct val="110000"/>
              </a:lnSpc>
              <a:spcAft>
                <a:spcPts val="1000"/>
              </a:spcAft>
            </a:pPr>
            <a:r>
              <a:rPr lang="pt-BR" sz="1600" i="1" spc="300" dirty="0">
                <a:solidFill>
                  <a:schemeClr val="bg1"/>
                </a:solidFill>
                <a:latin typeface="Segoe Pro SemiLight" panose="020B0402040204020203" pitchFamily="34" charset="0"/>
                <a:ea typeface="Century Gothic" charset="0"/>
                <a:cs typeface="Segoe UI" panose="020B0502040204020203" pitchFamily="34" charset="0"/>
              </a:rPr>
              <a:t>Satisfação com o Banco nas diferentes Unidades de Varejo, Perfis priorizados e Estados</a:t>
            </a:r>
          </a:p>
        </p:txBody>
      </p:sp>
      <p:grpSp>
        <p:nvGrpSpPr>
          <p:cNvPr id="20" name="Agrupar 19">
            <a:extLst>
              <a:ext uri="{FF2B5EF4-FFF2-40B4-BE49-F238E27FC236}">
                <a16:creationId xmlns:a16="http://schemas.microsoft.com/office/drawing/2014/main" id="{BF2824EF-E0BD-8847-A1C0-4D5939ADD4D5}"/>
              </a:ext>
            </a:extLst>
          </p:cNvPr>
          <p:cNvGrpSpPr/>
          <p:nvPr/>
        </p:nvGrpSpPr>
        <p:grpSpPr>
          <a:xfrm>
            <a:off x="5207432" y="708629"/>
            <a:ext cx="5393411" cy="5393411"/>
            <a:chOff x="5207432" y="708629"/>
            <a:chExt cx="5393411" cy="5393411"/>
          </a:xfrm>
          <a:solidFill>
            <a:srgbClr val="FFFF00"/>
          </a:solidFill>
        </p:grpSpPr>
        <p:sp>
          <p:nvSpPr>
            <p:cNvPr id="15" name="Forma Livre 14">
              <a:extLst>
                <a:ext uri="{FF2B5EF4-FFF2-40B4-BE49-F238E27FC236}">
                  <a16:creationId xmlns:a16="http://schemas.microsoft.com/office/drawing/2014/main" id="{EA6EA6AB-25A7-DC44-A395-8244053058F5}"/>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10">
              <a:extLst>
                <a:ext uri="{FF2B5EF4-FFF2-40B4-BE49-F238E27FC236}">
                  <a16:creationId xmlns:a16="http://schemas.microsoft.com/office/drawing/2014/main" id="{C70975F2-A1DE-EE44-ADA8-7EED3988B383}"/>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3">
            <a:extLst>
              <a:ext uri="{FF2B5EF4-FFF2-40B4-BE49-F238E27FC236}">
                <a16:creationId xmlns:a16="http://schemas.microsoft.com/office/drawing/2014/main" id="{BC3E5A0F-16EA-7F49-9F25-8744CE40A370}"/>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spTree>
    <p:extLst>
      <p:ext uri="{BB962C8B-B14F-4D97-AF65-F5344CB8AC3E}">
        <p14:creationId xmlns:p14="http://schemas.microsoft.com/office/powerpoint/2010/main" val="2191835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ítulo 1"/>
          <p:cNvSpPr>
            <a:spLocks noGrp="1"/>
          </p:cNvSpPr>
          <p:nvPr>
            <p:ph type="title"/>
          </p:nvPr>
        </p:nvSpPr>
        <p:spPr/>
        <p:txBody>
          <a:bodyPr>
            <a:noAutofit/>
          </a:bodyPr>
          <a:lstStyle/>
          <a:p>
            <a:r>
              <a:rPr lang="pt-BR" sz="2400" b="1" dirty="0">
                <a:latin typeface="Segoe UI" panose="020B0502040204020203" pitchFamily="34" charset="0"/>
              </a:rPr>
              <a:t>UNIDADES DE VAREJO</a:t>
            </a:r>
            <a:r>
              <a:rPr lang="pt-BR" sz="2400" dirty="0">
                <a:latin typeface="Segoe UI" panose="020B0502040204020203" pitchFamily="34" charset="0"/>
              </a:rPr>
              <a:t> | UAV E URV</a:t>
            </a:r>
          </a:p>
        </p:txBody>
      </p:sp>
      <p:sp>
        <p:nvSpPr>
          <p:cNvPr id="101" name="Espaço Reservado para Texto 2"/>
          <p:cNvSpPr>
            <a:spLocks noGrp="1"/>
          </p:cNvSpPr>
          <p:nvPr>
            <p:ph type="body" sz="quarter" idx="13"/>
          </p:nvPr>
        </p:nvSpPr>
        <p:spPr>
          <a:xfrm>
            <a:off x="452294" y="708621"/>
            <a:ext cx="6426971" cy="373115"/>
          </a:xfrm>
        </p:spPr>
        <p:txBody>
          <a:bodyPr>
            <a:noAutofit/>
          </a:bodyPr>
          <a:lstStyle/>
          <a:p>
            <a:r>
              <a:rPr lang="pt-BR" sz="1900" dirty="0">
                <a:latin typeface="Segoe UI" panose="020B0502040204020203" pitchFamily="34" charset="0"/>
                <a:ea typeface="Segoe UI Symbol" panose="020B0502040204020203" pitchFamily="34" charset="0"/>
              </a:rPr>
              <a:t>Distribuição da base de </a:t>
            </a:r>
            <a:r>
              <a:rPr lang="pt-BR" sz="2000" dirty="0">
                <a:latin typeface="Segoe UI" panose="020B0502040204020203" pitchFamily="34" charset="0"/>
                <a:ea typeface="Segoe UI Symbol" panose="020B0502040204020203" pitchFamily="34" charset="0"/>
              </a:rPr>
              <a:t>clientes</a:t>
            </a:r>
            <a:r>
              <a:rPr lang="pt-BR" sz="1900" dirty="0">
                <a:latin typeface="Segoe UI" panose="020B0502040204020203" pitchFamily="34" charset="0"/>
                <a:ea typeface="Segoe UI Symbol" panose="020B0502040204020203" pitchFamily="34" charset="0"/>
              </a:rPr>
              <a:t> BB e amostra obtida</a:t>
            </a:r>
          </a:p>
        </p:txBody>
      </p:sp>
      <p:sp>
        <p:nvSpPr>
          <p:cNvPr id="67" name="CaixaDeTexto 26">
            <a:extLst>
              <a:ext uri="{FF2B5EF4-FFF2-40B4-BE49-F238E27FC236}">
                <a16:creationId xmlns:a16="http://schemas.microsoft.com/office/drawing/2014/main" id="{43BCAE79-3E87-B642-97B6-722BFBADC13D}"/>
              </a:ext>
            </a:extLst>
          </p:cNvPr>
          <p:cNvSpPr txBox="1"/>
          <p:nvPr/>
        </p:nvSpPr>
        <p:spPr>
          <a:xfrm>
            <a:off x="432879" y="1524316"/>
            <a:ext cx="3761363" cy="4493410"/>
          </a:xfrm>
          <a:prstGeom prst="rect">
            <a:avLst/>
          </a:prstGeom>
          <a:noFill/>
        </p:spPr>
        <p:txBody>
          <a:bodyPr wrap="square" lIns="0" rtlCol="0">
            <a:spAutoFit/>
          </a:bodyPr>
          <a:lstStyle/>
          <a:p>
            <a:pPr>
              <a:lnSpc>
                <a:spcPct val="110000"/>
              </a:lnSpc>
              <a:spcAft>
                <a:spcPts val="600"/>
              </a:spcAft>
            </a:pPr>
            <a:r>
              <a:rPr lang="pt-BR" sz="1400" spc="10" dirty="0">
                <a:latin typeface="Segoe UI" panose="020B0502040204020203" pitchFamily="34" charset="0"/>
                <a:ea typeface="Segoe UI Symbol" panose="020B0502040204020203" pitchFamily="34" charset="0"/>
                <a:cs typeface="Segoe UI" panose="020B0502040204020203" pitchFamily="34" charset="0"/>
              </a:rPr>
              <a:t>Nessa seção são apontadas as diferenças de percepção nos distintos modelos de relacionamento e unidades do Banco, de forma a identificar pontos fortes e aspectos a serem corrigidos dentro de cada segmentação trabalhada pelo BB.</a:t>
            </a:r>
          </a:p>
          <a:p>
            <a:pPr>
              <a:lnSpc>
                <a:spcPct val="110000"/>
              </a:lnSpc>
              <a:spcAft>
                <a:spcPts val="600"/>
              </a:spcAft>
            </a:pPr>
            <a:r>
              <a:rPr lang="pt-BR" sz="1400" spc="10" dirty="0">
                <a:latin typeface="Segoe UI" panose="020B0502040204020203" pitchFamily="34" charset="0"/>
                <a:ea typeface="Segoe UI Symbol" panose="020B0502040204020203" pitchFamily="34" charset="0"/>
                <a:cs typeface="Segoe UI" panose="020B0502040204020203" pitchFamily="34" charset="0"/>
              </a:rPr>
              <a:t>Ao lado, a distribuição dos clientes BB nas Unidades Varejo – UAV e URV – e também pelas carteiras na pesquisa, caracterizando a representatividade de cada segmento de clientes no total da amostra e dentro de </a:t>
            </a:r>
            <a:br>
              <a:rPr lang="pt-BR" sz="1400" spc="10" dirty="0">
                <a:latin typeface="Segoe UI" panose="020B0502040204020203" pitchFamily="34" charset="0"/>
                <a:ea typeface="Segoe UI Symbol" panose="020B0502040204020203" pitchFamily="34" charset="0"/>
                <a:cs typeface="Segoe UI" panose="020B0502040204020203" pitchFamily="34" charset="0"/>
              </a:rPr>
            </a:br>
            <a:r>
              <a:rPr lang="pt-BR" sz="1400" spc="10" dirty="0">
                <a:latin typeface="Segoe UI" panose="020B0502040204020203" pitchFamily="34" charset="0"/>
                <a:ea typeface="Segoe UI Symbol" panose="020B0502040204020203" pitchFamily="34" charset="0"/>
                <a:cs typeface="Segoe UI" panose="020B0502040204020203" pitchFamily="34" charset="0"/>
              </a:rPr>
              <a:t>cada Unidade.</a:t>
            </a:r>
          </a:p>
          <a:p>
            <a:pPr>
              <a:lnSpc>
                <a:spcPct val="110000"/>
              </a:lnSpc>
              <a:spcAft>
                <a:spcPts val="600"/>
              </a:spcAft>
            </a:pPr>
            <a:r>
              <a:rPr lang="pt-BR" sz="1400" spc="10" dirty="0">
                <a:latin typeface="Segoe UI" panose="020B0502040204020203" pitchFamily="34" charset="0"/>
                <a:ea typeface="Segoe UI Symbol" panose="020B0502040204020203" pitchFamily="34" charset="0"/>
                <a:cs typeface="Segoe UI" panose="020B0502040204020203" pitchFamily="34" charset="0"/>
              </a:rPr>
              <a:t>Vale ressaltar a relevância das carteiras Varejo, Nicho Digital, Personalizado e Prof. Estratégicos na UAV, indicando os perfis que mais influenciam os resultados dessa unidade, enquanto na URV destacam-se clientes das carteiras Exclusivo e Estilo. </a:t>
            </a:r>
            <a:endParaRPr lang="pt-BR" sz="1400" dirty="0">
              <a:latin typeface="Segoe UI" panose="020B0502040204020203" pitchFamily="34" charset="0"/>
              <a:ea typeface="Segoe UI Symbol" panose="020B0502040204020203" pitchFamily="34" charset="0"/>
              <a:cs typeface="Segoe UI" panose="020B0502040204020203" pitchFamily="34" charset="0"/>
            </a:endParaRPr>
          </a:p>
        </p:txBody>
      </p:sp>
      <p:sp>
        <p:nvSpPr>
          <p:cNvPr id="30" name="Retângulo 29">
            <a:extLst>
              <a:ext uri="{FF2B5EF4-FFF2-40B4-BE49-F238E27FC236}">
                <a16:creationId xmlns:a16="http://schemas.microsoft.com/office/drawing/2014/main" id="{C782971E-71B5-B844-A57E-CCFFFEC37446}"/>
              </a:ext>
            </a:extLst>
          </p:cNvPr>
          <p:cNvSpPr/>
          <p:nvPr/>
        </p:nvSpPr>
        <p:spPr>
          <a:xfrm>
            <a:off x="7600796" y="0"/>
            <a:ext cx="4590979"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AAEF97D9-E37D-684A-AF38-A7BDD7A54E4B}"/>
              </a:ext>
            </a:extLst>
          </p:cNvPr>
          <p:cNvSpPr/>
          <p:nvPr/>
        </p:nvSpPr>
        <p:spPr>
          <a:xfrm>
            <a:off x="4576171" y="1339357"/>
            <a:ext cx="7051880" cy="5156445"/>
          </a:xfrm>
          <a:prstGeom prst="rect">
            <a:avLst/>
          </a:prstGeom>
          <a:solidFill>
            <a:schemeClr val="bg1"/>
          </a:solidFill>
          <a:ln>
            <a:noFill/>
          </a:ln>
          <a:effectLst>
            <a:outerShdw blurRad="342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Segoe UI" panose="020B0502040204020203" pitchFamily="34" charset="0"/>
              <a:cs typeface="Segoe UI" panose="020B0502040204020203" pitchFamily="34" charset="0"/>
            </a:endParaRPr>
          </a:p>
        </p:txBody>
      </p:sp>
      <p:sp>
        <p:nvSpPr>
          <p:cNvPr id="32" name="CaixaDeTexto 26">
            <a:extLst>
              <a:ext uri="{FF2B5EF4-FFF2-40B4-BE49-F238E27FC236}">
                <a16:creationId xmlns:a16="http://schemas.microsoft.com/office/drawing/2014/main" id="{BFD09AEB-8E42-8547-A961-2FBBE5053ED2}"/>
              </a:ext>
            </a:extLst>
          </p:cNvPr>
          <p:cNvSpPr txBox="1"/>
          <p:nvPr/>
        </p:nvSpPr>
        <p:spPr>
          <a:xfrm>
            <a:off x="4861303" y="1514099"/>
            <a:ext cx="5304268" cy="588303"/>
          </a:xfrm>
          <a:prstGeom prst="rect">
            <a:avLst/>
          </a:prstGeom>
          <a:noFill/>
        </p:spPr>
        <p:txBody>
          <a:bodyPr wrap="square" lIns="0" rtlCol="0">
            <a:spAutoFit/>
          </a:bodyPr>
          <a:lstStyle/>
          <a:p>
            <a:pPr>
              <a:lnSpc>
                <a:spcPct val="110000"/>
              </a:lnSpc>
            </a:pPr>
            <a:r>
              <a:rPr lang="pt-BR" sz="1600" b="1" spc="10" dirty="0">
                <a:latin typeface="Segoe UI" panose="020B0502040204020203" pitchFamily="34" charset="0"/>
                <a:ea typeface="Century Gothic" charset="0"/>
                <a:cs typeface="Segoe UI" panose="020B0502040204020203" pitchFamily="34" charset="0"/>
              </a:rPr>
              <a:t>UNIDADES DE VAREJO</a:t>
            </a:r>
          </a:p>
          <a:p>
            <a:pPr>
              <a:lnSpc>
                <a:spcPct val="110000"/>
              </a:lnSpc>
            </a:pPr>
            <a:r>
              <a:rPr lang="pt-BR" sz="1400" i="1" spc="10" dirty="0">
                <a:latin typeface="Segoe UI" panose="020B0502040204020203" pitchFamily="34" charset="0"/>
                <a:ea typeface="Century Gothic" charset="0"/>
                <a:cs typeface="Segoe UI" panose="020B0502040204020203" pitchFamily="34" charset="0"/>
              </a:rPr>
              <a:t>(Distribuição na base total de clientes BB e amostra)</a:t>
            </a:r>
          </a:p>
        </p:txBody>
      </p:sp>
      <p:cxnSp>
        <p:nvCxnSpPr>
          <p:cNvPr id="55" name="Conector Reto 54">
            <a:extLst>
              <a:ext uri="{FF2B5EF4-FFF2-40B4-BE49-F238E27FC236}">
                <a16:creationId xmlns:a16="http://schemas.microsoft.com/office/drawing/2014/main" id="{A2DD7B62-CF59-BF4F-B2C5-A8E7CF281B96}"/>
              </a:ext>
            </a:extLst>
          </p:cNvPr>
          <p:cNvCxnSpPr/>
          <p:nvPr/>
        </p:nvCxnSpPr>
        <p:spPr>
          <a:xfrm>
            <a:off x="4822927" y="3321115"/>
            <a:ext cx="6597846"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CaixaDeTexto 26">
            <a:extLst>
              <a:ext uri="{FF2B5EF4-FFF2-40B4-BE49-F238E27FC236}">
                <a16:creationId xmlns:a16="http://schemas.microsoft.com/office/drawing/2014/main" id="{5B723023-3FE7-2643-8A83-93C67E3CE79C}"/>
              </a:ext>
            </a:extLst>
          </p:cNvPr>
          <p:cNvSpPr txBox="1"/>
          <p:nvPr/>
        </p:nvSpPr>
        <p:spPr>
          <a:xfrm>
            <a:off x="6367894" y="3209200"/>
            <a:ext cx="3462731" cy="289202"/>
          </a:xfrm>
          <a:prstGeom prst="rect">
            <a:avLst/>
          </a:prstGeom>
          <a:solidFill>
            <a:schemeClr val="bg1"/>
          </a:solidFill>
        </p:spPr>
        <p:txBody>
          <a:bodyPr wrap="square" lIns="0" rIns="0" rtlCol="0">
            <a:noAutofit/>
          </a:bodyPr>
          <a:lstStyle/>
          <a:p>
            <a:pPr algn="ctr">
              <a:lnSpc>
                <a:spcPct val="110000"/>
              </a:lnSpc>
            </a:pPr>
            <a:r>
              <a:rPr lang="pt-BR" sz="1100" i="1" spc="10" dirty="0">
                <a:solidFill>
                  <a:schemeClr val="tx1">
                    <a:lumMod val="75000"/>
                    <a:lumOff val="25000"/>
                  </a:schemeClr>
                </a:solidFill>
                <a:latin typeface="Segoe UI" panose="020B0502040204020203" pitchFamily="34" charset="0"/>
                <a:ea typeface="Century Gothic" charset="0"/>
                <a:cs typeface="Segoe UI" panose="020B0502040204020203" pitchFamily="34" charset="0"/>
              </a:rPr>
              <a:t>Distribuição de clientes</a:t>
            </a:r>
            <a:r>
              <a:rPr lang="pt-BR" sz="1100" b="1" i="1" spc="10" dirty="0">
                <a:solidFill>
                  <a:schemeClr val="tx1">
                    <a:lumMod val="75000"/>
                    <a:lumOff val="25000"/>
                  </a:schemeClr>
                </a:solidFill>
                <a:latin typeface="Segoe UI" panose="020B0502040204020203" pitchFamily="34" charset="0"/>
                <a:ea typeface="Century Gothic" charset="0"/>
                <a:cs typeface="Segoe UI" panose="020B0502040204020203" pitchFamily="34" charset="0"/>
              </a:rPr>
              <a:t> na amostra </a:t>
            </a:r>
            <a:r>
              <a:rPr lang="pt-BR" sz="1100" i="1" spc="10" dirty="0">
                <a:solidFill>
                  <a:schemeClr val="tx1">
                    <a:lumMod val="75000"/>
                    <a:lumOff val="25000"/>
                  </a:schemeClr>
                </a:solidFill>
                <a:latin typeface="Segoe UI" panose="020B0502040204020203" pitchFamily="34" charset="0"/>
                <a:ea typeface="Century Gothic" charset="0"/>
                <a:cs typeface="Segoe UI" panose="020B0502040204020203" pitchFamily="34" charset="0"/>
              </a:rPr>
              <a:t>(últimos 3 meses)</a:t>
            </a:r>
          </a:p>
        </p:txBody>
      </p:sp>
      <p:graphicFrame>
        <p:nvGraphicFramePr>
          <p:cNvPr id="61" name="Tabela 60">
            <a:extLst>
              <a:ext uri="{FF2B5EF4-FFF2-40B4-BE49-F238E27FC236}">
                <a16:creationId xmlns:a16="http://schemas.microsoft.com/office/drawing/2014/main" id="{2E2A3F48-1142-5846-8C16-F2BC05DE5E66}"/>
              </a:ext>
            </a:extLst>
          </p:cNvPr>
          <p:cNvGraphicFramePr>
            <a:graphicFrameLocks noGrp="1"/>
          </p:cNvGraphicFramePr>
          <p:nvPr/>
        </p:nvGraphicFramePr>
        <p:xfrm>
          <a:off x="5215750" y="3538561"/>
          <a:ext cx="5687640" cy="2422800"/>
        </p:xfrm>
        <a:graphic>
          <a:graphicData uri="http://schemas.openxmlformats.org/drawingml/2006/table">
            <a:tbl>
              <a:tblPr/>
              <a:tblGrid>
                <a:gridCol w="2771640">
                  <a:extLst>
                    <a:ext uri="{9D8B030D-6E8A-4147-A177-3AD203B41FA5}">
                      <a16:colId xmlns:a16="http://schemas.microsoft.com/office/drawing/2014/main" val="1358845331"/>
                    </a:ext>
                  </a:extLst>
                </a:gridCol>
                <a:gridCol w="972000">
                  <a:extLst>
                    <a:ext uri="{9D8B030D-6E8A-4147-A177-3AD203B41FA5}">
                      <a16:colId xmlns:a16="http://schemas.microsoft.com/office/drawing/2014/main" val="2565206299"/>
                    </a:ext>
                  </a:extLst>
                </a:gridCol>
                <a:gridCol w="972000">
                  <a:extLst>
                    <a:ext uri="{9D8B030D-6E8A-4147-A177-3AD203B41FA5}">
                      <a16:colId xmlns:a16="http://schemas.microsoft.com/office/drawing/2014/main" val="2475024163"/>
                    </a:ext>
                  </a:extLst>
                </a:gridCol>
                <a:gridCol w="972000">
                  <a:extLst>
                    <a:ext uri="{9D8B030D-6E8A-4147-A177-3AD203B41FA5}">
                      <a16:colId xmlns:a16="http://schemas.microsoft.com/office/drawing/2014/main" val="1896735558"/>
                    </a:ext>
                  </a:extLst>
                </a:gridCol>
              </a:tblGrid>
              <a:tr h="356400">
                <a:tc>
                  <a:txBody>
                    <a:bodyPr/>
                    <a:lstStyle/>
                    <a:p>
                      <a:pPr algn="l" fontAlgn="b"/>
                      <a:r>
                        <a:rPr lang="pt-BR" sz="1200" b="1" i="0" u="none" strike="noStrike" dirty="0">
                          <a:solidFill>
                            <a:srgbClr val="000000"/>
                          </a:solidFill>
                          <a:effectLst/>
                          <a:latin typeface="Franklin Gothic Book" panose="020B0503020102020204" pitchFamily="34" charset="0"/>
                        </a:rPr>
                        <a:t> Carteira</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pt-BR" sz="1200" b="1" i="0" u="none" strike="noStrike" dirty="0">
                        <a:solidFill>
                          <a:srgbClr val="000000"/>
                        </a:solidFill>
                        <a:effectLst/>
                        <a:latin typeface="Franklin Gothic Book" panose="020B0503020102020204" pitchFamily="34" charset="0"/>
                      </a:endParaRP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pt-BR" sz="1200" b="1" i="0" u="none" strike="noStrike" dirty="0">
                        <a:solidFill>
                          <a:srgbClr val="000000"/>
                        </a:solidFill>
                        <a:effectLst/>
                        <a:latin typeface="Franklin Gothic Book" panose="020B0503020102020204" pitchFamily="34" charset="0"/>
                      </a:endParaRP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dirty="0">
                          <a:solidFill>
                            <a:srgbClr val="000000"/>
                          </a:solidFill>
                          <a:effectLst/>
                          <a:latin typeface="Franklin Gothic Book" panose="020B0503020102020204" pitchFamily="34" charset="0"/>
                        </a:rPr>
                        <a:t>Total</a:t>
                      </a:r>
                    </a:p>
                  </a:txBody>
                  <a:tcPr marL="9525" marR="9525" marT="9525" marB="0" anchor="ctr">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645910"/>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Agro</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2,9%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0,2%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3,1%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30172022"/>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Estilo</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0,1%</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5,9%</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6,0%</a:t>
                      </a:r>
                    </a:p>
                  </a:txBody>
                  <a:tcPr marL="9525" marR="9525" marT="9525" marB="0" anchor="ctr">
                    <a:lnL>
                      <a:noFill/>
                    </a:lnL>
                    <a:lnR>
                      <a:noFill/>
                    </a:lnR>
                    <a:lnT>
                      <a:noFill/>
                    </a:lnT>
                    <a:lnB>
                      <a:noFill/>
                    </a:lnB>
                  </a:tcPr>
                </a:tc>
                <a:extLst>
                  <a:ext uri="{0D108BD9-81ED-4DB2-BD59-A6C34878D82A}">
                    <a16:rowId xmlns:a16="http://schemas.microsoft.com/office/drawing/2014/main" val="2035200408"/>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Exclusivo</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0,3%</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11,7%</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12,0%</a:t>
                      </a:r>
                    </a:p>
                  </a:txBody>
                  <a:tcPr marL="9525" marR="9525" marT="9525" marB="0" anchor="ctr">
                    <a:lnL>
                      <a:noFill/>
                    </a:lnL>
                    <a:lnR>
                      <a:noFill/>
                    </a:lnR>
                    <a:lnT>
                      <a:noFill/>
                    </a:lnT>
                    <a:lnB>
                      <a:noFill/>
                    </a:lnB>
                  </a:tcPr>
                </a:tc>
                <a:extLst>
                  <a:ext uri="{0D108BD9-81ED-4DB2-BD59-A6C34878D82A}">
                    <a16:rowId xmlns:a16="http://schemas.microsoft.com/office/drawing/2014/main" val="1083966913"/>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Modelos Leve</a:t>
                      </a:r>
                    </a:p>
                  </a:txBody>
                  <a:tcPr marL="9525" marR="9525" marT="9525" marB="0" anchor="ctr">
                    <a:lnL>
                      <a:noFill/>
                    </a:lnL>
                    <a:lnR>
                      <a:noFill/>
                    </a:lnR>
                    <a:lnT>
                      <a:noFill/>
                    </a:lnT>
                    <a:lnB>
                      <a:noFill/>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0,4%</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0,4%</a:t>
                      </a:r>
                    </a:p>
                  </a:txBody>
                  <a:tcPr marL="9525" marR="9525" marT="9525" marB="0" anchor="ctr">
                    <a:lnL>
                      <a:noFill/>
                    </a:lnL>
                    <a:lnR>
                      <a:noFill/>
                    </a:lnR>
                    <a:lnT>
                      <a:noFill/>
                    </a:lnT>
                    <a:lnB>
                      <a:noFill/>
                    </a:lnB>
                  </a:tcPr>
                </a:tc>
                <a:extLst>
                  <a:ext uri="{0D108BD9-81ED-4DB2-BD59-A6C34878D82A}">
                    <a16:rowId xmlns:a16="http://schemas.microsoft.com/office/drawing/2014/main" val="2067643164"/>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Nicho Digital</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3,6%</a:t>
                      </a:r>
                    </a:p>
                  </a:txBody>
                  <a:tcPr marL="9525" marR="9525" marT="9525" marB="0" anchor="ctr">
                    <a:lnL>
                      <a:noFill/>
                    </a:lnL>
                    <a:lnR>
                      <a:noFill/>
                    </a:lnR>
                    <a:lnT>
                      <a:noFill/>
                    </a:lnT>
                    <a:lnB>
                      <a:noFill/>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3,6%</a:t>
                      </a:r>
                    </a:p>
                  </a:txBody>
                  <a:tcPr marL="9525" marR="9525" marT="9525" marB="0" anchor="ctr">
                    <a:lnL>
                      <a:noFill/>
                    </a:lnL>
                    <a:lnR>
                      <a:noFill/>
                    </a:lnR>
                    <a:lnT>
                      <a:noFill/>
                    </a:lnT>
                    <a:lnB>
                      <a:noFill/>
                    </a:lnB>
                  </a:tcPr>
                </a:tc>
                <a:extLst>
                  <a:ext uri="{0D108BD9-81ED-4DB2-BD59-A6C34878D82A}">
                    <a16:rowId xmlns:a16="http://schemas.microsoft.com/office/drawing/2014/main" val="1917698980"/>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Personalizado</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5,6%</a:t>
                      </a:r>
                    </a:p>
                  </a:txBody>
                  <a:tcPr marL="9525" marR="9525" marT="9525" marB="0" anchor="ctr">
                    <a:lnL>
                      <a:noFill/>
                    </a:lnL>
                    <a:lnR>
                      <a:noFill/>
                    </a:lnR>
                    <a:lnT>
                      <a:noFill/>
                    </a:lnT>
                    <a:lnB>
                      <a:noFill/>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5,6%</a:t>
                      </a:r>
                    </a:p>
                  </a:txBody>
                  <a:tcPr marL="9525" marR="9525" marT="9525" marB="0" anchor="ctr">
                    <a:lnL>
                      <a:noFill/>
                    </a:lnL>
                    <a:lnR>
                      <a:noFill/>
                    </a:lnR>
                    <a:lnT>
                      <a:noFill/>
                    </a:lnT>
                    <a:lnB>
                      <a:noFill/>
                    </a:lnB>
                  </a:tcPr>
                </a:tc>
                <a:extLst>
                  <a:ext uri="{0D108BD9-81ED-4DB2-BD59-A6C34878D82A}">
                    <a16:rowId xmlns:a16="http://schemas.microsoft.com/office/drawing/2014/main" val="3596456475"/>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Profissionais Estratégicos</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6,4%</a:t>
                      </a:r>
                    </a:p>
                  </a:txBody>
                  <a:tcPr marL="9525" marR="9525" marT="9525" marB="0" anchor="ctr">
                    <a:lnL>
                      <a:noFill/>
                    </a:lnL>
                    <a:lnR>
                      <a:noFill/>
                    </a:lnR>
                    <a:lnT>
                      <a:noFill/>
                    </a:lnT>
                    <a:lnB>
                      <a:noFill/>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6,4%</a:t>
                      </a:r>
                    </a:p>
                  </a:txBody>
                  <a:tcPr marL="9525" marR="9525" marT="9525" marB="0" anchor="ctr">
                    <a:lnL>
                      <a:noFill/>
                    </a:lnL>
                    <a:lnR>
                      <a:noFill/>
                    </a:lnR>
                    <a:lnT>
                      <a:noFill/>
                    </a:lnT>
                    <a:lnB>
                      <a:noFill/>
                    </a:lnB>
                  </a:tcPr>
                </a:tc>
                <a:extLst>
                  <a:ext uri="{0D108BD9-81ED-4DB2-BD59-A6C34878D82A}">
                    <a16:rowId xmlns:a16="http://schemas.microsoft.com/office/drawing/2014/main" val="838843104"/>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Universitário</a:t>
                      </a:r>
                    </a:p>
                  </a:txBody>
                  <a:tcPr marL="9525" marR="9525" marT="9525" marB="0" anchor="ctr">
                    <a:lnL>
                      <a:noFill/>
                    </a:lnL>
                    <a:lnR>
                      <a:noFill/>
                    </a:lnR>
                    <a:lnT>
                      <a:noFill/>
                    </a:lnT>
                    <a:lnB>
                      <a:noFill/>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2,5%</a:t>
                      </a:r>
                    </a:p>
                  </a:txBody>
                  <a:tcPr marL="9525" marR="9525" marT="9525" marB="0" anchor="ctr">
                    <a:lnL>
                      <a:noFill/>
                    </a:lnL>
                    <a:lnR>
                      <a:noFill/>
                    </a:lnR>
                    <a:lnT>
                      <a:noFill/>
                    </a:lnT>
                    <a:lnB>
                      <a:noFill/>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a:noFill/>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2,5%</a:t>
                      </a:r>
                    </a:p>
                  </a:txBody>
                  <a:tcPr marL="9525" marR="9525" marT="9525" marB="0" anchor="ctr">
                    <a:lnL>
                      <a:noFill/>
                    </a:lnL>
                    <a:lnR>
                      <a:noFill/>
                    </a:lnR>
                    <a:lnT>
                      <a:noFill/>
                    </a:lnT>
                    <a:lnB>
                      <a:noFill/>
                    </a:lnB>
                  </a:tcPr>
                </a:tc>
                <a:extLst>
                  <a:ext uri="{0D108BD9-81ED-4DB2-BD59-A6C34878D82A}">
                    <a16:rowId xmlns:a16="http://schemas.microsoft.com/office/drawing/2014/main" val="3413781733"/>
                  </a:ext>
                </a:extLst>
              </a:tr>
              <a:tr h="201600">
                <a:tc>
                  <a:txBody>
                    <a:bodyPr/>
                    <a:lstStyle/>
                    <a:p>
                      <a:pPr algn="l"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Varejo</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pt-BR" sz="1200" b="0" i="0" u="none" strike="noStrike" dirty="0">
                          <a:solidFill>
                            <a:schemeClr val="tx1"/>
                          </a:solidFill>
                          <a:effectLst/>
                          <a:latin typeface="Segoe UI Symbol" panose="020B0502040204020203" pitchFamily="34" charset="0"/>
                          <a:ea typeface="Segoe UI Symbol" panose="020B0502040204020203" pitchFamily="34" charset="0"/>
                        </a:rPr>
                        <a:t>60,3%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endParaRPr lang="pt-BR" sz="1200" b="0" i="0" u="none" strike="noStrike" dirty="0">
                        <a:solidFill>
                          <a:schemeClr val="tx1"/>
                        </a:solidFill>
                        <a:effectLst/>
                        <a:latin typeface="Segoe UI Symbol" panose="020B0502040204020203" pitchFamily="34" charset="0"/>
                        <a:ea typeface="Segoe UI Symbol" panose="020B0502040204020203" pitchFamily="34"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pt-BR" sz="1200" b="0" i="0" u="none" strike="noStrike" dirty="0">
                          <a:solidFill>
                            <a:srgbClr val="262626"/>
                          </a:solidFill>
                          <a:effectLst/>
                          <a:latin typeface="Segoe UI Symbol" panose="020B0502040204020203" pitchFamily="34" charset="0"/>
                          <a:ea typeface="Segoe UI Symbol" panose="020B0502040204020203" pitchFamily="34" charset="0"/>
                        </a:rPr>
                        <a:t>60,3%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209640"/>
                  </a:ext>
                </a:extLst>
              </a:tr>
              <a:tr h="252000">
                <a:tc>
                  <a:txBody>
                    <a:bodyPr/>
                    <a:lstStyle/>
                    <a:p>
                      <a:pPr algn="l" fontAlgn="b"/>
                      <a:r>
                        <a:rPr lang="pt-BR" sz="1200" b="1" i="0" u="none" strike="noStrike" dirty="0">
                          <a:solidFill>
                            <a:srgbClr val="000000"/>
                          </a:solidFill>
                          <a:effectLst/>
                          <a:latin typeface="Segoe UI Symbol" panose="020B0502040204020203" pitchFamily="34" charset="0"/>
                          <a:ea typeface="Segoe UI Symbol" panose="020B0502040204020203" pitchFamily="34" charset="0"/>
                        </a:rPr>
                        <a:t>Total Geral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dirty="0">
                          <a:solidFill>
                            <a:srgbClr val="000000"/>
                          </a:solidFill>
                          <a:effectLst/>
                          <a:latin typeface="Segoe UI Symbol" panose="020B0502040204020203" pitchFamily="34" charset="0"/>
                          <a:ea typeface="Segoe UI Symbol" panose="020B0502040204020203" pitchFamily="34" charset="0"/>
                        </a:rPr>
                        <a:t>82%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dirty="0">
                          <a:solidFill>
                            <a:srgbClr val="000000"/>
                          </a:solidFill>
                          <a:effectLst/>
                          <a:latin typeface="Segoe UI Symbol" panose="020B0502040204020203" pitchFamily="34" charset="0"/>
                          <a:ea typeface="Segoe UI Symbol" panose="020B0502040204020203" pitchFamily="34" charset="0"/>
                        </a:rPr>
                        <a:t>18%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dirty="0">
                          <a:solidFill>
                            <a:srgbClr val="000000"/>
                          </a:solidFill>
                          <a:effectLst/>
                          <a:latin typeface="Segoe UI Symbol" panose="020B0502040204020203" pitchFamily="34" charset="0"/>
                          <a:ea typeface="Segoe UI Symbol" panose="020B0502040204020203" pitchFamily="34" charset="0"/>
                        </a:rPr>
                        <a:t>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804430"/>
                  </a:ext>
                </a:extLst>
              </a:tr>
            </a:tbl>
          </a:graphicData>
        </a:graphic>
      </p:graphicFrame>
      <p:sp>
        <p:nvSpPr>
          <p:cNvPr id="62" name="Retângulo 61">
            <a:extLst>
              <a:ext uri="{FF2B5EF4-FFF2-40B4-BE49-F238E27FC236}">
                <a16:creationId xmlns:a16="http://schemas.microsoft.com/office/drawing/2014/main" id="{1A763A4D-0727-B941-AA65-AC4EDCC3219B}"/>
              </a:ext>
            </a:extLst>
          </p:cNvPr>
          <p:cNvSpPr/>
          <p:nvPr/>
        </p:nvSpPr>
        <p:spPr>
          <a:xfrm>
            <a:off x="7964670" y="3588094"/>
            <a:ext cx="1036353" cy="294406"/>
          </a:xfrm>
          <a:prstGeom prst="rect">
            <a:avLst/>
          </a:prstGeom>
          <a:solidFill>
            <a:srgbClr val="FFC000"/>
          </a:solidFill>
        </p:spPr>
        <p:txBody>
          <a:bodyPr wrap="square" anchor="ctr">
            <a:noAutofit/>
          </a:bodyPr>
          <a:lstStyle/>
          <a:p>
            <a:pPr algn="ctr"/>
            <a:r>
              <a:rPr lang="pt-BR" sz="1100" b="1" dirty="0">
                <a:solidFill>
                  <a:schemeClr val="bg1"/>
                </a:solidFill>
                <a:latin typeface="Segoe UI" panose="020B0502040204020203" pitchFamily="34" charset="0"/>
                <a:cs typeface="Segoe UI" panose="020B0502040204020203" pitchFamily="34" charset="0"/>
              </a:rPr>
              <a:t>UAV</a:t>
            </a:r>
          </a:p>
        </p:txBody>
      </p:sp>
      <p:sp>
        <p:nvSpPr>
          <p:cNvPr id="63" name="Retângulo 62">
            <a:extLst>
              <a:ext uri="{FF2B5EF4-FFF2-40B4-BE49-F238E27FC236}">
                <a16:creationId xmlns:a16="http://schemas.microsoft.com/office/drawing/2014/main" id="{FDC8D2A5-3D91-624B-B912-CD2C2D554E5E}"/>
              </a:ext>
            </a:extLst>
          </p:cNvPr>
          <p:cNvSpPr/>
          <p:nvPr/>
        </p:nvSpPr>
        <p:spPr>
          <a:xfrm>
            <a:off x="9009657" y="3588094"/>
            <a:ext cx="1036354" cy="294406"/>
          </a:xfrm>
          <a:prstGeom prst="rect">
            <a:avLst/>
          </a:prstGeom>
          <a:solidFill>
            <a:srgbClr val="00B0F0"/>
          </a:solidFill>
        </p:spPr>
        <p:txBody>
          <a:bodyPr wrap="square" anchor="ctr">
            <a:noAutofit/>
          </a:bodyPr>
          <a:lstStyle/>
          <a:p>
            <a:pPr algn="ctr"/>
            <a:r>
              <a:rPr lang="pt-BR" sz="1100" dirty="0">
                <a:solidFill>
                  <a:schemeClr val="bg1"/>
                </a:solidFill>
                <a:latin typeface="Segoe UI" panose="020B0502040204020203" pitchFamily="34" charset="0"/>
                <a:cs typeface="Segoe UI" panose="020B0502040204020203" pitchFamily="34" charset="0"/>
              </a:rPr>
              <a:t>URV</a:t>
            </a:r>
          </a:p>
        </p:txBody>
      </p:sp>
      <p:sp>
        <p:nvSpPr>
          <p:cNvPr id="64" name="Retângulo 63">
            <a:extLst>
              <a:ext uri="{FF2B5EF4-FFF2-40B4-BE49-F238E27FC236}">
                <a16:creationId xmlns:a16="http://schemas.microsoft.com/office/drawing/2014/main" id="{C329B532-AF98-B947-910B-BA352067D070}"/>
              </a:ext>
            </a:extLst>
          </p:cNvPr>
          <p:cNvSpPr/>
          <p:nvPr/>
        </p:nvSpPr>
        <p:spPr>
          <a:xfrm>
            <a:off x="10054728" y="3588094"/>
            <a:ext cx="906262" cy="294406"/>
          </a:xfrm>
          <a:prstGeom prst="rect">
            <a:avLst/>
          </a:prstGeom>
          <a:solidFill>
            <a:schemeClr val="bg2">
              <a:lumMod val="25000"/>
            </a:schemeClr>
          </a:solidFill>
        </p:spPr>
        <p:txBody>
          <a:bodyPr wrap="square" anchor="ctr">
            <a:noAutofit/>
          </a:bodyPr>
          <a:lstStyle/>
          <a:p>
            <a:pPr algn="ctr"/>
            <a:r>
              <a:rPr lang="pt-BR" sz="1100" dirty="0">
                <a:solidFill>
                  <a:schemeClr val="bg1"/>
                </a:solidFill>
                <a:latin typeface="Segoe UI" panose="020B0502040204020203" pitchFamily="34" charset="0"/>
                <a:cs typeface="Segoe UI" panose="020B0502040204020203" pitchFamily="34" charset="0"/>
              </a:rPr>
              <a:t>Total</a:t>
            </a:r>
          </a:p>
        </p:txBody>
      </p:sp>
      <p:grpSp>
        <p:nvGrpSpPr>
          <p:cNvPr id="65" name="Agrupar 64">
            <a:extLst>
              <a:ext uri="{FF2B5EF4-FFF2-40B4-BE49-F238E27FC236}">
                <a16:creationId xmlns:a16="http://schemas.microsoft.com/office/drawing/2014/main" id="{4A5A1A3B-D9CF-A54B-992B-E84214310024}"/>
              </a:ext>
            </a:extLst>
          </p:cNvPr>
          <p:cNvGrpSpPr/>
          <p:nvPr/>
        </p:nvGrpSpPr>
        <p:grpSpPr>
          <a:xfrm>
            <a:off x="5208875" y="5955539"/>
            <a:ext cx="5701390" cy="365690"/>
            <a:chOff x="5239921" y="5929444"/>
            <a:chExt cx="5701390" cy="365690"/>
          </a:xfrm>
        </p:grpSpPr>
        <p:sp>
          <p:nvSpPr>
            <p:cNvPr id="66" name="CaixaDeTexto 26">
              <a:extLst>
                <a:ext uri="{FF2B5EF4-FFF2-40B4-BE49-F238E27FC236}">
                  <a16:creationId xmlns:a16="http://schemas.microsoft.com/office/drawing/2014/main" id="{EF98AAA7-4531-3E48-B677-9473AB327539}"/>
                </a:ext>
              </a:extLst>
            </p:cNvPr>
            <p:cNvSpPr txBox="1"/>
            <p:nvPr/>
          </p:nvSpPr>
          <p:spPr>
            <a:xfrm>
              <a:off x="8109040" y="5987357"/>
              <a:ext cx="909487" cy="307777"/>
            </a:xfrm>
            <a:prstGeom prst="rect">
              <a:avLst/>
            </a:prstGeom>
            <a:noFill/>
          </p:spPr>
          <p:txBody>
            <a:bodyPr wrap="square" lIns="0" rtlCol="0">
              <a:noAutofit/>
            </a:bodyPr>
            <a:lstStyle/>
            <a:p>
              <a:pPr algn="ctr" fontAlgn="b"/>
              <a:r>
                <a:rPr lang="pt-BR" sz="1400" b="1" dirty="0">
                  <a:solidFill>
                    <a:srgbClr val="FFC000"/>
                  </a:solidFill>
                  <a:latin typeface="Segoe UI" panose="020B0502040204020203" pitchFamily="34" charset="0"/>
                  <a:cs typeface="Segoe UI" panose="020B0502040204020203" pitchFamily="34" charset="0"/>
                </a:rPr>
                <a:t>29.625</a:t>
              </a:r>
              <a:endParaRPr lang="pt-BR" sz="1400" b="1" spc="10" dirty="0">
                <a:solidFill>
                  <a:srgbClr val="FFC000"/>
                </a:solidFill>
                <a:latin typeface="Segoe UI" panose="020B0502040204020203" pitchFamily="34" charset="0"/>
                <a:ea typeface="Century Gothic" charset="0"/>
                <a:cs typeface="Segoe UI" panose="020B0502040204020203" pitchFamily="34" charset="0"/>
              </a:endParaRPr>
            </a:p>
          </p:txBody>
        </p:sp>
        <p:sp>
          <p:nvSpPr>
            <p:cNvPr id="72" name="CaixaDeTexto 26">
              <a:extLst>
                <a:ext uri="{FF2B5EF4-FFF2-40B4-BE49-F238E27FC236}">
                  <a16:creationId xmlns:a16="http://schemas.microsoft.com/office/drawing/2014/main" id="{ED5FFA5E-61D8-7049-BCC7-CBBB1781F8E0}"/>
                </a:ext>
              </a:extLst>
            </p:cNvPr>
            <p:cNvSpPr txBox="1"/>
            <p:nvPr/>
          </p:nvSpPr>
          <p:spPr>
            <a:xfrm>
              <a:off x="9191200" y="6008902"/>
              <a:ext cx="800896" cy="286232"/>
            </a:xfrm>
            <a:prstGeom prst="rect">
              <a:avLst/>
            </a:prstGeom>
            <a:noFill/>
          </p:spPr>
          <p:txBody>
            <a:bodyPr wrap="square" lIns="0" rtlCol="0">
              <a:noAutofit/>
            </a:bodyPr>
            <a:lstStyle/>
            <a:p>
              <a:pPr algn="ctr">
                <a:lnSpc>
                  <a:spcPct val="90000"/>
                </a:lnSpc>
              </a:pPr>
              <a:r>
                <a:rPr lang="pt-BR" sz="1400" b="1" spc="10" dirty="0">
                  <a:solidFill>
                    <a:srgbClr val="00B0F0"/>
                  </a:solidFill>
                  <a:latin typeface="Segoe UI" panose="020B0502040204020203" pitchFamily="34" charset="0"/>
                  <a:ea typeface="Century Gothic" charset="0"/>
                  <a:cs typeface="Segoe UI" panose="020B0502040204020203" pitchFamily="34" charset="0"/>
                </a:rPr>
                <a:t>8.110</a:t>
              </a:r>
            </a:p>
          </p:txBody>
        </p:sp>
        <p:sp>
          <p:nvSpPr>
            <p:cNvPr id="73" name="CaixaDeTexto 26">
              <a:extLst>
                <a:ext uri="{FF2B5EF4-FFF2-40B4-BE49-F238E27FC236}">
                  <a16:creationId xmlns:a16="http://schemas.microsoft.com/office/drawing/2014/main" id="{819A9E56-77A2-4C43-B794-02CA9EA96603}"/>
                </a:ext>
              </a:extLst>
            </p:cNvPr>
            <p:cNvSpPr txBox="1"/>
            <p:nvPr/>
          </p:nvSpPr>
          <p:spPr>
            <a:xfrm>
              <a:off x="5239921" y="6008902"/>
              <a:ext cx="2740533" cy="276999"/>
            </a:xfrm>
            <a:prstGeom prst="rect">
              <a:avLst/>
            </a:prstGeom>
            <a:noFill/>
          </p:spPr>
          <p:txBody>
            <a:bodyPr wrap="square" lIns="0" rtlCol="0">
              <a:spAutoFit/>
            </a:bodyPr>
            <a:lstStyle/>
            <a:p>
              <a:pPr fontAlgn="b"/>
              <a:r>
                <a:rPr lang="pt-BR" sz="1200" b="1" dirty="0">
                  <a:latin typeface="Segoe UI" panose="020B0502040204020203" pitchFamily="34" charset="0"/>
                  <a:cs typeface="Segoe UI" panose="020B0502040204020203" pitchFamily="34" charset="0"/>
                </a:rPr>
                <a:t>Amostra na pesquisa</a:t>
              </a:r>
              <a:endParaRPr lang="pt-BR" sz="1200" b="1" spc="10" dirty="0">
                <a:latin typeface="Segoe UI" panose="020B0502040204020203" pitchFamily="34" charset="0"/>
                <a:ea typeface="Century Gothic" charset="0"/>
                <a:cs typeface="Segoe UI" panose="020B0502040204020203" pitchFamily="34" charset="0"/>
              </a:endParaRPr>
            </a:p>
          </p:txBody>
        </p:sp>
        <p:sp>
          <p:nvSpPr>
            <p:cNvPr id="74" name="Retângulo 73">
              <a:extLst>
                <a:ext uri="{FF2B5EF4-FFF2-40B4-BE49-F238E27FC236}">
                  <a16:creationId xmlns:a16="http://schemas.microsoft.com/office/drawing/2014/main" id="{DD260530-25E8-9F47-8E1A-957FB7B88E38}"/>
                </a:ext>
              </a:extLst>
            </p:cNvPr>
            <p:cNvSpPr/>
            <p:nvPr/>
          </p:nvSpPr>
          <p:spPr>
            <a:xfrm>
              <a:off x="5239921" y="5929444"/>
              <a:ext cx="3897147" cy="62750"/>
            </a:xfrm>
            <a:prstGeom prst="rect">
              <a:avLst/>
            </a:prstGeom>
            <a:solidFill>
              <a:schemeClr val="accent4">
                <a:lumMod val="60000"/>
                <a:lumOff val="40000"/>
              </a:schemeClr>
            </a:solidFill>
          </p:spPr>
          <p:txBody>
            <a:bodyPr wrap="square" anchor="ctr">
              <a:noAutofit/>
            </a:bodyPr>
            <a:lstStyle/>
            <a:p>
              <a:pPr algn="ctr"/>
              <a:endParaRPr lang="pt-BR" sz="1100" dirty="0">
                <a:solidFill>
                  <a:schemeClr val="bg1"/>
                </a:solidFill>
                <a:latin typeface="Segoe UI" panose="020B0502040204020203" pitchFamily="34" charset="0"/>
                <a:cs typeface="Segoe UI" panose="020B0502040204020203" pitchFamily="34" charset="0"/>
              </a:endParaRPr>
            </a:p>
          </p:txBody>
        </p:sp>
        <p:sp>
          <p:nvSpPr>
            <p:cNvPr id="75" name="Retângulo 74">
              <a:extLst>
                <a:ext uri="{FF2B5EF4-FFF2-40B4-BE49-F238E27FC236}">
                  <a16:creationId xmlns:a16="http://schemas.microsoft.com/office/drawing/2014/main" id="{012C62C1-5674-9245-8636-E663B2D13386}"/>
                </a:ext>
              </a:extLst>
            </p:cNvPr>
            <p:cNvSpPr/>
            <p:nvPr/>
          </p:nvSpPr>
          <p:spPr>
            <a:xfrm>
              <a:off x="9126465" y="5929444"/>
              <a:ext cx="1814846" cy="62187"/>
            </a:xfrm>
            <a:prstGeom prst="rect">
              <a:avLst/>
            </a:prstGeom>
            <a:solidFill>
              <a:srgbClr val="00B0F0"/>
            </a:solidFill>
          </p:spPr>
          <p:txBody>
            <a:bodyPr wrap="square" anchor="ctr">
              <a:noAutofit/>
            </a:bodyPr>
            <a:lstStyle/>
            <a:p>
              <a:pPr algn="ctr"/>
              <a:endParaRPr lang="pt-BR" sz="1100" dirty="0">
                <a:solidFill>
                  <a:schemeClr val="bg1"/>
                </a:solidFill>
                <a:latin typeface="Segoe UI" panose="020B0502040204020203" pitchFamily="34" charset="0"/>
                <a:cs typeface="Segoe UI" panose="020B0502040204020203" pitchFamily="34" charset="0"/>
              </a:endParaRPr>
            </a:p>
          </p:txBody>
        </p:sp>
      </p:grpSp>
      <p:sp>
        <p:nvSpPr>
          <p:cNvPr id="29" name="Espaço Reservado para Texto 3">
            <a:extLst>
              <a:ext uri="{FF2B5EF4-FFF2-40B4-BE49-F238E27FC236}">
                <a16:creationId xmlns:a16="http://schemas.microsoft.com/office/drawing/2014/main" id="{47E3940A-75A0-E64B-A2F9-1F39F1244EF9}"/>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graphicFrame>
        <p:nvGraphicFramePr>
          <p:cNvPr id="40" name="Gráfico 39">
            <a:extLst>
              <a:ext uri="{FF2B5EF4-FFF2-40B4-BE49-F238E27FC236}">
                <a16:creationId xmlns:a16="http://schemas.microsoft.com/office/drawing/2014/main" id="{DFE1D1DD-809D-044F-9740-0F7C7BCDB62D}"/>
              </a:ext>
            </a:extLst>
          </p:cNvPr>
          <p:cNvGraphicFramePr>
            <a:graphicFrameLocks/>
          </p:cNvGraphicFramePr>
          <p:nvPr/>
        </p:nvGraphicFramePr>
        <p:xfrm>
          <a:off x="5544577" y="2318178"/>
          <a:ext cx="5773015" cy="683590"/>
        </p:xfrm>
        <a:graphic>
          <a:graphicData uri="http://schemas.openxmlformats.org/drawingml/2006/chart">
            <c:chart xmlns:c="http://schemas.openxmlformats.org/drawingml/2006/chart" xmlns:r="http://schemas.openxmlformats.org/officeDocument/2006/relationships" r:id="rId2"/>
          </a:graphicData>
        </a:graphic>
      </p:graphicFrame>
      <p:sp>
        <p:nvSpPr>
          <p:cNvPr id="34" name="CaixaDeTexto 26">
            <a:extLst>
              <a:ext uri="{FF2B5EF4-FFF2-40B4-BE49-F238E27FC236}">
                <a16:creationId xmlns:a16="http://schemas.microsoft.com/office/drawing/2014/main" id="{9F42B935-837C-C840-B846-0F3357E31349}"/>
              </a:ext>
            </a:extLst>
          </p:cNvPr>
          <p:cNvSpPr txBox="1"/>
          <p:nvPr/>
        </p:nvSpPr>
        <p:spPr>
          <a:xfrm>
            <a:off x="10796970" y="2487334"/>
            <a:ext cx="545021" cy="341953"/>
          </a:xfrm>
          <a:prstGeom prst="rect">
            <a:avLst/>
          </a:prstGeom>
          <a:noFill/>
        </p:spPr>
        <p:txBody>
          <a:bodyPr wrap="square" lIns="0" rtlCol="0">
            <a:spAutoFit/>
          </a:bodyPr>
          <a:lstStyle/>
          <a:p>
            <a:pPr>
              <a:lnSpc>
                <a:spcPct val="110000"/>
              </a:lnSpc>
              <a:spcAft>
                <a:spcPts val="1000"/>
              </a:spcAft>
            </a:pPr>
            <a:r>
              <a:rPr lang="pt-BR" sz="1600" b="1" spc="10" dirty="0">
                <a:solidFill>
                  <a:srgbClr val="00B0F0"/>
                </a:solidFill>
                <a:latin typeface="Segoe UI" panose="020B0502040204020203" pitchFamily="34" charset="0"/>
                <a:ea typeface="Century Gothic" charset="0"/>
                <a:cs typeface="Segoe UI" panose="020B0502040204020203" pitchFamily="34" charset="0"/>
              </a:rPr>
              <a:t>URV</a:t>
            </a:r>
          </a:p>
        </p:txBody>
      </p:sp>
      <p:sp>
        <p:nvSpPr>
          <p:cNvPr id="37" name="CaixaDeTexto 26">
            <a:extLst>
              <a:ext uri="{FF2B5EF4-FFF2-40B4-BE49-F238E27FC236}">
                <a16:creationId xmlns:a16="http://schemas.microsoft.com/office/drawing/2014/main" id="{ABD02072-1C30-464C-A532-A90AD06A14E4}"/>
              </a:ext>
            </a:extLst>
          </p:cNvPr>
          <p:cNvSpPr txBox="1"/>
          <p:nvPr/>
        </p:nvSpPr>
        <p:spPr>
          <a:xfrm>
            <a:off x="4980054" y="2502324"/>
            <a:ext cx="545021" cy="341953"/>
          </a:xfrm>
          <a:prstGeom prst="rect">
            <a:avLst/>
          </a:prstGeom>
          <a:noFill/>
        </p:spPr>
        <p:txBody>
          <a:bodyPr wrap="square" lIns="0" rtlCol="0">
            <a:spAutoFit/>
          </a:bodyPr>
          <a:lstStyle/>
          <a:p>
            <a:pPr>
              <a:lnSpc>
                <a:spcPct val="110000"/>
              </a:lnSpc>
              <a:spcAft>
                <a:spcPts val="1000"/>
              </a:spcAft>
            </a:pPr>
            <a:r>
              <a:rPr lang="pt-BR" sz="1600" b="1" spc="10" dirty="0">
                <a:solidFill>
                  <a:srgbClr val="FFC000"/>
                </a:solidFill>
                <a:latin typeface="Segoe UI" panose="020B0502040204020203" pitchFamily="34" charset="0"/>
                <a:ea typeface="Century Gothic" charset="0"/>
                <a:cs typeface="Segoe UI" panose="020B0502040204020203" pitchFamily="34" charset="0"/>
              </a:rPr>
              <a:t>UAV</a:t>
            </a:r>
          </a:p>
        </p:txBody>
      </p:sp>
      <p:grpSp>
        <p:nvGrpSpPr>
          <p:cNvPr id="39" name="Agrupar 38">
            <a:extLst>
              <a:ext uri="{FF2B5EF4-FFF2-40B4-BE49-F238E27FC236}">
                <a16:creationId xmlns:a16="http://schemas.microsoft.com/office/drawing/2014/main" id="{CAA0BEB4-7215-9F40-BC4C-088E2C5B32DB}"/>
              </a:ext>
            </a:extLst>
          </p:cNvPr>
          <p:cNvGrpSpPr/>
          <p:nvPr/>
        </p:nvGrpSpPr>
        <p:grpSpPr>
          <a:xfrm>
            <a:off x="4768753" y="2176050"/>
            <a:ext cx="6680113" cy="819507"/>
            <a:chOff x="4768753" y="2069175"/>
            <a:chExt cx="6680113" cy="819507"/>
          </a:xfrm>
        </p:grpSpPr>
        <p:sp>
          <p:nvSpPr>
            <p:cNvPr id="41" name="Retângulo 40">
              <a:extLst>
                <a:ext uri="{FF2B5EF4-FFF2-40B4-BE49-F238E27FC236}">
                  <a16:creationId xmlns:a16="http://schemas.microsoft.com/office/drawing/2014/main" id="{5DEF2263-DA92-974E-8A6B-E945AA40AF5C}"/>
                </a:ext>
              </a:extLst>
            </p:cNvPr>
            <p:cNvSpPr/>
            <p:nvPr/>
          </p:nvSpPr>
          <p:spPr>
            <a:xfrm>
              <a:off x="4768753" y="2211303"/>
              <a:ext cx="6680113" cy="677379"/>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47" name="CaixaDeTexto 26">
              <a:extLst>
                <a:ext uri="{FF2B5EF4-FFF2-40B4-BE49-F238E27FC236}">
                  <a16:creationId xmlns:a16="http://schemas.microsoft.com/office/drawing/2014/main" id="{AC6620B6-8ED7-7043-BF3D-97658648B714}"/>
                </a:ext>
              </a:extLst>
            </p:cNvPr>
            <p:cNvSpPr txBox="1"/>
            <p:nvPr/>
          </p:nvSpPr>
          <p:spPr>
            <a:xfrm>
              <a:off x="7132949" y="2069175"/>
              <a:ext cx="2106053" cy="264431"/>
            </a:xfrm>
            <a:prstGeom prst="rect">
              <a:avLst/>
            </a:prstGeom>
            <a:solidFill>
              <a:schemeClr val="bg1"/>
            </a:solidFill>
          </p:spPr>
          <p:txBody>
            <a:bodyPr wrap="square" lIns="0" rIns="0" rtlCol="0">
              <a:spAutoFit/>
            </a:bodyPr>
            <a:lstStyle/>
            <a:p>
              <a:pPr algn="ctr">
                <a:lnSpc>
                  <a:spcPct val="110000"/>
                </a:lnSpc>
              </a:pPr>
              <a:r>
                <a:rPr lang="pt-BR" sz="1100" b="1" i="1" spc="10" dirty="0">
                  <a:solidFill>
                    <a:schemeClr val="tx1">
                      <a:lumMod val="75000"/>
                      <a:lumOff val="25000"/>
                    </a:schemeClr>
                  </a:solidFill>
                  <a:latin typeface="Segoe UI" panose="020B0502040204020203" pitchFamily="34" charset="0"/>
                  <a:ea typeface="Century Gothic" charset="0"/>
                  <a:cs typeface="Segoe UI" panose="020B0502040204020203" pitchFamily="34" charset="0"/>
                </a:rPr>
                <a:t>Base total </a:t>
              </a:r>
              <a:r>
                <a:rPr lang="pt-BR" sz="1100" i="1" spc="10" dirty="0">
                  <a:solidFill>
                    <a:schemeClr val="tx1">
                      <a:lumMod val="75000"/>
                      <a:lumOff val="25000"/>
                    </a:schemeClr>
                  </a:solidFill>
                  <a:latin typeface="Segoe UI" panose="020B0502040204020203" pitchFamily="34" charset="0"/>
                  <a:ea typeface="Century Gothic" charset="0"/>
                  <a:cs typeface="Segoe UI" panose="020B0502040204020203" pitchFamily="34" charset="0"/>
                </a:rPr>
                <a:t>de clientes do Banco</a:t>
              </a:r>
            </a:p>
          </p:txBody>
        </p:sp>
      </p:grpSp>
    </p:spTree>
    <p:extLst>
      <p:ext uri="{BB962C8B-B14F-4D97-AF65-F5344CB8AC3E}">
        <p14:creationId xmlns:p14="http://schemas.microsoft.com/office/powerpoint/2010/main" val="1735170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069CF7FE-60A0-1643-83F2-B743B6518ECD}"/>
              </a:ext>
            </a:extLst>
          </p:cNvPr>
          <p:cNvSpPr/>
          <p:nvPr/>
        </p:nvSpPr>
        <p:spPr>
          <a:xfrm>
            <a:off x="0" y="0"/>
            <a:ext cx="3506885" cy="6860126"/>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34" name="Título 11">
            <a:extLst>
              <a:ext uri="{FF2B5EF4-FFF2-40B4-BE49-F238E27FC236}">
                <a16:creationId xmlns:a16="http://schemas.microsoft.com/office/drawing/2014/main" id="{34BBC239-5707-A14F-B162-687A64067AE2}"/>
              </a:ext>
            </a:extLst>
          </p:cNvPr>
          <p:cNvSpPr>
            <a:spLocks noGrp="1"/>
          </p:cNvSpPr>
          <p:nvPr>
            <p:ph type="ctrTitle" idx="4294967295"/>
          </p:nvPr>
        </p:nvSpPr>
        <p:spPr>
          <a:xfrm>
            <a:off x="0" y="338138"/>
            <a:ext cx="3086100" cy="911225"/>
          </a:xfrm>
        </p:spPr>
        <p:txBody>
          <a:bodyPr>
            <a:noAutofit/>
          </a:bodyPr>
          <a:lstStyle/>
          <a:p>
            <a:r>
              <a:rPr lang="pt-BR" sz="2300" dirty="0">
                <a:solidFill>
                  <a:schemeClr val="bg1"/>
                </a:solidFill>
              </a:rPr>
              <a:t>Evolução da Utilização da Plataforma em 2020</a:t>
            </a:r>
          </a:p>
        </p:txBody>
      </p:sp>
      <p:sp>
        <p:nvSpPr>
          <p:cNvPr id="39" name="Espaço Reservado para Texto 3">
            <a:extLst>
              <a:ext uri="{FF2B5EF4-FFF2-40B4-BE49-F238E27FC236}">
                <a16:creationId xmlns:a16="http://schemas.microsoft.com/office/drawing/2014/main" id="{E39C35EC-D13E-564A-AEE9-0D18826AECA2}"/>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pic>
        <p:nvPicPr>
          <p:cNvPr id="7170" name="Picture 2">
            <a:extLst>
              <a:ext uri="{FF2B5EF4-FFF2-40B4-BE49-F238E27FC236}">
                <a16:creationId xmlns:a16="http://schemas.microsoft.com/office/drawing/2014/main" id="{52F95902-1F6B-CB4B-8883-E1BD2FF45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361" y="735148"/>
            <a:ext cx="8589264" cy="23622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33">
            <a:extLst>
              <a:ext uri="{FF2B5EF4-FFF2-40B4-BE49-F238E27FC236}">
                <a16:creationId xmlns:a16="http://schemas.microsoft.com/office/drawing/2014/main" id="{C01A7AF7-330D-5540-8216-F048701C333B}"/>
              </a:ext>
            </a:extLst>
          </p:cNvPr>
          <p:cNvSpPr txBox="1">
            <a:spLocks/>
          </p:cNvSpPr>
          <p:nvPr/>
        </p:nvSpPr>
        <p:spPr>
          <a:xfrm>
            <a:off x="3985358" y="2947154"/>
            <a:ext cx="7574034" cy="54794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OBS: Quantidade de execuções de </a:t>
            </a:r>
            <a:r>
              <a:rPr lang="pt-BR" sz="1200" i="1" spc="40" dirty="0" err="1">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APPs</a:t>
            </a:r>
            <a:endPar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endParaRPr>
          </a:p>
        </p:txBody>
      </p:sp>
      <p:graphicFrame>
        <p:nvGraphicFramePr>
          <p:cNvPr id="3" name="Tabela 3">
            <a:extLst>
              <a:ext uri="{FF2B5EF4-FFF2-40B4-BE49-F238E27FC236}">
                <a16:creationId xmlns:a16="http://schemas.microsoft.com/office/drawing/2014/main" id="{4A8E58E2-D51F-7642-AE6D-3F255735A671}"/>
              </a:ext>
            </a:extLst>
          </p:cNvPr>
          <p:cNvGraphicFramePr>
            <a:graphicFrameLocks noGrp="1"/>
          </p:cNvGraphicFramePr>
          <p:nvPr>
            <p:extLst>
              <p:ext uri="{D42A27DB-BD31-4B8C-83A1-F6EECF244321}">
                <p14:modId xmlns:p14="http://schemas.microsoft.com/office/powerpoint/2010/main" val="3885347106"/>
              </p:ext>
            </p:extLst>
          </p:nvPr>
        </p:nvGraphicFramePr>
        <p:xfrm>
          <a:off x="4543709" y="3673125"/>
          <a:ext cx="6032581" cy="2818765"/>
        </p:xfrm>
        <a:graphic>
          <a:graphicData uri="http://schemas.openxmlformats.org/drawingml/2006/table">
            <a:tbl>
              <a:tblPr firstRow="1" bandRow="1">
                <a:tableStyleId>{5C22544A-7EE6-4342-B048-85BDC9FD1C3A}</a:tableStyleId>
              </a:tblPr>
              <a:tblGrid>
                <a:gridCol w="909237">
                  <a:extLst>
                    <a:ext uri="{9D8B030D-6E8A-4147-A177-3AD203B41FA5}">
                      <a16:colId xmlns:a16="http://schemas.microsoft.com/office/drawing/2014/main" val="3772438395"/>
                    </a:ext>
                  </a:extLst>
                </a:gridCol>
                <a:gridCol w="1222983">
                  <a:extLst>
                    <a:ext uri="{9D8B030D-6E8A-4147-A177-3AD203B41FA5}">
                      <a16:colId xmlns:a16="http://schemas.microsoft.com/office/drawing/2014/main" val="2763726331"/>
                    </a:ext>
                  </a:extLst>
                </a:gridCol>
                <a:gridCol w="1990641">
                  <a:extLst>
                    <a:ext uri="{9D8B030D-6E8A-4147-A177-3AD203B41FA5}">
                      <a16:colId xmlns:a16="http://schemas.microsoft.com/office/drawing/2014/main" val="1844457328"/>
                    </a:ext>
                  </a:extLst>
                </a:gridCol>
                <a:gridCol w="1909720">
                  <a:extLst>
                    <a:ext uri="{9D8B030D-6E8A-4147-A177-3AD203B41FA5}">
                      <a16:colId xmlns:a16="http://schemas.microsoft.com/office/drawing/2014/main" val="1692790630"/>
                    </a:ext>
                  </a:extLst>
                </a:gridCol>
              </a:tblGrid>
              <a:tr h="199832">
                <a:tc>
                  <a:txBody>
                    <a:bodyPr/>
                    <a:lstStyle/>
                    <a:p>
                      <a:pPr algn="ctr" fontAlgn="b"/>
                      <a:r>
                        <a:rPr lang="pt-BR" sz="1400" b="1" i="0" u="none" strike="noStrike" dirty="0">
                          <a:solidFill>
                            <a:srgbClr val="000000"/>
                          </a:solidFill>
                          <a:effectLst/>
                          <a:latin typeface="Calibri" panose="020F0502020204030204" pitchFamily="34" charset="0"/>
                        </a:rPr>
                        <a:t>Mês</a:t>
                      </a:r>
                    </a:p>
                  </a:txBody>
                  <a:tcPr marL="9525" marR="9525" marT="9525" marB="0" anchor="b"/>
                </a:tc>
                <a:tc>
                  <a:txBody>
                    <a:bodyPr/>
                    <a:lstStyle/>
                    <a:p>
                      <a:pPr algn="ctr" fontAlgn="b"/>
                      <a:r>
                        <a:rPr lang="pt-BR" sz="1400" b="1" i="0" u="none" strike="noStrike" dirty="0">
                          <a:solidFill>
                            <a:srgbClr val="000000"/>
                          </a:solidFill>
                          <a:effectLst/>
                          <a:latin typeface="Calibri" panose="020F0502020204030204" pitchFamily="34" charset="0"/>
                        </a:rPr>
                        <a:t>Quantidade</a:t>
                      </a:r>
                    </a:p>
                  </a:txBody>
                  <a:tcPr marL="9525" marR="9525" marT="9525" marB="0" anchor="b"/>
                </a:tc>
                <a:tc>
                  <a:txBody>
                    <a:bodyPr/>
                    <a:lstStyle/>
                    <a:p>
                      <a:pPr algn="ctr" fontAlgn="b"/>
                      <a:r>
                        <a:rPr lang="pt-BR" sz="1400" b="1" i="0" u="none" strike="noStrike" dirty="0">
                          <a:solidFill>
                            <a:srgbClr val="000000"/>
                          </a:solidFill>
                          <a:effectLst/>
                          <a:latin typeface="Calibri" panose="020F0502020204030204" pitchFamily="34" charset="0"/>
                        </a:rPr>
                        <a:t>Variação Mês Anterior (%)</a:t>
                      </a:r>
                    </a:p>
                  </a:txBody>
                  <a:tcPr marL="9525" marR="9525" marT="9525" marB="0" anchor="b"/>
                </a:tc>
                <a:tc>
                  <a:txBody>
                    <a:bodyPr/>
                    <a:lstStyle/>
                    <a:p>
                      <a:pPr algn="ctr" fontAlgn="b"/>
                      <a:r>
                        <a:rPr lang="pt-BR" sz="1400" b="1" i="0" u="none" strike="noStrike" dirty="0">
                          <a:solidFill>
                            <a:srgbClr val="000000"/>
                          </a:solidFill>
                          <a:effectLst/>
                          <a:latin typeface="Calibri" panose="020F0502020204030204" pitchFamily="34" charset="0"/>
                        </a:rPr>
                        <a:t>Variação – Janeiro (%)</a:t>
                      </a:r>
                    </a:p>
                  </a:txBody>
                  <a:tcPr marL="9525" marR="9525" marT="9525" marB="0" anchor="b"/>
                </a:tc>
                <a:extLst>
                  <a:ext uri="{0D108BD9-81ED-4DB2-BD59-A6C34878D82A}">
                    <a16:rowId xmlns:a16="http://schemas.microsoft.com/office/drawing/2014/main" val="2332454003"/>
                  </a:ext>
                </a:extLst>
              </a:tr>
              <a:tr h="370840">
                <a:tc>
                  <a:txBody>
                    <a:bodyPr/>
                    <a:lstStyle/>
                    <a:p>
                      <a:pPr algn="ctr" fontAlgn="b"/>
                      <a:r>
                        <a:rPr lang="pt-BR" sz="1400" b="0" i="0" u="none" strike="noStrike" dirty="0">
                          <a:solidFill>
                            <a:srgbClr val="000000"/>
                          </a:solidFill>
                          <a:effectLst/>
                          <a:latin typeface="Calibri" panose="020F0502020204030204" pitchFamily="34" charset="0"/>
                        </a:rPr>
                        <a:t>Janeiro</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132.546.218</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1830314780"/>
                  </a:ext>
                </a:extLst>
              </a:tr>
              <a:tr h="370840">
                <a:tc>
                  <a:txBody>
                    <a:bodyPr/>
                    <a:lstStyle/>
                    <a:p>
                      <a:pPr algn="ctr" fontAlgn="b"/>
                      <a:r>
                        <a:rPr lang="pt-BR" sz="1400" b="0" i="0" u="none" strike="noStrike" dirty="0">
                          <a:solidFill>
                            <a:srgbClr val="000000"/>
                          </a:solidFill>
                          <a:effectLst/>
                          <a:latin typeface="Calibri" panose="020F0502020204030204" pitchFamily="34" charset="0"/>
                        </a:rPr>
                        <a:t>Fevereiro</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109.128.660</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-17,67</a:t>
                      </a:r>
                    </a:p>
                  </a:txBody>
                  <a:tcPr marL="9525" marR="9525" marT="9525" marB="0" anchor="b"/>
                </a:tc>
                <a:tc>
                  <a:txBody>
                    <a:bodyPr/>
                    <a:lstStyle/>
                    <a:p>
                      <a:pPr algn="ctr" fontAlgn="b"/>
                      <a:r>
                        <a:rPr lang="pt-BR" sz="1400" b="0" i="0" u="none" strike="noStrike">
                          <a:solidFill>
                            <a:srgbClr val="000000"/>
                          </a:solidFill>
                          <a:effectLst/>
                          <a:latin typeface="Calibri" panose="020F0502020204030204" pitchFamily="34" charset="0"/>
                        </a:rPr>
                        <a:t>-17,67</a:t>
                      </a:r>
                    </a:p>
                  </a:txBody>
                  <a:tcPr marL="9525" marR="9525" marT="9525" marB="0" anchor="b"/>
                </a:tc>
                <a:extLst>
                  <a:ext uri="{0D108BD9-81ED-4DB2-BD59-A6C34878D82A}">
                    <a16:rowId xmlns:a16="http://schemas.microsoft.com/office/drawing/2014/main" val="3804707726"/>
                  </a:ext>
                </a:extLst>
              </a:tr>
              <a:tr h="370840">
                <a:tc>
                  <a:txBody>
                    <a:bodyPr/>
                    <a:lstStyle/>
                    <a:p>
                      <a:pPr algn="ctr" fontAlgn="b"/>
                      <a:r>
                        <a:rPr lang="pt-BR" sz="1400" b="0" i="0" u="none" strike="noStrike">
                          <a:solidFill>
                            <a:srgbClr val="000000"/>
                          </a:solidFill>
                          <a:effectLst/>
                          <a:latin typeface="Calibri" panose="020F0502020204030204" pitchFamily="34" charset="0"/>
                        </a:rPr>
                        <a:t>Marco</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115.875.109</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6,18</a:t>
                      </a:r>
                    </a:p>
                  </a:txBody>
                  <a:tcPr marL="9525" marR="9525" marT="9525" marB="0" anchor="b"/>
                </a:tc>
                <a:tc>
                  <a:txBody>
                    <a:bodyPr/>
                    <a:lstStyle/>
                    <a:p>
                      <a:pPr algn="ctr" fontAlgn="b"/>
                      <a:r>
                        <a:rPr lang="pt-BR" sz="1400" b="0" i="0" u="none" strike="noStrike">
                          <a:solidFill>
                            <a:srgbClr val="000000"/>
                          </a:solidFill>
                          <a:effectLst/>
                          <a:latin typeface="Calibri" panose="020F0502020204030204" pitchFamily="34" charset="0"/>
                        </a:rPr>
                        <a:t>-12,58</a:t>
                      </a:r>
                    </a:p>
                  </a:txBody>
                  <a:tcPr marL="9525" marR="9525" marT="9525" marB="0" anchor="b"/>
                </a:tc>
                <a:extLst>
                  <a:ext uri="{0D108BD9-81ED-4DB2-BD59-A6C34878D82A}">
                    <a16:rowId xmlns:a16="http://schemas.microsoft.com/office/drawing/2014/main" val="2075526322"/>
                  </a:ext>
                </a:extLst>
              </a:tr>
              <a:tr h="370840">
                <a:tc>
                  <a:txBody>
                    <a:bodyPr/>
                    <a:lstStyle/>
                    <a:p>
                      <a:pPr algn="ctr" fontAlgn="b"/>
                      <a:r>
                        <a:rPr lang="pt-BR" sz="1400" b="0" i="0" u="none" strike="noStrike">
                          <a:solidFill>
                            <a:srgbClr val="000000"/>
                          </a:solidFill>
                          <a:effectLst/>
                          <a:latin typeface="Calibri" panose="020F0502020204030204" pitchFamily="34" charset="0"/>
                        </a:rPr>
                        <a:t>Abril</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102.858.846</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-11,23</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-22,40</a:t>
                      </a:r>
                    </a:p>
                  </a:txBody>
                  <a:tcPr marL="9525" marR="9525" marT="9525" marB="0" anchor="b"/>
                </a:tc>
                <a:extLst>
                  <a:ext uri="{0D108BD9-81ED-4DB2-BD59-A6C34878D82A}">
                    <a16:rowId xmlns:a16="http://schemas.microsoft.com/office/drawing/2014/main" val="831778974"/>
                  </a:ext>
                </a:extLst>
              </a:tr>
              <a:tr h="370840">
                <a:tc>
                  <a:txBody>
                    <a:bodyPr/>
                    <a:lstStyle/>
                    <a:p>
                      <a:pPr algn="ctr" fontAlgn="b"/>
                      <a:r>
                        <a:rPr lang="pt-BR" sz="1400" b="0" i="0" u="none" strike="noStrike">
                          <a:solidFill>
                            <a:srgbClr val="000000"/>
                          </a:solidFill>
                          <a:effectLst/>
                          <a:latin typeface="Calibri" panose="020F0502020204030204" pitchFamily="34" charset="0"/>
                        </a:rPr>
                        <a:t>Maio</a:t>
                      </a:r>
                    </a:p>
                  </a:txBody>
                  <a:tcPr marL="9525" marR="9525" marT="9525" marB="0" anchor="b"/>
                </a:tc>
                <a:tc>
                  <a:txBody>
                    <a:bodyPr/>
                    <a:lstStyle/>
                    <a:p>
                      <a:pPr algn="ctr" fontAlgn="b"/>
                      <a:r>
                        <a:rPr lang="pt-BR" sz="1400" b="0" i="0" u="none" strike="noStrike">
                          <a:solidFill>
                            <a:srgbClr val="000000"/>
                          </a:solidFill>
                          <a:effectLst/>
                          <a:latin typeface="Calibri" panose="020F0502020204030204" pitchFamily="34" charset="0"/>
                        </a:rPr>
                        <a:t>102.445.135</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-0,40</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-22,71</a:t>
                      </a:r>
                    </a:p>
                  </a:txBody>
                  <a:tcPr marL="9525" marR="9525" marT="9525" marB="0" anchor="b"/>
                </a:tc>
                <a:extLst>
                  <a:ext uri="{0D108BD9-81ED-4DB2-BD59-A6C34878D82A}">
                    <a16:rowId xmlns:a16="http://schemas.microsoft.com/office/drawing/2014/main" val="1756275306"/>
                  </a:ext>
                </a:extLst>
              </a:tr>
              <a:tr h="370840">
                <a:tc>
                  <a:txBody>
                    <a:bodyPr/>
                    <a:lstStyle/>
                    <a:p>
                      <a:pPr algn="ctr" fontAlgn="b"/>
                      <a:r>
                        <a:rPr lang="pt-BR" sz="1400" b="0" i="0" u="none" strike="noStrike">
                          <a:solidFill>
                            <a:srgbClr val="000000"/>
                          </a:solidFill>
                          <a:effectLst/>
                          <a:latin typeface="Calibri" panose="020F0502020204030204" pitchFamily="34" charset="0"/>
                        </a:rPr>
                        <a:t>Junho</a:t>
                      </a:r>
                    </a:p>
                  </a:txBody>
                  <a:tcPr marL="9525" marR="9525" marT="9525" marB="0" anchor="b"/>
                </a:tc>
                <a:tc>
                  <a:txBody>
                    <a:bodyPr/>
                    <a:lstStyle/>
                    <a:p>
                      <a:pPr algn="ctr" fontAlgn="b"/>
                      <a:r>
                        <a:rPr lang="pt-BR" sz="1400" b="0" i="0" u="none" strike="noStrike">
                          <a:solidFill>
                            <a:srgbClr val="000000"/>
                          </a:solidFill>
                          <a:effectLst/>
                          <a:latin typeface="Calibri" panose="020F0502020204030204" pitchFamily="34" charset="0"/>
                        </a:rPr>
                        <a:t>117.169.291</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14,37</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-11,60</a:t>
                      </a:r>
                    </a:p>
                  </a:txBody>
                  <a:tcPr marL="9525" marR="9525" marT="9525" marB="0" anchor="b"/>
                </a:tc>
                <a:extLst>
                  <a:ext uri="{0D108BD9-81ED-4DB2-BD59-A6C34878D82A}">
                    <a16:rowId xmlns:a16="http://schemas.microsoft.com/office/drawing/2014/main" val="1543186372"/>
                  </a:ext>
                </a:extLst>
              </a:tr>
              <a:tr h="370840">
                <a:tc>
                  <a:txBody>
                    <a:bodyPr/>
                    <a:lstStyle/>
                    <a:p>
                      <a:pPr algn="ctr" fontAlgn="b"/>
                      <a:r>
                        <a:rPr lang="pt-BR" sz="1400" b="0" i="0" u="none" strike="noStrike">
                          <a:solidFill>
                            <a:srgbClr val="000000"/>
                          </a:solidFill>
                          <a:effectLst/>
                          <a:latin typeface="Calibri" panose="020F0502020204030204" pitchFamily="34" charset="0"/>
                        </a:rPr>
                        <a:t>Julho</a:t>
                      </a:r>
                    </a:p>
                  </a:txBody>
                  <a:tcPr marL="9525" marR="9525" marT="9525" marB="0" anchor="b"/>
                </a:tc>
                <a:tc>
                  <a:txBody>
                    <a:bodyPr/>
                    <a:lstStyle/>
                    <a:p>
                      <a:pPr algn="ctr" fontAlgn="b"/>
                      <a:r>
                        <a:rPr lang="pt-BR" sz="1400" b="0" i="0" u="none" strike="noStrike">
                          <a:solidFill>
                            <a:srgbClr val="000000"/>
                          </a:solidFill>
                          <a:effectLst/>
                          <a:latin typeface="Calibri" panose="020F0502020204030204" pitchFamily="34" charset="0"/>
                        </a:rPr>
                        <a:t>136.514.044</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16,51</a:t>
                      </a:r>
                    </a:p>
                  </a:txBody>
                  <a:tcPr marL="9525" marR="9525" marT="9525" marB="0" anchor="b"/>
                </a:tc>
                <a:tc>
                  <a:txBody>
                    <a:bodyPr/>
                    <a:lstStyle/>
                    <a:p>
                      <a:pPr algn="ctr" fontAlgn="b"/>
                      <a:r>
                        <a:rPr lang="pt-BR" sz="1400" b="0" i="0" u="none" strike="noStrike" dirty="0">
                          <a:solidFill>
                            <a:srgbClr val="000000"/>
                          </a:solidFill>
                          <a:effectLst/>
                          <a:latin typeface="Calibri" panose="020F0502020204030204" pitchFamily="34" charset="0"/>
                        </a:rPr>
                        <a:t>2,99</a:t>
                      </a:r>
                    </a:p>
                  </a:txBody>
                  <a:tcPr marL="9525" marR="9525" marT="9525" marB="0" anchor="b"/>
                </a:tc>
                <a:extLst>
                  <a:ext uri="{0D108BD9-81ED-4DB2-BD59-A6C34878D82A}">
                    <a16:rowId xmlns:a16="http://schemas.microsoft.com/office/drawing/2014/main" val="1634223630"/>
                  </a:ext>
                </a:extLst>
              </a:tr>
            </a:tbl>
          </a:graphicData>
        </a:graphic>
      </p:graphicFrame>
    </p:spTree>
    <p:extLst>
      <p:ext uri="{BB962C8B-B14F-4D97-AF65-F5344CB8AC3E}">
        <p14:creationId xmlns:p14="http://schemas.microsoft.com/office/powerpoint/2010/main" val="237679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descr="Foto preta e branca de pessoas na rua&#10;&#10;Descrição gerada automaticamente">
            <a:extLst>
              <a:ext uri="{FF2B5EF4-FFF2-40B4-BE49-F238E27FC236}">
                <a16:creationId xmlns:a16="http://schemas.microsoft.com/office/drawing/2014/main" id="{8E9543DA-4C27-8D4A-86AC-E2407A8C12D7}"/>
              </a:ext>
            </a:extLst>
          </p:cNvPr>
          <p:cNvPicPr>
            <a:picLocks noChangeAspect="1"/>
          </p:cNvPicPr>
          <p:nvPr/>
        </p:nvPicPr>
        <p:blipFill>
          <a:blip r:embed="rId2"/>
          <a:stretch>
            <a:fillRect/>
          </a:stretch>
        </p:blipFill>
        <p:spPr>
          <a:xfrm>
            <a:off x="0" y="3437694"/>
            <a:ext cx="12192000" cy="3425432"/>
          </a:xfrm>
          <a:prstGeom prst="rect">
            <a:avLst/>
          </a:prstGeom>
        </p:spPr>
      </p:pic>
      <p:sp>
        <p:nvSpPr>
          <p:cNvPr id="16" name="Retângulo 15">
            <a:extLst>
              <a:ext uri="{FF2B5EF4-FFF2-40B4-BE49-F238E27FC236}">
                <a16:creationId xmlns:a16="http://schemas.microsoft.com/office/drawing/2014/main" id="{EF6E6A1B-0247-4E49-A172-C9A1A89D5714}"/>
              </a:ext>
            </a:extLst>
          </p:cNvPr>
          <p:cNvSpPr/>
          <p:nvPr/>
        </p:nvSpPr>
        <p:spPr>
          <a:xfrm>
            <a:off x="539292" y="2568181"/>
            <a:ext cx="4589402" cy="2910772"/>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6A3D931B-29FF-C245-9089-712285EEFDFB}"/>
              </a:ext>
            </a:extLst>
          </p:cNvPr>
          <p:cNvSpPr/>
          <p:nvPr/>
        </p:nvSpPr>
        <p:spPr>
          <a:xfrm>
            <a:off x="6096000" y="2568181"/>
            <a:ext cx="4756596" cy="2910772"/>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p:txBody>
          <a:bodyPr>
            <a:normAutofit/>
          </a:bodyPr>
          <a:lstStyle/>
          <a:p>
            <a:r>
              <a:rPr lang="pt-BR" dirty="0"/>
              <a:t>NPS</a:t>
            </a:r>
            <a:r>
              <a:rPr lang="pt-BR" b="0" dirty="0"/>
              <a:t> | UAV E URV</a:t>
            </a:r>
          </a:p>
        </p:txBody>
      </p:sp>
      <p:sp>
        <p:nvSpPr>
          <p:cNvPr id="3" name="Espaço Reservado para Texto 2">
            <a:extLst>
              <a:ext uri="{FF2B5EF4-FFF2-40B4-BE49-F238E27FC236}">
                <a16:creationId xmlns:a16="http://schemas.microsoft.com/office/drawing/2014/main" id="{744F1238-AC49-DC46-8614-8594C74467F0}"/>
              </a:ext>
            </a:extLst>
          </p:cNvPr>
          <p:cNvSpPr>
            <a:spLocks noGrp="1"/>
          </p:cNvSpPr>
          <p:nvPr>
            <p:ph type="body" sz="quarter" idx="13"/>
          </p:nvPr>
        </p:nvSpPr>
        <p:spPr>
          <a:xfrm>
            <a:off x="452294" y="726156"/>
            <a:ext cx="11281559" cy="404598"/>
          </a:xfrm>
        </p:spPr>
        <p:txBody>
          <a:bodyPr/>
          <a:lstStyle/>
          <a:p>
            <a:r>
              <a:rPr lang="pt-BR" sz="2000" dirty="0">
                <a:ea typeface="Century Gothic" charset="0"/>
              </a:rPr>
              <a:t>Série histórica 2020 – Resultados isolados e média móvel</a:t>
            </a:r>
          </a:p>
        </p:txBody>
      </p:sp>
      <p:sp>
        <p:nvSpPr>
          <p:cNvPr id="34" name="Espaço Reservado para Texto 6">
            <a:extLst>
              <a:ext uri="{FF2B5EF4-FFF2-40B4-BE49-F238E27FC236}">
                <a16:creationId xmlns:a16="http://schemas.microsoft.com/office/drawing/2014/main" id="{921B884E-7677-4732-A564-F53FD37ADD9F}"/>
              </a:ext>
            </a:extLst>
          </p:cNvPr>
          <p:cNvSpPr>
            <a:spLocks noGrp="1"/>
          </p:cNvSpPr>
          <p:nvPr>
            <p:ph type="body" sz="quarter" idx="14"/>
          </p:nvPr>
        </p:nvSpPr>
        <p:spPr>
          <a:xfrm>
            <a:off x="458788" y="1416795"/>
            <a:ext cx="11261725" cy="547714"/>
          </a:xfrm>
        </p:spPr>
        <p:txBody>
          <a:bodyPr/>
          <a:lstStyle/>
          <a:p>
            <a:r>
              <a:rPr lang="pt-BR" dirty="0">
                <a:solidFill>
                  <a:schemeClr val="tx1">
                    <a:lumMod val="95000"/>
                    <a:lumOff val="5000"/>
                  </a:schemeClr>
                </a:solidFill>
                <a:latin typeface="Segoe UI Symbol" panose="020B0502040204020203" pitchFamily="34" charset="0"/>
              </a:rPr>
              <a:t>A performance da URV em março, novamente acima da média móvel, mantém o indicador da unidade em ascendência e aumenta a sua diferença em relação à UAV, que volta a apresentar movimento de queda este mês após crescimento expressivo em fevereiro. </a:t>
            </a:r>
          </a:p>
        </p:txBody>
      </p:sp>
      <p:sp>
        <p:nvSpPr>
          <p:cNvPr id="81" name="Título 3">
            <a:extLst>
              <a:ext uri="{FF2B5EF4-FFF2-40B4-BE49-F238E27FC236}">
                <a16:creationId xmlns:a16="http://schemas.microsoft.com/office/drawing/2014/main" id="{06EBB4C1-1AA0-7740-BC00-D1A6006DE8AA}"/>
              </a:ext>
            </a:extLst>
          </p:cNvPr>
          <p:cNvSpPr txBox="1">
            <a:spLocks/>
          </p:cNvSpPr>
          <p:nvPr/>
        </p:nvSpPr>
        <p:spPr>
          <a:xfrm>
            <a:off x="694299" y="2612521"/>
            <a:ext cx="1025712" cy="504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b="0" dirty="0"/>
              <a:t>UAV</a:t>
            </a:r>
          </a:p>
        </p:txBody>
      </p:sp>
      <p:sp>
        <p:nvSpPr>
          <p:cNvPr id="82" name="Título 3">
            <a:extLst>
              <a:ext uri="{FF2B5EF4-FFF2-40B4-BE49-F238E27FC236}">
                <a16:creationId xmlns:a16="http://schemas.microsoft.com/office/drawing/2014/main" id="{D82C2283-7807-1340-A11D-ADDCAC39D6FD}"/>
              </a:ext>
            </a:extLst>
          </p:cNvPr>
          <p:cNvSpPr txBox="1">
            <a:spLocks/>
          </p:cNvSpPr>
          <p:nvPr/>
        </p:nvSpPr>
        <p:spPr>
          <a:xfrm>
            <a:off x="6282158" y="2612521"/>
            <a:ext cx="1025712" cy="504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b="0" dirty="0"/>
              <a:t>URV</a:t>
            </a:r>
          </a:p>
        </p:txBody>
      </p:sp>
      <p:sp>
        <p:nvSpPr>
          <p:cNvPr id="27" name="Retângulo 26">
            <a:extLst>
              <a:ext uri="{FF2B5EF4-FFF2-40B4-BE49-F238E27FC236}">
                <a16:creationId xmlns:a16="http://schemas.microsoft.com/office/drawing/2014/main" id="{5C9A3E6B-6D69-8643-A6B2-0D7045B265D2}"/>
              </a:ext>
            </a:extLst>
          </p:cNvPr>
          <p:cNvSpPr/>
          <p:nvPr/>
        </p:nvSpPr>
        <p:spPr>
          <a:xfrm>
            <a:off x="5108636" y="2568181"/>
            <a:ext cx="754576" cy="29107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CD3959DF-736A-BD43-9962-20D0CFD257A0}"/>
              </a:ext>
            </a:extLst>
          </p:cNvPr>
          <p:cNvSpPr/>
          <p:nvPr/>
        </p:nvSpPr>
        <p:spPr>
          <a:xfrm>
            <a:off x="10832538" y="2568181"/>
            <a:ext cx="754576" cy="29107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ítulo 3">
            <a:extLst>
              <a:ext uri="{FF2B5EF4-FFF2-40B4-BE49-F238E27FC236}">
                <a16:creationId xmlns:a16="http://schemas.microsoft.com/office/drawing/2014/main" id="{415F3B24-6559-7644-B3CE-9DE2D6A0CEEB}"/>
              </a:ext>
            </a:extLst>
          </p:cNvPr>
          <p:cNvSpPr txBox="1">
            <a:spLocks/>
          </p:cNvSpPr>
          <p:nvPr/>
        </p:nvSpPr>
        <p:spPr>
          <a:xfrm>
            <a:off x="5161424" y="3699772"/>
            <a:ext cx="677846" cy="504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500" spc="0" dirty="0"/>
              <a:t>33,30</a:t>
            </a:r>
          </a:p>
        </p:txBody>
      </p:sp>
      <p:sp>
        <p:nvSpPr>
          <p:cNvPr id="30" name="Título 3">
            <a:extLst>
              <a:ext uri="{FF2B5EF4-FFF2-40B4-BE49-F238E27FC236}">
                <a16:creationId xmlns:a16="http://schemas.microsoft.com/office/drawing/2014/main" id="{9AB63C35-4FE7-8B4A-9D32-E6BA4809CF34}"/>
              </a:ext>
            </a:extLst>
          </p:cNvPr>
          <p:cNvSpPr txBox="1">
            <a:spLocks/>
          </p:cNvSpPr>
          <p:nvPr/>
        </p:nvSpPr>
        <p:spPr>
          <a:xfrm>
            <a:off x="10861575" y="3805698"/>
            <a:ext cx="677846" cy="504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500" spc="0" dirty="0"/>
              <a:t>34,90</a:t>
            </a:r>
          </a:p>
        </p:txBody>
      </p:sp>
      <p:sp>
        <p:nvSpPr>
          <p:cNvPr id="31" name="Título 3">
            <a:extLst>
              <a:ext uri="{FF2B5EF4-FFF2-40B4-BE49-F238E27FC236}">
                <a16:creationId xmlns:a16="http://schemas.microsoft.com/office/drawing/2014/main" id="{E5D13D77-12B9-5C4D-BB96-06B720954AEA}"/>
              </a:ext>
            </a:extLst>
          </p:cNvPr>
          <p:cNvSpPr txBox="1">
            <a:spLocks/>
          </p:cNvSpPr>
          <p:nvPr/>
        </p:nvSpPr>
        <p:spPr>
          <a:xfrm rot="16200000">
            <a:off x="4933035" y="2741593"/>
            <a:ext cx="1051364"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dirty="0">
                <a:solidFill>
                  <a:schemeClr val="bg1"/>
                </a:solidFill>
              </a:rPr>
              <a:t>MÉDIA</a:t>
            </a:r>
          </a:p>
          <a:p>
            <a:pPr algn="r">
              <a:lnSpc>
                <a:spcPct val="120000"/>
              </a:lnSpc>
            </a:pPr>
            <a:r>
              <a:rPr lang="pt-BR" sz="1100" b="0" dirty="0">
                <a:solidFill>
                  <a:schemeClr val="bg1"/>
                </a:solidFill>
              </a:rPr>
              <a:t> MÓVEL</a:t>
            </a:r>
          </a:p>
        </p:txBody>
      </p:sp>
      <p:sp>
        <p:nvSpPr>
          <p:cNvPr id="33" name="Título 3">
            <a:extLst>
              <a:ext uri="{FF2B5EF4-FFF2-40B4-BE49-F238E27FC236}">
                <a16:creationId xmlns:a16="http://schemas.microsoft.com/office/drawing/2014/main" id="{09A76D4F-3457-1644-AC48-221F72931A79}"/>
              </a:ext>
            </a:extLst>
          </p:cNvPr>
          <p:cNvSpPr txBox="1">
            <a:spLocks/>
          </p:cNvSpPr>
          <p:nvPr/>
        </p:nvSpPr>
        <p:spPr>
          <a:xfrm rot="16200000">
            <a:off x="10741938" y="2671584"/>
            <a:ext cx="911345"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dirty="0">
                <a:solidFill>
                  <a:schemeClr val="bg1"/>
                </a:solidFill>
              </a:rPr>
              <a:t>MÉDIA </a:t>
            </a:r>
          </a:p>
          <a:p>
            <a:pPr algn="r">
              <a:lnSpc>
                <a:spcPct val="120000"/>
              </a:lnSpc>
            </a:pPr>
            <a:r>
              <a:rPr lang="pt-BR" sz="1100" b="0" dirty="0">
                <a:solidFill>
                  <a:schemeClr val="bg1"/>
                </a:solidFill>
              </a:rPr>
              <a:t>MÓVEL</a:t>
            </a:r>
          </a:p>
        </p:txBody>
      </p:sp>
      <p:grpSp>
        <p:nvGrpSpPr>
          <p:cNvPr id="20" name="Agrupar 19">
            <a:extLst>
              <a:ext uri="{FF2B5EF4-FFF2-40B4-BE49-F238E27FC236}">
                <a16:creationId xmlns:a16="http://schemas.microsoft.com/office/drawing/2014/main" id="{9279FEB0-3688-4D40-AA47-FD8627CEE67C}"/>
              </a:ext>
            </a:extLst>
          </p:cNvPr>
          <p:cNvGrpSpPr/>
          <p:nvPr/>
        </p:nvGrpSpPr>
        <p:grpSpPr>
          <a:xfrm>
            <a:off x="8487128" y="6110177"/>
            <a:ext cx="3312093" cy="479054"/>
            <a:chOff x="8487128" y="6110177"/>
            <a:chExt cx="3312093" cy="479054"/>
          </a:xfrm>
        </p:grpSpPr>
        <p:pic>
          <p:nvPicPr>
            <p:cNvPr id="21" name="Imagem 20">
              <a:extLst>
                <a:ext uri="{FF2B5EF4-FFF2-40B4-BE49-F238E27FC236}">
                  <a16:creationId xmlns:a16="http://schemas.microsoft.com/office/drawing/2014/main" id="{DC5EABF2-C336-1148-9B3A-1BE49F8E2599}"/>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22" name="Imagem 21">
              <a:extLst>
                <a:ext uri="{FF2B5EF4-FFF2-40B4-BE49-F238E27FC236}">
                  <a16:creationId xmlns:a16="http://schemas.microsoft.com/office/drawing/2014/main" id="{F26F2DDE-E9B8-484C-A0EF-DCE113B1CBA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24" name="Espaço Reservado para Texto 3">
            <a:extLst>
              <a:ext uri="{FF2B5EF4-FFF2-40B4-BE49-F238E27FC236}">
                <a16:creationId xmlns:a16="http://schemas.microsoft.com/office/drawing/2014/main" id="{7BDECF8A-3CFC-2D4A-8010-E5F32F8C570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25" name="Gráfico 24">
            <a:extLst>
              <a:ext uri="{FF2B5EF4-FFF2-40B4-BE49-F238E27FC236}">
                <a16:creationId xmlns:a16="http://schemas.microsoft.com/office/drawing/2014/main" id="{00000000-0008-0000-1F00-00000D000000}"/>
              </a:ext>
            </a:extLst>
          </p:cNvPr>
          <p:cNvGraphicFramePr>
            <a:graphicFrameLocks/>
          </p:cNvGraphicFramePr>
          <p:nvPr>
            <p:extLst>
              <p:ext uri="{D42A27DB-BD31-4B8C-83A1-F6EECF244321}">
                <p14:modId xmlns:p14="http://schemas.microsoft.com/office/powerpoint/2010/main" val="631937954"/>
              </p:ext>
            </p:extLst>
          </p:nvPr>
        </p:nvGraphicFramePr>
        <p:xfrm>
          <a:off x="484848" y="3188848"/>
          <a:ext cx="4697476"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Gráfico 25">
            <a:extLst>
              <a:ext uri="{FF2B5EF4-FFF2-40B4-BE49-F238E27FC236}">
                <a16:creationId xmlns:a16="http://schemas.microsoft.com/office/drawing/2014/main" id="{00000000-0008-0000-1F00-00000E000000}"/>
              </a:ext>
            </a:extLst>
          </p:cNvPr>
          <p:cNvGraphicFramePr>
            <a:graphicFrameLocks/>
          </p:cNvGraphicFramePr>
          <p:nvPr>
            <p:extLst>
              <p:ext uri="{D42A27DB-BD31-4B8C-83A1-F6EECF244321}">
                <p14:modId xmlns:p14="http://schemas.microsoft.com/office/powerpoint/2010/main" val="3283255049"/>
              </p:ext>
            </p:extLst>
          </p:nvPr>
        </p:nvGraphicFramePr>
        <p:xfrm>
          <a:off x="6048932" y="3188848"/>
          <a:ext cx="4862576"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3492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tângulo 79">
            <a:extLst>
              <a:ext uri="{FF2B5EF4-FFF2-40B4-BE49-F238E27FC236}">
                <a16:creationId xmlns:a16="http://schemas.microsoft.com/office/drawing/2014/main" id="{687B7CAB-F6DB-2B40-8AAA-DC5A973BC8F2}"/>
              </a:ext>
            </a:extLst>
          </p:cNvPr>
          <p:cNvSpPr/>
          <p:nvPr/>
        </p:nvSpPr>
        <p:spPr>
          <a:xfrm>
            <a:off x="-24871" y="-15820"/>
            <a:ext cx="12292082" cy="695101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74" name="Tabela 73">
            <a:extLst>
              <a:ext uri="{FF2B5EF4-FFF2-40B4-BE49-F238E27FC236}">
                <a16:creationId xmlns:a16="http://schemas.microsoft.com/office/drawing/2014/main" id="{4C7CA1E3-CC7A-2B4C-A29A-5A2DF9CEB934}"/>
              </a:ext>
            </a:extLst>
          </p:cNvPr>
          <p:cNvGraphicFramePr>
            <a:graphicFrameLocks noGrp="1"/>
          </p:cNvGraphicFramePr>
          <p:nvPr>
            <p:extLst>
              <p:ext uri="{D42A27DB-BD31-4B8C-83A1-F6EECF244321}">
                <p14:modId xmlns:p14="http://schemas.microsoft.com/office/powerpoint/2010/main" val="167129271"/>
              </p:ext>
            </p:extLst>
          </p:nvPr>
        </p:nvGraphicFramePr>
        <p:xfrm>
          <a:off x="5655854" y="2644857"/>
          <a:ext cx="2163379" cy="3765546"/>
        </p:xfrm>
        <a:graphic>
          <a:graphicData uri="http://schemas.openxmlformats.org/drawingml/2006/table">
            <a:tbl>
              <a:tblPr/>
              <a:tblGrid>
                <a:gridCol w="2163379">
                  <a:extLst>
                    <a:ext uri="{9D8B030D-6E8A-4147-A177-3AD203B41FA5}">
                      <a16:colId xmlns:a16="http://schemas.microsoft.com/office/drawing/2014/main" val="138395088"/>
                    </a:ext>
                  </a:extLst>
                </a:gridCol>
              </a:tblGrid>
              <a:tr h="418394">
                <a:tc>
                  <a:txBody>
                    <a:bodyPr/>
                    <a:lstStyle/>
                    <a:p>
                      <a:pPr algn="l" fontAlgn="ctr"/>
                      <a:r>
                        <a:rPr lang="pt-BR" sz="1400" b="0" i="1" u="none" strike="noStrike" dirty="0">
                          <a:solidFill>
                            <a:schemeClr val="bg1">
                              <a:lumMod val="95000"/>
                            </a:schemeClr>
                          </a:solidFill>
                          <a:effectLst/>
                          <a:latin typeface="Segoe UI" panose="020B0502040204020203" pitchFamily="34" charset="0"/>
                          <a:cs typeface="Segoe UI" panose="020B0502040204020203" pitchFamily="34" charset="0"/>
                        </a:rPr>
                        <a:t>Agro</a:t>
                      </a:r>
                      <a:r>
                        <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rPr>
                        <a:t> </a:t>
                      </a:r>
                      <a:r>
                        <a:rPr lang="pt-BR" sz="1200" b="0" i="1" u="none" strike="noStrike" dirty="0">
                          <a:solidFill>
                            <a:schemeClr val="bg1">
                              <a:lumMod val="95000"/>
                            </a:schemeClr>
                          </a:solidFill>
                          <a:effectLst/>
                          <a:latin typeface="Segoe UI" panose="020B0502040204020203" pitchFamily="34" charset="0"/>
                          <a:cs typeface="Segoe UI" panose="020B0502040204020203" pitchFamily="34" charset="0"/>
                        </a:rPr>
                        <a:t>–</a:t>
                      </a:r>
                      <a:r>
                        <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rPr>
                        <a:t> </a:t>
                      </a:r>
                      <a:r>
                        <a:rPr lang="pt-BR" sz="1100" b="0" i="1" u="none" strike="noStrike" dirty="0">
                          <a:solidFill>
                            <a:schemeClr val="bg1">
                              <a:lumMod val="95000"/>
                            </a:schemeClr>
                          </a:solidFill>
                          <a:effectLst/>
                          <a:latin typeface="Segoe UI" panose="020B0502040204020203" pitchFamily="34" charset="0"/>
                          <a:cs typeface="Segoe UI" panose="020B0502040204020203" pitchFamily="34" charset="0"/>
                        </a:rPr>
                        <a:t>3,1%</a:t>
                      </a:r>
                    </a:p>
                  </a:txBody>
                  <a:tcPr marL="9525" marR="9525" marT="9525" marB="0" anchor="ctr">
                    <a:lnL>
                      <a:noFill/>
                    </a:lnL>
                    <a:lnR>
                      <a:noFill/>
                    </a:lnR>
                    <a:lnT>
                      <a:noFill/>
                    </a:lnT>
                    <a:lnB>
                      <a:noFill/>
                    </a:lnB>
                  </a:tcPr>
                </a:tc>
                <a:extLst>
                  <a:ext uri="{0D108BD9-81ED-4DB2-BD59-A6C34878D82A}">
                    <a16:rowId xmlns:a16="http://schemas.microsoft.com/office/drawing/2014/main" val="1201698390"/>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Estilo</a:t>
                      </a:r>
                      <a:r>
                        <a:rPr lang="pt-BR" sz="15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 </a:t>
                      </a:r>
                      <a:r>
                        <a:rPr lang="pt-BR" sz="1200" b="0" i="1" u="none" strike="noStrike" kern="1200" noProof="0" dirty="0">
                          <a:solidFill>
                            <a:schemeClr val="bg1">
                              <a:lumMod val="95000"/>
                            </a:schemeClr>
                          </a:solidFill>
                          <a:effectLst/>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6,1%</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57900764"/>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Exclusivo</a:t>
                      </a:r>
                      <a:r>
                        <a:rPr lang="pt-BR" sz="15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 </a:t>
                      </a:r>
                      <a:r>
                        <a:rPr lang="pt-BR" sz="1200" b="0" i="1" u="none" strike="noStrike" kern="1200" noProof="0" dirty="0">
                          <a:solidFill>
                            <a:schemeClr val="bg1">
                              <a:lumMod val="95000"/>
                            </a:schemeClr>
                          </a:solidFill>
                          <a:effectLst/>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12,4%</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445736240"/>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dirty="0">
                          <a:solidFill>
                            <a:schemeClr val="bg1"/>
                          </a:solidFill>
                          <a:effectLst/>
                          <a:latin typeface="Segoe UI" panose="020B0502040204020203" pitchFamily="34" charset="0"/>
                          <a:cs typeface="Segoe UI" panose="020B0502040204020203" pitchFamily="34" charset="0"/>
                        </a:rPr>
                        <a:t>Modelos Leve – </a:t>
                      </a: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0,5%</a:t>
                      </a:r>
                      <a:endParaRPr lang="pt-BR" sz="14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4041638378"/>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Personalizado</a:t>
                      </a:r>
                      <a:r>
                        <a:rPr lang="pt-BR" sz="15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 </a:t>
                      </a:r>
                      <a:r>
                        <a:rPr lang="pt-BR" sz="1200" b="0" i="1" u="none" strike="noStrike" kern="1200" noProof="0" dirty="0">
                          <a:solidFill>
                            <a:schemeClr val="bg1">
                              <a:lumMod val="95000"/>
                            </a:schemeClr>
                          </a:solidFill>
                          <a:effectLst/>
                          <a:latin typeface="Segoe UI" panose="020B0502040204020203" pitchFamily="34" charset="0"/>
                          <a:ea typeface="+mn-ea"/>
                          <a:cs typeface="Segoe UI" panose="020B0502040204020203" pitchFamily="34" charset="0"/>
                        </a:rPr>
                        <a:t>–</a:t>
                      </a:r>
                      <a:r>
                        <a:rPr kumimoji="0" lang="pt-BR" sz="15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5,8%</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030523774"/>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Nicho Digital </a:t>
                      </a:r>
                      <a:r>
                        <a:rPr lang="pt-BR" sz="1200" b="0" i="1" u="none" strike="noStrike" kern="1200" noProof="0" dirty="0">
                          <a:solidFill>
                            <a:schemeClr val="bg1">
                              <a:lumMod val="95000"/>
                            </a:schemeClr>
                          </a:solidFill>
                          <a:effectLst/>
                          <a:latin typeface="Segoe UI" panose="020B0502040204020203" pitchFamily="34" charset="0"/>
                          <a:ea typeface="+mn-ea"/>
                          <a:cs typeface="Segoe UI" panose="020B0502040204020203" pitchFamily="34" charset="0"/>
                        </a:rPr>
                        <a:t>–</a:t>
                      </a:r>
                      <a:r>
                        <a:rPr kumimoji="0" lang="pt-BR" sz="15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7,9%</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616055982"/>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solidFill>
                          <a:effectLst/>
                          <a:latin typeface="Segoe UI" panose="020B0502040204020203" pitchFamily="34" charset="0"/>
                          <a:ea typeface="+mn-ea"/>
                          <a:cs typeface="Segoe UI" panose="020B0502040204020203" pitchFamily="34" charset="0"/>
                        </a:rPr>
                        <a:t>Universitário</a:t>
                      </a:r>
                      <a:r>
                        <a:rPr lang="pt-BR" sz="1500" b="0" i="1" u="none" strike="noStrike" kern="1200" dirty="0">
                          <a:solidFill>
                            <a:schemeClr val="bg1"/>
                          </a:solidFill>
                          <a:effectLst/>
                          <a:latin typeface="Segoe UI" panose="020B0502040204020203" pitchFamily="34" charset="0"/>
                          <a:ea typeface="+mn-ea"/>
                          <a:cs typeface="Segoe UI" panose="020B0502040204020203" pitchFamily="34" charset="0"/>
                        </a:rPr>
                        <a:t> </a:t>
                      </a:r>
                      <a:r>
                        <a:rPr kumimoji="0" lang="pt-BR" sz="1200" b="0" i="1"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pt-BR" sz="1500" b="0" i="1"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2,3%</a:t>
                      </a:r>
                      <a:endParaRPr lang="pt-BR" sz="15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713890099"/>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Prof. Estratégico</a:t>
                      </a:r>
                      <a:r>
                        <a:rPr lang="pt-BR" sz="15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 </a:t>
                      </a:r>
                      <a:r>
                        <a:rPr kumimoji="0" lang="pt-BR" sz="12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a:t>
                      </a:r>
                      <a:r>
                        <a:rPr kumimoji="0" lang="pt-BR" sz="15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6,1%</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37453891"/>
                  </a:ext>
                </a:extLst>
              </a:tr>
              <a:tr h="418394">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Varejo</a:t>
                      </a:r>
                      <a:r>
                        <a:rPr lang="pt-BR" sz="1500" b="0" i="1" u="none" strike="noStrike" kern="1200" dirty="0">
                          <a:solidFill>
                            <a:schemeClr val="bg1">
                              <a:lumMod val="95000"/>
                            </a:schemeClr>
                          </a:solidFill>
                          <a:effectLst/>
                          <a:latin typeface="Segoe UI" panose="020B0502040204020203" pitchFamily="34" charset="0"/>
                          <a:ea typeface="+mn-ea"/>
                          <a:cs typeface="Segoe UI" panose="020B0502040204020203" pitchFamily="34" charset="0"/>
                        </a:rPr>
                        <a:t> </a:t>
                      </a:r>
                      <a:r>
                        <a:rPr kumimoji="0" lang="pt-BR" sz="12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a:t>
                      </a:r>
                      <a:r>
                        <a:rPr kumimoji="0" lang="pt-BR" sz="15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 </a:t>
                      </a:r>
                      <a:r>
                        <a:rPr kumimoji="0" lang="pt-BR" sz="1100" b="0" i="1"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55,8%</a:t>
                      </a:r>
                      <a:endParaRPr lang="pt-BR" sz="1500" b="0" i="1"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963544222"/>
                  </a:ext>
                </a:extLst>
              </a:tr>
            </a:tbl>
          </a:graphicData>
        </a:graphic>
      </p:graphicFrame>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p:txBody>
          <a:bodyPr>
            <a:normAutofit/>
          </a:bodyPr>
          <a:lstStyle/>
          <a:p>
            <a:r>
              <a:rPr lang="pt-BR" dirty="0">
                <a:solidFill>
                  <a:schemeClr val="bg1"/>
                </a:solidFill>
              </a:rPr>
              <a:t>NPS</a:t>
            </a:r>
            <a:r>
              <a:rPr lang="pt-BR" b="0" dirty="0">
                <a:solidFill>
                  <a:schemeClr val="bg1"/>
                </a:solidFill>
              </a:rPr>
              <a:t> | PERFIL PRIORIZADO</a:t>
            </a:r>
          </a:p>
        </p:txBody>
      </p:sp>
      <p:sp>
        <p:nvSpPr>
          <p:cNvPr id="10" name="Espaço Reservado para Texto 9">
            <a:extLst>
              <a:ext uri="{FF2B5EF4-FFF2-40B4-BE49-F238E27FC236}">
                <a16:creationId xmlns:a16="http://schemas.microsoft.com/office/drawing/2014/main" id="{02CD066B-60FA-4045-A5AE-2C8860BFE455}"/>
              </a:ext>
            </a:extLst>
          </p:cNvPr>
          <p:cNvSpPr>
            <a:spLocks noGrp="1"/>
          </p:cNvSpPr>
          <p:nvPr>
            <p:ph type="body" sz="quarter" idx="13"/>
          </p:nvPr>
        </p:nvSpPr>
        <p:spPr>
          <a:xfrm>
            <a:off x="452294" y="773656"/>
            <a:ext cx="4775677" cy="413959"/>
          </a:xfrm>
        </p:spPr>
        <p:txBody>
          <a:bodyPr/>
          <a:lstStyle/>
          <a:p>
            <a:pPr>
              <a:spcAft>
                <a:spcPts val="1000"/>
              </a:spcAft>
            </a:pPr>
            <a:r>
              <a:rPr lang="pt-BR" sz="2000" dirty="0">
                <a:solidFill>
                  <a:schemeClr val="bg1"/>
                </a:solidFill>
                <a:ea typeface="Century Gothic" charset="0"/>
              </a:rPr>
              <a:t>Média móvel Março 2020</a:t>
            </a:r>
          </a:p>
        </p:txBody>
      </p:sp>
      <p:sp>
        <p:nvSpPr>
          <p:cNvPr id="40" name="Text Placeholder 33">
            <a:extLst>
              <a:ext uri="{FF2B5EF4-FFF2-40B4-BE49-F238E27FC236}">
                <a16:creationId xmlns:a16="http://schemas.microsoft.com/office/drawing/2014/main" id="{785C4C27-66AE-8C47-A209-A74CD7316116}"/>
              </a:ext>
            </a:extLst>
          </p:cNvPr>
          <p:cNvSpPr txBox="1">
            <a:spLocks/>
          </p:cNvSpPr>
          <p:nvPr/>
        </p:nvSpPr>
        <p:spPr>
          <a:xfrm>
            <a:off x="271006" y="6456682"/>
            <a:ext cx="4387919" cy="215481"/>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is-IS" sz="1100" i="1" dirty="0">
                <a:solidFill>
                  <a:prstClr val="black">
                    <a:lumMod val="65000"/>
                    <a:lumOff val="35000"/>
                  </a:prstClr>
                </a:solidFill>
                <a:latin typeface="Segoe UI" panose="020B0502040204020203" pitchFamily="34" charset="0"/>
                <a:ea typeface="Franklin Gothic Book" charset="0"/>
                <a:cs typeface="Segoe UI" panose="020B0502040204020203" pitchFamily="34" charset="0"/>
              </a:rPr>
              <a:t>*</a:t>
            </a:r>
            <a:r>
              <a:rPr lang="is-IS" sz="1100" i="1" dirty="0">
                <a:solidFill>
                  <a:schemeClr val="bg2">
                    <a:lumMod val="90000"/>
                  </a:schemeClr>
                </a:solidFill>
                <a:latin typeface="Segoe UI" panose="020B0502040204020203" pitchFamily="34" charset="0"/>
                <a:ea typeface="Franklin Gothic Book" charset="0"/>
                <a:cs typeface="Segoe UI" panose="020B0502040204020203" pitchFamily="34" charset="0"/>
              </a:rPr>
              <a:t>M.E. Baixa: &lt;=5%</a:t>
            </a:r>
            <a:r>
              <a:rPr lang="is-IS" sz="1100" i="1" dirty="0">
                <a:solidFill>
                  <a:prstClr val="black">
                    <a:lumMod val="65000"/>
                    <a:lumOff val="35000"/>
                  </a:prstClr>
                </a:solidFill>
                <a:latin typeface="Segoe UI" panose="020B0502040204020203" pitchFamily="34" charset="0"/>
                <a:ea typeface="Franklin Gothic Book" charset="0"/>
                <a:cs typeface="Segoe UI" panose="020B0502040204020203" pitchFamily="34" charset="0"/>
              </a:rPr>
              <a:t> </a:t>
            </a:r>
            <a:r>
              <a:rPr lang="pt-BR" sz="1100" i="1" dirty="0">
                <a:solidFill>
                  <a:schemeClr val="bg1"/>
                </a:solidFill>
                <a:latin typeface="Segoe UI" panose="020B0502040204020203" pitchFamily="34" charset="0"/>
                <a:ea typeface="Franklin Gothic Book" charset="0"/>
                <a:cs typeface="Segoe UI" panose="020B0502040204020203" pitchFamily="34" charset="0"/>
              </a:rPr>
              <a:t>|</a:t>
            </a:r>
            <a:r>
              <a:rPr lang="pt-BR" sz="1100" i="1" dirty="0">
                <a:solidFill>
                  <a:srgbClr val="404040"/>
                </a:solidFill>
                <a:latin typeface="Segoe UI" panose="020B0502040204020203" pitchFamily="34" charset="0"/>
                <a:ea typeface="Franklin Gothic Book" charset="0"/>
                <a:cs typeface="Segoe UI" panose="020B0502040204020203" pitchFamily="34" charset="0"/>
              </a:rPr>
              <a:t> </a:t>
            </a:r>
            <a:r>
              <a:rPr lang="is-IS" sz="1100" i="1" dirty="0">
                <a:solidFill>
                  <a:schemeClr val="accent2"/>
                </a:solidFill>
                <a:latin typeface="Segoe UI" panose="020B0502040204020203" pitchFamily="34" charset="0"/>
                <a:ea typeface="Franklin Gothic Book" charset="0"/>
                <a:cs typeface="Segoe UI" panose="020B0502040204020203" pitchFamily="34" charset="0"/>
              </a:rPr>
              <a:t>M.E. Intermediária: &gt;5 e &lt;=10% </a:t>
            </a:r>
            <a:r>
              <a:rPr lang="pt-BR" sz="1100" i="1" dirty="0">
                <a:solidFill>
                  <a:schemeClr val="bg1"/>
                </a:solidFill>
                <a:latin typeface="Segoe UI" panose="020B0502040204020203" pitchFamily="34" charset="0"/>
                <a:ea typeface="Franklin Gothic Book" charset="0"/>
                <a:cs typeface="Segoe UI" panose="020B0502040204020203" pitchFamily="34" charset="0"/>
              </a:rPr>
              <a:t>|</a:t>
            </a:r>
            <a:r>
              <a:rPr lang="pt-BR" sz="1100" i="1" dirty="0">
                <a:solidFill>
                  <a:srgbClr val="404040"/>
                </a:solidFill>
                <a:latin typeface="Segoe UI" panose="020B0502040204020203" pitchFamily="34" charset="0"/>
                <a:ea typeface="Franklin Gothic Book" charset="0"/>
                <a:cs typeface="Segoe UI" panose="020B0502040204020203" pitchFamily="34" charset="0"/>
              </a:rPr>
              <a:t>  </a:t>
            </a:r>
            <a:r>
              <a:rPr lang="is-IS" sz="1100" i="1" dirty="0">
                <a:solidFill>
                  <a:srgbClr val="C00000"/>
                </a:solidFill>
                <a:latin typeface="Segoe UI" panose="020B0502040204020203" pitchFamily="34" charset="0"/>
                <a:ea typeface="Franklin Gothic Book" charset="0"/>
                <a:cs typeface="Segoe UI" panose="020B0502040204020203" pitchFamily="34" charset="0"/>
              </a:rPr>
              <a:t>M.E. Alta: &gt;10%</a:t>
            </a:r>
            <a:endParaRPr lang="pt-BR" sz="1100" i="1" dirty="0">
              <a:solidFill>
                <a:srgbClr val="C00000"/>
              </a:solidFill>
              <a:latin typeface="Segoe UI" panose="020B0502040204020203" pitchFamily="34" charset="0"/>
              <a:ea typeface="Franklin Gothic Book" charset="0"/>
              <a:cs typeface="Segoe UI" panose="020B0502040204020203" pitchFamily="34" charset="0"/>
            </a:endParaRPr>
          </a:p>
        </p:txBody>
      </p:sp>
      <p:pic>
        <p:nvPicPr>
          <p:cNvPr id="51" name="Picture 112">
            <a:extLst>
              <a:ext uri="{FF2B5EF4-FFF2-40B4-BE49-F238E27FC236}">
                <a16:creationId xmlns:a16="http://schemas.microsoft.com/office/drawing/2014/main" id="{0EE847AF-41DF-1B4B-932D-FE7D661950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6059" y="2713122"/>
            <a:ext cx="757529" cy="625240"/>
          </a:xfrm>
          <a:prstGeom prst="rect">
            <a:avLst/>
          </a:prstGeom>
        </p:spPr>
      </p:pic>
      <p:sp>
        <p:nvSpPr>
          <p:cNvPr id="52" name="Text Placeholder 33">
            <a:extLst>
              <a:ext uri="{FF2B5EF4-FFF2-40B4-BE49-F238E27FC236}">
                <a16:creationId xmlns:a16="http://schemas.microsoft.com/office/drawing/2014/main" id="{880A7622-268F-BA4E-A658-AC58D930BDE6}"/>
              </a:ext>
            </a:extLst>
          </p:cNvPr>
          <p:cNvSpPr txBox="1">
            <a:spLocks/>
          </p:cNvSpPr>
          <p:nvPr/>
        </p:nvSpPr>
        <p:spPr>
          <a:xfrm>
            <a:off x="1275093" y="3287610"/>
            <a:ext cx="1973374" cy="395872"/>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400" b="1" dirty="0">
                <a:solidFill>
                  <a:schemeClr val="bg1"/>
                </a:solidFill>
                <a:latin typeface="Segoe UI" panose="020B0502040204020203" pitchFamily="34" charset="0"/>
                <a:ea typeface="Franklin Gothic Book" charset="0"/>
                <a:cs typeface="Segoe UI" panose="020B0502040204020203" pitchFamily="34" charset="0"/>
              </a:rPr>
              <a:t>NPS Geral BB Mar/20</a:t>
            </a:r>
          </a:p>
        </p:txBody>
      </p:sp>
      <p:sp>
        <p:nvSpPr>
          <p:cNvPr id="65" name="Text Placeholder 33">
            <a:extLst>
              <a:ext uri="{FF2B5EF4-FFF2-40B4-BE49-F238E27FC236}">
                <a16:creationId xmlns:a16="http://schemas.microsoft.com/office/drawing/2014/main" id="{737A2D4F-3F3C-DA48-B06A-8F239615D151}"/>
              </a:ext>
            </a:extLst>
          </p:cNvPr>
          <p:cNvSpPr txBox="1">
            <a:spLocks/>
          </p:cNvSpPr>
          <p:nvPr/>
        </p:nvSpPr>
        <p:spPr>
          <a:xfrm>
            <a:off x="314262" y="5973852"/>
            <a:ext cx="3964155" cy="40486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None/>
            </a:pPr>
            <a:r>
              <a:rPr lang="pt-BR" sz="1100" i="1" spc="20" dirty="0">
                <a:solidFill>
                  <a:schemeClr val="bg2">
                    <a:lumMod val="75000"/>
                  </a:schemeClr>
                </a:solidFill>
                <a:latin typeface="Segoe UI" panose="020B0502040204020203" pitchFamily="34" charset="0"/>
                <a:ea typeface="Franklin Gothic Book" charset="0"/>
                <a:cs typeface="Segoe UI" panose="020B0502040204020203" pitchFamily="34" charset="0"/>
              </a:rPr>
              <a:t>Diferenças nas 3 últimas rodadas, considerando resultados mensais isolados (+/- a M.E.):</a:t>
            </a:r>
            <a:endParaRPr lang="pt-BR" sz="1100" i="1" dirty="0">
              <a:solidFill>
                <a:schemeClr val="bg2">
                  <a:lumMod val="75000"/>
                </a:schemeClr>
              </a:solidFill>
              <a:latin typeface="Segoe UI" panose="020B0502040204020203" pitchFamily="34" charset="0"/>
              <a:ea typeface="Franklin Gothic Book" charset="0"/>
              <a:cs typeface="Segoe UI" panose="020B0502040204020203" pitchFamily="34" charset="0"/>
            </a:endParaRPr>
          </a:p>
        </p:txBody>
      </p:sp>
      <p:sp>
        <p:nvSpPr>
          <p:cNvPr id="2" name="Triângulo Retângulo 1">
            <a:extLst>
              <a:ext uri="{FF2B5EF4-FFF2-40B4-BE49-F238E27FC236}">
                <a16:creationId xmlns:a16="http://schemas.microsoft.com/office/drawing/2014/main" id="{80AE54EA-4387-FD4B-BFF8-396090F84938}"/>
              </a:ext>
            </a:extLst>
          </p:cNvPr>
          <p:cNvSpPr/>
          <p:nvPr/>
        </p:nvSpPr>
        <p:spPr>
          <a:xfrm rot="13500000">
            <a:off x="3591753" y="3354557"/>
            <a:ext cx="319049" cy="319049"/>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 name="Agrupar 7">
            <a:extLst>
              <a:ext uri="{FF2B5EF4-FFF2-40B4-BE49-F238E27FC236}">
                <a16:creationId xmlns:a16="http://schemas.microsoft.com/office/drawing/2014/main" id="{8051D93A-D27F-1B43-B7DA-110CE0E17DE4}"/>
              </a:ext>
            </a:extLst>
          </p:cNvPr>
          <p:cNvGrpSpPr/>
          <p:nvPr/>
        </p:nvGrpSpPr>
        <p:grpSpPr>
          <a:xfrm>
            <a:off x="4217512" y="2690910"/>
            <a:ext cx="888580" cy="624184"/>
            <a:chOff x="4043270" y="2911223"/>
            <a:chExt cx="888580" cy="624184"/>
          </a:xfrm>
        </p:grpSpPr>
        <p:sp>
          <p:nvSpPr>
            <p:cNvPr id="50" name="Text Placeholder 33">
              <a:extLst>
                <a:ext uri="{FF2B5EF4-FFF2-40B4-BE49-F238E27FC236}">
                  <a16:creationId xmlns:a16="http://schemas.microsoft.com/office/drawing/2014/main" id="{8C8B9FF5-7449-2743-8CB0-D4290BC4636A}"/>
                </a:ext>
              </a:extLst>
            </p:cNvPr>
            <p:cNvSpPr txBox="1">
              <a:spLocks/>
            </p:cNvSpPr>
            <p:nvPr/>
          </p:nvSpPr>
          <p:spPr>
            <a:xfrm>
              <a:off x="4043270" y="2911223"/>
              <a:ext cx="754688" cy="224074"/>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400" i="1" dirty="0">
                  <a:solidFill>
                    <a:schemeClr val="bg1">
                      <a:lumMod val="95000"/>
                    </a:schemeClr>
                  </a:solidFill>
                  <a:latin typeface="Segoe UI" panose="020B0502040204020203" pitchFamily="34" charset="0"/>
                  <a:ea typeface="Franklin Gothic Book" charset="0"/>
                  <a:cs typeface="Segoe UI" panose="020B0502040204020203" pitchFamily="34" charset="0"/>
                </a:rPr>
                <a:t>URV</a:t>
              </a:r>
            </a:p>
          </p:txBody>
        </p:sp>
        <p:sp>
          <p:nvSpPr>
            <p:cNvPr id="7" name="Retângulo 6">
              <a:extLst>
                <a:ext uri="{FF2B5EF4-FFF2-40B4-BE49-F238E27FC236}">
                  <a16:creationId xmlns:a16="http://schemas.microsoft.com/office/drawing/2014/main" id="{3B1AD04E-FFFB-934A-82BC-9DA5B06B4C7B}"/>
                </a:ext>
              </a:extLst>
            </p:cNvPr>
            <p:cNvSpPr/>
            <p:nvPr/>
          </p:nvSpPr>
          <p:spPr>
            <a:xfrm>
              <a:off x="4081937" y="3135297"/>
              <a:ext cx="849913" cy="400110"/>
            </a:xfrm>
            <a:prstGeom prst="rect">
              <a:avLst/>
            </a:prstGeom>
          </p:spPr>
          <p:txBody>
            <a:bodyPr wrap="none">
              <a:spAutoFit/>
            </a:bodyPr>
            <a:lstStyle/>
            <a:p>
              <a:r>
                <a:rPr lang="pt-BR" sz="2000" b="1" spc="10" dirty="0">
                  <a:solidFill>
                    <a:schemeClr val="bg1">
                      <a:lumMod val="95000"/>
                    </a:schemeClr>
                  </a:solidFill>
                  <a:latin typeface="Segoe UI" panose="020B0502040204020203" pitchFamily="34" charset="0"/>
                  <a:ea typeface="Century Gothic" charset="0"/>
                  <a:cs typeface="Segoe UI" panose="020B0502040204020203" pitchFamily="34" charset="0"/>
                </a:rPr>
                <a:t>34,90</a:t>
              </a:r>
              <a:endParaRPr lang="pt-BR" sz="2000" b="1" dirty="0">
                <a:solidFill>
                  <a:schemeClr val="bg1">
                    <a:lumMod val="95000"/>
                  </a:schemeClr>
                </a:solidFill>
                <a:latin typeface="Segoe UI" panose="020B0502040204020203" pitchFamily="34" charset="0"/>
                <a:cs typeface="Segoe UI" panose="020B0502040204020203" pitchFamily="34" charset="0"/>
              </a:endParaRPr>
            </a:p>
          </p:txBody>
        </p:sp>
      </p:grpSp>
      <p:grpSp>
        <p:nvGrpSpPr>
          <p:cNvPr id="9" name="Agrupar 8">
            <a:extLst>
              <a:ext uri="{FF2B5EF4-FFF2-40B4-BE49-F238E27FC236}">
                <a16:creationId xmlns:a16="http://schemas.microsoft.com/office/drawing/2014/main" id="{0A246A77-5C25-994B-B8F2-693816E9A4C3}"/>
              </a:ext>
            </a:extLst>
          </p:cNvPr>
          <p:cNvGrpSpPr/>
          <p:nvPr/>
        </p:nvGrpSpPr>
        <p:grpSpPr>
          <a:xfrm>
            <a:off x="4217512" y="3746773"/>
            <a:ext cx="888580" cy="624184"/>
            <a:chOff x="4043270" y="4213550"/>
            <a:chExt cx="888580" cy="624184"/>
          </a:xfrm>
        </p:grpSpPr>
        <p:sp>
          <p:nvSpPr>
            <p:cNvPr id="67" name="Text Placeholder 33">
              <a:extLst>
                <a:ext uri="{FF2B5EF4-FFF2-40B4-BE49-F238E27FC236}">
                  <a16:creationId xmlns:a16="http://schemas.microsoft.com/office/drawing/2014/main" id="{032061B4-F9F8-6644-9CA5-D561220582CC}"/>
                </a:ext>
              </a:extLst>
            </p:cNvPr>
            <p:cNvSpPr txBox="1">
              <a:spLocks/>
            </p:cNvSpPr>
            <p:nvPr/>
          </p:nvSpPr>
          <p:spPr>
            <a:xfrm>
              <a:off x="4043270" y="4213550"/>
              <a:ext cx="754688" cy="224074"/>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400" i="1" dirty="0">
                  <a:solidFill>
                    <a:schemeClr val="bg1">
                      <a:lumMod val="95000"/>
                    </a:schemeClr>
                  </a:solidFill>
                  <a:latin typeface="Segoe UI" panose="020B0502040204020203" pitchFamily="34" charset="0"/>
                  <a:ea typeface="Franklin Gothic Book" charset="0"/>
                  <a:cs typeface="Segoe UI" panose="020B0502040204020203" pitchFamily="34" charset="0"/>
                </a:rPr>
                <a:t>UAV</a:t>
              </a:r>
            </a:p>
          </p:txBody>
        </p:sp>
        <p:sp>
          <p:nvSpPr>
            <p:cNvPr id="68" name="Retângulo 67">
              <a:extLst>
                <a:ext uri="{FF2B5EF4-FFF2-40B4-BE49-F238E27FC236}">
                  <a16:creationId xmlns:a16="http://schemas.microsoft.com/office/drawing/2014/main" id="{B4E2D43D-BAA8-5E44-95AC-4CEC7D8B3C02}"/>
                </a:ext>
              </a:extLst>
            </p:cNvPr>
            <p:cNvSpPr/>
            <p:nvPr/>
          </p:nvSpPr>
          <p:spPr>
            <a:xfrm>
              <a:off x="4081937" y="4437624"/>
              <a:ext cx="849913" cy="400110"/>
            </a:xfrm>
            <a:prstGeom prst="rect">
              <a:avLst/>
            </a:prstGeom>
          </p:spPr>
          <p:txBody>
            <a:bodyPr wrap="none">
              <a:spAutoFit/>
            </a:bodyPr>
            <a:lstStyle/>
            <a:p>
              <a:r>
                <a:rPr lang="pt-BR" sz="2000" b="1" spc="10" dirty="0">
                  <a:solidFill>
                    <a:schemeClr val="bg1">
                      <a:lumMod val="95000"/>
                    </a:schemeClr>
                  </a:solidFill>
                  <a:latin typeface="Segoe UI" panose="020B0502040204020203" pitchFamily="34" charset="0"/>
                  <a:ea typeface="Century Gothic" charset="0"/>
                  <a:cs typeface="Segoe UI" panose="020B0502040204020203" pitchFamily="34" charset="0"/>
                </a:rPr>
                <a:t>33,30</a:t>
              </a:r>
              <a:endParaRPr lang="pt-BR" sz="2000" b="1" dirty="0">
                <a:solidFill>
                  <a:schemeClr val="bg1">
                    <a:lumMod val="95000"/>
                  </a:schemeClr>
                </a:solidFill>
                <a:latin typeface="Segoe UI" panose="020B0502040204020203" pitchFamily="34" charset="0"/>
                <a:cs typeface="Segoe UI" panose="020B0502040204020203" pitchFamily="34" charset="0"/>
              </a:endParaRPr>
            </a:p>
          </p:txBody>
        </p:sp>
      </p:grpSp>
      <p:cxnSp>
        <p:nvCxnSpPr>
          <p:cNvPr id="11" name="Conector Reto 10">
            <a:extLst>
              <a:ext uri="{FF2B5EF4-FFF2-40B4-BE49-F238E27FC236}">
                <a16:creationId xmlns:a16="http://schemas.microsoft.com/office/drawing/2014/main" id="{4106C42F-48EA-6947-8BD1-CBEAFC195D03}"/>
              </a:ext>
            </a:extLst>
          </p:cNvPr>
          <p:cNvCxnSpPr/>
          <p:nvPr/>
        </p:nvCxnSpPr>
        <p:spPr>
          <a:xfrm>
            <a:off x="4285970" y="3466815"/>
            <a:ext cx="7160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Conector Reto 72">
            <a:extLst>
              <a:ext uri="{FF2B5EF4-FFF2-40B4-BE49-F238E27FC236}">
                <a16:creationId xmlns:a16="http://schemas.microsoft.com/office/drawing/2014/main" id="{F8C6A30A-1590-9A4A-B176-7DED3C107ADF}"/>
              </a:ext>
            </a:extLst>
          </p:cNvPr>
          <p:cNvCxnSpPr/>
          <p:nvPr/>
        </p:nvCxnSpPr>
        <p:spPr>
          <a:xfrm>
            <a:off x="4285970" y="3526974"/>
            <a:ext cx="716021" cy="0"/>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riângulo Retângulo 12">
            <a:extLst>
              <a:ext uri="{FF2B5EF4-FFF2-40B4-BE49-F238E27FC236}">
                <a16:creationId xmlns:a16="http://schemas.microsoft.com/office/drawing/2014/main" id="{69172092-08AA-2446-8D7A-CE15AD5162D3}"/>
              </a:ext>
            </a:extLst>
          </p:cNvPr>
          <p:cNvSpPr/>
          <p:nvPr/>
        </p:nvSpPr>
        <p:spPr>
          <a:xfrm rot="13500000">
            <a:off x="4987721" y="3912696"/>
            <a:ext cx="199029" cy="199029"/>
          </a:xfrm>
          <a:prstGeom prst="rtTriangl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95000"/>
                </a:schemeClr>
              </a:solidFill>
            </a:endParaRPr>
          </a:p>
        </p:txBody>
      </p:sp>
      <p:sp>
        <p:nvSpPr>
          <p:cNvPr id="76" name="Triângulo Retângulo 75">
            <a:extLst>
              <a:ext uri="{FF2B5EF4-FFF2-40B4-BE49-F238E27FC236}">
                <a16:creationId xmlns:a16="http://schemas.microsoft.com/office/drawing/2014/main" id="{414CCA24-1A95-7C4E-8E04-F234A7419494}"/>
              </a:ext>
            </a:extLst>
          </p:cNvPr>
          <p:cNvSpPr/>
          <p:nvPr/>
        </p:nvSpPr>
        <p:spPr>
          <a:xfrm rot="13500000">
            <a:off x="4989463" y="2871733"/>
            <a:ext cx="199029" cy="199029"/>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95000"/>
                </a:schemeClr>
              </a:solidFill>
            </a:endParaRPr>
          </a:p>
        </p:txBody>
      </p:sp>
      <p:sp>
        <p:nvSpPr>
          <p:cNvPr id="14" name="Retângulo 13">
            <a:extLst>
              <a:ext uri="{FF2B5EF4-FFF2-40B4-BE49-F238E27FC236}">
                <a16:creationId xmlns:a16="http://schemas.microsoft.com/office/drawing/2014/main" id="{EF3B6A4A-B22B-D943-81C7-CEA5ADB2207A}"/>
              </a:ext>
            </a:extLst>
          </p:cNvPr>
          <p:cNvSpPr/>
          <p:nvPr/>
        </p:nvSpPr>
        <p:spPr>
          <a:xfrm>
            <a:off x="4186654" y="2516754"/>
            <a:ext cx="895531" cy="9600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95000"/>
                </a:schemeClr>
              </a:solidFill>
            </a:endParaRPr>
          </a:p>
        </p:txBody>
      </p:sp>
      <p:sp>
        <p:nvSpPr>
          <p:cNvPr id="77" name="Retângulo 76">
            <a:extLst>
              <a:ext uri="{FF2B5EF4-FFF2-40B4-BE49-F238E27FC236}">
                <a16:creationId xmlns:a16="http://schemas.microsoft.com/office/drawing/2014/main" id="{AF265ED9-94A7-7845-A5E1-CA4DF9612E83}"/>
              </a:ext>
            </a:extLst>
          </p:cNvPr>
          <p:cNvSpPr/>
          <p:nvPr/>
        </p:nvSpPr>
        <p:spPr>
          <a:xfrm>
            <a:off x="4186654" y="3503225"/>
            <a:ext cx="895531" cy="960049"/>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95000"/>
                </a:schemeClr>
              </a:solidFill>
            </a:endParaRPr>
          </a:p>
        </p:txBody>
      </p:sp>
      <p:sp>
        <p:nvSpPr>
          <p:cNvPr id="78" name="CaixaDeTexto 1">
            <a:extLst>
              <a:ext uri="{FF2B5EF4-FFF2-40B4-BE49-F238E27FC236}">
                <a16:creationId xmlns:a16="http://schemas.microsoft.com/office/drawing/2014/main" id="{141BA77A-B53C-EC4E-BF63-E3C9F323A6D4}"/>
              </a:ext>
            </a:extLst>
          </p:cNvPr>
          <p:cNvSpPr txBox="1"/>
          <p:nvPr/>
        </p:nvSpPr>
        <p:spPr>
          <a:xfrm>
            <a:off x="4714374" y="3713430"/>
            <a:ext cx="418929" cy="33019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dirty="0">
                <a:solidFill>
                  <a:srgbClr val="00B0F0"/>
                </a:solidFill>
                <a:latin typeface="Wingdings 3" pitchFamily="2" charset="2"/>
                <a:cs typeface="Calibri"/>
              </a:rPr>
              <a:t>p</a:t>
            </a:r>
            <a:endParaRPr lang="pt-BR" sz="1100" dirty="0">
              <a:solidFill>
                <a:srgbClr val="00B0F0"/>
              </a:solidFill>
              <a:latin typeface="Wingdings 3" pitchFamily="2" charset="2"/>
              <a:ea typeface="Wingdings" charset="2"/>
              <a:cs typeface="Wingdings" charset="2"/>
            </a:endParaRPr>
          </a:p>
        </p:txBody>
      </p:sp>
      <p:sp>
        <p:nvSpPr>
          <p:cNvPr id="81" name="CaixaDeTexto 1">
            <a:extLst>
              <a:ext uri="{FF2B5EF4-FFF2-40B4-BE49-F238E27FC236}">
                <a16:creationId xmlns:a16="http://schemas.microsoft.com/office/drawing/2014/main" id="{6E5D49CE-5293-4347-9C1D-145EE42F08FB}"/>
              </a:ext>
            </a:extLst>
          </p:cNvPr>
          <p:cNvSpPr txBox="1"/>
          <p:nvPr/>
        </p:nvSpPr>
        <p:spPr>
          <a:xfrm>
            <a:off x="4716045" y="2699031"/>
            <a:ext cx="418978" cy="29926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fld id="{024FF65B-9B40-5947-9656-DFA2CFD6BF2D}" type="TxLink">
              <a:rPr lang="en-US" sz="1300">
                <a:solidFill>
                  <a:srgbClr val="00B0F0"/>
                </a:solidFill>
                <a:latin typeface="Wingdings 3" pitchFamily="2" charset="2"/>
                <a:ea typeface="Wingdings" charset="2"/>
                <a:cs typeface="Calibri"/>
              </a:rPr>
              <a:pPr/>
              <a:t>p</a:t>
            </a:fld>
            <a:endParaRPr lang="pt-BR" sz="1100" dirty="0">
              <a:solidFill>
                <a:srgbClr val="A6A6A6"/>
              </a:solidFill>
            </a:endParaRPr>
          </a:p>
        </p:txBody>
      </p:sp>
      <p:cxnSp>
        <p:nvCxnSpPr>
          <p:cNvPr id="82" name="Conector Reto 81">
            <a:extLst>
              <a:ext uri="{FF2B5EF4-FFF2-40B4-BE49-F238E27FC236}">
                <a16:creationId xmlns:a16="http://schemas.microsoft.com/office/drawing/2014/main" id="{C4E6FE0B-4DFA-0D4B-BF1E-BEA7B1F7D913}"/>
              </a:ext>
            </a:extLst>
          </p:cNvPr>
          <p:cNvCxnSpPr/>
          <p:nvPr/>
        </p:nvCxnSpPr>
        <p:spPr>
          <a:xfrm>
            <a:off x="314262" y="5885449"/>
            <a:ext cx="168310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5" name="Agrupar 4">
            <a:extLst>
              <a:ext uri="{FF2B5EF4-FFF2-40B4-BE49-F238E27FC236}">
                <a16:creationId xmlns:a16="http://schemas.microsoft.com/office/drawing/2014/main" id="{AC506450-B589-9B4E-B940-89FEC41FC712}"/>
              </a:ext>
            </a:extLst>
          </p:cNvPr>
          <p:cNvGrpSpPr/>
          <p:nvPr/>
        </p:nvGrpSpPr>
        <p:grpSpPr>
          <a:xfrm>
            <a:off x="2090387" y="6122322"/>
            <a:ext cx="2021906" cy="307777"/>
            <a:chOff x="632939" y="6000804"/>
            <a:chExt cx="2021906" cy="307777"/>
          </a:xfrm>
        </p:grpSpPr>
        <p:grpSp>
          <p:nvGrpSpPr>
            <p:cNvPr id="56" name="Grupo 43">
              <a:extLst>
                <a:ext uri="{FF2B5EF4-FFF2-40B4-BE49-F238E27FC236}">
                  <a16:creationId xmlns:a16="http://schemas.microsoft.com/office/drawing/2014/main" id="{ED7EE5A1-3367-F847-B08F-64A91B71042B}"/>
                </a:ext>
              </a:extLst>
            </p:cNvPr>
            <p:cNvGrpSpPr/>
            <p:nvPr/>
          </p:nvGrpSpPr>
          <p:grpSpPr>
            <a:xfrm>
              <a:off x="632939" y="6000804"/>
              <a:ext cx="779179" cy="307777"/>
              <a:chOff x="2916432" y="6375771"/>
              <a:chExt cx="779179" cy="307777"/>
            </a:xfrm>
          </p:grpSpPr>
          <p:sp>
            <p:nvSpPr>
              <p:cNvPr id="63" name="Title 1">
                <a:extLst>
                  <a:ext uri="{FF2B5EF4-FFF2-40B4-BE49-F238E27FC236}">
                    <a16:creationId xmlns:a16="http://schemas.microsoft.com/office/drawing/2014/main" id="{A03482F4-035C-1D4E-A314-120B7FA479D7}"/>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dirty="0">
                    <a:solidFill>
                      <a:schemeClr val="bg2">
                        <a:lumMod val="75000"/>
                      </a:schemeClr>
                    </a:solidFill>
                    <a:latin typeface="Segoe UI" panose="020B0502040204020203" pitchFamily="34" charset="0"/>
                    <a:ea typeface="Franklin Gothic Book" charset="0"/>
                    <a:cs typeface="Segoe UI" panose="020B0502040204020203" pitchFamily="34" charset="0"/>
                  </a:rPr>
                  <a:t>Menor</a:t>
                </a:r>
              </a:p>
            </p:txBody>
          </p:sp>
          <p:sp>
            <p:nvSpPr>
              <p:cNvPr id="64" name="Rectangle 24">
                <a:extLst>
                  <a:ext uri="{FF2B5EF4-FFF2-40B4-BE49-F238E27FC236}">
                    <a16:creationId xmlns:a16="http://schemas.microsoft.com/office/drawing/2014/main" id="{820DE1C0-B073-E344-A375-C85397F55B52}"/>
                  </a:ext>
                </a:extLst>
              </p:cNvPr>
              <p:cNvSpPr/>
              <p:nvPr/>
            </p:nvSpPr>
            <p:spPr>
              <a:xfrm>
                <a:off x="2916432" y="6375771"/>
                <a:ext cx="360996" cy="307777"/>
              </a:xfrm>
              <a:prstGeom prst="rect">
                <a:avLst/>
              </a:prstGeom>
              <a:noFill/>
            </p:spPr>
            <p:txBody>
              <a:bodyPr wrap="none">
                <a:spAutoFit/>
              </a:bodyPr>
              <a:lstStyle/>
              <a:p>
                <a:pPr algn="ctr" defTabSz="914340" fontAlgn="ctr"/>
                <a:r>
                  <a:rPr lang="fr-FR" sz="1400" b="1" dirty="0">
                    <a:solidFill>
                      <a:srgbClr val="C80000"/>
                    </a:solidFill>
                    <a:latin typeface="Wingdings 3" charset="2"/>
                    <a:ea typeface="Wingdings 3" charset="2"/>
                    <a:cs typeface="Segoe UI" panose="020B0502040204020203" pitchFamily="34" charset="0"/>
                  </a:rPr>
                  <a:t>q</a:t>
                </a:r>
              </a:p>
            </p:txBody>
          </p:sp>
        </p:grpSp>
        <p:grpSp>
          <p:nvGrpSpPr>
            <p:cNvPr id="57" name="Grupo 47">
              <a:extLst>
                <a:ext uri="{FF2B5EF4-FFF2-40B4-BE49-F238E27FC236}">
                  <a16:creationId xmlns:a16="http://schemas.microsoft.com/office/drawing/2014/main" id="{DD5EDF2C-271F-6B44-84BE-E076E359B32F}"/>
                </a:ext>
              </a:extLst>
            </p:cNvPr>
            <p:cNvGrpSpPr/>
            <p:nvPr/>
          </p:nvGrpSpPr>
          <p:grpSpPr>
            <a:xfrm>
              <a:off x="1306542" y="6000804"/>
              <a:ext cx="739630" cy="307777"/>
              <a:chOff x="3762616" y="6375771"/>
              <a:chExt cx="739630" cy="307777"/>
            </a:xfrm>
          </p:grpSpPr>
          <p:sp>
            <p:nvSpPr>
              <p:cNvPr id="61" name="Rectangle 25">
                <a:extLst>
                  <a:ext uri="{FF2B5EF4-FFF2-40B4-BE49-F238E27FC236}">
                    <a16:creationId xmlns:a16="http://schemas.microsoft.com/office/drawing/2014/main" id="{85407D58-4125-7748-81C9-E2CFE58C4042}"/>
                  </a:ext>
                </a:extLst>
              </p:cNvPr>
              <p:cNvSpPr/>
              <p:nvPr/>
            </p:nvSpPr>
            <p:spPr>
              <a:xfrm>
                <a:off x="3762616" y="6375771"/>
                <a:ext cx="360996" cy="307777"/>
              </a:xfrm>
              <a:prstGeom prst="rect">
                <a:avLst/>
              </a:prstGeom>
              <a:noFill/>
            </p:spPr>
            <p:txBody>
              <a:bodyPr wrap="none">
                <a:spAutoFit/>
              </a:bodyPr>
              <a:lstStyle/>
              <a:p>
                <a:pPr algn="ctr" defTabSz="914340" fontAlgn="ctr"/>
                <a:r>
                  <a:rPr lang="en-US" sz="1400" b="1" dirty="0">
                    <a:solidFill>
                      <a:srgbClr val="1476E1"/>
                    </a:solidFill>
                    <a:latin typeface="Wingdings 3" charset="2"/>
                    <a:ea typeface="Wingdings 3" charset="2"/>
                    <a:cs typeface="Segoe UI" panose="020B0502040204020203" pitchFamily="34" charset="0"/>
                  </a:rPr>
                  <a:t>p</a:t>
                </a:r>
              </a:p>
            </p:txBody>
          </p:sp>
          <p:sp>
            <p:nvSpPr>
              <p:cNvPr id="62" name="Title 1">
                <a:extLst>
                  <a:ext uri="{FF2B5EF4-FFF2-40B4-BE49-F238E27FC236}">
                    <a16:creationId xmlns:a16="http://schemas.microsoft.com/office/drawing/2014/main" id="{E5E7EC2F-A8A3-7F4E-BC26-D5ACED6AEE4B}"/>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dirty="0">
                    <a:solidFill>
                      <a:schemeClr val="bg2">
                        <a:lumMod val="75000"/>
                      </a:schemeClr>
                    </a:solidFill>
                    <a:latin typeface="Segoe UI" panose="020B0502040204020203" pitchFamily="34" charset="0"/>
                    <a:ea typeface="Franklin Gothic Book" charset="0"/>
                    <a:cs typeface="Segoe UI" panose="020B0502040204020203" pitchFamily="34" charset="0"/>
                  </a:rPr>
                  <a:t>Maior</a:t>
                </a:r>
              </a:p>
            </p:txBody>
          </p:sp>
        </p:grpSp>
        <p:grpSp>
          <p:nvGrpSpPr>
            <p:cNvPr id="58" name="Grupo 48">
              <a:extLst>
                <a:ext uri="{FF2B5EF4-FFF2-40B4-BE49-F238E27FC236}">
                  <a16:creationId xmlns:a16="http://schemas.microsoft.com/office/drawing/2014/main" id="{7E84F8C9-57A9-794C-A9F0-B9B6FDE631F2}"/>
                </a:ext>
              </a:extLst>
            </p:cNvPr>
            <p:cNvGrpSpPr/>
            <p:nvPr/>
          </p:nvGrpSpPr>
          <p:grpSpPr>
            <a:xfrm>
              <a:off x="1940566" y="6000804"/>
              <a:ext cx="714279" cy="307777"/>
              <a:chOff x="4590559" y="6375771"/>
              <a:chExt cx="714279" cy="307777"/>
            </a:xfrm>
          </p:grpSpPr>
          <p:sp>
            <p:nvSpPr>
              <p:cNvPr id="59" name="Rectangle 26">
                <a:extLst>
                  <a:ext uri="{FF2B5EF4-FFF2-40B4-BE49-F238E27FC236}">
                    <a16:creationId xmlns:a16="http://schemas.microsoft.com/office/drawing/2014/main" id="{0427BDAF-E580-7848-99B8-5FAB4C3EB490}"/>
                  </a:ext>
                </a:extLst>
              </p:cNvPr>
              <p:cNvSpPr/>
              <p:nvPr/>
            </p:nvSpPr>
            <p:spPr>
              <a:xfrm>
                <a:off x="4590559" y="6375771"/>
                <a:ext cx="319318" cy="307777"/>
              </a:xfrm>
              <a:prstGeom prst="rect">
                <a:avLst/>
              </a:prstGeom>
              <a:noFill/>
            </p:spPr>
            <p:txBody>
              <a:bodyPr wrap="none">
                <a:spAutoFit/>
              </a:bodyPr>
              <a:lstStyle/>
              <a:p>
                <a:pPr algn="ctr" defTabSz="914340" fontAlgn="ctr"/>
                <a:r>
                  <a:rPr lang="pt-BR" sz="1400" b="1" dirty="0">
                    <a:solidFill>
                      <a:srgbClr val="A6A6A6"/>
                    </a:solidFill>
                    <a:latin typeface="Wingdings" charset="2"/>
                    <a:ea typeface="Wingdings" charset="2"/>
                    <a:cs typeface="Segoe UI" panose="020B0502040204020203" pitchFamily="34" charset="0"/>
                  </a:rPr>
                  <a:t>l</a:t>
                </a:r>
              </a:p>
            </p:txBody>
          </p:sp>
          <p:sp>
            <p:nvSpPr>
              <p:cNvPr id="60" name="Title 1">
                <a:extLst>
                  <a:ext uri="{FF2B5EF4-FFF2-40B4-BE49-F238E27FC236}">
                    <a16:creationId xmlns:a16="http://schemas.microsoft.com/office/drawing/2014/main" id="{966C9E5F-9F4B-C543-9D21-486CF16FC401}"/>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dirty="0">
                    <a:solidFill>
                      <a:schemeClr val="bg2">
                        <a:lumMod val="75000"/>
                      </a:schemeClr>
                    </a:solidFill>
                    <a:latin typeface="Segoe UI" panose="020B0502040204020203" pitchFamily="34" charset="0"/>
                    <a:ea typeface="Franklin Gothic Book" charset="0"/>
                    <a:cs typeface="Segoe UI" panose="020B0502040204020203" pitchFamily="34" charset="0"/>
                  </a:rPr>
                  <a:t>Igual</a:t>
                </a:r>
              </a:p>
            </p:txBody>
          </p:sp>
        </p:grpSp>
      </p:grpSp>
      <p:graphicFrame>
        <p:nvGraphicFramePr>
          <p:cNvPr id="83" name="Tabela 82">
            <a:extLst>
              <a:ext uri="{FF2B5EF4-FFF2-40B4-BE49-F238E27FC236}">
                <a16:creationId xmlns:a16="http://schemas.microsoft.com/office/drawing/2014/main" id="{7A51042C-FB2F-B34C-8018-1864ADF75525}"/>
              </a:ext>
            </a:extLst>
          </p:cNvPr>
          <p:cNvGraphicFramePr>
            <a:graphicFrameLocks noGrp="1"/>
          </p:cNvGraphicFramePr>
          <p:nvPr>
            <p:extLst>
              <p:ext uri="{D42A27DB-BD31-4B8C-83A1-F6EECF244321}">
                <p14:modId xmlns:p14="http://schemas.microsoft.com/office/powerpoint/2010/main" val="1414867533"/>
              </p:ext>
            </p:extLst>
          </p:nvPr>
        </p:nvGraphicFramePr>
        <p:xfrm>
          <a:off x="10615965" y="2475267"/>
          <a:ext cx="1078364" cy="4084977"/>
        </p:xfrm>
        <a:graphic>
          <a:graphicData uri="http://schemas.openxmlformats.org/drawingml/2006/table">
            <a:tbl>
              <a:tblPr/>
              <a:tblGrid>
                <a:gridCol w="1078364">
                  <a:extLst>
                    <a:ext uri="{9D8B030D-6E8A-4147-A177-3AD203B41FA5}">
                      <a16:colId xmlns:a16="http://schemas.microsoft.com/office/drawing/2014/main" val="138395088"/>
                    </a:ext>
                  </a:extLst>
                </a:gridCol>
              </a:tblGrid>
              <a:tr h="3210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1" i="1" dirty="0">
                          <a:solidFill>
                            <a:schemeClr val="bg1"/>
                          </a:solidFill>
                          <a:latin typeface="Segoe UI" panose="020B0502040204020203" pitchFamily="34" charset="0"/>
                          <a:ea typeface="Franklin Gothic Book" charset="0"/>
                          <a:cs typeface="Segoe UI" panose="020B0502040204020203" pitchFamily="34" charset="0"/>
                        </a:rPr>
                        <a:t>Resultado isolado</a:t>
                      </a:r>
                    </a:p>
                  </a:txBody>
                  <a:tcPr marL="9525" marR="9525" marT="9525" marB="0" anchor="ctr">
                    <a:lnL>
                      <a:noFill/>
                    </a:lnL>
                    <a:lnR>
                      <a:noFill/>
                    </a:lnR>
                    <a:lnT>
                      <a:noFill/>
                    </a:lnT>
                    <a:lnB>
                      <a:noFill/>
                    </a:lnB>
                  </a:tcPr>
                </a:tc>
                <a:extLst>
                  <a:ext uri="{0D108BD9-81ED-4DB2-BD59-A6C34878D82A}">
                    <a16:rowId xmlns:a16="http://schemas.microsoft.com/office/drawing/2014/main" val="1513402369"/>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46,3</a:t>
                      </a:r>
                    </a:p>
                  </a:txBody>
                  <a:tcPr marL="9525" marR="9525" marT="9525" marB="0" anchor="ctr">
                    <a:lnL>
                      <a:noFill/>
                    </a:lnL>
                    <a:lnR>
                      <a:noFill/>
                    </a:lnR>
                    <a:lnT>
                      <a:noFill/>
                    </a:lnT>
                    <a:lnB>
                      <a:noFill/>
                    </a:lnB>
                  </a:tcPr>
                </a:tc>
                <a:extLst>
                  <a:ext uri="{0D108BD9-81ED-4DB2-BD59-A6C34878D82A}">
                    <a16:rowId xmlns:a16="http://schemas.microsoft.com/office/drawing/2014/main" val="1201698390"/>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42,7</a:t>
                      </a:r>
                    </a:p>
                  </a:txBody>
                  <a:tcPr marL="9525" marR="9525" marT="9525" marB="0" anchor="ctr">
                    <a:lnL>
                      <a:noFill/>
                    </a:lnL>
                    <a:lnR>
                      <a:noFill/>
                    </a:lnR>
                    <a:lnT>
                      <a:noFill/>
                    </a:lnT>
                    <a:lnB>
                      <a:noFill/>
                    </a:lnB>
                  </a:tcPr>
                </a:tc>
                <a:extLst>
                  <a:ext uri="{0D108BD9-81ED-4DB2-BD59-A6C34878D82A}">
                    <a16:rowId xmlns:a16="http://schemas.microsoft.com/office/drawing/2014/main" val="2657900764"/>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34,5</a:t>
                      </a:r>
                    </a:p>
                  </a:txBody>
                  <a:tcPr marL="9525" marR="9525" marT="9525" marB="0" anchor="ctr">
                    <a:lnL>
                      <a:noFill/>
                    </a:lnL>
                    <a:lnR>
                      <a:noFill/>
                    </a:lnR>
                    <a:lnT>
                      <a:noFill/>
                    </a:lnT>
                    <a:lnB>
                      <a:noFill/>
                    </a:lnB>
                  </a:tcPr>
                </a:tc>
                <a:extLst>
                  <a:ext uri="{0D108BD9-81ED-4DB2-BD59-A6C34878D82A}">
                    <a16:rowId xmlns:a16="http://schemas.microsoft.com/office/drawing/2014/main" val="2445736240"/>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15,5</a:t>
                      </a:r>
                    </a:p>
                  </a:txBody>
                  <a:tcPr marL="9525" marR="9525" marT="9525" marB="0" anchor="ctr">
                    <a:lnL>
                      <a:noFill/>
                    </a:lnL>
                    <a:lnR>
                      <a:noFill/>
                    </a:lnR>
                    <a:lnT>
                      <a:noFill/>
                    </a:lnT>
                    <a:lnB>
                      <a:noFill/>
                    </a:lnB>
                  </a:tcPr>
                </a:tc>
                <a:extLst>
                  <a:ext uri="{0D108BD9-81ED-4DB2-BD59-A6C34878D82A}">
                    <a16:rowId xmlns:a16="http://schemas.microsoft.com/office/drawing/2014/main" val="703779903"/>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38,1</a:t>
                      </a:r>
                    </a:p>
                  </a:txBody>
                  <a:tcPr marL="9525" marR="9525" marT="9525" marB="0" anchor="ctr">
                    <a:lnL>
                      <a:noFill/>
                    </a:lnL>
                    <a:lnR>
                      <a:noFill/>
                    </a:lnR>
                    <a:lnT>
                      <a:noFill/>
                    </a:lnT>
                    <a:lnB>
                      <a:noFill/>
                    </a:lnB>
                  </a:tcPr>
                </a:tc>
                <a:extLst>
                  <a:ext uri="{0D108BD9-81ED-4DB2-BD59-A6C34878D82A}">
                    <a16:rowId xmlns:a16="http://schemas.microsoft.com/office/drawing/2014/main" val="2030523774"/>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34,9</a:t>
                      </a:r>
                    </a:p>
                  </a:txBody>
                  <a:tcPr marL="9525" marR="9525" marT="9525" marB="0" anchor="ctr">
                    <a:lnL>
                      <a:noFill/>
                    </a:lnL>
                    <a:lnR>
                      <a:noFill/>
                    </a:lnR>
                    <a:lnT>
                      <a:noFill/>
                    </a:lnT>
                    <a:lnB>
                      <a:noFill/>
                    </a:lnB>
                  </a:tcPr>
                </a:tc>
                <a:extLst>
                  <a:ext uri="{0D108BD9-81ED-4DB2-BD59-A6C34878D82A}">
                    <a16:rowId xmlns:a16="http://schemas.microsoft.com/office/drawing/2014/main" val="1616055982"/>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26,9</a:t>
                      </a:r>
                    </a:p>
                  </a:txBody>
                  <a:tcPr marL="9525" marR="9525" marT="9525" marB="0" anchor="ctr">
                    <a:lnL>
                      <a:noFill/>
                    </a:lnL>
                    <a:lnR>
                      <a:noFill/>
                    </a:lnR>
                    <a:lnT>
                      <a:noFill/>
                    </a:lnT>
                    <a:lnB>
                      <a:noFill/>
                    </a:lnB>
                  </a:tcPr>
                </a:tc>
                <a:extLst>
                  <a:ext uri="{0D108BD9-81ED-4DB2-BD59-A6C34878D82A}">
                    <a16:rowId xmlns:a16="http://schemas.microsoft.com/office/drawing/2014/main" val="2713890099"/>
                  </a:ext>
                </a:extLst>
              </a:tr>
              <a:tr h="417268">
                <a:tc>
                  <a:txBody>
                    <a:bodyPr/>
                    <a:lstStyle/>
                    <a:p>
                      <a:pPr algn="ctr" fontAlgn="ctr"/>
                      <a:r>
                        <a:rPr lang="pt-BR" sz="1200" b="0" i="1" u="none" strike="noStrike">
                          <a:solidFill>
                            <a:schemeClr val="bg1">
                              <a:lumMod val="85000"/>
                            </a:schemeClr>
                          </a:solidFill>
                          <a:effectLst/>
                          <a:latin typeface="Segoe UI" panose="020B0502040204020203" pitchFamily="34" charset="0"/>
                        </a:rPr>
                        <a:t>17,8</a:t>
                      </a:r>
                    </a:p>
                  </a:txBody>
                  <a:tcPr marL="9525" marR="9525" marT="9525" marB="0" anchor="ctr">
                    <a:lnL>
                      <a:noFill/>
                    </a:lnL>
                    <a:lnR>
                      <a:noFill/>
                    </a:lnR>
                    <a:lnT>
                      <a:noFill/>
                    </a:lnT>
                    <a:lnB>
                      <a:noFill/>
                    </a:lnB>
                  </a:tcPr>
                </a:tc>
                <a:extLst>
                  <a:ext uri="{0D108BD9-81ED-4DB2-BD59-A6C34878D82A}">
                    <a16:rowId xmlns:a16="http://schemas.microsoft.com/office/drawing/2014/main" val="237453891"/>
                  </a:ext>
                </a:extLst>
              </a:tr>
              <a:tr h="417268">
                <a:tc>
                  <a:txBody>
                    <a:bodyPr/>
                    <a:lstStyle/>
                    <a:p>
                      <a:pPr algn="ctr" fontAlgn="ctr"/>
                      <a:r>
                        <a:rPr lang="pt-BR" sz="1200" b="0" i="1" u="none" strike="noStrike" dirty="0">
                          <a:solidFill>
                            <a:schemeClr val="bg1">
                              <a:lumMod val="85000"/>
                            </a:schemeClr>
                          </a:solidFill>
                          <a:effectLst/>
                          <a:latin typeface="Segoe UI" panose="020B0502040204020203" pitchFamily="34" charset="0"/>
                        </a:rPr>
                        <a:t>32,5</a:t>
                      </a:r>
                    </a:p>
                  </a:txBody>
                  <a:tcPr marL="9525" marR="9525" marT="9525" marB="0" anchor="ctr">
                    <a:lnL>
                      <a:noFill/>
                    </a:lnL>
                    <a:lnR>
                      <a:noFill/>
                    </a:lnR>
                    <a:lnT>
                      <a:noFill/>
                    </a:lnT>
                    <a:lnB>
                      <a:noFill/>
                    </a:lnB>
                  </a:tcPr>
                </a:tc>
                <a:extLst>
                  <a:ext uri="{0D108BD9-81ED-4DB2-BD59-A6C34878D82A}">
                    <a16:rowId xmlns:a16="http://schemas.microsoft.com/office/drawing/2014/main" val="963544222"/>
                  </a:ext>
                </a:extLst>
              </a:tr>
            </a:tbl>
          </a:graphicData>
        </a:graphic>
      </p:graphicFrame>
      <p:cxnSp>
        <p:nvCxnSpPr>
          <p:cNvPr id="89" name="Conector Reto 88">
            <a:extLst>
              <a:ext uri="{FF2B5EF4-FFF2-40B4-BE49-F238E27FC236}">
                <a16:creationId xmlns:a16="http://schemas.microsoft.com/office/drawing/2014/main" id="{59189AFC-AEF0-EB4A-B679-D6C7D48634A3}"/>
              </a:ext>
            </a:extLst>
          </p:cNvPr>
          <p:cNvCxnSpPr>
            <a:cxnSpLocks/>
          </p:cNvCxnSpPr>
          <p:nvPr/>
        </p:nvCxnSpPr>
        <p:spPr>
          <a:xfrm>
            <a:off x="9737766" y="3051343"/>
            <a:ext cx="1201424"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10AAAB23-1415-9448-8372-C8E4895CBA01}"/>
              </a:ext>
            </a:extLst>
          </p:cNvPr>
          <p:cNvCxnSpPr>
            <a:cxnSpLocks/>
          </p:cNvCxnSpPr>
          <p:nvPr/>
        </p:nvCxnSpPr>
        <p:spPr>
          <a:xfrm>
            <a:off x="9637834" y="3458817"/>
            <a:ext cx="1301356"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65EC3BC9-8483-1E45-8AA0-7CF3D1760531}"/>
              </a:ext>
            </a:extLst>
          </p:cNvPr>
          <p:cNvCxnSpPr>
            <a:cxnSpLocks/>
          </p:cNvCxnSpPr>
          <p:nvPr/>
        </p:nvCxnSpPr>
        <p:spPr>
          <a:xfrm>
            <a:off x="8942119" y="3894172"/>
            <a:ext cx="1997071"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58532265-6981-874E-A5F2-88FC8E931BB5}"/>
              </a:ext>
            </a:extLst>
          </p:cNvPr>
          <p:cNvCxnSpPr>
            <a:cxnSpLocks/>
          </p:cNvCxnSpPr>
          <p:nvPr/>
        </p:nvCxnSpPr>
        <p:spPr>
          <a:xfrm>
            <a:off x="7936362" y="4300269"/>
            <a:ext cx="30028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72B003B8-0E93-384C-B5FF-8D5C07634903}"/>
              </a:ext>
            </a:extLst>
          </p:cNvPr>
          <p:cNvCxnSpPr>
            <a:cxnSpLocks/>
          </p:cNvCxnSpPr>
          <p:nvPr/>
        </p:nvCxnSpPr>
        <p:spPr>
          <a:xfrm>
            <a:off x="9501267" y="5144463"/>
            <a:ext cx="1437923"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4" name="Conector Reto 93">
            <a:extLst>
              <a:ext uri="{FF2B5EF4-FFF2-40B4-BE49-F238E27FC236}">
                <a16:creationId xmlns:a16="http://schemas.microsoft.com/office/drawing/2014/main" id="{5DA2E1D7-1739-DB4F-9B59-F520F9379C41}"/>
              </a:ext>
            </a:extLst>
          </p:cNvPr>
          <p:cNvCxnSpPr>
            <a:cxnSpLocks/>
          </p:cNvCxnSpPr>
          <p:nvPr/>
        </p:nvCxnSpPr>
        <p:spPr>
          <a:xfrm>
            <a:off x="8432011" y="5554679"/>
            <a:ext cx="2507179"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0DBE2A89-8451-274A-8263-FA96B431B069}"/>
              </a:ext>
            </a:extLst>
          </p:cNvPr>
          <p:cNvCxnSpPr>
            <a:cxnSpLocks/>
          </p:cNvCxnSpPr>
          <p:nvPr/>
        </p:nvCxnSpPr>
        <p:spPr>
          <a:xfrm>
            <a:off x="9025247" y="6375372"/>
            <a:ext cx="1913943"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E42A43ED-2794-CB4D-9FD1-BE5365E70FB9}"/>
              </a:ext>
            </a:extLst>
          </p:cNvPr>
          <p:cNvCxnSpPr>
            <a:cxnSpLocks/>
          </p:cNvCxnSpPr>
          <p:nvPr/>
        </p:nvCxnSpPr>
        <p:spPr>
          <a:xfrm>
            <a:off x="9547761" y="4699662"/>
            <a:ext cx="1391429"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500399FB-0465-0148-991B-DFE22BDABEE3}"/>
              </a:ext>
            </a:extLst>
          </p:cNvPr>
          <p:cNvCxnSpPr>
            <a:cxnSpLocks/>
          </p:cNvCxnSpPr>
          <p:nvPr/>
        </p:nvCxnSpPr>
        <p:spPr>
          <a:xfrm>
            <a:off x="8170223" y="5975093"/>
            <a:ext cx="2768967"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1CCF263A-37B0-734A-A36C-B91028B8ACD0}"/>
              </a:ext>
            </a:extLst>
          </p:cNvPr>
          <p:cNvSpPr txBox="1">
            <a:spLocks/>
          </p:cNvSpPr>
          <p:nvPr/>
        </p:nvSpPr>
        <p:spPr>
          <a:xfrm>
            <a:off x="1372351" y="4659210"/>
            <a:ext cx="1778858" cy="395872"/>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600"/>
              </a:spcAft>
              <a:buNone/>
            </a:pPr>
            <a:r>
              <a:rPr lang="pt-BR" sz="1100" dirty="0">
                <a:solidFill>
                  <a:schemeClr val="bg2">
                    <a:lumMod val="90000"/>
                  </a:schemeClr>
                </a:solidFill>
                <a:latin typeface="Segoe UI" panose="020B0502040204020203" pitchFamily="34" charset="0"/>
                <a:ea typeface="Franklin Gothic Book" charset="0"/>
                <a:cs typeface="Segoe UI" panose="020B0502040204020203" pitchFamily="34" charset="0"/>
              </a:rPr>
              <a:t>Média móvel</a:t>
            </a:r>
          </a:p>
        </p:txBody>
      </p:sp>
      <p:sp>
        <p:nvSpPr>
          <p:cNvPr id="84" name="Text Placeholder 33">
            <a:extLst>
              <a:ext uri="{FF2B5EF4-FFF2-40B4-BE49-F238E27FC236}">
                <a16:creationId xmlns:a16="http://schemas.microsoft.com/office/drawing/2014/main" id="{A8A012A1-5E1A-8E47-B1AE-609251AB8DAC}"/>
              </a:ext>
            </a:extLst>
          </p:cNvPr>
          <p:cNvSpPr txBox="1">
            <a:spLocks/>
          </p:cNvSpPr>
          <p:nvPr/>
        </p:nvSpPr>
        <p:spPr>
          <a:xfrm>
            <a:off x="5655989" y="6407163"/>
            <a:ext cx="2776022" cy="360000"/>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None/>
            </a:pPr>
            <a:r>
              <a:rPr lang="pt-BR" sz="1050" i="1" spc="20" dirty="0">
                <a:solidFill>
                  <a:schemeClr val="bg1">
                    <a:lumMod val="95000"/>
                  </a:schemeClr>
                </a:solidFill>
                <a:latin typeface="Segoe UI" panose="020B0502040204020203" pitchFamily="34" charset="0"/>
                <a:ea typeface="Franklin Gothic Book" charset="0"/>
                <a:cs typeface="Segoe UI" panose="020B0502040204020203" pitchFamily="34" charset="0"/>
              </a:rPr>
              <a:t>Perfil Priorizado - % clientes no universo</a:t>
            </a:r>
            <a:endParaRPr lang="pt-BR" sz="1100" i="1" dirty="0">
              <a:solidFill>
                <a:schemeClr val="bg1">
                  <a:lumMod val="95000"/>
                </a:schemeClr>
              </a:solidFill>
              <a:latin typeface="Segoe UI" panose="020B0502040204020203" pitchFamily="34" charset="0"/>
              <a:ea typeface="Franklin Gothic Book" charset="0"/>
              <a:cs typeface="Segoe UI" panose="020B0502040204020203" pitchFamily="34" charset="0"/>
            </a:endParaRPr>
          </a:p>
        </p:txBody>
      </p:sp>
      <p:sp>
        <p:nvSpPr>
          <p:cNvPr id="87" name="Retângulo 86">
            <a:extLst>
              <a:ext uri="{FF2B5EF4-FFF2-40B4-BE49-F238E27FC236}">
                <a16:creationId xmlns:a16="http://schemas.microsoft.com/office/drawing/2014/main" id="{019152AD-293F-3D41-900F-BF64FBA3E337}"/>
              </a:ext>
            </a:extLst>
          </p:cNvPr>
          <p:cNvSpPr/>
          <p:nvPr/>
        </p:nvSpPr>
        <p:spPr>
          <a:xfrm>
            <a:off x="5681142" y="2471081"/>
            <a:ext cx="1408399" cy="253916"/>
          </a:xfrm>
          <a:prstGeom prst="rect">
            <a:avLst/>
          </a:prstGeom>
        </p:spPr>
        <p:txBody>
          <a:bodyPr wrap="none" lIns="0">
            <a:spAutoFit/>
          </a:bodyPr>
          <a:lstStyle/>
          <a:p>
            <a:pPr lvl="0" fontAlgn="ctr">
              <a:defRPr/>
            </a:pPr>
            <a:r>
              <a:rPr lang="pt-BR" sz="1050" b="1" i="1" dirty="0">
                <a:solidFill>
                  <a:schemeClr val="bg1"/>
                </a:solidFill>
                <a:latin typeface="Segoe UI" panose="020B0502040204020203" pitchFamily="34" charset="0"/>
                <a:ea typeface="Franklin Gothic Book" charset="0"/>
                <a:cs typeface="Segoe UI" panose="020B0502040204020203" pitchFamily="34" charset="0"/>
              </a:rPr>
              <a:t>Média móvel Mar/20</a:t>
            </a:r>
          </a:p>
        </p:txBody>
      </p:sp>
      <p:sp>
        <p:nvSpPr>
          <p:cNvPr id="53" name="Espaço Reservado para Texto 3">
            <a:extLst>
              <a:ext uri="{FF2B5EF4-FFF2-40B4-BE49-F238E27FC236}">
                <a16:creationId xmlns:a16="http://schemas.microsoft.com/office/drawing/2014/main" id="{ED35BD37-077E-7843-9669-05AA0F71F03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4" name="Gráfico 53">
            <a:extLst>
              <a:ext uri="{FF2B5EF4-FFF2-40B4-BE49-F238E27FC236}">
                <a16:creationId xmlns:a16="http://schemas.microsoft.com/office/drawing/2014/main" id="{00000000-0008-0000-2100-000003000000}"/>
              </a:ext>
            </a:extLst>
          </p:cNvPr>
          <p:cNvGraphicFramePr>
            <a:graphicFrameLocks/>
          </p:cNvGraphicFramePr>
          <p:nvPr>
            <p:extLst>
              <p:ext uri="{D42A27DB-BD31-4B8C-83A1-F6EECF244321}">
                <p14:modId xmlns:p14="http://schemas.microsoft.com/office/powerpoint/2010/main" val="1805276654"/>
              </p:ext>
            </p:extLst>
          </p:nvPr>
        </p:nvGraphicFramePr>
        <p:xfrm>
          <a:off x="-92800" y="2007108"/>
          <a:ext cx="4709160" cy="28437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9" name="Gráfico 68">
            <a:extLst>
              <a:ext uri="{FF2B5EF4-FFF2-40B4-BE49-F238E27FC236}">
                <a16:creationId xmlns:a16="http://schemas.microsoft.com/office/drawing/2014/main" id="{78E5C9ED-CE99-BB4A-94D2-C3B158560A10}"/>
              </a:ext>
            </a:extLst>
          </p:cNvPr>
          <p:cNvGraphicFramePr>
            <a:graphicFrameLocks/>
          </p:cNvGraphicFramePr>
          <p:nvPr>
            <p:extLst>
              <p:ext uri="{D42A27DB-BD31-4B8C-83A1-F6EECF244321}">
                <p14:modId xmlns:p14="http://schemas.microsoft.com/office/powerpoint/2010/main" val="373318422"/>
              </p:ext>
            </p:extLst>
          </p:nvPr>
        </p:nvGraphicFramePr>
        <p:xfrm>
          <a:off x="5540562" y="2598176"/>
          <a:ext cx="4791600" cy="4096800"/>
        </p:xfrm>
        <a:graphic>
          <a:graphicData uri="http://schemas.openxmlformats.org/drawingml/2006/chart">
            <c:chart xmlns:c="http://schemas.openxmlformats.org/drawingml/2006/chart" xmlns:r="http://schemas.openxmlformats.org/officeDocument/2006/relationships" r:id="rId5"/>
          </a:graphicData>
        </a:graphic>
      </p:graphicFrame>
      <p:sp>
        <p:nvSpPr>
          <p:cNvPr id="66" name="Título 3">
            <a:extLst>
              <a:ext uri="{FF2B5EF4-FFF2-40B4-BE49-F238E27FC236}">
                <a16:creationId xmlns:a16="http://schemas.microsoft.com/office/drawing/2014/main" id="{7B0EDC1E-A72E-4220-AD3B-D36B6D485980}"/>
              </a:ext>
            </a:extLst>
          </p:cNvPr>
          <p:cNvSpPr txBox="1">
            <a:spLocks/>
          </p:cNvSpPr>
          <p:nvPr/>
        </p:nvSpPr>
        <p:spPr>
          <a:xfrm>
            <a:off x="5664530" y="426408"/>
            <a:ext cx="5999622" cy="185216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nSpc>
                <a:spcPct val="110000"/>
              </a:lnSpc>
              <a:spcAft>
                <a:spcPts val="1000"/>
              </a:spcAft>
            </a:pPr>
            <a:r>
              <a:rPr lang="pt-BR" sz="1400" b="0" spc="10" dirty="0">
                <a:solidFill>
                  <a:schemeClr val="bg1">
                    <a:lumMod val="95000"/>
                  </a:schemeClr>
                </a:solidFill>
                <a:ea typeface="Century Gothic" charset="0"/>
              </a:rPr>
              <a:t>Na UAV, as carteiras </a:t>
            </a:r>
            <a:r>
              <a:rPr lang="pt-BR" sz="1400" spc="10" dirty="0">
                <a:solidFill>
                  <a:schemeClr val="bg1">
                    <a:lumMod val="95000"/>
                  </a:schemeClr>
                </a:solidFill>
                <a:ea typeface="Century Gothic" charset="0"/>
              </a:rPr>
              <a:t>Agro, Personalizado </a:t>
            </a:r>
            <a:r>
              <a:rPr lang="pt-BR" sz="1400" b="0" spc="10" dirty="0">
                <a:solidFill>
                  <a:schemeClr val="bg1">
                    <a:lumMod val="95000"/>
                  </a:schemeClr>
                </a:solidFill>
                <a:ea typeface="Century Gothic" charset="0"/>
              </a:rPr>
              <a:t>e </a:t>
            </a:r>
            <a:r>
              <a:rPr lang="pt-BR" sz="1400" spc="10" dirty="0">
                <a:solidFill>
                  <a:schemeClr val="bg1">
                    <a:lumMod val="95000"/>
                  </a:schemeClr>
                </a:solidFill>
                <a:ea typeface="Century Gothic" charset="0"/>
              </a:rPr>
              <a:t>Nicho Digital</a:t>
            </a:r>
            <a:r>
              <a:rPr lang="pt-BR" sz="1400" b="0" spc="10" dirty="0">
                <a:solidFill>
                  <a:schemeClr val="bg1">
                    <a:lumMod val="95000"/>
                  </a:schemeClr>
                </a:solidFill>
                <a:ea typeface="Century Gothic" charset="0"/>
              </a:rPr>
              <a:t> performam acima da média e atuam puxando os índices para cima, mas têm menor relevância nos resultados, que são mais impactados pela carteira </a:t>
            </a:r>
            <a:r>
              <a:rPr lang="pt-BR" sz="1400" spc="10" dirty="0">
                <a:solidFill>
                  <a:schemeClr val="bg1">
                    <a:lumMod val="95000"/>
                  </a:schemeClr>
                </a:solidFill>
                <a:ea typeface="Century Gothic" charset="0"/>
              </a:rPr>
              <a:t>Varejo</a:t>
            </a:r>
            <a:r>
              <a:rPr lang="pt-BR" sz="1400" b="0" spc="10" dirty="0">
                <a:solidFill>
                  <a:schemeClr val="bg1">
                    <a:lumMod val="95000"/>
                  </a:schemeClr>
                </a:solidFill>
                <a:ea typeface="Century Gothic" charset="0"/>
              </a:rPr>
              <a:t>, que performa abaixo da média móvel no trimestre. </a:t>
            </a:r>
          </a:p>
          <a:p>
            <a:pPr>
              <a:lnSpc>
                <a:spcPct val="110000"/>
              </a:lnSpc>
              <a:spcAft>
                <a:spcPts val="1000"/>
              </a:spcAft>
            </a:pPr>
            <a:r>
              <a:rPr lang="pt-BR" sz="1400" b="0" spc="10" dirty="0">
                <a:solidFill>
                  <a:schemeClr val="bg1">
                    <a:lumMod val="95000"/>
                  </a:schemeClr>
                </a:solidFill>
                <a:ea typeface="Century Gothic" charset="0"/>
              </a:rPr>
              <a:t>A evolução da URV é marcada pelo crescimento do NPS dos perfis </a:t>
            </a:r>
            <a:r>
              <a:rPr lang="pt-BR" sz="1400" spc="10" dirty="0">
                <a:solidFill>
                  <a:schemeClr val="bg1">
                    <a:lumMod val="95000"/>
                  </a:schemeClr>
                </a:solidFill>
                <a:ea typeface="Century Gothic" charset="0"/>
              </a:rPr>
              <a:t>Exclusivo</a:t>
            </a:r>
            <a:r>
              <a:rPr lang="pt-BR" sz="1400" b="0" spc="10" dirty="0">
                <a:solidFill>
                  <a:schemeClr val="bg1">
                    <a:lumMod val="95000"/>
                  </a:schemeClr>
                </a:solidFill>
                <a:ea typeface="Century Gothic" charset="0"/>
              </a:rPr>
              <a:t> – carteira com maior relevância – e </a:t>
            </a:r>
            <a:r>
              <a:rPr lang="pt-BR" sz="1400" spc="10" dirty="0">
                <a:solidFill>
                  <a:schemeClr val="bg1">
                    <a:lumMod val="95000"/>
                  </a:schemeClr>
                </a:solidFill>
                <a:ea typeface="Century Gothic" charset="0"/>
              </a:rPr>
              <a:t>Estilo, </a:t>
            </a:r>
            <a:r>
              <a:rPr lang="pt-BR" sz="1400" b="0" spc="10" dirty="0">
                <a:solidFill>
                  <a:schemeClr val="bg1">
                    <a:lumMod val="95000"/>
                  </a:schemeClr>
                </a:solidFill>
                <a:ea typeface="Century Gothic" charset="0"/>
              </a:rPr>
              <a:t>impactando positivamente a média móvel:</a:t>
            </a:r>
            <a:endParaRPr lang="pt-BR" sz="1400" spc="10" dirty="0">
              <a:solidFill>
                <a:schemeClr val="bg1">
                  <a:lumMod val="95000"/>
                </a:schemeClr>
              </a:solidFill>
              <a:ea typeface="Century Gothic" charset="0"/>
            </a:endParaRPr>
          </a:p>
        </p:txBody>
      </p:sp>
    </p:spTree>
    <p:extLst>
      <p:ext uri="{BB962C8B-B14F-4D97-AF65-F5344CB8AC3E}">
        <p14:creationId xmlns:p14="http://schemas.microsoft.com/office/powerpoint/2010/main" val="1123192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ela 59">
            <a:extLst>
              <a:ext uri="{FF2B5EF4-FFF2-40B4-BE49-F238E27FC236}">
                <a16:creationId xmlns:a16="http://schemas.microsoft.com/office/drawing/2014/main" id="{C4D53BDF-3850-D34F-A811-5BB30C32B72D}"/>
              </a:ext>
            </a:extLst>
          </p:cNvPr>
          <p:cNvGraphicFramePr>
            <a:graphicFrameLocks noGrp="1"/>
          </p:cNvGraphicFramePr>
          <p:nvPr/>
        </p:nvGraphicFramePr>
        <p:xfrm>
          <a:off x="6207581" y="800387"/>
          <a:ext cx="4476231" cy="5228938"/>
        </p:xfrm>
        <a:graphic>
          <a:graphicData uri="http://schemas.openxmlformats.org/drawingml/2006/table">
            <a:tbl>
              <a:tblPr>
                <a:tableStyleId>{5C22544A-7EE6-4342-B048-85BDC9FD1C3A}</a:tableStyleId>
              </a:tblPr>
              <a:tblGrid>
                <a:gridCol w="4476231">
                  <a:extLst>
                    <a:ext uri="{9D8B030D-6E8A-4147-A177-3AD203B41FA5}">
                      <a16:colId xmlns:a16="http://schemas.microsoft.com/office/drawing/2014/main" val="3311370615"/>
                    </a:ext>
                  </a:extLst>
                </a:gridCol>
              </a:tblGrid>
              <a:tr h="201113">
                <a:tc>
                  <a:txBody>
                    <a:bodyPr/>
                    <a:lstStyle/>
                    <a:p>
                      <a:pPr algn="l" rtl="0" fontAlgn="ctr"/>
                      <a:endParaRPr lang="pt-BR" sz="1100" b="0" i="0" u="none" strike="noStrike" dirty="0">
                        <a:solidFill>
                          <a:srgbClr val="C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109023946"/>
                  </a:ext>
                </a:extLst>
              </a:tr>
              <a:tr h="201113">
                <a:tc>
                  <a:txBody>
                    <a:bodyPr/>
                    <a:lstStyle/>
                    <a:p>
                      <a:pPr algn="l" rtl="0" fontAlgn="ctr"/>
                      <a:endParaRPr lang="pt-BR" sz="1100" b="0" i="0" u="none" strike="noStrike" dirty="0">
                        <a:solidFill>
                          <a:srgbClr val="ED7D31"/>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24148391"/>
                  </a:ext>
                </a:extLst>
              </a:tr>
              <a:tr h="201113">
                <a:tc>
                  <a:txBody>
                    <a:bodyPr/>
                    <a:lstStyle/>
                    <a:p>
                      <a:pPr algn="l" rtl="0" fontAlgn="ctr"/>
                      <a:endParaRPr lang="pt-BR" sz="1100" b="0" i="0" u="none" strike="noStrike">
                        <a:solidFill>
                          <a:srgbClr val="ED7D31"/>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388680036"/>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421386644"/>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590258546"/>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713115169"/>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45948052"/>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56995630"/>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567467654"/>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74217579"/>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075651863"/>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71857203"/>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918465815"/>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1210330"/>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722648070"/>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907983090"/>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44179968"/>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309707357"/>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513268978"/>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520484241"/>
                  </a:ext>
                </a:extLst>
              </a:tr>
              <a:tr h="201113">
                <a:tc>
                  <a:txBody>
                    <a:bodyPr/>
                    <a:lstStyle/>
                    <a:p>
                      <a:pPr algn="l" rtl="0" fontAlgn="ctr"/>
                      <a:endParaRPr lang="pt-BR" sz="1100" b="0" i="0" u="none" strike="noStrike" dirty="0">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86259656"/>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20719442"/>
                  </a:ext>
                </a:extLst>
              </a:tr>
              <a:tr h="201113">
                <a:tc>
                  <a:txBody>
                    <a:bodyPr/>
                    <a:lstStyle/>
                    <a:p>
                      <a:pPr algn="l" rtl="0" fontAlgn="ctr"/>
                      <a:endParaRPr lang="pt-BR" sz="1100" b="0" i="0" u="none" strike="noStrike">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90433281"/>
                  </a:ext>
                </a:extLst>
              </a:tr>
              <a:tr h="201113">
                <a:tc>
                  <a:txBody>
                    <a:bodyPr/>
                    <a:lstStyle/>
                    <a:p>
                      <a:pPr algn="l" rtl="0" fontAlgn="ctr"/>
                      <a:endParaRPr lang="pt-BR" sz="1100" b="0" i="0" u="none" strike="noStrike" dirty="0">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55846709"/>
                  </a:ext>
                </a:extLst>
              </a:tr>
              <a:tr h="201113">
                <a:tc>
                  <a:txBody>
                    <a:bodyPr/>
                    <a:lstStyle/>
                    <a:p>
                      <a:pPr algn="l" rtl="0" fontAlgn="ctr"/>
                      <a:endParaRPr lang="pt-BR" sz="1100" b="0" i="0" u="none" strike="noStrike" dirty="0">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035134526"/>
                  </a:ext>
                </a:extLst>
              </a:tr>
              <a:tr h="201113">
                <a:tc>
                  <a:txBody>
                    <a:bodyPr/>
                    <a:lstStyle/>
                    <a:p>
                      <a:pPr algn="l" rtl="0" fontAlgn="ctr"/>
                      <a:endParaRPr lang="pt-BR" sz="1100" b="0" i="0" u="none" strike="noStrike" dirty="0">
                        <a:solidFill>
                          <a:srgbClr val="000000"/>
                        </a:solidFill>
                        <a:effectLst/>
                        <a:latin typeface="Franklin Gothic Book" panose="020B0503020102020204" pitchFamily="34" charset="0"/>
                      </a:endParaRPr>
                    </a:p>
                  </a:txBody>
                  <a:tcPr marL="2656" marR="2656" marT="26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36987028"/>
                  </a:ext>
                </a:extLst>
              </a:tr>
            </a:tbl>
          </a:graphicData>
        </a:graphic>
      </p:graphicFrame>
      <p:sp>
        <p:nvSpPr>
          <p:cNvPr id="190" name="Retângulo 189">
            <a:extLst>
              <a:ext uri="{FF2B5EF4-FFF2-40B4-BE49-F238E27FC236}">
                <a16:creationId xmlns:a16="http://schemas.microsoft.com/office/drawing/2014/main" id="{D676BCA5-EFCA-EE48-A6F4-8243E2D6DA89}"/>
              </a:ext>
            </a:extLst>
          </p:cNvPr>
          <p:cNvSpPr/>
          <p:nvPr/>
        </p:nvSpPr>
        <p:spPr>
          <a:xfrm>
            <a:off x="0" y="6364596"/>
            <a:ext cx="12192000" cy="504597"/>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452294" y="353768"/>
            <a:ext cx="3527145" cy="424732"/>
          </a:xfrm>
        </p:spPr>
        <p:txBody>
          <a:bodyPr>
            <a:noAutofit/>
          </a:bodyPr>
          <a:lstStyle/>
          <a:p>
            <a:r>
              <a:rPr lang="pt-BR" sz="2800" dirty="0"/>
              <a:t>NPS</a:t>
            </a:r>
            <a:r>
              <a:rPr lang="pt-BR" sz="2800" b="0" dirty="0"/>
              <a:t> | </a:t>
            </a:r>
            <a:r>
              <a:rPr lang="pt-BR" sz="2600" b="0" dirty="0"/>
              <a:t>UF</a:t>
            </a:r>
          </a:p>
        </p:txBody>
      </p:sp>
      <p:sp>
        <p:nvSpPr>
          <p:cNvPr id="3" name="Espaço Reservado para Texto 2">
            <a:extLst>
              <a:ext uri="{FF2B5EF4-FFF2-40B4-BE49-F238E27FC236}">
                <a16:creationId xmlns:a16="http://schemas.microsoft.com/office/drawing/2014/main" id="{CB191E7F-6307-6B44-8944-5528E2FA908E}"/>
              </a:ext>
            </a:extLst>
          </p:cNvPr>
          <p:cNvSpPr>
            <a:spLocks noGrp="1"/>
          </p:cNvSpPr>
          <p:nvPr>
            <p:ph type="body" sz="quarter" idx="13"/>
          </p:nvPr>
        </p:nvSpPr>
        <p:spPr>
          <a:xfrm>
            <a:off x="452295" y="773656"/>
            <a:ext cx="3527145" cy="404278"/>
          </a:xfrm>
        </p:spPr>
        <p:txBody>
          <a:bodyPr/>
          <a:lstStyle/>
          <a:p>
            <a:pPr>
              <a:spcAft>
                <a:spcPts val="1000"/>
              </a:spcAft>
            </a:pPr>
            <a:r>
              <a:rPr lang="pt-BR" sz="2000" dirty="0">
                <a:ea typeface="Century Gothic" charset="0"/>
              </a:rPr>
              <a:t>Média móvel Março 2020</a:t>
            </a:r>
          </a:p>
        </p:txBody>
      </p:sp>
      <p:sp>
        <p:nvSpPr>
          <p:cNvPr id="183" name="CaixaDeTexto 182">
            <a:extLst>
              <a:ext uri="{FF2B5EF4-FFF2-40B4-BE49-F238E27FC236}">
                <a16:creationId xmlns:a16="http://schemas.microsoft.com/office/drawing/2014/main" id="{8934769E-2E2F-7B4F-BCE6-D7D0B488F069}"/>
              </a:ext>
            </a:extLst>
          </p:cNvPr>
          <p:cNvSpPr txBox="1"/>
          <p:nvPr/>
        </p:nvSpPr>
        <p:spPr>
          <a:xfrm>
            <a:off x="191578" y="6467749"/>
            <a:ext cx="10715479" cy="276999"/>
          </a:xfrm>
          <a:prstGeom prst="rect">
            <a:avLst/>
          </a:prstGeom>
          <a:noFill/>
        </p:spPr>
        <p:txBody>
          <a:bodyPr wrap="square" rtlCol="0">
            <a:spAutoFit/>
          </a:bodyPr>
          <a:lstStyle/>
          <a:p>
            <a:r>
              <a:rPr lang="pt-BR" sz="1200" b="1" dirty="0">
                <a:solidFill>
                  <a:schemeClr val="bg1"/>
                </a:solidFill>
                <a:latin typeface="Segoe UI" panose="020B0502040204020203" pitchFamily="34" charset="0"/>
                <a:ea typeface="Franklin Gothic Book" charset="0"/>
                <a:cs typeface="Segoe UI" panose="020B0502040204020203" pitchFamily="34" charset="0"/>
              </a:rPr>
              <a:t>Referências NPS: </a:t>
            </a:r>
            <a:r>
              <a:rPr lang="pt-BR" sz="1200" dirty="0">
                <a:solidFill>
                  <a:schemeClr val="bg1"/>
                </a:solidFill>
                <a:latin typeface="Segoe UI" panose="020B0502040204020203" pitchFamily="34" charset="0"/>
                <a:ea typeface="Franklin Gothic Book" charset="0"/>
                <a:cs typeface="Segoe UI" panose="020B0502040204020203" pitchFamily="34" charset="0"/>
              </a:rPr>
              <a:t>-100 a -1: Crítica  |  0 a 49: Aperfeiçoamento  |  50 a 74: Qualidade  |  75 a 100: Excelência</a:t>
            </a:r>
          </a:p>
        </p:txBody>
      </p:sp>
      <p:sp>
        <p:nvSpPr>
          <p:cNvPr id="28" name="Text Placeholder 33">
            <a:extLst>
              <a:ext uri="{FF2B5EF4-FFF2-40B4-BE49-F238E27FC236}">
                <a16:creationId xmlns:a16="http://schemas.microsoft.com/office/drawing/2014/main" id="{12EDA24D-97EA-C940-A9B2-04786CFDDD75}"/>
              </a:ext>
            </a:extLst>
          </p:cNvPr>
          <p:cNvSpPr txBox="1">
            <a:spLocks/>
          </p:cNvSpPr>
          <p:nvPr/>
        </p:nvSpPr>
        <p:spPr>
          <a:xfrm>
            <a:off x="7665392" y="6435242"/>
            <a:ext cx="4388418" cy="34201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is-IS" sz="1100" i="1" dirty="0">
                <a:solidFill>
                  <a:schemeClr val="bg2">
                    <a:lumMod val="90000"/>
                  </a:schemeClr>
                </a:solidFill>
                <a:latin typeface="Franklin Gothic Book" charset="0"/>
                <a:ea typeface="Franklin Gothic Book" charset="0"/>
                <a:cs typeface="Franklin Gothic Book" charset="0"/>
              </a:rPr>
              <a:t>*M.E. Baixa: &lt;=5% </a:t>
            </a:r>
            <a:r>
              <a:rPr lang="pt-BR" sz="1100" i="1" dirty="0">
                <a:solidFill>
                  <a:schemeClr val="bg2">
                    <a:lumMod val="90000"/>
                  </a:schemeClr>
                </a:solidFill>
                <a:latin typeface="Franklin Gothic Book" charset="0"/>
                <a:ea typeface="Franklin Gothic Book" charset="0"/>
                <a:cs typeface="Franklin Gothic Book" charset="0"/>
              </a:rPr>
              <a:t>| </a:t>
            </a:r>
            <a:r>
              <a:rPr lang="is-IS" sz="1100" i="1" dirty="0">
                <a:solidFill>
                  <a:schemeClr val="accent2"/>
                </a:solidFill>
                <a:latin typeface="Franklin Gothic Book" charset="0"/>
                <a:ea typeface="Franklin Gothic Book" charset="0"/>
                <a:cs typeface="Franklin Gothic Book" charset="0"/>
              </a:rPr>
              <a:t>M.E. Intermediária: &gt;5 e &lt;=10% </a:t>
            </a:r>
            <a:r>
              <a:rPr lang="pt-BR" sz="1100" i="1" dirty="0">
                <a:solidFill>
                  <a:srgbClr val="404040"/>
                </a:solidFill>
                <a:latin typeface="Franklin Gothic Book" charset="0"/>
                <a:ea typeface="Franklin Gothic Book" charset="0"/>
                <a:cs typeface="Franklin Gothic Book" charset="0"/>
              </a:rPr>
              <a:t>|  </a:t>
            </a:r>
            <a:r>
              <a:rPr lang="is-IS" sz="1100" i="1" dirty="0">
                <a:solidFill>
                  <a:srgbClr val="C00000"/>
                </a:solidFill>
                <a:latin typeface="Franklin Gothic Book" charset="0"/>
                <a:ea typeface="Franklin Gothic Book" charset="0"/>
                <a:cs typeface="Franklin Gothic Book" charset="0"/>
              </a:rPr>
              <a:t>M.E. Alta: &gt;10%</a:t>
            </a:r>
            <a:endParaRPr lang="pt-BR" sz="1100" i="1" dirty="0">
              <a:solidFill>
                <a:srgbClr val="C00000"/>
              </a:solidFill>
              <a:latin typeface="Franklin Gothic Book" charset="0"/>
              <a:ea typeface="Franklin Gothic Book" charset="0"/>
              <a:cs typeface="Franklin Gothic Book" charset="0"/>
            </a:endParaRPr>
          </a:p>
        </p:txBody>
      </p:sp>
      <p:grpSp>
        <p:nvGrpSpPr>
          <p:cNvPr id="16" name="Agrupar 15">
            <a:extLst>
              <a:ext uri="{FF2B5EF4-FFF2-40B4-BE49-F238E27FC236}">
                <a16:creationId xmlns:a16="http://schemas.microsoft.com/office/drawing/2014/main" id="{5C53388E-78D2-9249-8760-3E6FE2AA312E}"/>
              </a:ext>
            </a:extLst>
          </p:cNvPr>
          <p:cNvGrpSpPr/>
          <p:nvPr/>
        </p:nvGrpSpPr>
        <p:grpSpPr>
          <a:xfrm>
            <a:off x="469307" y="5201943"/>
            <a:ext cx="3086157" cy="858651"/>
            <a:chOff x="401351" y="5007655"/>
            <a:chExt cx="3086157" cy="858651"/>
          </a:xfrm>
        </p:grpSpPr>
        <p:sp>
          <p:nvSpPr>
            <p:cNvPr id="34" name="Text Placeholder 33">
              <a:extLst>
                <a:ext uri="{FF2B5EF4-FFF2-40B4-BE49-F238E27FC236}">
                  <a16:creationId xmlns:a16="http://schemas.microsoft.com/office/drawing/2014/main" id="{8E5EAE5A-5D1B-9242-B07F-2927E78ED55C}"/>
                </a:ext>
              </a:extLst>
            </p:cNvPr>
            <p:cNvSpPr txBox="1">
              <a:spLocks/>
            </p:cNvSpPr>
            <p:nvPr/>
          </p:nvSpPr>
          <p:spPr>
            <a:xfrm>
              <a:off x="401352" y="5007655"/>
              <a:ext cx="1591706" cy="188701"/>
            </a:xfrm>
            <a:prstGeom prst="rect">
              <a:avLst/>
            </a:prstGeom>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None/>
              </a:pPr>
              <a:r>
                <a:rPr lang="pt-BR" sz="1100" i="1" spc="2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Performance das UFS:</a:t>
              </a:r>
              <a:endParaRPr lang="pt-BR" sz="110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endParaRPr>
            </a:p>
          </p:txBody>
        </p:sp>
        <p:cxnSp>
          <p:nvCxnSpPr>
            <p:cNvPr id="35" name="Conector Reto 34">
              <a:extLst>
                <a:ext uri="{FF2B5EF4-FFF2-40B4-BE49-F238E27FC236}">
                  <a16:creationId xmlns:a16="http://schemas.microsoft.com/office/drawing/2014/main" id="{3B5509CF-85A0-A74D-8D2E-3C950A1CFE90}"/>
                </a:ext>
              </a:extLst>
            </p:cNvPr>
            <p:cNvCxnSpPr/>
            <p:nvPr/>
          </p:nvCxnSpPr>
          <p:spPr>
            <a:xfrm>
              <a:off x="401351" y="5239954"/>
              <a:ext cx="168310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Agrupar 14">
              <a:extLst>
                <a:ext uri="{FF2B5EF4-FFF2-40B4-BE49-F238E27FC236}">
                  <a16:creationId xmlns:a16="http://schemas.microsoft.com/office/drawing/2014/main" id="{434F4BC3-1176-9D41-B428-4C6EA79778D5}"/>
                </a:ext>
              </a:extLst>
            </p:cNvPr>
            <p:cNvGrpSpPr/>
            <p:nvPr/>
          </p:nvGrpSpPr>
          <p:grpSpPr>
            <a:xfrm>
              <a:off x="455998" y="5324731"/>
              <a:ext cx="3031510" cy="541575"/>
              <a:chOff x="649963" y="5435570"/>
              <a:chExt cx="3031510" cy="541575"/>
            </a:xfrm>
          </p:grpSpPr>
          <p:sp>
            <p:nvSpPr>
              <p:cNvPr id="45" name="Rectangle 24">
                <a:extLst>
                  <a:ext uri="{FF2B5EF4-FFF2-40B4-BE49-F238E27FC236}">
                    <a16:creationId xmlns:a16="http://schemas.microsoft.com/office/drawing/2014/main" id="{565665BD-DFDD-2540-AE99-460587C4F33E}"/>
                  </a:ext>
                </a:extLst>
              </p:cNvPr>
              <p:cNvSpPr/>
              <p:nvPr/>
            </p:nvSpPr>
            <p:spPr>
              <a:xfrm>
                <a:off x="649963" y="5669368"/>
                <a:ext cx="414843" cy="307777"/>
              </a:xfrm>
              <a:prstGeom prst="rect">
                <a:avLst/>
              </a:prstGeom>
              <a:noFill/>
            </p:spPr>
            <p:txBody>
              <a:bodyPr wrap="square">
                <a:spAutoFit/>
              </a:bodyPr>
              <a:lstStyle/>
              <a:p>
                <a:pPr algn="ctr" defTabSz="914340" fontAlgn="ctr"/>
                <a:r>
                  <a:rPr lang="fr-FR" sz="1400" b="1" dirty="0">
                    <a:solidFill>
                      <a:srgbClr val="C80000"/>
                    </a:solidFill>
                    <a:latin typeface="Wingdings 3" charset="2"/>
                    <a:ea typeface="Wingdings 3" charset="2"/>
                    <a:cs typeface="Segoe UI" panose="020B0502040204020203" pitchFamily="34" charset="0"/>
                  </a:rPr>
                  <a:t>q</a:t>
                </a:r>
              </a:p>
            </p:txBody>
          </p:sp>
          <p:sp>
            <p:nvSpPr>
              <p:cNvPr id="43" name="Title 1">
                <a:extLst>
                  <a:ext uri="{FF2B5EF4-FFF2-40B4-BE49-F238E27FC236}">
                    <a16:creationId xmlns:a16="http://schemas.microsoft.com/office/drawing/2014/main" id="{6EBA0017-9131-354F-BC6E-08BE889C418A}"/>
                  </a:ext>
                </a:extLst>
              </p:cNvPr>
              <p:cNvSpPr txBox="1">
                <a:spLocks/>
              </p:cNvSpPr>
              <p:nvPr/>
            </p:nvSpPr>
            <p:spPr>
              <a:xfrm>
                <a:off x="1122777" y="5484272"/>
                <a:ext cx="2048059" cy="215481"/>
              </a:xfrm>
              <a:prstGeom prst="rect">
                <a:avLst/>
              </a:prstGeom>
              <a:noFill/>
            </p:spPr>
            <p:txBody>
              <a:bodyPr vert="horz" lIns="57367" tIns="28683" rIns="57367" bIns="28683" anchor="t"/>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UF acima da média da Unidade </a:t>
                </a:r>
              </a:p>
            </p:txBody>
          </p:sp>
          <p:sp>
            <p:nvSpPr>
              <p:cNvPr id="42" name="Rectangle 25">
                <a:extLst>
                  <a:ext uri="{FF2B5EF4-FFF2-40B4-BE49-F238E27FC236}">
                    <a16:creationId xmlns:a16="http://schemas.microsoft.com/office/drawing/2014/main" id="{BA838DED-114F-3644-BE8D-1E2169C594D9}"/>
                  </a:ext>
                </a:extLst>
              </p:cNvPr>
              <p:cNvSpPr/>
              <p:nvPr/>
            </p:nvSpPr>
            <p:spPr>
              <a:xfrm>
                <a:off x="671299" y="5435570"/>
                <a:ext cx="360996" cy="307777"/>
              </a:xfrm>
              <a:prstGeom prst="rect">
                <a:avLst/>
              </a:prstGeom>
              <a:noFill/>
            </p:spPr>
            <p:txBody>
              <a:bodyPr wrap="none">
                <a:spAutoFit/>
              </a:bodyPr>
              <a:lstStyle/>
              <a:p>
                <a:pPr algn="ctr" defTabSz="914340" fontAlgn="ctr"/>
                <a:r>
                  <a:rPr lang="en-US" sz="1400" b="1" dirty="0">
                    <a:solidFill>
                      <a:srgbClr val="FFC000"/>
                    </a:solidFill>
                    <a:latin typeface="Wingdings 3" charset="2"/>
                    <a:ea typeface="Wingdings 3" charset="2"/>
                    <a:cs typeface="Segoe UI" panose="020B0502040204020203" pitchFamily="34" charset="0"/>
                  </a:rPr>
                  <a:t>p</a:t>
                </a:r>
              </a:p>
            </p:txBody>
          </p:sp>
          <p:sp>
            <p:nvSpPr>
              <p:cNvPr id="47" name="Title 1">
                <a:extLst>
                  <a:ext uri="{FF2B5EF4-FFF2-40B4-BE49-F238E27FC236}">
                    <a16:creationId xmlns:a16="http://schemas.microsoft.com/office/drawing/2014/main" id="{6D534658-AAA2-EF4E-8257-25EDE6E8FD27}"/>
                  </a:ext>
                </a:extLst>
              </p:cNvPr>
              <p:cNvSpPr txBox="1">
                <a:spLocks/>
              </p:cNvSpPr>
              <p:nvPr/>
            </p:nvSpPr>
            <p:spPr>
              <a:xfrm>
                <a:off x="1120185" y="5719946"/>
                <a:ext cx="2561288" cy="182556"/>
              </a:xfrm>
              <a:prstGeom prst="rect">
                <a:avLst/>
              </a:prstGeom>
              <a:noFill/>
            </p:spPr>
            <p:txBody>
              <a:bodyPr vert="horz" lIns="57367" tIns="28683" rIns="57367" bIns="28683" anchor="t"/>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10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UF abaixo da média da Unidade </a:t>
                </a:r>
              </a:p>
            </p:txBody>
          </p:sp>
          <p:sp>
            <p:nvSpPr>
              <p:cNvPr id="40" name="Rectangle 25">
                <a:extLst>
                  <a:ext uri="{FF2B5EF4-FFF2-40B4-BE49-F238E27FC236}">
                    <a16:creationId xmlns:a16="http://schemas.microsoft.com/office/drawing/2014/main" id="{DB0CE841-634A-994E-8438-DFB727D7DF55}"/>
                  </a:ext>
                </a:extLst>
              </p:cNvPr>
              <p:cNvSpPr/>
              <p:nvPr/>
            </p:nvSpPr>
            <p:spPr>
              <a:xfrm>
                <a:off x="856830" y="5435570"/>
                <a:ext cx="360996" cy="307777"/>
              </a:xfrm>
              <a:prstGeom prst="rect">
                <a:avLst/>
              </a:prstGeom>
              <a:noFill/>
            </p:spPr>
            <p:txBody>
              <a:bodyPr wrap="none">
                <a:spAutoFit/>
              </a:bodyPr>
              <a:lstStyle/>
              <a:p>
                <a:pPr algn="ctr" defTabSz="914340" fontAlgn="ctr"/>
                <a:r>
                  <a:rPr lang="en-US" sz="1400" b="1" dirty="0">
                    <a:solidFill>
                      <a:srgbClr val="00B0F0"/>
                    </a:solidFill>
                    <a:latin typeface="Wingdings 3" charset="2"/>
                    <a:ea typeface="Wingdings 3" charset="2"/>
                    <a:cs typeface="Segoe UI" panose="020B0502040204020203" pitchFamily="34" charset="0"/>
                  </a:rPr>
                  <a:t>p</a:t>
                </a:r>
              </a:p>
            </p:txBody>
          </p:sp>
        </p:grpSp>
      </p:grpSp>
      <p:graphicFrame>
        <p:nvGraphicFramePr>
          <p:cNvPr id="7" name="Tabela 6">
            <a:extLst>
              <a:ext uri="{FF2B5EF4-FFF2-40B4-BE49-F238E27FC236}">
                <a16:creationId xmlns:a16="http://schemas.microsoft.com/office/drawing/2014/main" id="{FA2B84A2-89D7-6B49-AB53-052B262B56FC}"/>
              </a:ext>
            </a:extLst>
          </p:cNvPr>
          <p:cNvGraphicFramePr>
            <a:graphicFrameLocks noGrp="1"/>
          </p:cNvGraphicFramePr>
          <p:nvPr>
            <p:extLst>
              <p:ext uri="{D42A27DB-BD31-4B8C-83A1-F6EECF244321}">
                <p14:modId xmlns:p14="http://schemas.microsoft.com/office/powerpoint/2010/main" val="2532060995"/>
              </p:ext>
            </p:extLst>
          </p:nvPr>
        </p:nvGraphicFramePr>
        <p:xfrm>
          <a:off x="4655704" y="676168"/>
          <a:ext cx="1620976" cy="5468634"/>
        </p:xfrm>
        <a:graphic>
          <a:graphicData uri="http://schemas.openxmlformats.org/drawingml/2006/table">
            <a:tbl>
              <a:tblPr>
                <a:tableStyleId>{5C22544A-7EE6-4342-B048-85BDC9FD1C3A}</a:tableStyleId>
              </a:tblPr>
              <a:tblGrid>
                <a:gridCol w="504000">
                  <a:extLst>
                    <a:ext uri="{9D8B030D-6E8A-4147-A177-3AD203B41FA5}">
                      <a16:colId xmlns:a16="http://schemas.microsoft.com/office/drawing/2014/main" val="690347971"/>
                    </a:ext>
                  </a:extLst>
                </a:gridCol>
                <a:gridCol w="280397">
                  <a:extLst>
                    <a:ext uri="{9D8B030D-6E8A-4147-A177-3AD203B41FA5}">
                      <a16:colId xmlns:a16="http://schemas.microsoft.com/office/drawing/2014/main" val="3311370615"/>
                    </a:ext>
                  </a:extLst>
                </a:gridCol>
                <a:gridCol w="515131">
                  <a:extLst>
                    <a:ext uri="{9D8B030D-6E8A-4147-A177-3AD203B41FA5}">
                      <a16:colId xmlns:a16="http://schemas.microsoft.com/office/drawing/2014/main" val="56075895"/>
                    </a:ext>
                  </a:extLst>
                </a:gridCol>
                <a:gridCol w="321448">
                  <a:extLst>
                    <a:ext uri="{9D8B030D-6E8A-4147-A177-3AD203B41FA5}">
                      <a16:colId xmlns:a16="http://schemas.microsoft.com/office/drawing/2014/main" val="37732971"/>
                    </a:ext>
                  </a:extLst>
                </a:gridCol>
              </a:tblGrid>
              <a:tr h="202542">
                <a:tc>
                  <a:txBody>
                    <a:bodyPr/>
                    <a:lstStyle/>
                    <a:p>
                      <a:pPr algn="ctr" rtl="0" fontAlgn="ctr"/>
                      <a:r>
                        <a:rPr lang="pt-BR" sz="1100" b="0" i="0" u="none" strike="noStrike" dirty="0">
                          <a:solidFill>
                            <a:srgbClr val="000000"/>
                          </a:solidFill>
                          <a:effectLst/>
                          <a:latin typeface="Segoe UI" panose="020B0502040204020203" pitchFamily="34" charset="0"/>
                        </a:rPr>
                        <a:t>0,4%</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C00000"/>
                          </a:solidFill>
                          <a:effectLst/>
                          <a:latin typeface="Segoe UI" panose="020B0502040204020203" pitchFamily="34" charset="0"/>
                        </a:rPr>
                        <a:t>AC</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40,5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9023946"/>
                  </a:ext>
                </a:extLst>
              </a:tr>
              <a:tr h="202542">
                <a:tc>
                  <a:txBody>
                    <a:bodyPr/>
                    <a:lstStyle/>
                    <a:p>
                      <a:pPr algn="ctr" rtl="0" fontAlgn="ctr"/>
                      <a:r>
                        <a:rPr lang="pt-BR" sz="1100" b="0" i="0" u="none" strike="noStrike">
                          <a:solidFill>
                            <a:srgbClr val="000000"/>
                          </a:solidFill>
                          <a:effectLst/>
                          <a:latin typeface="Segoe UI" panose="020B0502040204020203" pitchFamily="34" charset="0"/>
                        </a:rPr>
                        <a:t>1,1%</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6935877"/>
                  </a:ext>
                </a:extLst>
              </a:tr>
              <a:tr h="202542">
                <a:tc>
                  <a:txBody>
                    <a:bodyPr/>
                    <a:lstStyle/>
                    <a:p>
                      <a:pPr algn="ctr" rtl="0" fontAlgn="ctr"/>
                      <a:r>
                        <a:rPr lang="pt-BR" sz="1100" b="0" i="0" u="none" strike="noStrike">
                          <a:solidFill>
                            <a:srgbClr val="000000"/>
                          </a:solidFill>
                          <a:effectLst/>
                          <a:latin typeface="Segoe UI" panose="020B0502040204020203" pitchFamily="34" charset="0"/>
                        </a:rPr>
                        <a:t>0,9%</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AM</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51,5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4148391"/>
                  </a:ext>
                </a:extLst>
              </a:tr>
              <a:tr h="202542">
                <a:tc>
                  <a:txBody>
                    <a:bodyPr/>
                    <a:lstStyle/>
                    <a:p>
                      <a:pPr algn="ctr" rtl="0" fontAlgn="ctr"/>
                      <a:r>
                        <a:rPr lang="pt-BR" sz="1100" b="0" i="0" u="none" strike="noStrike">
                          <a:solidFill>
                            <a:srgbClr val="000000"/>
                          </a:solidFill>
                          <a:effectLst/>
                          <a:latin typeface="Segoe UI" panose="020B0502040204020203" pitchFamily="34" charset="0"/>
                        </a:rPr>
                        <a:t>0,5%</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AP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8680036"/>
                  </a:ext>
                </a:extLst>
              </a:tr>
              <a:tr h="202542">
                <a:tc>
                  <a:txBody>
                    <a:bodyPr/>
                    <a:lstStyle/>
                    <a:p>
                      <a:pPr algn="ctr" rtl="0" fontAlgn="ctr"/>
                      <a:r>
                        <a:rPr lang="pt-BR" sz="1100" b="0" i="0" u="none" strike="noStrike">
                          <a:solidFill>
                            <a:srgbClr val="000000"/>
                          </a:solidFill>
                          <a:effectLst/>
                          <a:latin typeface="Segoe UI" panose="020B0502040204020203" pitchFamily="34" charset="0"/>
                        </a:rPr>
                        <a:t>6,2%</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BA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1386644"/>
                  </a:ext>
                </a:extLst>
              </a:tr>
              <a:tr h="202542">
                <a:tc>
                  <a:txBody>
                    <a:bodyPr/>
                    <a:lstStyle/>
                    <a:p>
                      <a:pPr algn="ctr" rtl="0" fontAlgn="ctr"/>
                      <a:r>
                        <a:rPr lang="pt-BR" sz="1100" b="0" i="0" u="none" strike="noStrike">
                          <a:solidFill>
                            <a:srgbClr val="000000"/>
                          </a:solidFill>
                          <a:effectLst/>
                          <a:latin typeface="Segoe UI" panose="020B0502040204020203" pitchFamily="34" charset="0"/>
                        </a:rPr>
                        <a:t>3,5%</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CE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0258546"/>
                  </a:ext>
                </a:extLst>
              </a:tr>
              <a:tr h="202542">
                <a:tc>
                  <a:txBody>
                    <a:bodyPr/>
                    <a:lstStyle/>
                    <a:p>
                      <a:pPr algn="ctr" rtl="0" fontAlgn="ctr"/>
                      <a:r>
                        <a:rPr lang="pt-BR" sz="1100" b="0" i="0" u="none" strike="noStrike">
                          <a:solidFill>
                            <a:srgbClr val="000000"/>
                          </a:solidFill>
                          <a:effectLst/>
                          <a:latin typeface="Segoe UI" panose="020B0502040204020203" pitchFamily="34" charset="0"/>
                        </a:rPr>
                        <a:t>2,6%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DF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26,2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13115169"/>
                  </a:ext>
                </a:extLst>
              </a:tr>
              <a:tr h="202542">
                <a:tc>
                  <a:txBody>
                    <a:bodyPr/>
                    <a:lstStyle/>
                    <a:p>
                      <a:pPr algn="ctr" rtl="0" fontAlgn="ctr"/>
                      <a:r>
                        <a:rPr lang="pt-BR" sz="1100" b="0" i="0" u="none" strike="noStrike">
                          <a:solidFill>
                            <a:srgbClr val="000000"/>
                          </a:solidFill>
                          <a:effectLst/>
                          <a:latin typeface="Segoe UI" panose="020B0502040204020203" pitchFamily="34" charset="0"/>
                        </a:rPr>
                        <a:t>1,7%</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948052"/>
                  </a:ext>
                </a:extLst>
              </a:tr>
              <a:tr h="202542">
                <a:tc>
                  <a:txBody>
                    <a:bodyPr/>
                    <a:lstStyle/>
                    <a:p>
                      <a:pPr algn="ctr" rtl="0" fontAlgn="ctr"/>
                      <a:r>
                        <a:rPr lang="pt-BR" sz="1100" b="0" i="0" u="none" strike="noStrike">
                          <a:solidFill>
                            <a:srgbClr val="000000"/>
                          </a:solidFill>
                          <a:effectLst/>
                          <a:latin typeface="Segoe UI" panose="020B0502040204020203" pitchFamily="34" charset="0"/>
                        </a:rPr>
                        <a:t>2,6%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GO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6995630"/>
                  </a:ext>
                </a:extLst>
              </a:tr>
              <a:tr h="202542">
                <a:tc>
                  <a:txBody>
                    <a:bodyPr/>
                    <a:lstStyle/>
                    <a:p>
                      <a:pPr algn="ctr" rtl="0" fontAlgn="ctr"/>
                      <a:r>
                        <a:rPr lang="pt-BR" sz="1100" b="0" i="0" u="none" strike="noStrike">
                          <a:solidFill>
                            <a:srgbClr val="000000"/>
                          </a:solidFill>
                          <a:effectLst/>
                          <a:latin typeface="Segoe UI" panose="020B0502040204020203" pitchFamily="34" charset="0"/>
                        </a:rPr>
                        <a:t>2,8%</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MA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47,8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467654"/>
                  </a:ext>
                </a:extLst>
              </a:tr>
              <a:tr h="202542">
                <a:tc>
                  <a:txBody>
                    <a:bodyPr/>
                    <a:lstStyle/>
                    <a:p>
                      <a:pPr algn="ctr" rtl="0" fontAlgn="ctr"/>
                      <a:r>
                        <a:rPr lang="pt-BR" sz="1100" b="0" i="0" u="none" strike="noStrike">
                          <a:solidFill>
                            <a:srgbClr val="000000"/>
                          </a:solidFill>
                          <a:effectLst/>
                          <a:latin typeface="Segoe UI" panose="020B0502040204020203" pitchFamily="34" charset="0"/>
                        </a:rPr>
                        <a:t>12,6%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MG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4217579"/>
                  </a:ext>
                </a:extLst>
              </a:tr>
              <a:tr h="202542">
                <a:tc>
                  <a:txBody>
                    <a:bodyPr/>
                    <a:lstStyle/>
                    <a:p>
                      <a:pPr algn="ctr" rtl="0" fontAlgn="ctr"/>
                      <a:r>
                        <a:rPr lang="pt-BR" sz="1100" b="0" i="0" u="none" strike="noStrike">
                          <a:solidFill>
                            <a:srgbClr val="000000"/>
                          </a:solidFill>
                          <a:effectLst/>
                          <a:latin typeface="Segoe UI" panose="020B0502040204020203" pitchFamily="34" charset="0"/>
                        </a:rPr>
                        <a:t>1,8%</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MS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45,2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5651863"/>
                  </a:ext>
                </a:extLst>
              </a:tr>
              <a:tr h="202542">
                <a:tc>
                  <a:txBody>
                    <a:bodyPr/>
                    <a:lstStyle/>
                    <a:p>
                      <a:pPr algn="ctr" rtl="0" fontAlgn="ctr"/>
                      <a:r>
                        <a:rPr lang="pt-BR" sz="1100" b="0" i="0" u="none" strike="noStrike">
                          <a:solidFill>
                            <a:srgbClr val="000000"/>
                          </a:solidFill>
                          <a:effectLst/>
                          <a:latin typeface="Segoe UI" panose="020B0502040204020203" pitchFamily="34" charset="0"/>
                        </a:rPr>
                        <a:t>2,5%</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MT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1857203"/>
                  </a:ext>
                </a:extLst>
              </a:tr>
              <a:tr h="202542">
                <a:tc>
                  <a:txBody>
                    <a:bodyPr/>
                    <a:lstStyle/>
                    <a:p>
                      <a:pPr algn="ctr" rtl="0" fontAlgn="ctr"/>
                      <a:r>
                        <a:rPr lang="pt-BR" sz="1100" b="0" i="0" u="none" strike="noStrike">
                          <a:solidFill>
                            <a:srgbClr val="000000"/>
                          </a:solidFill>
                          <a:effectLst/>
                          <a:latin typeface="Segoe UI" panose="020B0502040204020203" pitchFamily="34" charset="0"/>
                        </a:rPr>
                        <a:t>2,3%</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8465815"/>
                  </a:ext>
                </a:extLst>
              </a:tr>
              <a:tr h="202542">
                <a:tc>
                  <a:txBody>
                    <a:bodyPr/>
                    <a:lstStyle/>
                    <a:p>
                      <a:pPr algn="ctr" rtl="0" fontAlgn="ctr"/>
                      <a:r>
                        <a:rPr lang="pt-BR" sz="1100" b="0" i="0" u="none" strike="noStrike">
                          <a:solidFill>
                            <a:srgbClr val="000000"/>
                          </a:solidFill>
                          <a:effectLst/>
                          <a:latin typeface="Segoe UI" panose="020B0502040204020203" pitchFamily="34" charset="0"/>
                        </a:rPr>
                        <a:t>1,6%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PB</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dirty="0">
                          <a:solidFill>
                            <a:srgbClr val="ED7D31"/>
                          </a:solidFill>
                          <a:effectLst/>
                          <a:latin typeface="Segoe UI" panose="020B0502040204020203" pitchFamily="34" charset="0"/>
                        </a:rPr>
                        <a:t>38,5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210330"/>
                  </a:ext>
                </a:extLst>
              </a:tr>
              <a:tr h="202542">
                <a:tc>
                  <a:txBody>
                    <a:bodyPr/>
                    <a:lstStyle/>
                    <a:p>
                      <a:pPr algn="ctr" rtl="0" fontAlgn="ctr"/>
                      <a:r>
                        <a:rPr lang="pt-BR" sz="1100" b="0" i="0" u="none" strike="noStrike">
                          <a:solidFill>
                            <a:srgbClr val="000000"/>
                          </a:solidFill>
                          <a:effectLst/>
                          <a:latin typeface="Segoe UI" panose="020B0502040204020203" pitchFamily="34" charset="0"/>
                        </a:rPr>
                        <a:t>2,9%</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PE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2648070"/>
                  </a:ext>
                </a:extLst>
              </a:tr>
              <a:tr h="202542">
                <a:tc>
                  <a:txBody>
                    <a:bodyPr/>
                    <a:lstStyle/>
                    <a:p>
                      <a:pPr algn="ctr" rtl="0" fontAlgn="ctr"/>
                      <a:r>
                        <a:rPr lang="pt-BR" sz="1100" b="0" i="0" u="none" strike="noStrike">
                          <a:solidFill>
                            <a:srgbClr val="000000"/>
                          </a:solidFill>
                          <a:effectLst/>
                          <a:latin typeface="Segoe UI" panose="020B0502040204020203" pitchFamily="34" charset="0"/>
                        </a:rPr>
                        <a:t>1,7%</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PI</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7983090"/>
                  </a:ext>
                </a:extLst>
              </a:tr>
              <a:tr h="202542">
                <a:tc>
                  <a:txBody>
                    <a:bodyPr/>
                    <a:lstStyle/>
                    <a:p>
                      <a:pPr algn="ctr" rtl="0" fontAlgn="ctr"/>
                      <a:r>
                        <a:rPr lang="pt-BR" sz="1100" b="0" i="0" u="none" strike="noStrike">
                          <a:solidFill>
                            <a:srgbClr val="000000"/>
                          </a:solidFill>
                          <a:effectLst/>
                          <a:latin typeface="Segoe UI" panose="020B0502040204020203" pitchFamily="34" charset="0"/>
                        </a:rPr>
                        <a:t>6,4%</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PR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26,2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4179968"/>
                  </a:ext>
                </a:extLst>
              </a:tr>
              <a:tr h="202542">
                <a:tc>
                  <a:txBody>
                    <a:bodyPr/>
                    <a:lstStyle/>
                    <a:p>
                      <a:pPr algn="ctr" rtl="0" fontAlgn="ctr"/>
                      <a:r>
                        <a:rPr lang="pt-BR" sz="1100" b="0" i="0" u="none" strike="noStrike">
                          <a:solidFill>
                            <a:srgbClr val="000000"/>
                          </a:solidFill>
                          <a:effectLst/>
                          <a:latin typeface="Segoe UI" panose="020B0502040204020203" pitchFamily="34" charset="0"/>
                        </a:rPr>
                        <a:t>6,2%</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RJ</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9707357"/>
                  </a:ext>
                </a:extLst>
              </a:tr>
              <a:tr h="202542">
                <a:tc>
                  <a:txBody>
                    <a:bodyPr/>
                    <a:lstStyle/>
                    <a:p>
                      <a:pPr algn="ctr" rtl="0" fontAlgn="ctr"/>
                      <a:r>
                        <a:rPr lang="pt-BR" sz="1100" b="0" i="0" u="none" strike="noStrike">
                          <a:solidFill>
                            <a:srgbClr val="000000"/>
                          </a:solidFill>
                          <a:effectLst/>
                          <a:latin typeface="Segoe UI" panose="020B0502040204020203" pitchFamily="34" charset="0"/>
                        </a:rPr>
                        <a:t>2,6%</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RN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268978"/>
                  </a:ext>
                </a:extLst>
              </a:tr>
              <a:tr h="202542">
                <a:tc>
                  <a:txBody>
                    <a:bodyPr/>
                    <a:lstStyle/>
                    <a:p>
                      <a:pPr algn="ctr" rtl="0" fontAlgn="ctr"/>
                      <a:r>
                        <a:rPr lang="pt-BR" sz="1100" b="0" i="0" u="none" strike="noStrike">
                          <a:solidFill>
                            <a:srgbClr val="000000"/>
                          </a:solidFill>
                          <a:effectLst/>
                          <a:latin typeface="Segoe UI" panose="020B0502040204020203" pitchFamily="34" charset="0"/>
                        </a:rPr>
                        <a:t>1,3%</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RO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0484241"/>
                  </a:ext>
                </a:extLst>
              </a:tr>
              <a:tr h="202542">
                <a:tc>
                  <a:txBody>
                    <a:bodyPr/>
                    <a:lstStyle/>
                    <a:p>
                      <a:pPr algn="ctr" rtl="0" fontAlgn="ctr"/>
                      <a:r>
                        <a:rPr lang="pt-BR" sz="1100" b="0" i="0" u="none" strike="noStrike">
                          <a:solidFill>
                            <a:srgbClr val="000000"/>
                          </a:solidFill>
                          <a:effectLst/>
                          <a:latin typeface="Segoe UI" panose="020B0502040204020203" pitchFamily="34" charset="0"/>
                        </a:rPr>
                        <a:t>0,4%</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C00000"/>
                          </a:solidFill>
                          <a:effectLst/>
                          <a:latin typeface="Segoe UI" panose="020B0502040204020203" pitchFamily="34" charset="0"/>
                        </a:rPr>
                        <a:t>RR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18,9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3545653"/>
                  </a:ext>
                </a:extLst>
              </a:tr>
              <a:tr h="202542">
                <a:tc>
                  <a:txBody>
                    <a:bodyPr/>
                    <a:lstStyle/>
                    <a:p>
                      <a:pPr algn="ctr" rtl="0" fontAlgn="ctr"/>
                      <a:r>
                        <a:rPr lang="pt-BR" sz="1100" b="0" i="0" u="none" strike="noStrike">
                          <a:solidFill>
                            <a:srgbClr val="000000"/>
                          </a:solidFill>
                          <a:effectLst/>
                          <a:latin typeface="Segoe UI" panose="020B0502040204020203" pitchFamily="34" charset="0"/>
                        </a:rPr>
                        <a:t>5,9%</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FFC00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259656"/>
                  </a:ext>
                </a:extLst>
              </a:tr>
              <a:tr h="202542">
                <a:tc>
                  <a:txBody>
                    <a:bodyPr/>
                    <a:lstStyle/>
                    <a:p>
                      <a:pPr algn="ctr" rtl="0" fontAlgn="ctr"/>
                      <a:r>
                        <a:rPr lang="pt-BR" sz="1100" b="0" i="0" u="none" strike="noStrike">
                          <a:solidFill>
                            <a:srgbClr val="000000"/>
                          </a:solidFill>
                          <a:effectLst/>
                          <a:latin typeface="Segoe UI" panose="020B0502040204020203" pitchFamily="34" charset="0"/>
                        </a:rPr>
                        <a:t>4,8%</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SC</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719442"/>
                  </a:ext>
                </a:extLst>
              </a:tr>
              <a:tr h="202542">
                <a:tc>
                  <a:txBody>
                    <a:bodyPr/>
                    <a:lstStyle/>
                    <a:p>
                      <a:pPr algn="ctr" rtl="0" fontAlgn="ctr"/>
                      <a:r>
                        <a:rPr lang="pt-BR" sz="1100" b="0" i="0" u="none" strike="noStrike">
                          <a:solidFill>
                            <a:srgbClr val="000000"/>
                          </a:solidFill>
                          <a:effectLst/>
                          <a:latin typeface="Segoe UI" panose="020B0502040204020203" pitchFamily="34" charset="0"/>
                        </a:rPr>
                        <a:t>1,0%</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ED7D31"/>
                          </a:solidFill>
                          <a:effectLst/>
                          <a:latin typeface="Segoe UI" panose="020B0502040204020203" pitchFamily="34" charset="0"/>
                        </a:rPr>
                        <a:t>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dirty="0" err="1">
                          <a:solidFill>
                            <a:srgbClr val="FFC000"/>
                          </a:solidFill>
                          <a:effectLst/>
                          <a:latin typeface="Wingdings 3" pitchFamily="2" charset="2"/>
                        </a:rPr>
                        <a:t>p</a:t>
                      </a:r>
                      <a:endParaRPr lang="pt-BR" sz="1200" b="0" i="0" u="none" strike="noStrike" dirty="0">
                        <a:solidFill>
                          <a:srgbClr val="FFC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433281"/>
                  </a:ext>
                </a:extLst>
              </a:tr>
              <a:tr h="202542">
                <a:tc>
                  <a:txBody>
                    <a:bodyPr/>
                    <a:lstStyle/>
                    <a:p>
                      <a:pPr algn="ctr" rtl="0" fontAlgn="ctr"/>
                      <a:r>
                        <a:rPr lang="pt-BR" sz="1100" b="0" i="0" u="none" strike="noStrike">
                          <a:solidFill>
                            <a:srgbClr val="000000"/>
                          </a:solidFill>
                          <a:effectLst/>
                          <a:latin typeface="Segoe UI" panose="020B0502040204020203" pitchFamily="34" charset="0"/>
                        </a:rPr>
                        <a:t>22,8%</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SP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25,6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5134526"/>
                  </a:ext>
                </a:extLst>
              </a:tr>
              <a:tr h="202542">
                <a:tc>
                  <a:txBody>
                    <a:bodyPr/>
                    <a:lstStyle/>
                    <a:p>
                      <a:pPr algn="ctr" rtl="0" fontAlgn="ctr"/>
                      <a:r>
                        <a:rPr lang="pt-BR" sz="1100" b="0" i="0" u="none" strike="noStrike">
                          <a:solidFill>
                            <a:srgbClr val="000000"/>
                          </a:solidFill>
                          <a:effectLst/>
                          <a:latin typeface="Segoe UI" panose="020B0502040204020203" pitchFamily="34" charset="0"/>
                        </a:rPr>
                        <a:t>0,9%</a:t>
                      </a:r>
                    </a:p>
                  </a:txBody>
                  <a:tcPr marL="9525" marR="9525" marT="9525"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rtl="0" fontAlgn="ctr"/>
                      <a:r>
                        <a:rPr lang="pt-BR" sz="1100" b="1" i="0" u="none" strike="noStrike">
                          <a:solidFill>
                            <a:srgbClr val="000000"/>
                          </a:solidFill>
                          <a:effectLst/>
                          <a:latin typeface="Segoe UI" panose="020B0502040204020203" pitchFamily="34" charset="0"/>
                        </a:rPr>
                        <a:t>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dirty="0" err="1">
                          <a:solidFill>
                            <a:srgbClr val="FFC000"/>
                          </a:solidFill>
                          <a:effectLst/>
                          <a:latin typeface="Wingdings 3" pitchFamily="2" charset="2"/>
                        </a:rPr>
                        <a:t>p</a:t>
                      </a:r>
                      <a:endParaRPr lang="pt-BR" sz="1200" b="0" i="0" u="none" strike="noStrike" dirty="0">
                        <a:solidFill>
                          <a:srgbClr val="FFC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987028"/>
                  </a:ext>
                </a:extLst>
              </a:tr>
            </a:tbl>
          </a:graphicData>
        </a:graphic>
      </p:graphicFrame>
      <p:grpSp>
        <p:nvGrpSpPr>
          <p:cNvPr id="18" name="Agrupar 17">
            <a:extLst>
              <a:ext uri="{FF2B5EF4-FFF2-40B4-BE49-F238E27FC236}">
                <a16:creationId xmlns:a16="http://schemas.microsoft.com/office/drawing/2014/main" id="{6B421DCA-D089-754E-90EE-4AE19F4C4628}"/>
              </a:ext>
            </a:extLst>
          </p:cNvPr>
          <p:cNvGrpSpPr/>
          <p:nvPr/>
        </p:nvGrpSpPr>
        <p:grpSpPr>
          <a:xfrm>
            <a:off x="4290415" y="371801"/>
            <a:ext cx="2743281" cy="290744"/>
            <a:chOff x="4381687" y="366772"/>
            <a:chExt cx="2743281" cy="290744"/>
          </a:xfrm>
        </p:grpSpPr>
        <p:sp>
          <p:nvSpPr>
            <p:cNvPr id="10" name="CaixaDeTexto 9">
              <a:extLst>
                <a:ext uri="{FF2B5EF4-FFF2-40B4-BE49-F238E27FC236}">
                  <a16:creationId xmlns:a16="http://schemas.microsoft.com/office/drawing/2014/main" id="{F76AD94D-591E-2B4C-A4D4-F9F0D3DCC505}"/>
                </a:ext>
              </a:extLst>
            </p:cNvPr>
            <p:cNvSpPr txBox="1"/>
            <p:nvPr/>
          </p:nvSpPr>
          <p:spPr>
            <a:xfrm>
              <a:off x="5250179" y="371264"/>
              <a:ext cx="391027" cy="276999"/>
            </a:xfrm>
            <a:prstGeom prst="rect">
              <a:avLst/>
            </a:prstGeom>
            <a:noFill/>
          </p:spPr>
          <p:txBody>
            <a:bodyPr wrap="square" rtlCol="0">
              <a:spAutoFit/>
            </a:bodyPr>
            <a:lstStyle/>
            <a:p>
              <a:r>
                <a:rPr lang="pt-BR" sz="1200" dirty="0">
                  <a:latin typeface="Segoe UI" panose="020B0502040204020203" pitchFamily="34" charset="0"/>
                  <a:cs typeface="Segoe UI" panose="020B0502040204020203" pitchFamily="34" charset="0"/>
                </a:rPr>
                <a:t>UF</a:t>
              </a:r>
            </a:p>
          </p:txBody>
        </p:sp>
        <p:sp>
          <p:nvSpPr>
            <p:cNvPr id="61" name="CaixaDeTexto 60">
              <a:extLst>
                <a:ext uri="{FF2B5EF4-FFF2-40B4-BE49-F238E27FC236}">
                  <a16:creationId xmlns:a16="http://schemas.microsoft.com/office/drawing/2014/main" id="{8BC0D5C7-C1BC-244E-B19E-803F15E3AF5B}"/>
                </a:ext>
              </a:extLst>
            </p:cNvPr>
            <p:cNvSpPr txBox="1"/>
            <p:nvPr/>
          </p:nvSpPr>
          <p:spPr>
            <a:xfrm>
              <a:off x="4381687" y="372038"/>
              <a:ext cx="886781" cy="276999"/>
            </a:xfrm>
            <a:prstGeom prst="rect">
              <a:avLst/>
            </a:prstGeom>
            <a:noFill/>
          </p:spPr>
          <p:txBody>
            <a:bodyPr wrap="none" rtlCol="0">
              <a:spAutoFit/>
            </a:bodyPr>
            <a:lstStyle/>
            <a:p>
              <a:r>
                <a:rPr lang="pt-BR" sz="1200" dirty="0">
                  <a:latin typeface="Segoe UI" panose="020B0502040204020203" pitchFamily="34" charset="0"/>
                  <a:cs typeface="Segoe UI" panose="020B0502040204020203" pitchFamily="34" charset="0"/>
                </a:rPr>
                <a:t>% Clientes</a:t>
              </a:r>
            </a:p>
          </p:txBody>
        </p:sp>
        <p:cxnSp>
          <p:nvCxnSpPr>
            <p:cNvPr id="12" name="Conector Reto 11">
              <a:extLst>
                <a:ext uri="{FF2B5EF4-FFF2-40B4-BE49-F238E27FC236}">
                  <a16:creationId xmlns:a16="http://schemas.microsoft.com/office/drawing/2014/main" id="{EE7E98EC-237F-3445-A882-8A3632B3706E}"/>
                </a:ext>
              </a:extLst>
            </p:cNvPr>
            <p:cNvCxnSpPr/>
            <p:nvPr/>
          </p:nvCxnSpPr>
          <p:spPr>
            <a:xfrm>
              <a:off x="5268468" y="366772"/>
              <a:ext cx="0" cy="239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to 61">
              <a:extLst>
                <a:ext uri="{FF2B5EF4-FFF2-40B4-BE49-F238E27FC236}">
                  <a16:creationId xmlns:a16="http://schemas.microsoft.com/office/drawing/2014/main" id="{0D5328D6-95A9-F64A-BD2A-28788072A917}"/>
                </a:ext>
              </a:extLst>
            </p:cNvPr>
            <p:cNvCxnSpPr/>
            <p:nvPr/>
          </p:nvCxnSpPr>
          <p:spPr>
            <a:xfrm>
              <a:off x="5588508" y="376025"/>
              <a:ext cx="0" cy="239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CaixaDeTexto 62">
              <a:extLst>
                <a:ext uri="{FF2B5EF4-FFF2-40B4-BE49-F238E27FC236}">
                  <a16:creationId xmlns:a16="http://schemas.microsoft.com/office/drawing/2014/main" id="{AB4D46E6-E808-F14B-A2B6-3FC1168E8D82}"/>
                </a:ext>
              </a:extLst>
            </p:cNvPr>
            <p:cNvSpPr txBox="1"/>
            <p:nvPr/>
          </p:nvSpPr>
          <p:spPr>
            <a:xfrm>
              <a:off x="5606795" y="380517"/>
              <a:ext cx="484446" cy="276999"/>
            </a:xfrm>
            <a:prstGeom prst="rect">
              <a:avLst/>
            </a:prstGeom>
            <a:noFill/>
          </p:spPr>
          <p:txBody>
            <a:bodyPr wrap="square" rtlCol="0">
              <a:spAutoFit/>
            </a:bodyPr>
            <a:lstStyle/>
            <a:p>
              <a:r>
                <a:rPr lang="pt-BR" sz="1200" dirty="0">
                  <a:latin typeface="Segoe UI" panose="020B0502040204020203" pitchFamily="34" charset="0"/>
                  <a:cs typeface="Segoe UI" panose="020B0502040204020203" pitchFamily="34" charset="0"/>
                </a:rPr>
                <a:t>NPS</a:t>
              </a:r>
            </a:p>
          </p:txBody>
        </p:sp>
        <p:cxnSp>
          <p:nvCxnSpPr>
            <p:cNvPr id="64" name="Conector Reto 63">
              <a:extLst>
                <a:ext uri="{FF2B5EF4-FFF2-40B4-BE49-F238E27FC236}">
                  <a16:creationId xmlns:a16="http://schemas.microsoft.com/office/drawing/2014/main" id="{7A58CAF1-2A59-D04F-A579-2B68F5DAC538}"/>
                </a:ext>
              </a:extLst>
            </p:cNvPr>
            <p:cNvCxnSpPr/>
            <p:nvPr/>
          </p:nvCxnSpPr>
          <p:spPr>
            <a:xfrm>
              <a:off x="6063996" y="376025"/>
              <a:ext cx="0" cy="239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CaixaDeTexto 64">
              <a:extLst>
                <a:ext uri="{FF2B5EF4-FFF2-40B4-BE49-F238E27FC236}">
                  <a16:creationId xmlns:a16="http://schemas.microsoft.com/office/drawing/2014/main" id="{7C621E88-CAE0-BC45-B56E-B94349A4B6D1}"/>
                </a:ext>
              </a:extLst>
            </p:cNvPr>
            <p:cNvSpPr txBox="1"/>
            <p:nvPr/>
          </p:nvSpPr>
          <p:spPr>
            <a:xfrm>
              <a:off x="6054849" y="380517"/>
              <a:ext cx="1070119" cy="276999"/>
            </a:xfrm>
            <a:prstGeom prst="rect">
              <a:avLst/>
            </a:prstGeom>
            <a:noFill/>
          </p:spPr>
          <p:txBody>
            <a:bodyPr wrap="square" rtlCol="0">
              <a:spAutoFit/>
            </a:bodyPr>
            <a:lstStyle/>
            <a:p>
              <a:r>
                <a:rPr lang="pt-BR" sz="1200" dirty="0">
                  <a:latin typeface="Segoe UI" panose="020B0502040204020203" pitchFamily="34" charset="0"/>
                  <a:cs typeface="Segoe UI" panose="020B0502040204020203" pitchFamily="34" charset="0"/>
                </a:rPr>
                <a:t>Performance</a:t>
              </a:r>
            </a:p>
          </p:txBody>
        </p:sp>
      </p:grpSp>
      <p:graphicFrame>
        <p:nvGraphicFramePr>
          <p:cNvPr id="69" name="Tabela 68">
            <a:extLst>
              <a:ext uri="{FF2B5EF4-FFF2-40B4-BE49-F238E27FC236}">
                <a16:creationId xmlns:a16="http://schemas.microsoft.com/office/drawing/2014/main" id="{6ECA535F-F078-D146-8AE1-EEB0E31E0C05}"/>
              </a:ext>
            </a:extLst>
          </p:cNvPr>
          <p:cNvGraphicFramePr>
            <a:graphicFrameLocks noGrp="1"/>
          </p:cNvGraphicFramePr>
          <p:nvPr>
            <p:extLst>
              <p:ext uri="{D42A27DB-BD31-4B8C-83A1-F6EECF244321}">
                <p14:modId xmlns:p14="http://schemas.microsoft.com/office/powerpoint/2010/main" val="4090028413"/>
              </p:ext>
            </p:extLst>
          </p:nvPr>
        </p:nvGraphicFramePr>
        <p:xfrm>
          <a:off x="10729915" y="690021"/>
          <a:ext cx="1302599" cy="5454783"/>
        </p:xfrm>
        <a:graphic>
          <a:graphicData uri="http://schemas.openxmlformats.org/drawingml/2006/table">
            <a:tbl>
              <a:tblPr>
                <a:tableStyleId>{5C22544A-7EE6-4342-B048-85BDC9FD1C3A}</a:tableStyleId>
              </a:tblPr>
              <a:tblGrid>
                <a:gridCol w="385463">
                  <a:extLst>
                    <a:ext uri="{9D8B030D-6E8A-4147-A177-3AD203B41FA5}">
                      <a16:colId xmlns:a16="http://schemas.microsoft.com/office/drawing/2014/main" val="37732971"/>
                    </a:ext>
                  </a:extLst>
                </a:gridCol>
                <a:gridCol w="458568">
                  <a:extLst>
                    <a:ext uri="{9D8B030D-6E8A-4147-A177-3AD203B41FA5}">
                      <a16:colId xmlns:a16="http://schemas.microsoft.com/office/drawing/2014/main" val="1926333859"/>
                    </a:ext>
                  </a:extLst>
                </a:gridCol>
                <a:gridCol w="458568">
                  <a:extLst>
                    <a:ext uri="{9D8B030D-6E8A-4147-A177-3AD203B41FA5}">
                      <a16:colId xmlns:a16="http://schemas.microsoft.com/office/drawing/2014/main" val="2683248530"/>
                    </a:ext>
                  </a:extLst>
                </a:gridCol>
              </a:tblGrid>
              <a:tr h="202029">
                <a:tc>
                  <a:txBody>
                    <a:bodyPr/>
                    <a:lstStyle/>
                    <a:p>
                      <a:pPr algn="ctr" rtl="0" fontAlgn="ctr"/>
                      <a:r>
                        <a:rPr lang="pt-BR" sz="1200" b="0" i="0" u="none" strike="noStrike">
                          <a:solidFill>
                            <a:srgbClr val="00B0F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37,0</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C00000"/>
                          </a:solidFill>
                          <a:effectLst/>
                          <a:latin typeface="Segoe UI" panose="020B0502040204020203" pitchFamily="34" charset="0"/>
                        </a:rPr>
                        <a:t>AC</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9023946"/>
                  </a:ext>
                </a:extLst>
              </a:tr>
              <a:tr h="202029">
                <a:tc>
                  <a:txBody>
                    <a:bodyPr/>
                    <a:lstStyle/>
                    <a:p>
                      <a:pPr algn="ctr" rtl="0" fontAlgn="ctr"/>
                      <a:r>
                        <a:rPr lang="pt-BR" sz="1200" b="0" i="0" u="none" strike="noStrike">
                          <a:solidFill>
                            <a:srgbClr val="00B0F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51,9</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C00000"/>
                          </a:solidFill>
                          <a:effectLst/>
                          <a:latin typeface="Segoe UI" panose="020B0502040204020203" pitchFamily="34" charset="0"/>
                        </a:rPr>
                        <a:t>AL</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6935877"/>
                  </a:ext>
                </a:extLst>
              </a:tr>
              <a:tr h="202029">
                <a:tc>
                  <a:txBody>
                    <a:bodyPr/>
                    <a:lstStyle/>
                    <a:p>
                      <a:pPr algn="ctr" rtl="0" fontAlgn="ctr"/>
                      <a:r>
                        <a:rPr lang="pt-BR" sz="1200" b="0" i="0" u="none" strike="noStrike">
                          <a:solidFill>
                            <a:srgbClr val="00B0F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52,5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C00000"/>
                          </a:solidFill>
                          <a:effectLst/>
                          <a:latin typeface="Segoe UI" panose="020B0502040204020203" pitchFamily="34" charset="0"/>
                        </a:rPr>
                        <a:t>AM</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4148391"/>
                  </a:ext>
                </a:extLst>
              </a:tr>
              <a:tr h="202029">
                <a:tc>
                  <a:txBody>
                    <a:bodyPr/>
                    <a:lstStyle/>
                    <a:p>
                      <a:pPr algn="ctr" rtl="0" fontAlgn="ctr"/>
                      <a:r>
                        <a:rPr lang="pt-BR" sz="1200" b="0" i="0" u="none" strike="noStrike">
                          <a:solidFill>
                            <a:srgbClr val="00B0F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43,5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C00000"/>
                          </a:solidFill>
                          <a:effectLst/>
                          <a:latin typeface="Segoe UI" panose="020B0502040204020203" pitchFamily="34" charset="0"/>
                        </a:rPr>
                        <a:t>AP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8680036"/>
                  </a:ext>
                </a:extLst>
              </a:tr>
              <a:tr h="202029">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33,4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000000"/>
                          </a:solidFill>
                          <a:effectLst/>
                          <a:latin typeface="Segoe UI" panose="020B0502040204020203" pitchFamily="34" charset="0"/>
                        </a:rPr>
                        <a:t>BA</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1386644"/>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34,4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CE</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0258546"/>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31,8</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DF</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13115169"/>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34,1</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ES</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948052"/>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44,4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GO</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6995630"/>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47,9</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MA</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467654"/>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32,7</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MG</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4217579"/>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44,6</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MS</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5651863"/>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23,1</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MT</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1857203"/>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42,5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PA</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8465815"/>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35,8</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PB</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210330"/>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33,8</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PE</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2648070"/>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44,9</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PI</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7983090"/>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33,7</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PR</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4179968"/>
                  </a:ext>
                </a:extLst>
              </a:tr>
              <a:tr h="202029">
                <a:tc>
                  <a:txBody>
                    <a:bodyPr/>
                    <a:lstStyle/>
                    <a:p>
                      <a:pPr algn="ctr" rtl="0" fontAlgn="ctr"/>
                      <a:r>
                        <a:rPr lang="pt-BR" sz="1200" b="0" i="0" u="none" strike="noStrike" dirty="0" err="1">
                          <a:solidFill>
                            <a:srgbClr val="C00000"/>
                          </a:solidFill>
                          <a:effectLst/>
                          <a:latin typeface="Wingdings 3" pitchFamily="2" charset="2"/>
                        </a:rPr>
                        <a:t>q</a:t>
                      </a:r>
                      <a:endParaRPr lang="pt-BR" sz="12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34,1</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RJ</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9707357"/>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44,4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ED7D31"/>
                          </a:solidFill>
                          <a:effectLst/>
                          <a:latin typeface="Segoe UI" panose="020B0502040204020203" pitchFamily="34" charset="0"/>
                        </a:rPr>
                        <a:t>RN</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268978"/>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51,9</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C00000"/>
                          </a:solidFill>
                          <a:effectLst/>
                          <a:latin typeface="Segoe UI" panose="020B0502040204020203" pitchFamily="34" charset="0"/>
                        </a:rPr>
                        <a:t>RO</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0484241"/>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45,5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C00000"/>
                          </a:solidFill>
                          <a:effectLst/>
                          <a:latin typeface="Segoe UI" panose="020B0502040204020203" pitchFamily="34" charset="0"/>
                        </a:rPr>
                        <a:t>RR</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3545653"/>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41,5</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000000"/>
                          </a:solidFill>
                          <a:effectLst/>
                          <a:latin typeface="Segoe UI" panose="020B0502040204020203" pitchFamily="34" charset="0"/>
                        </a:rPr>
                        <a:t>RS</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259656"/>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38,4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SC</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719442"/>
                  </a:ext>
                </a:extLst>
              </a:tr>
              <a:tr h="202029">
                <a:tc>
                  <a:txBody>
                    <a:bodyPr/>
                    <a:lstStyle/>
                    <a:p>
                      <a:pPr algn="ctr" rtl="0" fontAlgn="ctr"/>
                      <a:r>
                        <a:rPr lang="pt-BR" sz="1200" b="0" i="0" u="none" strike="noStrike" dirty="0" err="1">
                          <a:solidFill>
                            <a:srgbClr val="00B0F0"/>
                          </a:solidFill>
                          <a:effectLst/>
                          <a:latin typeface="Wingdings 3" pitchFamily="2" charset="2"/>
                        </a:rPr>
                        <a:t>p</a:t>
                      </a:r>
                      <a:endParaRPr lang="pt-BR" sz="1200" b="0" i="0" u="none" strike="noStrike" dirty="0">
                        <a:solidFill>
                          <a:srgbClr val="00B0F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ED7D31"/>
                          </a:solidFill>
                          <a:effectLst/>
                          <a:latin typeface="Segoe UI" panose="020B0502040204020203" pitchFamily="34" charset="0"/>
                        </a:rPr>
                        <a:t>56,4</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a:solidFill>
                            <a:srgbClr val="ED7D31"/>
                          </a:solidFill>
                          <a:effectLst/>
                          <a:latin typeface="Segoe UI" panose="020B0502040204020203" pitchFamily="34" charset="0"/>
                        </a:rPr>
                        <a:t>SE</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0433281"/>
                  </a:ext>
                </a:extLst>
              </a:tr>
              <a:tr h="202029">
                <a:tc>
                  <a:txBody>
                    <a:bodyPr/>
                    <a:lstStyle/>
                    <a:p>
                      <a:pPr algn="ctr" rtl="0"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000000"/>
                          </a:solidFill>
                          <a:effectLst/>
                          <a:latin typeface="Segoe UI" panose="020B0502040204020203" pitchFamily="34" charset="0"/>
                        </a:rPr>
                        <a:t>29,9</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000000"/>
                          </a:solidFill>
                          <a:effectLst/>
                          <a:latin typeface="Segoe UI" panose="020B0502040204020203" pitchFamily="34" charset="0"/>
                        </a:rPr>
                        <a:t>SP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5134526"/>
                  </a:ext>
                </a:extLst>
              </a:tr>
              <a:tr h="202029">
                <a:tc>
                  <a:txBody>
                    <a:bodyPr/>
                    <a:lstStyle/>
                    <a:p>
                      <a:pPr algn="ctr" rtl="0" fontAlgn="ctr"/>
                      <a:r>
                        <a:rPr lang="pt-BR" sz="1200" b="0" i="0" u="none" strike="noStrike">
                          <a:solidFill>
                            <a:srgbClr val="00B0F0"/>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1100" b="0" i="0" u="none" strike="noStrike">
                          <a:solidFill>
                            <a:srgbClr val="C00000"/>
                          </a:solidFill>
                          <a:effectLst/>
                          <a:latin typeface="Segoe UI" panose="020B0502040204020203" pitchFamily="34" charset="0"/>
                        </a:rPr>
                        <a:t>53,8</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100" b="1" i="0" u="none" strike="noStrike" dirty="0">
                          <a:solidFill>
                            <a:srgbClr val="C00000"/>
                          </a:solidFill>
                          <a:effectLst/>
                          <a:latin typeface="Segoe UI" panose="020B0502040204020203" pitchFamily="34" charset="0"/>
                        </a:rPr>
                        <a:t>TO</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987028"/>
                  </a:ext>
                </a:extLst>
              </a:tr>
            </a:tbl>
          </a:graphicData>
        </a:graphic>
      </p:graphicFrame>
      <p:grpSp>
        <p:nvGrpSpPr>
          <p:cNvPr id="19" name="Agrupar 18">
            <a:extLst>
              <a:ext uri="{FF2B5EF4-FFF2-40B4-BE49-F238E27FC236}">
                <a16:creationId xmlns:a16="http://schemas.microsoft.com/office/drawing/2014/main" id="{D43EA0A3-4414-084C-8071-472268D9A656}"/>
              </a:ext>
            </a:extLst>
          </p:cNvPr>
          <p:cNvGrpSpPr/>
          <p:nvPr/>
        </p:nvGrpSpPr>
        <p:grpSpPr>
          <a:xfrm>
            <a:off x="10002682" y="378674"/>
            <a:ext cx="1889554" cy="276999"/>
            <a:chOff x="10002682" y="409330"/>
            <a:chExt cx="1889554" cy="276999"/>
          </a:xfrm>
        </p:grpSpPr>
        <p:sp>
          <p:nvSpPr>
            <p:cNvPr id="70" name="CaixaDeTexto 69">
              <a:extLst>
                <a:ext uri="{FF2B5EF4-FFF2-40B4-BE49-F238E27FC236}">
                  <a16:creationId xmlns:a16="http://schemas.microsoft.com/office/drawing/2014/main" id="{F19AC531-608F-A247-BBE1-8D85DF206455}"/>
                </a:ext>
              </a:extLst>
            </p:cNvPr>
            <p:cNvSpPr txBox="1"/>
            <p:nvPr/>
          </p:nvSpPr>
          <p:spPr>
            <a:xfrm>
              <a:off x="10002682" y="409330"/>
              <a:ext cx="1070119" cy="276999"/>
            </a:xfrm>
            <a:prstGeom prst="rect">
              <a:avLst/>
            </a:prstGeom>
            <a:noFill/>
          </p:spPr>
          <p:txBody>
            <a:bodyPr wrap="square" rtlCol="0">
              <a:spAutoFit/>
            </a:bodyPr>
            <a:lstStyle/>
            <a:p>
              <a:pPr algn="r"/>
              <a:r>
                <a:rPr lang="pt-BR" sz="1200" dirty="0">
                  <a:latin typeface="Segoe UI" panose="020B0502040204020203" pitchFamily="34" charset="0"/>
                  <a:cs typeface="Segoe UI" panose="020B0502040204020203" pitchFamily="34" charset="0"/>
                </a:rPr>
                <a:t>Performance</a:t>
              </a:r>
            </a:p>
          </p:txBody>
        </p:sp>
        <p:cxnSp>
          <p:nvCxnSpPr>
            <p:cNvPr id="71" name="Conector Reto 70">
              <a:extLst>
                <a:ext uri="{FF2B5EF4-FFF2-40B4-BE49-F238E27FC236}">
                  <a16:creationId xmlns:a16="http://schemas.microsoft.com/office/drawing/2014/main" id="{6F9A582C-BFF1-5649-97BB-026A1748B0E8}"/>
                </a:ext>
              </a:extLst>
            </p:cNvPr>
            <p:cNvCxnSpPr/>
            <p:nvPr/>
          </p:nvCxnSpPr>
          <p:spPr>
            <a:xfrm>
              <a:off x="11060345" y="427963"/>
              <a:ext cx="0" cy="239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CaixaDeTexto 71">
              <a:extLst>
                <a:ext uri="{FF2B5EF4-FFF2-40B4-BE49-F238E27FC236}">
                  <a16:creationId xmlns:a16="http://schemas.microsoft.com/office/drawing/2014/main" id="{B6137DDB-46BB-644D-A7E4-D9EDD5B623C3}"/>
                </a:ext>
              </a:extLst>
            </p:cNvPr>
            <p:cNvSpPr txBox="1"/>
            <p:nvPr/>
          </p:nvSpPr>
          <p:spPr>
            <a:xfrm>
              <a:off x="11078632" y="409330"/>
              <a:ext cx="484446" cy="276999"/>
            </a:xfrm>
            <a:prstGeom prst="rect">
              <a:avLst/>
            </a:prstGeom>
            <a:noFill/>
          </p:spPr>
          <p:txBody>
            <a:bodyPr wrap="square" rtlCol="0">
              <a:spAutoFit/>
            </a:bodyPr>
            <a:lstStyle/>
            <a:p>
              <a:r>
                <a:rPr lang="pt-BR" sz="1200" dirty="0">
                  <a:latin typeface="Segoe UI" panose="020B0502040204020203" pitchFamily="34" charset="0"/>
                  <a:cs typeface="Segoe UI" panose="020B0502040204020203" pitchFamily="34" charset="0"/>
                </a:rPr>
                <a:t>NPS</a:t>
              </a:r>
            </a:p>
          </p:txBody>
        </p:sp>
        <p:sp>
          <p:nvSpPr>
            <p:cNvPr id="73" name="CaixaDeTexto 72">
              <a:extLst>
                <a:ext uri="{FF2B5EF4-FFF2-40B4-BE49-F238E27FC236}">
                  <a16:creationId xmlns:a16="http://schemas.microsoft.com/office/drawing/2014/main" id="{DC8AC257-6F86-0A40-BBAC-7F3769D1F65E}"/>
                </a:ext>
              </a:extLst>
            </p:cNvPr>
            <p:cNvSpPr txBox="1"/>
            <p:nvPr/>
          </p:nvSpPr>
          <p:spPr>
            <a:xfrm>
              <a:off x="11501209" y="409330"/>
              <a:ext cx="391027" cy="276999"/>
            </a:xfrm>
            <a:prstGeom prst="rect">
              <a:avLst/>
            </a:prstGeom>
            <a:noFill/>
          </p:spPr>
          <p:txBody>
            <a:bodyPr wrap="square" rtlCol="0">
              <a:spAutoFit/>
            </a:bodyPr>
            <a:lstStyle/>
            <a:p>
              <a:r>
                <a:rPr lang="pt-BR" sz="1200" dirty="0">
                  <a:latin typeface="Segoe UI" panose="020B0502040204020203" pitchFamily="34" charset="0"/>
                  <a:cs typeface="Segoe UI" panose="020B0502040204020203" pitchFamily="34" charset="0"/>
                </a:rPr>
                <a:t>UF</a:t>
              </a:r>
            </a:p>
          </p:txBody>
        </p:sp>
        <p:cxnSp>
          <p:nvCxnSpPr>
            <p:cNvPr id="74" name="Conector Reto 73">
              <a:extLst>
                <a:ext uri="{FF2B5EF4-FFF2-40B4-BE49-F238E27FC236}">
                  <a16:creationId xmlns:a16="http://schemas.microsoft.com/office/drawing/2014/main" id="{82594372-702E-AA4E-85D4-912DD68C1196}"/>
                </a:ext>
              </a:extLst>
            </p:cNvPr>
            <p:cNvCxnSpPr/>
            <p:nvPr/>
          </p:nvCxnSpPr>
          <p:spPr>
            <a:xfrm>
              <a:off x="11519498" y="427963"/>
              <a:ext cx="0" cy="239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Espaço Reservado para Texto 3">
            <a:extLst>
              <a:ext uri="{FF2B5EF4-FFF2-40B4-BE49-F238E27FC236}">
                <a16:creationId xmlns:a16="http://schemas.microsoft.com/office/drawing/2014/main" id="{39347EA2-1353-7947-9A4A-7FF10420DDB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67" name="Título 3">
            <a:extLst>
              <a:ext uri="{FF2B5EF4-FFF2-40B4-BE49-F238E27FC236}">
                <a16:creationId xmlns:a16="http://schemas.microsoft.com/office/drawing/2014/main" id="{7B86050A-4C2B-4D4E-A53B-75BF1524D7E4}"/>
              </a:ext>
            </a:extLst>
          </p:cNvPr>
          <p:cNvSpPr txBox="1">
            <a:spLocks/>
          </p:cNvSpPr>
          <p:nvPr/>
        </p:nvSpPr>
        <p:spPr>
          <a:xfrm>
            <a:off x="6595972" y="113422"/>
            <a:ext cx="1352754" cy="54839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10000"/>
              </a:lnSpc>
              <a:spcAft>
                <a:spcPts val="1000"/>
              </a:spcAft>
            </a:pPr>
            <a:r>
              <a:rPr lang="pt-BR" sz="1100" b="0" spc="10" dirty="0">
                <a:solidFill>
                  <a:schemeClr val="tx1">
                    <a:lumMod val="75000"/>
                    <a:lumOff val="25000"/>
                  </a:schemeClr>
                </a:solidFill>
                <a:ea typeface="Century Gothic" charset="0"/>
              </a:rPr>
              <a:t>NPS média móvel:</a:t>
            </a:r>
            <a:br>
              <a:rPr lang="pt-BR" sz="1100" b="0" spc="10" dirty="0">
                <a:solidFill>
                  <a:schemeClr val="tx1">
                    <a:lumMod val="75000"/>
                    <a:lumOff val="25000"/>
                  </a:schemeClr>
                </a:solidFill>
                <a:ea typeface="Century Gothic" charset="0"/>
              </a:rPr>
            </a:br>
            <a:r>
              <a:rPr lang="pt-BR" sz="1800" spc="10" dirty="0">
                <a:solidFill>
                  <a:schemeClr val="tx1">
                    <a:lumMod val="75000"/>
                    <a:lumOff val="25000"/>
                  </a:schemeClr>
                </a:solidFill>
                <a:ea typeface="Century Gothic" charset="0"/>
              </a:rPr>
              <a:t>33,30</a:t>
            </a:r>
            <a:endParaRPr lang="pt-BR" sz="1200" spc="10" dirty="0">
              <a:solidFill>
                <a:schemeClr val="tx1">
                  <a:lumMod val="75000"/>
                  <a:lumOff val="25000"/>
                </a:schemeClr>
              </a:solidFill>
              <a:ea typeface="Century Gothic" charset="0"/>
            </a:endParaRPr>
          </a:p>
        </p:txBody>
      </p:sp>
      <p:sp>
        <p:nvSpPr>
          <p:cNvPr id="68" name="Título 3">
            <a:extLst>
              <a:ext uri="{FF2B5EF4-FFF2-40B4-BE49-F238E27FC236}">
                <a16:creationId xmlns:a16="http://schemas.microsoft.com/office/drawing/2014/main" id="{919A349B-1471-5342-A137-E5A27F26C91E}"/>
              </a:ext>
            </a:extLst>
          </p:cNvPr>
          <p:cNvSpPr txBox="1">
            <a:spLocks/>
          </p:cNvSpPr>
          <p:nvPr/>
        </p:nvSpPr>
        <p:spPr>
          <a:xfrm>
            <a:off x="8967042" y="113422"/>
            <a:ext cx="1144876" cy="54839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nSpc>
                <a:spcPct val="110000"/>
              </a:lnSpc>
              <a:spcAft>
                <a:spcPts val="1000"/>
              </a:spcAft>
            </a:pPr>
            <a:r>
              <a:rPr lang="pt-BR" sz="1100" b="0" spc="10" dirty="0">
                <a:solidFill>
                  <a:schemeClr val="tx1">
                    <a:lumMod val="75000"/>
                    <a:lumOff val="25000"/>
                  </a:schemeClr>
                </a:solidFill>
                <a:ea typeface="Century Gothic" charset="0"/>
              </a:rPr>
              <a:t>NPS média móvel:</a:t>
            </a:r>
            <a:br>
              <a:rPr lang="pt-BR" sz="1100" b="0" spc="10" dirty="0">
                <a:solidFill>
                  <a:schemeClr val="tx1">
                    <a:lumMod val="75000"/>
                    <a:lumOff val="25000"/>
                  </a:schemeClr>
                </a:solidFill>
                <a:ea typeface="Century Gothic" charset="0"/>
              </a:rPr>
            </a:br>
            <a:r>
              <a:rPr lang="pt-BR" sz="1800" spc="10" dirty="0">
                <a:solidFill>
                  <a:schemeClr val="tx1">
                    <a:lumMod val="75000"/>
                    <a:lumOff val="25000"/>
                  </a:schemeClr>
                </a:solidFill>
                <a:ea typeface="Century Gothic" charset="0"/>
              </a:rPr>
              <a:t>34,90</a:t>
            </a:r>
            <a:endParaRPr lang="pt-BR" sz="1200" spc="10" dirty="0">
              <a:solidFill>
                <a:schemeClr val="tx1">
                  <a:lumMod val="75000"/>
                  <a:lumOff val="25000"/>
                </a:schemeClr>
              </a:solidFill>
              <a:ea typeface="Century Gothic" charset="0"/>
            </a:endParaRPr>
          </a:p>
        </p:txBody>
      </p:sp>
      <p:cxnSp>
        <p:nvCxnSpPr>
          <p:cNvPr id="8" name="Conector Reto 7">
            <a:extLst>
              <a:ext uri="{FF2B5EF4-FFF2-40B4-BE49-F238E27FC236}">
                <a16:creationId xmlns:a16="http://schemas.microsoft.com/office/drawing/2014/main" id="{502BB46A-C5B3-184D-ACAE-75A330609B9B}"/>
              </a:ext>
            </a:extLst>
          </p:cNvPr>
          <p:cNvCxnSpPr>
            <a:cxnSpLocks/>
          </p:cNvCxnSpPr>
          <p:nvPr/>
        </p:nvCxnSpPr>
        <p:spPr>
          <a:xfrm flipV="1">
            <a:off x="9078224" y="611534"/>
            <a:ext cx="0" cy="553326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DCAB232B-1B34-6346-8CEA-A78EDE9CE100}"/>
              </a:ext>
            </a:extLst>
          </p:cNvPr>
          <p:cNvCxnSpPr>
            <a:cxnSpLocks/>
          </p:cNvCxnSpPr>
          <p:nvPr/>
        </p:nvCxnSpPr>
        <p:spPr>
          <a:xfrm flipV="1">
            <a:off x="7832519" y="611534"/>
            <a:ext cx="0" cy="553326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6" name="Gráfico 45">
            <a:extLst>
              <a:ext uri="{FF2B5EF4-FFF2-40B4-BE49-F238E27FC236}">
                <a16:creationId xmlns:a16="http://schemas.microsoft.com/office/drawing/2014/main" id="{2B2CAB10-4671-F94E-881C-1DE33793E82D}"/>
              </a:ext>
            </a:extLst>
          </p:cNvPr>
          <p:cNvGraphicFramePr>
            <a:graphicFrameLocks/>
          </p:cNvGraphicFramePr>
          <p:nvPr>
            <p:extLst>
              <p:ext uri="{D42A27DB-BD31-4B8C-83A1-F6EECF244321}">
                <p14:modId xmlns:p14="http://schemas.microsoft.com/office/powerpoint/2010/main" val="3199957146"/>
              </p:ext>
            </p:extLst>
          </p:nvPr>
        </p:nvGraphicFramePr>
        <p:xfrm>
          <a:off x="6633682" y="230968"/>
          <a:ext cx="1983600" cy="604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Gráfico 47">
            <a:extLst>
              <a:ext uri="{FF2B5EF4-FFF2-40B4-BE49-F238E27FC236}">
                <a16:creationId xmlns:a16="http://schemas.microsoft.com/office/drawing/2014/main" id="{2BE965B2-2A5E-7244-B37A-0D56FDBDC9C6}"/>
              </a:ext>
            </a:extLst>
          </p:cNvPr>
          <p:cNvGraphicFramePr>
            <a:graphicFrameLocks/>
          </p:cNvGraphicFramePr>
          <p:nvPr>
            <p:extLst>
              <p:ext uri="{D42A27DB-BD31-4B8C-83A1-F6EECF244321}">
                <p14:modId xmlns:p14="http://schemas.microsoft.com/office/powerpoint/2010/main" val="2522458454"/>
              </p:ext>
            </p:extLst>
          </p:nvPr>
        </p:nvGraphicFramePr>
        <p:xfrm>
          <a:off x="8356169" y="230968"/>
          <a:ext cx="1983600" cy="6044400"/>
        </p:xfrm>
        <a:graphic>
          <a:graphicData uri="http://schemas.openxmlformats.org/drawingml/2006/chart">
            <c:chart xmlns:c="http://schemas.openxmlformats.org/drawingml/2006/chart" xmlns:r="http://schemas.openxmlformats.org/officeDocument/2006/relationships" r:id="rId4"/>
          </a:graphicData>
        </a:graphic>
      </p:graphicFrame>
      <p:sp>
        <p:nvSpPr>
          <p:cNvPr id="49" name="Espaço Reservado para Texto 4">
            <a:extLst>
              <a:ext uri="{FF2B5EF4-FFF2-40B4-BE49-F238E27FC236}">
                <a16:creationId xmlns:a16="http://schemas.microsoft.com/office/drawing/2014/main" id="{8D623F1C-057F-421D-948D-DAC7426476AC}"/>
              </a:ext>
            </a:extLst>
          </p:cNvPr>
          <p:cNvSpPr txBox="1">
            <a:spLocks/>
          </p:cNvSpPr>
          <p:nvPr/>
        </p:nvSpPr>
        <p:spPr>
          <a:xfrm>
            <a:off x="458788" y="1286563"/>
            <a:ext cx="3806770" cy="3660703"/>
          </a:xfrm>
          <a:prstGeom prst="rect">
            <a:avLst/>
          </a:prstGeom>
        </p:spPr>
        <p:txBody>
          <a:bodyPr vert="horz" lIns="0" tIns="45720" rIns="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000"/>
              </a:spcAft>
            </a:pPr>
            <a:r>
              <a:rPr lang="pt-BR" spc="0" dirty="0">
                <a:solidFill>
                  <a:schemeClr val="tx1">
                    <a:lumMod val="95000"/>
                    <a:lumOff val="5000"/>
                  </a:schemeClr>
                </a:solidFill>
              </a:rPr>
              <a:t>Em geral, também dentro das </a:t>
            </a:r>
            <a:r>
              <a:rPr lang="pt-BR" spc="0" dirty="0" err="1">
                <a:solidFill>
                  <a:schemeClr val="tx1">
                    <a:lumMod val="95000"/>
                    <a:lumOff val="5000"/>
                  </a:schemeClr>
                </a:solidFill>
              </a:rPr>
              <a:t>UFs</a:t>
            </a:r>
            <a:r>
              <a:rPr lang="pt-BR" spc="0" dirty="0">
                <a:solidFill>
                  <a:schemeClr val="tx1">
                    <a:lumMod val="95000"/>
                    <a:lumOff val="5000"/>
                  </a:schemeClr>
                </a:solidFill>
              </a:rPr>
              <a:t>, o NPS da URV tende a ser superior ao de clientes UAV, mas as maiores diferenças estão em </a:t>
            </a:r>
            <a:r>
              <a:rPr lang="pt-BR" spc="0" dirty="0" err="1">
                <a:solidFill>
                  <a:schemeClr val="tx1">
                    <a:lumMod val="95000"/>
                    <a:lumOff val="5000"/>
                  </a:schemeClr>
                </a:solidFill>
              </a:rPr>
              <a:t>UFs</a:t>
            </a:r>
            <a:r>
              <a:rPr lang="pt-BR" spc="0" dirty="0">
                <a:solidFill>
                  <a:schemeClr val="tx1">
                    <a:lumMod val="95000"/>
                    <a:lumOff val="5000"/>
                  </a:schemeClr>
                </a:solidFill>
              </a:rPr>
              <a:t> com maior margem de erro, não podendo ser consideradas significativas. </a:t>
            </a:r>
          </a:p>
          <a:p>
            <a:pPr>
              <a:spcBef>
                <a:spcPts val="0"/>
              </a:spcBef>
              <a:spcAft>
                <a:spcPts val="1000"/>
              </a:spcAft>
            </a:pPr>
            <a:r>
              <a:rPr lang="pt-BR" spc="0" dirty="0">
                <a:solidFill>
                  <a:schemeClr val="tx1">
                    <a:lumMod val="95000"/>
                    <a:lumOff val="5000"/>
                  </a:schemeClr>
                </a:solidFill>
              </a:rPr>
              <a:t>Vale destacar que algumas das </a:t>
            </a:r>
            <a:r>
              <a:rPr lang="pt-BR" spc="0" dirty="0" err="1">
                <a:solidFill>
                  <a:schemeClr val="tx1">
                    <a:lumMod val="95000"/>
                    <a:lumOff val="5000"/>
                  </a:schemeClr>
                </a:solidFill>
              </a:rPr>
              <a:t>UFs</a:t>
            </a:r>
            <a:r>
              <a:rPr lang="pt-BR" spc="0" dirty="0">
                <a:solidFill>
                  <a:schemeClr val="tx1">
                    <a:lumMod val="95000"/>
                    <a:lumOff val="5000"/>
                  </a:schemeClr>
                </a:solidFill>
              </a:rPr>
              <a:t> com maior representatividade – número de clientes – e, consequentemente, maior impacto no resultado geral BB, tendem a performar abaixo da média na UAV (cerca de 80% da base) e/ou nas duas Unidades, indicando pior percepção de clientes nos maiores centros urbanos e as colocando como principais candidatas à ações de melhorias: MG, PR, RJ, SC e, especialmente, SP.</a:t>
            </a:r>
          </a:p>
        </p:txBody>
      </p:sp>
    </p:spTree>
    <p:extLst>
      <p:ext uri="{BB962C8B-B14F-4D97-AF65-F5344CB8AC3E}">
        <p14:creationId xmlns:p14="http://schemas.microsoft.com/office/powerpoint/2010/main" val="1714605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Agrupar 21">
            <a:extLst>
              <a:ext uri="{FF2B5EF4-FFF2-40B4-BE49-F238E27FC236}">
                <a16:creationId xmlns:a16="http://schemas.microsoft.com/office/drawing/2014/main" id="{2A6541B9-430A-2443-A562-D18AE0B52E96}"/>
              </a:ext>
            </a:extLst>
          </p:cNvPr>
          <p:cNvGrpSpPr/>
          <p:nvPr/>
        </p:nvGrpSpPr>
        <p:grpSpPr>
          <a:xfrm rot="16200000">
            <a:off x="5142686" y="3588546"/>
            <a:ext cx="3707639" cy="252919"/>
            <a:chOff x="3409718" y="3150638"/>
            <a:chExt cx="3707639" cy="252919"/>
          </a:xfrm>
        </p:grpSpPr>
        <p:sp>
          <p:nvSpPr>
            <p:cNvPr id="24" name="Lágrima 23">
              <a:extLst>
                <a:ext uri="{FF2B5EF4-FFF2-40B4-BE49-F238E27FC236}">
                  <a16:creationId xmlns:a16="http://schemas.microsoft.com/office/drawing/2014/main" id="{3C232CD8-3CE0-6041-9058-2762622E10D6}"/>
                </a:ext>
              </a:extLst>
            </p:cNvPr>
            <p:cNvSpPr/>
            <p:nvPr/>
          </p:nvSpPr>
          <p:spPr>
            <a:xfrm rot="2700000">
              <a:off x="3409718" y="3150638"/>
              <a:ext cx="252919" cy="252919"/>
            </a:xfrm>
            <a:prstGeom prst="teardrop">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Reto 24">
              <a:extLst>
                <a:ext uri="{FF2B5EF4-FFF2-40B4-BE49-F238E27FC236}">
                  <a16:creationId xmlns:a16="http://schemas.microsoft.com/office/drawing/2014/main" id="{61CB89CA-4286-9245-A0CE-4F519B0CDC2B}"/>
                </a:ext>
              </a:extLst>
            </p:cNvPr>
            <p:cNvCxnSpPr>
              <a:cxnSpLocks/>
            </p:cNvCxnSpPr>
            <p:nvPr/>
          </p:nvCxnSpPr>
          <p:spPr>
            <a:xfrm>
              <a:off x="3697357" y="3280731"/>
              <a:ext cx="34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AE0D685C-0B37-D242-888C-AD5E24AD6BA0}"/>
              </a:ext>
            </a:extLst>
          </p:cNvPr>
          <p:cNvGrpSpPr/>
          <p:nvPr/>
        </p:nvGrpSpPr>
        <p:grpSpPr>
          <a:xfrm>
            <a:off x="4051226" y="2859545"/>
            <a:ext cx="7662488" cy="252919"/>
            <a:chOff x="3409719" y="3163889"/>
            <a:chExt cx="7662488" cy="252919"/>
          </a:xfrm>
        </p:grpSpPr>
        <p:sp>
          <p:nvSpPr>
            <p:cNvPr id="10" name="Lágrima 9">
              <a:extLst>
                <a:ext uri="{FF2B5EF4-FFF2-40B4-BE49-F238E27FC236}">
                  <a16:creationId xmlns:a16="http://schemas.microsoft.com/office/drawing/2014/main" id="{B81B9A97-689A-5541-A9ED-0CD4D85B471B}"/>
                </a:ext>
              </a:extLst>
            </p:cNvPr>
            <p:cNvSpPr/>
            <p:nvPr/>
          </p:nvSpPr>
          <p:spPr>
            <a:xfrm rot="2700000">
              <a:off x="3409719" y="3163889"/>
              <a:ext cx="252919" cy="252919"/>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C2D9383C-A7C5-C948-9557-0975C962266A}"/>
                </a:ext>
              </a:extLst>
            </p:cNvPr>
            <p:cNvCxnSpPr>
              <a:cxnSpLocks/>
            </p:cNvCxnSpPr>
            <p:nvPr/>
          </p:nvCxnSpPr>
          <p:spPr>
            <a:xfrm>
              <a:off x="3697357" y="3280621"/>
              <a:ext cx="737485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CaixaDeTexto 26">
            <a:extLst>
              <a:ext uri="{FF2B5EF4-FFF2-40B4-BE49-F238E27FC236}">
                <a16:creationId xmlns:a16="http://schemas.microsoft.com/office/drawing/2014/main" id="{1618D3A6-239D-C84B-9293-49A49DDE0DB3}"/>
              </a:ext>
            </a:extLst>
          </p:cNvPr>
          <p:cNvSpPr txBox="1"/>
          <p:nvPr/>
        </p:nvSpPr>
        <p:spPr>
          <a:xfrm>
            <a:off x="3654826" y="1207063"/>
            <a:ext cx="8551291" cy="588303"/>
          </a:xfrm>
          <a:prstGeom prst="rect">
            <a:avLst/>
          </a:prstGeom>
          <a:noFill/>
        </p:spPr>
        <p:txBody>
          <a:bodyPr wrap="square" lIns="0" rtlCol="0">
            <a:spAutoFit/>
          </a:bodyPr>
          <a:lstStyle/>
          <a:p>
            <a:pPr>
              <a:lnSpc>
                <a:spcPct val="110000"/>
              </a:lnSpc>
            </a:pPr>
            <a:r>
              <a:rPr lang="pt-BR" sz="1600" b="1" spc="10" dirty="0">
                <a:latin typeface="Segoe UI" panose="020B0502040204020203" pitchFamily="34" charset="0"/>
                <a:ea typeface="Century Gothic" charset="0"/>
                <a:cs typeface="Segoe UI" panose="020B0502040204020203" pitchFamily="34" charset="0"/>
              </a:rPr>
              <a:t>EVOLUÇÃO DO NPS </a:t>
            </a:r>
            <a:r>
              <a:rPr lang="pt-BR" sz="1600" b="1" spc="10" dirty="0" err="1">
                <a:latin typeface="Segoe UI" panose="020B0502040204020203" pitchFamily="34" charset="0"/>
                <a:ea typeface="Century Gothic" charset="0"/>
                <a:cs typeface="Segoe UI" panose="020B0502040204020203" pitchFamily="34" charset="0"/>
              </a:rPr>
              <a:t>X</a:t>
            </a:r>
            <a:r>
              <a:rPr lang="pt-BR" sz="1600" b="1" spc="10" dirty="0">
                <a:latin typeface="Segoe UI" panose="020B0502040204020203" pitchFamily="34" charset="0"/>
                <a:ea typeface="Century Gothic" charset="0"/>
                <a:cs typeface="Segoe UI" panose="020B0502040204020203" pitchFamily="34" charset="0"/>
              </a:rPr>
              <a:t> UF</a:t>
            </a:r>
            <a:r>
              <a:rPr lang="pt-BR" sz="1600" spc="10" dirty="0">
                <a:latin typeface="Segoe UI" panose="020B0502040204020203" pitchFamily="34" charset="0"/>
                <a:ea typeface="Century Gothic" charset="0"/>
                <a:cs typeface="Segoe UI" panose="020B0502040204020203" pitchFamily="34" charset="0"/>
              </a:rPr>
              <a:t> | UAV</a:t>
            </a:r>
          </a:p>
          <a:p>
            <a:pPr>
              <a:lnSpc>
                <a:spcPct val="110000"/>
              </a:lnSpc>
            </a:pPr>
            <a:r>
              <a:rPr lang="pt-BR" sz="1400" i="1" spc="10" dirty="0">
                <a:latin typeface="Segoe UI" panose="020B0502040204020203" pitchFamily="34" charset="0"/>
                <a:ea typeface="Century Gothic" charset="0"/>
                <a:cs typeface="Segoe UI" panose="020B0502040204020203" pitchFamily="34" charset="0"/>
              </a:rPr>
              <a:t>Evolução nominal do NPS nas 3 últimas rodadas, considerando resultados mensais isolados</a:t>
            </a:r>
          </a:p>
        </p:txBody>
      </p:sp>
      <p:sp>
        <p:nvSpPr>
          <p:cNvPr id="34" name="Retângulo 33">
            <a:extLst>
              <a:ext uri="{FF2B5EF4-FFF2-40B4-BE49-F238E27FC236}">
                <a16:creationId xmlns:a16="http://schemas.microsoft.com/office/drawing/2014/main" id="{62AE7FDB-3C37-CB4B-A7BD-22F839E1E115}"/>
              </a:ext>
            </a:extLst>
          </p:cNvPr>
          <p:cNvSpPr/>
          <p:nvPr/>
        </p:nvSpPr>
        <p:spPr>
          <a:xfrm>
            <a:off x="0" y="5943600"/>
            <a:ext cx="12192000" cy="92559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9F68CEA7-82D6-6842-B868-D31480E38A90}"/>
              </a:ext>
            </a:extLst>
          </p:cNvPr>
          <p:cNvSpPr txBox="1"/>
          <p:nvPr/>
        </p:nvSpPr>
        <p:spPr>
          <a:xfrm>
            <a:off x="191579" y="6123142"/>
            <a:ext cx="7473814" cy="276999"/>
          </a:xfrm>
          <a:prstGeom prst="rect">
            <a:avLst/>
          </a:prstGeom>
          <a:noFill/>
        </p:spPr>
        <p:txBody>
          <a:bodyPr wrap="square" rtlCol="0">
            <a:spAutoFit/>
          </a:bodyPr>
          <a:lstStyle/>
          <a:p>
            <a:r>
              <a:rPr lang="pt-BR" sz="1200" b="1" dirty="0">
                <a:solidFill>
                  <a:schemeClr val="bg1"/>
                </a:solidFill>
                <a:latin typeface="Segoe UI" panose="020B0502040204020203" pitchFamily="34" charset="0"/>
                <a:ea typeface="Franklin Gothic Book" charset="0"/>
                <a:cs typeface="Segoe UI" panose="020B0502040204020203" pitchFamily="34" charset="0"/>
              </a:rPr>
              <a:t>Referências NPS: </a:t>
            </a:r>
            <a:r>
              <a:rPr lang="pt-BR" sz="1200" dirty="0">
                <a:solidFill>
                  <a:schemeClr val="bg1"/>
                </a:solidFill>
                <a:latin typeface="Segoe UI" panose="020B0502040204020203" pitchFamily="34" charset="0"/>
                <a:ea typeface="Franklin Gothic Book" charset="0"/>
                <a:cs typeface="Segoe UI" panose="020B0502040204020203" pitchFamily="34" charset="0"/>
              </a:rPr>
              <a:t>-100 a -1: Crítica  |  0 a 49: Aperfeiçoamento  |  50 a 74: Qualidade  |  75 a 100: Excelência</a:t>
            </a:r>
          </a:p>
        </p:txBody>
      </p:sp>
      <p:sp>
        <p:nvSpPr>
          <p:cNvPr id="36" name="Text Placeholder 33">
            <a:extLst>
              <a:ext uri="{FF2B5EF4-FFF2-40B4-BE49-F238E27FC236}">
                <a16:creationId xmlns:a16="http://schemas.microsoft.com/office/drawing/2014/main" id="{25E603AB-560F-6F4E-855D-1AFEC82F75CA}"/>
              </a:ext>
            </a:extLst>
          </p:cNvPr>
          <p:cNvSpPr txBox="1">
            <a:spLocks/>
          </p:cNvSpPr>
          <p:nvPr/>
        </p:nvSpPr>
        <p:spPr>
          <a:xfrm>
            <a:off x="254643" y="6356412"/>
            <a:ext cx="4388418" cy="34201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is-IS"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*M.E. Baixa: &lt;=5% </a:t>
            </a:r>
            <a:r>
              <a:rPr lang="pt-BR"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 </a:t>
            </a:r>
            <a:r>
              <a:rPr lang="is-IS" sz="1100" i="1" dirty="0">
                <a:solidFill>
                  <a:schemeClr val="accent2"/>
                </a:solidFill>
                <a:latin typeface="Segoe UI" panose="020B0502040204020203" pitchFamily="34" charset="0"/>
                <a:ea typeface="Franklin Gothic Book" charset="0"/>
                <a:cs typeface="Segoe UI" panose="020B0502040204020203" pitchFamily="34" charset="0"/>
              </a:rPr>
              <a:t>M.E. Intermediária: &gt;5 e &lt;=10% </a:t>
            </a:r>
            <a:r>
              <a:rPr lang="pt-BR"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a:t>
            </a:r>
            <a:r>
              <a:rPr lang="pt-BR" sz="1100" i="1" dirty="0">
                <a:solidFill>
                  <a:srgbClr val="404040"/>
                </a:solidFill>
                <a:latin typeface="Segoe UI" panose="020B0502040204020203" pitchFamily="34" charset="0"/>
                <a:ea typeface="Franklin Gothic Book" charset="0"/>
                <a:cs typeface="Segoe UI" panose="020B0502040204020203" pitchFamily="34" charset="0"/>
              </a:rPr>
              <a:t>  </a:t>
            </a:r>
            <a:r>
              <a:rPr lang="is-IS" sz="1100" i="1" dirty="0">
                <a:solidFill>
                  <a:srgbClr val="C00000"/>
                </a:solidFill>
                <a:latin typeface="Segoe UI" panose="020B0502040204020203" pitchFamily="34" charset="0"/>
                <a:ea typeface="Franklin Gothic Book" charset="0"/>
                <a:cs typeface="Segoe UI" panose="020B0502040204020203" pitchFamily="34" charset="0"/>
              </a:rPr>
              <a:t>M.E. Alta: &gt;10%</a:t>
            </a:r>
            <a:endParaRPr lang="pt-BR" sz="1100" i="1" dirty="0">
              <a:solidFill>
                <a:srgbClr val="C00000"/>
              </a:solidFill>
              <a:latin typeface="Segoe UI" panose="020B0502040204020203" pitchFamily="34" charset="0"/>
              <a:ea typeface="Franklin Gothic Book" charset="0"/>
              <a:cs typeface="Segoe UI" panose="020B0502040204020203" pitchFamily="34" charset="0"/>
            </a:endParaRPr>
          </a:p>
        </p:txBody>
      </p:sp>
      <p:grpSp>
        <p:nvGrpSpPr>
          <p:cNvPr id="37" name="Agrupar 36">
            <a:extLst>
              <a:ext uri="{FF2B5EF4-FFF2-40B4-BE49-F238E27FC236}">
                <a16:creationId xmlns:a16="http://schemas.microsoft.com/office/drawing/2014/main" id="{9ECE8F2B-0347-614D-BA62-B5CFF3BC78EA}"/>
              </a:ext>
            </a:extLst>
          </p:cNvPr>
          <p:cNvGrpSpPr/>
          <p:nvPr/>
        </p:nvGrpSpPr>
        <p:grpSpPr>
          <a:xfrm>
            <a:off x="8550192" y="6110177"/>
            <a:ext cx="3312093" cy="479054"/>
            <a:chOff x="8487128" y="6110177"/>
            <a:chExt cx="3312093" cy="479054"/>
          </a:xfrm>
        </p:grpSpPr>
        <p:pic>
          <p:nvPicPr>
            <p:cNvPr id="38" name="Imagem 37">
              <a:extLst>
                <a:ext uri="{FF2B5EF4-FFF2-40B4-BE49-F238E27FC236}">
                  <a16:creationId xmlns:a16="http://schemas.microsoft.com/office/drawing/2014/main" id="{C05C6645-0D9D-584E-80C7-CBB241EAC1AA}"/>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39" name="Imagem 38">
              <a:extLst>
                <a:ext uri="{FF2B5EF4-FFF2-40B4-BE49-F238E27FC236}">
                  <a16:creationId xmlns:a16="http://schemas.microsoft.com/office/drawing/2014/main" id="{939B025C-7D36-EA4F-9F9E-7C56C782AD5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9" name="CaixaDeTexto 18">
            <a:extLst>
              <a:ext uri="{FF2B5EF4-FFF2-40B4-BE49-F238E27FC236}">
                <a16:creationId xmlns:a16="http://schemas.microsoft.com/office/drawing/2014/main" id="{66736104-30D7-8745-AB28-631D1C48F5B0}"/>
              </a:ext>
            </a:extLst>
          </p:cNvPr>
          <p:cNvSpPr txBox="1"/>
          <p:nvPr/>
        </p:nvSpPr>
        <p:spPr>
          <a:xfrm rot="16200000">
            <a:off x="2825576" y="3290500"/>
            <a:ext cx="2069540" cy="277000"/>
          </a:xfrm>
          <a:prstGeom prst="rect">
            <a:avLst/>
          </a:prstGeom>
          <a:noFill/>
        </p:spPr>
        <p:txBody>
          <a:bodyPr wrap="square" rtlCol="0">
            <a:spAutoFit/>
          </a:bodyPr>
          <a:lstStyle/>
          <a:p>
            <a:pPr algn="ctr"/>
            <a:r>
              <a:rPr lang="pt-BR" sz="1200" dirty="0">
                <a:latin typeface="Segoe UI" panose="020B0502040204020203" pitchFamily="34" charset="0"/>
                <a:cs typeface="Segoe UI" panose="020B0502040204020203" pitchFamily="34" charset="0"/>
              </a:rPr>
              <a:t>Evolução no trimestre</a:t>
            </a:r>
          </a:p>
        </p:txBody>
      </p:sp>
      <p:sp>
        <p:nvSpPr>
          <p:cNvPr id="40" name="Título 3">
            <a:extLst>
              <a:ext uri="{FF2B5EF4-FFF2-40B4-BE49-F238E27FC236}">
                <a16:creationId xmlns:a16="http://schemas.microsoft.com/office/drawing/2014/main" id="{7471B038-2988-E449-9CF8-17BE2AD06A68}"/>
              </a:ext>
            </a:extLst>
          </p:cNvPr>
          <p:cNvSpPr>
            <a:spLocks noGrp="1"/>
          </p:cNvSpPr>
          <p:nvPr>
            <p:ph type="title"/>
          </p:nvPr>
        </p:nvSpPr>
        <p:spPr>
          <a:xfrm>
            <a:off x="452294" y="353768"/>
            <a:ext cx="3527145" cy="424732"/>
          </a:xfrm>
        </p:spPr>
        <p:txBody>
          <a:bodyPr>
            <a:noAutofit/>
          </a:bodyPr>
          <a:lstStyle/>
          <a:p>
            <a:r>
              <a:rPr lang="pt-BR" sz="2800" dirty="0"/>
              <a:t>NPS</a:t>
            </a:r>
            <a:r>
              <a:rPr lang="pt-BR" sz="2800" b="0" dirty="0"/>
              <a:t> | </a:t>
            </a:r>
            <a:r>
              <a:rPr lang="pt-BR" sz="2600" b="0" dirty="0"/>
              <a:t>UF</a:t>
            </a:r>
          </a:p>
        </p:txBody>
      </p:sp>
      <p:sp>
        <p:nvSpPr>
          <p:cNvPr id="41" name="Espaço Reservado para Texto 2">
            <a:extLst>
              <a:ext uri="{FF2B5EF4-FFF2-40B4-BE49-F238E27FC236}">
                <a16:creationId xmlns:a16="http://schemas.microsoft.com/office/drawing/2014/main" id="{EF4A3D37-454B-7F4B-902E-81EAD2551019}"/>
              </a:ext>
            </a:extLst>
          </p:cNvPr>
          <p:cNvSpPr>
            <a:spLocks noGrp="1"/>
          </p:cNvSpPr>
          <p:nvPr>
            <p:ph type="body" sz="quarter" idx="13"/>
          </p:nvPr>
        </p:nvSpPr>
        <p:spPr>
          <a:xfrm>
            <a:off x="452295" y="773656"/>
            <a:ext cx="3527145" cy="404278"/>
          </a:xfrm>
        </p:spPr>
        <p:txBody>
          <a:bodyPr/>
          <a:lstStyle/>
          <a:p>
            <a:pPr>
              <a:spcAft>
                <a:spcPts val="1000"/>
              </a:spcAft>
            </a:pPr>
            <a:r>
              <a:rPr lang="pt-BR" sz="2000" dirty="0">
                <a:ea typeface="Century Gothic" charset="0"/>
              </a:rPr>
              <a:t>Média móvel Março 2020</a:t>
            </a:r>
          </a:p>
        </p:txBody>
      </p:sp>
      <p:sp>
        <p:nvSpPr>
          <p:cNvPr id="23" name="Espaço Reservado para Texto 3">
            <a:extLst>
              <a:ext uri="{FF2B5EF4-FFF2-40B4-BE49-F238E27FC236}">
                <a16:creationId xmlns:a16="http://schemas.microsoft.com/office/drawing/2014/main" id="{D142032E-B9D8-794D-B5D4-059B174083A5}"/>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27" name="Gráfico 26">
            <a:extLst>
              <a:ext uri="{FF2B5EF4-FFF2-40B4-BE49-F238E27FC236}">
                <a16:creationId xmlns:a16="http://schemas.microsoft.com/office/drawing/2014/main" id="{DDF7720E-55F1-9341-AE67-85847FFF9CF0}"/>
              </a:ext>
            </a:extLst>
          </p:cNvPr>
          <p:cNvGraphicFramePr>
            <a:graphicFrameLocks/>
          </p:cNvGraphicFramePr>
          <p:nvPr>
            <p:extLst>
              <p:ext uri="{D42A27DB-BD31-4B8C-83A1-F6EECF244321}">
                <p14:modId xmlns:p14="http://schemas.microsoft.com/office/powerpoint/2010/main" val="1249054856"/>
              </p:ext>
            </p:extLst>
          </p:nvPr>
        </p:nvGraphicFramePr>
        <p:xfrm>
          <a:off x="3880266" y="1768671"/>
          <a:ext cx="8001990" cy="3668541"/>
        </p:xfrm>
        <a:graphic>
          <a:graphicData uri="http://schemas.openxmlformats.org/drawingml/2006/chart">
            <c:chart xmlns:c="http://schemas.openxmlformats.org/drawingml/2006/chart" xmlns:r="http://schemas.openxmlformats.org/officeDocument/2006/relationships" r:id="rId5"/>
          </a:graphicData>
        </a:graphic>
      </p:graphicFrame>
      <p:sp>
        <p:nvSpPr>
          <p:cNvPr id="18" name="CaixaDeTexto 17">
            <a:extLst>
              <a:ext uri="{FF2B5EF4-FFF2-40B4-BE49-F238E27FC236}">
                <a16:creationId xmlns:a16="http://schemas.microsoft.com/office/drawing/2014/main" id="{6CEF1BA3-09B3-F646-B5AD-559181C22B8A}"/>
              </a:ext>
            </a:extLst>
          </p:cNvPr>
          <p:cNvSpPr txBox="1"/>
          <p:nvPr/>
        </p:nvSpPr>
        <p:spPr>
          <a:xfrm>
            <a:off x="7237322" y="5423749"/>
            <a:ext cx="1386298" cy="276999"/>
          </a:xfrm>
          <a:prstGeom prst="rect">
            <a:avLst/>
          </a:prstGeom>
          <a:noFill/>
        </p:spPr>
        <p:txBody>
          <a:bodyPr wrap="square" rtlCol="0">
            <a:spAutoFit/>
          </a:bodyPr>
          <a:lstStyle/>
          <a:p>
            <a:pPr algn="ctr"/>
            <a:r>
              <a:rPr lang="pt-BR" sz="1200" dirty="0">
                <a:latin typeface="Segoe UI" panose="020B0502040204020203" pitchFamily="34" charset="0"/>
                <a:cs typeface="Segoe UI" panose="020B0502040204020203" pitchFamily="34" charset="0"/>
              </a:rPr>
              <a:t>Média móvel NPS </a:t>
            </a:r>
          </a:p>
        </p:txBody>
      </p:sp>
      <p:sp>
        <p:nvSpPr>
          <p:cNvPr id="26" name="Text Placeholder 33">
            <a:extLst>
              <a:ext uri="{FF2B5EF4-FFF2-40B4-BE49-F238E27FC236}">
                <a16:creationId xmlns:a16="http://schemas.microsoft.com/office/drawing/2014/main" id="{5AEF94BC-C36E-1445-9EF2-73DDB61E3679}"/>
              </a:ext>
            </a:extLst>
          </p:cNvPr>
          <p:cNvSpPr txBox="1">
            <a:spLocks/>
          </p:cNvSpPr>
          <p:nvPr/>
        </p:nvSpPr>
        <p:spPr>
          <a:xfrm>
            <a:off x="7092064" y="4705844"/>
            <a:ext cx="1778858" cy="395872"/>
          </a:xfrm>
          <a:prstGeom prst="rect">
            <a:avLst/>
          </a:prstGeom>
          <a:solidFill>
            <a:schemeClr val="bg1"/>
          </a:solid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None/>
            </a:pPr>
            <a:r>
              <a:rPr lang="pt-BR" sz="1400" b="1"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t>33,64</a:t>
            </a:r>
            <a:br>
              <a:rPr lang="pt-BR" sz="1100"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br>
            <a:r>
              <a:rPr lang="pt-BR" sz="1100"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t>NPS Geral BB Mar/20</a:t>
            </a:r>
          </a:p>
        </p:txBody>
      </p:sp>
      <p:sp>
        <p:nvSpPr>
          <p:cNvPr id="29" name="Espaço Reservado para Texto 4">
            <a:extLst>
              <a:ext uri="{FF2B5EF4-FFF2-40B4-BE49-F238E27FC236}">
                <a16:creationId xmlns:a16="http://schemas.microsoft.com/office/drawing/2014/main" id="{9FC02907-41C6-4B10-9D47-FABDAC2B121E}"/>
              </a:ext>
            </a:extLst>
          </p:cNvPr>
          <p:cNvSpPr txBox="1">
            <a:spLocks/>
          </p:cNvSpPr>
          <p:nvPr/>
        </p:nvSpPr>
        <p:spPr>
          <a:xfrm>
            <a:off x="458787" y="1272234"/>
            <a:ext cx="3087852" cy="4467762"/>
          </a:xfrm>
          <a:prstGeom prst="rect">
            <a:avLst/>
          </a:prstGeom>
        </p:spPr>
        <p:txBody>
          <a:bodyPr vert="horz"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000"/>
              </a:spcAft>
            </a:pPr>
            <a:r>
              <a:rPr lang="pt-BR" dirty="0">
                <a:solidFill>
                  <a:schemeClr val="tx1">
                    <a:lumMod val="95000"/>
                    <a:lumOff val="5000"/>
                  </a:schemeClr>
                </a:solidFill>
              </a:rPr>
              <a:t>O gráfico ao lado mostra a evolução do NPS por UF nos 3 últimos meses, </a:t>
            </a:r>
            <a:br>
              <a:rPr lang="pt-BR" dirty="0">
                <a:solidFill>
                  <a:schemeClr val="tx1">
                    <a:lumMod val="95000"/>
                    <a:lumOff val="5000"/>
                  </a:schemeClr>
                </a:solidFill>
              </a:rPr>
            </a:br>
            <a:r>
              <a:rPr lang="pt-BR" dirty="0">
                <a:solidFill>
                  <a:schemeClr val="tx1">
                    <a:lumMod val="95000"/>
                    <a:lumOff val="5000"/>
                  </a:schemeClr>
                </a:solidFill>
              </a:rPr>
              <a:t>e o indicador obtido na média móvel. </a:t>
            </a:r>
          </a:p>
          <a:p>
            <a:pPr>
              <a:spcBef>
                <a:spcPts val="0"/>
              </a:spcBef>
              <a:spcAft>
                <a:spcPts val="1000"/>
              </a:spcAft>
            </a:pPr>
            <a:r>
              <a:rPr lang="pt-BR" dirty="0">
                <a:solidFill>
                  <a:schemeClr val="tx1">
                    <a:lumMod val="95000"/>
                    <a:lumOff val="5000"/>
                  </a:schemeClr>
                </a:solidFill>
              </a:rPr>
              <a:t>Os resultados sugerem um cenário com variação tímida no trimestre para as maiores </a:t>
            </a:r>
            <a:r>
              <a:rPr lang="pt-BR" dirty="0" err="1">
                <a:solidFill>
                  <a:schemeClr val="tx1">
                    <a:lumMod val="95000"/>
                    <a:lumOff val="5000"/>
                  </a:schemeClr>
                </a:solidFill>
              </a:rPr>
              <a:t>UFs</a:t>
            </a:r>
            <a:r>
              <a:rPr lang="pt-BR" dirty="0">
                <a:solidFill>
                  <a:schemeClr val="tx1">
                    <a:lumMod val="95000"/>
                    <a:lumOff val="5000"/>
                  </a:schemeClr>
                </a:solidFill>
              </a:rPr>
              <a:t> - ainda abaixo da média geral BB ou muito próximas a ela. </a:t>
            </a:r>
            <a:r>
              <a:rPr lang="pt-BR" dirty="0" err="1">
                <a:solidFill>
                  <a:schemeClr val="tx1">
                    <a:lumMod val="95000"/>
                    <a:lumOff val="5000"/>
                  </a:schemeClr>
                </a:solidFill>
              </a:rPr>
              <a:t>UFs</a:t>
            </a:r>
            <a:r>
              <a:rPr lang="pt-BR" dirty="0">
                <a:solidFill>
                  <a:schemeClr val="tx1">
                    <a:lumMod val="95000"/>
                    <a:lumOff val="5000"/>
                  </a:schemeClr>
                </a:solidFill>
              </a:rPr>
              <a:t> com maior NPS e também que mais se distanciam da linha horizontal (maior movimento no trimestre) são aquelas com menor representatividade e, consequentemente, maior margem de erro, à exceção do CE e MA que apresentaram expressiva variação positiva no trimestre e se encontram dentro da margem de erro da pesquisa. </a:t>
            </a:r>
            <a:endParaRPr lang="pt-BR" dirty="0"/>
          </a:p>
        </p:txBody>
      </p:sp>
    </p:spTree>
    <p:extLst>
      <p:ext uri="{BB962C8B-B14F-4D97-AF65-F5344CB8AC3E}">
        <p14:creationId xmlns:p14="http://schemas.microsoft.com/office/powerpoint/2010/main" val="314429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grupar 25">
            <a:extLst>
              <a:ext uri="{FF2B5EF4-FFF2-40B4-BE49-F238E27FC236}">
                <a16:creationId xmlns:a16="http://schemas.microsoft.com/office/drawing/2014/main" id="{2D102951-E580-5044-802F-1DA6E72E8931}"/>
              </a:ext>
            </a:extLst>
          </p:cNvPr>
          <p:cNvGrpSpPr/>
          <p:nvPr/>
        </p:nvGrpSpPr>
        <p:grpSpPr>
          <a:xfrm rot="16200000">
            <a:off x="5142686" y="3588546"/>
            <a:ext cx="3707639" cy="252919"/>
            <a:chOff x="3409718" y="3150638"/>
            <a:chExt cx="3707639" cy="252919"/>
          </a:xfrm>
        </p:grpSpPr>
        <p:sp>
          <p:nvSpPr>
            <p:cNvPr id="32" name="Lágrima 31">
              <a:extLst>
                <a:ext uri="{FF2B5EF4-FFF2-40B4-BE49-F238E27FC236}">
                  <a16:creationId xmlns:a16="http://schemas.microsoft.com/office/drawing/2014/main" id="{ECD535A3-C381-614C-8F4F-8E5CD7BD9BBE}"/>
                </a:ext>
              </a:extLst>
            </p:cNvPr>
            <p:cNvSpPr/>
            <p:nvPr/>
          </p:nvSpPr>
          <p:spPr>
            <a:xfrm rot="2700000">
              <a:off x="3409718" y="3150638"/>
              <a:ext cx="252919" cy="252919"/>
            </a:xfrm>
            <a:prstGeom prst="teardrop">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0" name="Conector Reto 39">
              <a:extLst>
                <a:ext uri="{FF2B5EF4-FFF2-40B4-BE49-F238E27FC236}">
                  <a16:creationId xmlns:a16="http://schemas.microsoft.com/office/drawing/2014/main" id="{55DC8145-954F-2B4D-A49C-E98BE3E7AD63}"/>
                </a:ext>
              </a:extLst>
            </p:cNvPr>
            <p:cNvCxnSpPr>
              <a:cxnSpLocks/>
            </p:cNvCxnSpPr>
            <p:nvPr/>
          </p:nvCxnSpPr>
          <p:spPr>
            <a:xfrm>
              <a:off x="3697357" y="3280731"/>
              <a:ext cx="34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Agrupar 33">
            <a:extLst>
              <a:ext uri="{FF2B5EF4-FFF2-40B4-BE49-F238E27FC236}">
                <a16:creationId xmlns:a16="http://schemas.microsoft.com/office/drawing/2014/main" id="{90B343B2-DD87-DE4F-910E-1F191910C5B9}"/>
              </a:ext>
            </a:extLst>
          </p:cNvPr>
          <p:cNvGrpSpPr/>
          <p:nvPr/>
        </p:nvGrpSpPr>
        <p:grpSpPr>
          <a:xfrm>
            <a:off x="4051226" y="2859545"/>
            <a:ext cx="7662488" cy="252919"/>
            <a:chOff x="3409719" y="3163889"/>
            <a:chExt cx="7662488" cy="252919"/>
          </a:xfrm>
        </p:grpSpPr>
        <p:sp>
          <p:nvSpPr>
            <p:cNvPr id="35" name="Lágrima 34">
              <a:extLst>
                <a:ext uri="{FF2B5EF4-FFF2-40B4-BE49-F238E27FC236}">
                  <a16:creationId xmlns:a16="http://schemas.microsoft.com/office/drawing/2014/main" id="{FDD49019-5349-0C4B-8078-F4FD8BE86A7D}"/>
                </a:ext>
              </a:extLst>
            </p:cNvPr>
            <p:cNvSpPr/>
            <p:nvPr/>
          </p:nvSpPr>
          <p:spPr>
            <a:xfrm rot="2700000">
              <a:off x="3409719" y="3163889"/>
              <a:ext cx="252919" cy="252919"/>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a:extLst>
                <a:ext uri="{FF2B5EF4-FFF2-40B4-BE49-F238E27FC236}">
                  <a16:creationId xmlns:a16="http://schemas.microsoft.com/office/drawing/2014/main" id="{9EBDC396-CB01-474C-AF83-6DFA7400761A}"/>
                </a:ext>
              </a:extLst>
            </p:cNvPr>
            <p:cNvCxnSpPr>
              <a:cxnSpLocks/>
            </p:cNvCxnSpPr>
            <p:nvPr/>
          </p:nvCxnSpPr>
          <p:spPr>
            <a:xfrm>
              <a:off x="3697357" y="3280621"/>
              <a:ext cx="737485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0" name="Retângulo 189">
            <a:extLst>
              <a:ext uri="{FF2B5EF4-FFF2-40B4-BE49-F238E27FC236}">
                <a16:creationId xmlns:a16="http://schemas.microsoft.com/office/drawing/2014/main" id="{D676BCA5-EFCA-EE48-A6F4-8243E2D6DA89}"/>
              </a:ext>
            </a:extLst>
          </p:cNvPr>
          <p:cNvSpPr/>
          <p:nvPr/>
        </p:nvSpPr>
        <p:spPr>
          <a:xfrm>
            <a:off x="0" y="5943600"/>
            <a:ext cx="12192000" cy="92559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CaixaDeTexto 182">
            <a:extLst>
              <a:ext uri="{FF2B5EF4-FFF2-40B4-BE49-F238E27FC236}">
                <a16:creationId xmlns:a16="http://schemas.microsoft.com/office/drawing/2014/main" id="{8934769E-2E2F-7B4F-BCE6-D7D0B488F069}"/>
              </a:ext>
            </a:extLst>
          </p:cNvPr>
          <p:cNvSpPr txBox="1"/>
          <p:nvPr/>
        </p:nvSpPr>
        <p:spPr>
          <a:xfrm>
            <a:off x="191579" y="6123142"/>
            <a:ext cx="7473814" cy="276999"/>
          </a:xfrm>
          <a:prstGeom prst="rect">
            <a:avLst/>
          </a:prstGeom>
          <a:noFill/>
        </p:spPr>
        <p:txBody>
          <a:bodyPr wrap="square" rtlCol="0">
            <a:spAutoFit/>
          </a:bodyPr>
          <a:lstStyle/>
          <a:p>
            <a:r>
              <a:rPr lang="pt-BR" sz="1200" b="1" dirty="0">
                <a:solidFill>
                  <a:schemeClr val="bg1"/>
                </a:solidFill>
                <a:latin typeface="Segoe UI" panose="020B0502040204020203" pitchFamily="34" charset="0"/>
                <a:ea typeface="Franklin Gothic Book" charset="0"/>
                <a:cs typeface="Segoe UI" panose="020B0502040204020203" pitchFamily="34" charset="0"/>
              </a:rPr>
              <a:t>Referências NPS: </a:t>
            </a:r>
            <a:r>
              <a:rPr lang="pt-BR" sz="1200" dirty="0">
                <a:solidFill>
                  <a:schemeClr val="bg1"/>
                </a:solidFill>
                <a:latin typeface="Segoe UI" panose="020B0502040204020203" pitchFamily="34" charset="0"/>
                <a:ea typeface="Franklin Gothic Book" charset="0"/>
                <a:cs typeface="Segoe UI" panose="020B0502040204020203" pitchFamily="34" charset="0"/>
              </a:rPr>
              <a:t>-100 a -1: Crítica  |  0 a 49: Aperfeiçoamento  |  50 a 74: Qualidade  |  75 a 100: Excelência</a:t>
            </a:r>
          </a:p>
        </p:txBody>
      </p:sp>
      <p:sp>
        <p:nvSpPr>
          <p:cNvPr id="28" name="Text Placeholder 33">
            <a:extLst>
              <a:ext uri="{FF2B5EF4-FFF2-40B4-BE49-F238E27FC236}">
                <a16:creationId xmlns:a16="http://schemas.microsoft.com/office/drawing/2014/main" id="{12EDA24D-97EA-C940-A9B2-04786CFDDD75}"/>
              </a:ext>
            </a:extLst>
          </p:cNvPr>
          <p:cNvSpPr txBox="1">
            <a:spLocks/>
          </p:cNvSpPr>
          <p:nvPr/>
        </p:nvSpPr>
        <p:spPr>
          <a:xfrm>
            <a:off x="254643" y="6356412"/>
            <a:ext cx="4388418" cy="34201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is-IS"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*M.E. Baixa: &lt;=5% </a:t>
            </a:r>
            <a:r>
              <a:rPr lang="pt-BR"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 </a:t>
            </a:r>
            <a:r>
              <a:rPr lang="is-IS" sz="1100" i="1" dirty="0">
                <a:solidFill>
                  <a:schemeClr val="accent2"/>
                </a:solidFill>
                <a:latin typeface="Segoe UI" panose="020B0502040204020203" pitchFamily="34" charset="0"/>
                <a:ea typeface="Franklin Gothic Book" charset="0"/>
                <a:cs typeface="Segoe UI" panose="020B0502040204020203" pitchFamily="34" charset="0"/>
              </a:rPr>
              <a:t>M.E. Intermediária: &gt;5 e &lt;=10% </a:t>
            </a:r>
            <a:r>
              <a:rPr lang="pt-BR" sz="1100" i="1" dirty="0">
                <a:solidFill>
                  <a:schemeClr val="bg1">
                    <a:lumMod val="50000"/>
                  </a:schemeClr>
                </a:solidFill>
                <a:latin typeface="Segoe UI" panose="020B0502040204020203" pitchFamily="34" charset="0"/>
                <a:ea typeface="Franklin Gothic Book" charset="0"/>
                <a:cs typeface="Segoe UI" panose="020B0502040204020203" pitchFamily="34" charset="0"/>
              </a:rPr>
              <a:t>|</a:t>
            </a:r>
            <a:r>
              <a:rPr lang="pt-BR" sz="1100" i="1" dirty="0">
                <a:solidFill>
                  <a:srgbClr val="404040"/>
                </a:solidFill>
                <a:latin typeface="Segoe UI" panose="020B0502040204020203" pitchFamily="34" charset="0"/>
                <a:ea typeface="Franklin Gothic Book" charset="0"/>
                <a:cs typeface="Segoe UI" panose="020B0502040204020203" pitchFamily="34" charset="0"/>
              </a:rPr>
              <a:t>  </a:t>
            </a:r>
            <a:r>
              <a:rPr lang="is-IS" sz="1100" i="1" dirty="0">
                <a:solidFill>
                  <a:srgbClr val="C00000"/>
                </a:solidFill>
                <a:latin typeface="Segoe UI" panose="020B0502040204020203" pitchFamily="34" charset="0"/>
                <a:ea typeface="Franklin Gothic Book" charset="0"/>
                <a:cs typeface="Segoe UI" panose="020B0502040204020203" pitchFamily="34" charset="0"/>
              </a:rPr>
              <a:t>M.E. Alta: &gt;10%</a:t>
            </a:r>
            <a:endParaRPr lang="pt-BR" sz="1100" i="1" dirty="0">
              <a:solidFill>
                <a:srgbClr val="C00000"/>
              </a:solidFill>
              <a:latin typeface="Segoe UI" panose="020B0502040204020203" pitchFamily="34" charset="0"/>
              <a:ea typeface="Franklin Gothic Book" charset="0"/>
              <a:cs typeface="Segoe UI" panose="020B0502040204020203" pitchFamily="34" charset="0"/>
            </a:endParaRPr>
          </a:p>
        </p:txBody>
      </p:sp>
      <p:sp>
        <p:nvSpPr>
          <p:cNvPr id="20" name="CaixaDeTexto 26">
            <a:extLst>
              <a:ext uri="{FF2B5EF4-FFF2-40B4-BE49-F238E27FC236}">
                <a16:creationId xmlns:a16="http://schemas.microsoft.com/office/drawing/2014/main" id="{1618D3A6-239D-C84B-9293-49A49DDE0DB3}"/>
              </a:ext>
            </a:extLst>
          </p:cNvPr>
          <p:cNvSpPr txBox="1"/>
          <p:nvPr/>
        </p:nvSpPr>
        <p:spPr>
          <a:xfrm>
            <a:off x="3654826" y="1207063"/>
            <a:ext cx="8551291" cy="588303"/>
          </a:xfrm>
          <a:prstGeom prst="rect">
            <a:avLst/>
          </a:prstGeom>
          <a:noFill/>
        </p:spPr>
        <p:txBody>
          <a:bodyPr wrap="square" lIns="0" rtlCol="0">
            <a:spAutoFit/>
          </a:bodyPr>
          <a:lstStyle/>
          <a:p>
            <a:pPr>
              <a:lnSpc>
                <a:spcPct val="110000"/>
              </a:lnSpc>
            </a:pPr>
            <a:r>
              <a:rPr lang="pt-BR" sz="1600" b="1" spc="10" dirty="0">
                <a:latin typeface="Segoe UI" panose="020B0502040204020203" pitchFamily="34" charset="0"/>
                <a:ea typeface="Century Gothic" charset="0"/>
                <a:cs typeface="Segoe UI" panose="020B0502040204020203" pitchFamily="34" charset="0"/>
              </a:rPr>
              <a:t>EVOLUÇÃO DO NPS </a:t>
            </a:r>
            <a:r>
              <a:rPr lang="pt-BR" sz="1600" b="1" spc="10" dirty="0" err="1">
                <a:latin typeface="Segoe UI" panose="020B0502040204020203" pitchFamily="34" charset="0"/>
                <a:ea typeface="Century Gothic" charset="0"/>
                <a:cs typeface="Segoe UI" panose="020B0502040204020203" pitchFamily="34" charset="0"/>
              </a:rPr>
              <a:t>X</a:t>
            </a:r>
            <a:r>
              <a:rPr lang="pt-BR" sz="1600" b="1" spc="10" dirty="0">
                <a:latin typeface="Segoe UI" panose="020B0502040204020203" pitchFamily="34" charset="0"/>
                <a:ea typeface="Century Gothic" charset="0"/>
                <a:cs typeface="Segoe UI" panose="020B0502040204020203" pitchFamily="34" charset="0"/>
              </a:rPr>
              <a:t> UF</a:t>
            </a:r>
            <a:r>
              <a:rPr lang="pt-BR" sz="1600" spc="10" dirty="0">
                <a:latin typeface="Segoe UI" panose="020B0502040204020203" pitchFamily="34" charset="0"/>
                <a:ea typeface="Century Gothic" charset="0"/>
                <a:cs typeface="Segoe UI" panose="020B0502040204020203" pitchFamily="34" charset="0"/>
              </a:rPr>
              <a:t> | URV</a:t>
            </a:r>
          </a:p>
          <a:p>
            <a:pPr>
              <a:lnSpc>
                <a:spcPct val="110000"/>
              </a:lnSpc>
            </a:pPr>
            <a:r>
              <a:rPr lang="pt-BR" sz="1400" i="1" spc="10" dirty="0">
                <a:latin typeface="Segoe UI" panose="020B0502040204020203" pitchFamily="34" charset="0"/>
                <a:ea typeface="Century Gothic" charset="0"/>
                <a:cs typeface="Segoe UI" panose="020B0502040204020203" pitchFamily="34" charset="0"/>
              </a:rPr>
              <a:t>Evolução nominal do NPS nas 3 últimas rodadas, considerando resultados mensais isolados</a:t>
            </a:r>
          </a:p>
        </p:txBody>
      </p:sp>
      <p:grpSp>
        <p:nvGrpSpPr>
          <p:cNvPr id="22" name="Agrupar 21">
            <a:extLst>
              <a:ext uri="{FF2B5EF4-FFF2-40B4-BE49-F238E27FC236}">
                <a16:creationId xmlns:a16="http://schemas.microsoft.com/office/drawing/2014/main" id="{8F327E66-B847-4D40-9BB0-C497292D7C0A}"/>
              </a:ext>
            </a:extLst>
          </p:cNvPr>
          <p:cNvGrpSpPr/>
          <p:nvPr/>
        </p:nvGrpSpPr>
        <p:grpSpPr>
          <a:xfrm>
            <a:off x="8550192" y="6110177"/>
            <a:ext cx="3312093" cy="479054"/>
            <a:chOff x="8487128" y="6110177"/>
            <a:chExt cx="3312093" cy="479054"/>
          </a:xfrm>
        </p:grpSpPr>
        <p:pic>
          <p:nvPicPr>
            <p:cNvPr id="23" name="Imagem 22">
              <a:extLst>
                <a:ext uri="{FF2B5EF4-FFF2-40B4-BE49-F238E27FC236}">
                  <a16:creationId xmlns:a16="http://schemas.microsoft.com/office/drawing/2014/main" id="{8341BDCD-5C7D-794E-85B6-8355F91C0BF9}"/>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24" name="Imagem 23">
              <a:extLst>
                <a:ext uri="{FF2B5EF4-FFF2-40B4-BE49-F238E27FC236}">
                  <a16:creationId xmlns:a16="http://schemas.microsoft.com/office/drawing/2014/main" id="{6F947C80-BBF7-2C46-A2E0-F117E1C64F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9" name="CaixaDeTexto 18">
            <a:extLst>
              <a:ext uri="{FF2B5EF4-FFF2-40B4-BE49-F238E27FC236}">
                <a16:creationId xmlns:a16="http://schemas.microsoft.com/office/drawing/2014/main" id="{5FF7BC7B-EB8D-4E4A-AF62-8399BA21474C}"/>
              </a:ext>
            </a:extLst>
          </p:cNvPr>
          <p:cNvSpPr txBox="1"/>
          <p:nvPr/>
        </p:nvSpPr>
        <p:spPr>
          <a:xfrm rot="16200000">
            <a:off x="2825576" y="3290500"/>
            <a:ext cx="2069540" cy="277000"/>
          </a:xfrm>
          <a:prstGeom prst="rect">
            <a:avLst/>
          </a:prstGeom>
          <a:noFill/>
        </p:spPr>
        <p:txBody>
          <a:bodyPr wrap="square" rtlCol="0">
            <a:spAutoFit/>
          </a:bodyPr>
          <a:lstStyle/>
          <a:p>
            <a:pPr algn="ctr"/>
            <a:r>
              <a:rPr lang="pt-BR" sz="1200" dirty="0">
                <a:latin typeface="Segoe UI" panose="020B0502040204020203" pitchFamily="34" charset="0"/>
                <a:cs typeface="Segoe UI" panose="020B0502040204020203" pitchFamily="34" charset="0"/>
              </a:rPr>
              <a:t>Evolução no trimestre</a:t>
            </a:r>
          </a:p>
        </p:txBody>
      </p:sp>
      <p:sp>
        <p:nvSpPr>
          <p:cNvPr id="38" name="Título 3">
            <a:extLst>
              <a:ext uri="{FF2B5EF4-FFF2-40B4-BE49-F238E27FC236}">
                <a16:creationId xmlns:a16="http://schemas.microsoft.com/office/drawing/2014/main" id="{9BA68920-4CA8-FA4F-BEA7-F6FA85887384}"/>
              </a:ext>
            </a:extLst>
          </p:cNvPr>
          <p:cNvSpPr>
            <a:spLocks noGrp="1"/>
          </p:cNvSpPr>
          <p:nvPr>
            <p:ph type="title"/>
          </p:nvPr>
        </p:nvSpPr>
        <p:spPr>
          <a:xfrm>
            <a:off x="452294" y="353768"/>
            <a:ext cx="3527145" cy="424732"/>
          </a:xfrm>
        </p:spPr>
        <p:txBody>
          <a:bodyPr>
            <a:noAutofit/>
          </a:bodyPr>
          <a:lstStyle/>
          <a:p>
            <a:r>
              <a:rPr lang="pt-BR" sz="2800" dirty="0"/>
              <a:t>NPS</a:t>
            </a:r>
            <a:r>
              <a:rPr lang="pt-BR" sz="2800" b="0" dirty="0"/>
              <a:t> | </a:t>
            </a:r>
            <a:r>
              <a:rPr lang="pt-BR" sz="2600" b="0" dirty="0"/>
              <a:t>UF</a:t>
            </a:r>
          </a:p>
        </p:txBody>
      </p:sp>
      <p:sp>
        <p:nvSpPr>
          <p:cNvPr id="39" name="Espaço Reservado para Texto 2">
            <a:extLst>
              <a:ext uri="{FF2B5EF4-FFF2-40B4-BE49-F238E27FC236}">
                <a16:creationId xmlns:a16="http://schemas.microsoft.com/office/drawing/2014/main" id="{AA60615F-2BB5-0949-8D20-A3601F735B07}"/>
              </a:ext>
            </a:extLst>
          </p:cNvPr>
          <p:cNvSpPr>
            <a:spLocks noGrp="1"/>
          </p:cNvSpPr>
          <p:nvPr>
            <p:ph type="body" sz="quarter" idx="13"/>
          </p:nvPr>
        </p:nvSpPr>
        <p:spPr>
          <a:xfrm>
            <a:off x="452295" y="773656"/>
            <a:ext cx="3527145" cy="404278"/>
          </a:xfrm>
        </p:spPr>
        <p:txBody>
          <a:bodyPr/>
          <a:lstStyle/>
          <a:p>
            <a:pPr>
              <a:spcAft>
                <a:spcPts val="1000"/>
              </a:spcAft>
            </a:pPr>
            <a:r>
              <a:rPr lang="pt-BR" sz="2000" dirty="0">
                <a:ea typeface="Century Gothic" charset="0"/>
              </a:rPr>
              <a:t>Média móvel Março 2020</a:t>
            </a:r>
          </a:p>
        </p:txBody>
      </p:sp>
      <p:sp>
        <p:nvSpPr>
          <p:cNvPr id="25" name="Espaço Reservado para Texto 3">
            <a:extLst>
              <a:ext uri="{FF2B5EF4-FFF2-40B4-BE49-F238E27FC236}">
                <a16:creationId xmlns:a16="http://schemas.microsoft.com/office/drawing/2014/main" id="{33B04CEE-F37A-D54B-9A31-379D5EF39A8C}"/>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31" name="CaixaDeTexto 30">
            <a:extLst>
              <a:ext uri="{FF2B5EF4-FFF2-40B4-BE49-F238E27FC236}">
                <a16:creationId xmlns:a16="http://schemas.microsoft.com/office/drawing/2014/main" id="{13165867-8A29-174B-BA32-9F6AAA00031D}"/>
              </a:ext>
            </a:extLst>
          </p:cNvPr>
          <p:cNvSpPr txBox="1"/>
          <p:nvPr/>
        </p:nvSpPr>
        <p:spPr>
          <a:xfrm>
            <a:off x="7237322" y="5423749"/>
            <a:ext cx="1386298" cy="276999"/>
          </a:xfrm>
          <a:prstGeom prst="rect">
            <a:avLst/>
          </a:prstGeom>
          <a:noFill/>
        </p:spPr>
        <p:txBody>
          <a:bodyPr wrap="square" rtlCol="0">
            <a:spAutoFit/>
          </a:bodyPr>
          <a:lstStyle/>
          <a:p>
            <a:pPr algn="ctr"/>
            <a:r>
              <a:rPr lang="pt-BR" sz="1200" dirty="0">
                <a:latin typeface="Segoe UI" panose="020B0502040204020203" pitchFamily="34" charset="0"/>
                <a:cs typeface="Segoe UI" panose="020B0502040204020203" pitchFamily="34" charset="0"/>
              </a:rPr>
              <a:t>Média móvel NPS </a:t>
            </a:r>
          </a:p>
        </p:txBody>
      </p:sp>
      <p:sp>
        <p:nvSpPr>
          <p:cNvPr id="37" name="Text Placeholder 33">
            <a:extLst>
              <a:ext uri="{FF2B5EF4-FFF2-40B4-BE49-F238E27FC236}">
                <a16:creationId xmlns:a16="http://schemas.microsoft.com/office/drawing/2014/main" id="{F33E8751-5034-864D-810F-5EBACED6128C}"/>
              </a:ext>
            </a:extLst>
          </p:cNvPr>
          <p:cNvSpPr txBox="1">
            <a:spLocks/>
          </p:cNvSpPr>
          <p:nvPr/>
        </p:nvSpPr>
        <p:spPr>
          <a:xfrm>
            <a:off x="7092064" y="4705844"/>
            <a:ext cx="1778858" cy="395872"/>
          </a:xfrm>
          <a:prstGeom prst="rect">
            <a:avLst/>
          </a:prstGeom>
          <a:solidFill>
            <a:schemeClr val="bg1"/>
          </a:solid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None/>
            </a:pPr>
            <a:r>
              <a:rPr lang="pt-BR" sz="1400" b="1"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t>33,64</a:t>
            </a:r>
            <a:br>
              <a:rPr lang="pt-BR" sz="1100"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br>
            <a:r>
              <a:rPr lang="pt-BR" sz="1100" dirty="0">
                <a:solidFill>
                  <a:schemeClr val="tx1">
                    <a:lumMod val="65000"/>
                    <a:lumOff val="35000"/>
                  </a:schemeClr>
                </a:solidFill>
                <a:latin typeface="Segoe UI" panose="020B0502040204020203" pitchFamily="34" charset="0"/>
                <a:ea typeface="Franklin Gothic Book" charset="0"/>
                <a:cs typeface="Segoe UI" panose="020B0502040204020203" pitchFamily="34" charset="0"/>
              </a:rPr>
              <a:t>NPS Geral BB Mar/20</a:t>
            </a:r>
          </a:p>
        </p:txBody>
      </p:sp>
      <p:graphicFrame>
        <p:nvGraphicFramePr>
          <p:cNvPr id="29" name="Gráfico 28">
            <a:extLst>
              <a:ext uri="{FF2B5EF4-FFF2-40B4-BE49-F238E27FC236}">
                <a16:creationId xmlns:a16="http://schemas.microsoft.com/office/drawing/2014/main" id="{02443B5B-A222-D54B-967A-E8CD7807905C}"/>
              </a:ext>
            </a:extLst>
          </p:cNvPr>
          <p:cNvGraphicFramePr>
            <a:graphicFrameLocks/>
          </p:cNvGraphicFramePr>
          <p:nvPr/>
        </p:nvGraphicFramePr>
        <p:xfrm>
          <a:off x="3882046" y="1762780"/>
          <a:ext cx="7958532" cy="3681674"/>
        </p:xfrm>
        <a:graphic>
          <a:graphicData uri="http://schemas.openxmlformats.org/drawingml/2006/chart">
            <c:chart xmlns:c="http://schemas.openxmlformats.org/drawingml/2006/chart" xmlns:r="http://schemas.openxmlformats.org/officeDocument/2006/relationships" r:id="rId4"/>
          </a:graphicData>
        </a:graphic>
      </p:graphicFrame>
      <p:sp>
        <p:nvSpPr>
          <p:cNvPr id="33" name="Espaço Reservado para Texto 4">
            <a:extLst>
              <a:ext uri="{FF2B5EF4-FFF2-40B4-BE49-F238E27FC236}">
                <a16:creationId xmlns:a16="http://schemas.microsoft.com/office/drawing/2014/main" id="{38EB0FBB-4F78-490E-98A7-A0B4373E5382}"/>
              </a:ext>
            </a:extLst>
          </p:cNvPr>
          <p:cNvSpPr txBox="1">
            <a:spLocks/>
          </p:cNvSpPr>
          <p:nvPr/>
        </p:nvSpPr>
        <p:spPr>
          <a:xfrm>
            <a:off x="458787" y="1275300"/>
            <a:ext cx="2941991" cy="2334870"/>
          </a:xfrm>
          <a:prstGeom prst="rect">
            <a:avLst/>
          </a:prstGeom>
        </p:spPr>
        <p:txBody>
          <a:bodyPr vert="horz"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000"/>
              </a:spcAft>
            </a:pPr>
            <a:r>
              <a:rPr lang="pt-BR" dirty="0">
                <a:solidFill>
                  <a:schemeClr val="tx1">
                    <a:lumMod val="95000"/>
                    <a:lumOff val="5000"/>
                  </a:schemeClr>
                </a:solidFill>
                <a:latin typeface="Segoe UI Symbol" panose="020B0502040204020203" pitchFamily="34" charset="0"/>
              </a:rPr>
              <a:t>Na URV, maior dispersão na evolução do NPS, com </a:t>
            </a:r>
            <a:r>
              <a:rPr lang="pt-BR" dirty="0">
                <a:solidFill>
                  <a:schemeClr val="tx1">
                    <a:lumMod val="95000"/>
                    <a:lumOff val="5000"/>
                  </a:schemeClr>
                </a:solidFill>
              </a:rPr>
              <a:t>mais</a:t>
            </a:r>
            <a:r>
              <a:rPr lang="pt-BR" dirty="0">
                <a:solidFill>
                  <a:schemeClr val="tx1">
                    <a:lumMod val="95000"/>
                    <a:lumOff val="5000"/>
                  </a:schemeClr>
                </a:solidFill>
                <a:latin typeface="Segoe UI Symbol" panose="020B0502040204020203" pitchFamily="34" charset="0"/>
              </a:rPr>
              <a:t> movimentos positivos, apesar da alta margem de erro.</a:t>
            </a:r>
          </a:p>
          <a:p>
            <a:pPr>
              <a:spcBef>
                <a:spcPts val="0"/>
              </a:spcBef>
              <a:spcAft>
                <a:spcPts val="1000"/>
              </a:spcAft>
            </a:pPr>
            <a:r>
              <a:rPr lang="pt-BR" dirty="0">
                <a:solidFill>
                  <a:schemeClr val="tx1">
                    <a:lumMod val="95000"/>
                    <a:lumOff val="5000"/>
                  </a:schemeClr>
                </a:solidFill>
                <a:latin typeface="Segoe UI Symbol" panose="020B0502040204020203" pitchFamily="34" charset="0"/>
              </a:rPr>
              <a:t>Entre as maiores </a:t>
            </a:r>
            <a:r>
              <a:rPr lang="pt-BR" dirty="0" err="1">
                <a:solidFill>
                  <a:schemeClr val="tx1">
                    <a:lumMod val="95000"/>
                    <a:lumOff val="5000"/>
                  </a:schemeClr>
                </a:solidFill>
                <a:latin typeface="Segoe UI Symbol" panose="020B0502040204020203" pitchFamily="34" charset="0"/>
              </a:rPr>
              <a:t>UFs</a:t>
            </a:r>
            <a:r>
              <a:rPr lang="pt-BR" dirty="0">
                <a:solidFill>
                  <a:schemeClr val="tx1">
                    <a:lumMod val="95000"/>
                    <a:lumOff val="5000"/>
                  </a:schemeClr>
                </a:solidFill>
                <a:latin typeface="Segoe UI Symbol" panose="020B0502040204020203" pitchFamily="34" charset="0"/>
              </a:rPr>
              <a:t>, alguns destaques de movimentação positiva: SP (embora ainda abaixo da média geral), PR e SC (acima do NPS geral BB).</a:t>
            </a:r>
            <a:endParaRPr lang="pt-BR" dirty="0"/>
          </a:p>
        </p:txBody>
      </p:sp>
    </p:spTree>
    <p:extLst>
      <p:ext uri="{BB962C8B-B14F-4D97-AF65-F5344CB8AC3E}">
        <p14:creationId xmlns:p14="http://schemas.microsoft.com/office/powerpoint/2010/main" val="4089653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descr="Grupo de pessoas sentadas na grama&#10;&#10;Descrição gerada automaticamente">
            <a:extLst>
              <a:ext uri="{FF2B5EF4-FFF2-40B4-BE49-F238E27FC236}">
                <a16:creationId xmlns:a16="http://schemas.microsoft.com/office/drawing/2014/main" id="{422A32F0-4C22-154D-BBA5-AEAEC6E9F05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3502" cy="6858000"/>
          </a:xfrm>
          <a:prstGeom prst="rect">
            <a:avLst/>
          </a:prstGeom>
        </p:spPr>
      </p:pic>
      <p:sp>
        <p:nvSpPr>
          <p:cNvPr id="14" name="Retângulo 13">
            <a:extLst>
              <a:ext uri="{FF2B5EF4-FFF2-40B4-BE49-F238E27FC236}">
                <a16:creationId xmlns:a16="http://schemas.microsoft.com/office/drawing/2014/main" id="{61289564-3C03-104A-ADF3-10AF2ED53A8B}"/>
              </a:ext>
            </a:extLst>
          </p:cNvPr>
          <p:cNvSpPr/>
          <p:nvPr/>
        </p:nvSpPr>
        <p:spPr>
          <a:xfrm>
            <a:off x="3280704" y="-17187"/>
            <a:ext cx="5618548" cy="6875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600"/>
          </a:p>
        </p:txBody>
      </p:sp>
      <p:sp>
        <p:nvSpPr>
          <p:cNvPr id="61" name="Forma Livre 60">
            <a:extLst>
              <a:ext uri="{FF2B5EF4-FFF2-40B4-BE49-F238E27FC236}">
                <a16:creationId xmlns:a16="http://schemas.microsoft.com/office/drawing/2014/main" id="{CEE72A93-7B58-0545-8832-6B51D56F5260}"/>
              </a:ext>
            </a:extLst>
          </p:cNvPr>
          <p:cNvSpPr/>
          <p:nvPr/>
        </p:nvSpPr>
        <p:spPr>
          <a:xfrm>
            <a:off x="8473885" y="-3459"/>
            <a:ext cx="3721927" cy="6877319"/>
          </a:xfrm>
          <a:custGeom>
            <a:avLst/>
            <a:gdLst>
              <a:gd name="connsiteX0" fmla="*/ 209225 w 3721927"/>
              <a:gd name="connsiteY0" fmla="*/ 0 h 6877319"/>
              <a:gd name="connsiteX1" fmla="*/ 3721927 w 3721927"/>
              <a:gd name="connsiteY1" fmla="*/ 0 h 6877319"/>
              <a:gd name="connsiteX2" fmla="*/ 3721927 w 3721927"/>
              <a:gd name="connsiteY2" fmla="*/ 6877319 h 6877319"/>
              <a:gd name="connsiteX3" fmla="*/ 209225 w 3721927"/>
              <a:gd name="connsiteY3" fmla="*/ 6877319 h 6877319"/>
              <a:gd name="connsiteX4" fmla="*/ 209225 w 3721927"/>
              <a:gd name="connsiteY4" fmla="*/ 1293139 h 6877319"/>
              <a:gd name="connsiteX5" fmla="*/ 0 w 3721927"/>
              <a:gd name="connsiteY5" fmla="*/ 1083914 h 6877319"/>
              <a:gd name="connsiteX6" fmla="*/ 209225 w 3721927"/>
              <a:gd name="connsiteY6" fmla="*/ 874688 h 687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1927" h="6877319">
                <a:moveTo>
                  <a:pt x="209225" y="0"/>
                </a:moveTo>
                <a:lnTo>
                  <a:pt x="3721927" y="0"/>
                </a:lnTo>
                <a:lnTo>
                  <a:pt x="3721927" y="6877319"/>
                </a:lnTo>
                <a:lnTo>
                  <a:pt x="209225" y="6877319"/>
                </a:lnTo>
                <a:lnTo>
                  <a:pt x="209225" y="1293139"/>
                </a:lnTo>
                <a:lnTo>
                  <a:pt x="0" y="1083914"/>
                </a:lnTo>
                <a:lnTo>
                  <a:pt x="209225" y="874688"/>
                </a:lnTo>
                <a:close/>
              </a:path>
            </a:pathLst>
          </a:custGeom>
          <a:solidFill>
            <a:srgbClr val="00B0F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59" name="Forma Livre 58">
            <a:extLst>
              <a:ext uri="{FF2B5EF4-FFF2-40B4-BE49-F238E27FC236}">
                <a16:creationId xmlns:a16="http://schemas.microsoft.com/office/drawing/2014/main" id="{23465667-2E8A-3849-AE88-B53CFBFEBC6B}"/>
              </a:ext>
            </a:extLst>
          </p:cNvPr>
          <p:cNvSpPr/>
          <p:nvPr/>
        </p:nvSpPr>
        <p:spPr>
          <a:xfrm>
            <a:off x="0" y="-17187"/>
            <a:ext cx="3742363" cy="6905183"/>
          </a:xfrm>
          <a:custGeom>
            <a:avLst/>
            <a:gdLst>
              <a:gd name="connsiteX0" fmla="*/ 0 w 3742363"/>
              <a:gd name="connsiteY0" fmla="*/ 0 h 6872733"/>
              <a:gd name="connsiteX1" fmla="*/ 3510360 w 3742363"/>
              <a:gd name="connsiteY1" fmla="*/ 0 h 6872733"/>
              <a:gd name="connsiteX2" fmla="*/ 3510360 w 3742363"/>
              <a:gd name="connsiteY2" fmla="*/ 895105 h 6872733"/>
              <a:gd name="connsiteX3" fmla="*/ 3742363 w 3742363"/>
              <a:gd name="connsiteY3" fmla="*/ 1127108 h 6872733"/>
              <a:gd name="connsiteX4" fmla="*/ 3510360 w 3742363"/>
              <a:gd name="connsiteY4" fmla="*/ 1359111 h 6872733"/>
              <a:gd name="connsiteX5" fmla="*/ 3510360 w 3742363"/>
              <a:gd name="connsiteY5" fmla="*/ 6872733 h 6872733"/>
              <a:gd name="connsiteX6" fmla="*/ 0 w 3742363"/>
              <a:gd name="connsiteY6" fmla="*/ 6872733 h 687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363" h="6872733">
                <a:moveTo>
                  <a:pt x="0" y="0"/>
                </a:moveTo>
                <a:lnTo>
                  <a:pt x="3510360" y="0"/>
                </a:lnTo>
                <a:lnTo>
                  <a:pt x="3510360" y="895105"/>
                </a:lnTo>
                <a:lnTo>
                  <a:pt x="3742363" y="1127108"/>
                </a:lnTo>
                <a:lnTo>
                  <a:pt x="3510360" y="1359111"/>
                </a:lnTo>
                <a:lnTo>
                  <a:pt x="3510360" y="6872733"/>
                </a:lnTo>
                <a:lnTo>
                  <a:pt x="0" y="6872733"/>
                </a:lnTo>
                <a:close/>
              </a:path>
            </a:pathLst>
          </a:custGeom>
          <a:solidFill>
            <a:schemeClr val="accent4">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graphicFrame>
        <p:nvGraphicFramePr>
          <p:cNvPr id="43" name="Tabela 42">
            <a:extLst>
              <a:ext uri="{FF2B5EF4-FFF2-40B4-BE49-F238E27FC236}">
                <a16:creationId xmlns:a16="http://schemas.microsoft.com/office/drawing/2014/main" id="{F74714B0-A94B-3E49-BAC0-8108FA2A8EC5}"/>
              </a:ext>
            </a:extLst>
          </p:cNvPr>
          <p:cNvGraphicFramePr>
            <a:graphicFrameLocks noGrp="1"/>
          </p:cNvGraphicFramePr>
          <p:nvPr>
            <p:extLst>
              <p:ext uri="{D42A27DB-BD31-4B8C-83A1-F6EECF244321}">
                <p14:modId xmlns:p14="http://schemas.microsoft.com/office/powerpoint/2010/main" val="2407979360"/>
              </p:ext>
            </p:extLst>
          </p:nvPr>
        </p:nvGraphicFramePr>
        <p:xfrm>
          <a:off x="3748981" y="2465278"/>
          <a:ext cx="4694038" cy="4173942"/>
        </p:xfrm>
        <a:graphic>
          <a:graphicData uri="http://schemas.openxmlformats.org/drawingml/2006/table">
            <a:tbl>
              <a:tblPr>
                <a:tableStyleId>{5C22544A-7EE6-4342-B048-85BDC9FD1C3A}</a:tableStyleId>
              </a:tblPr>
              <a:tblGrid>
                <a:gridCol w="2701139">
                  <a:extLst>
                    <a:ext uri="{9D8B030D-6E8A-4147-A177-3AD203B41FA5}">
                      <a16:colId xmlns:a16="http://schemas.microsoft.com/office/drawing/2014/main" val="2173893176"/>
                    </a:ext>
                  </a:extLst>
                </a:gridCol>
                <a:gridCol w="652385">
                  <a:extLst>
                    <a:ext uri="{9D8B030D-6E8A-4147-A177-3AD203B41FA5}">
                      <a16:colId xmlns:a16="http://schemas.microsoft.com/office/drawing/2014/main" val="3274371195"/>
                    </a:ext>
                  </a:extLst>
                </a:gridCol>
                <a:gridCol w="670257">
                  <a:extLst>
                    <a:ext uri="{9D8B030D-6E8A-4147-A177-3AD203B41FA5}">
                      <a16:colId xmlns:a16="http://schemas.microsoft.com/office/drawing/2014/main" val="961758756"/>
                    </a:ext>
                  </a:extLst>
                </a:gridCol>
                <a:gridCol w="670257">
                  <a:extLst>
                    <a:ext uri="{9D8B030D-6E8A-4147-A177-3AD203B41FA5}">
                      <a16:colId xmlns:a16="http://schemas.microsoft.com/office/drawing/2014/main" val="4107964407"/>
                    </a:ext>
                  </a:extLst>
                </a:gridCol>
              </a:tblGrid>
              <a:tr h="468000">
                <a:tc>
                  <a:txBody>
                    <a:bodyPr/>
                    <a:lstStyle/>
                    <a:p>
                      <a:pPr algn="l" fontAlgn="b"/>
                      <a:endParaRPr lang="pt-BR" sz="1200" b="1" i="0" u="none" strike="noStrike" spc="40" baseline="0" dirty="0">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pt-BR" sz="1200" b="1" u="none" strike="noStrike" spc="40" baseline="0" dirty="0">
                          <a:solidFill>
                            <a:schemeClr val="bg1"/>
                          </a:solidFill>
                          <a:effectLst/>
                          <a:latin typeface="Segoe UI" panose="020B0502040204020203" pitchFamily="34" charset="0"/>
                          <a:cs typeface="Segoe UI" panose="020B0502040204020203" pitchFamily="34" charset="0"/>
                        </a:rPr>
                        <a:t>UAV</a:t>
                      </a:r>
                      <a:endParaRPr lang="pt-BR" sz="1200" b="1" i="0" u="none" strike="noStrike" spc="40" baseline="0" dirty="0">
                        <a:solidFill>
                          <a:schemeClr val="bg1"/>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b"/>
                      <a:r>
                        <a:rPr lang="pt-BR" sz="1200" b="1" u="none" strike="noStrike" spc="40" baseline="0" dirty="0">
                          <a:solidFill>
                            <a:schemeClr val="bg1"/>
                          </a:solidFill>
                          <a:effectLst/>
                          <a:latin typeface="Segoe UI" panose="020B0502040204020203" pitchFamily="34" charset="0"/>
                          <a:cs typeface="Segoe UI" panose="020B0502040204020203" pitchFamily="34" charset="0"/>
                        </a:rPr>
                        <a:t>URV</a:t>
                      </a:r>
                      <a:endParaRPr lang="pt-BR" sz="1200" b="1" i="0" u="none" strike="noStrike" spc="40" baseline="0" dirty="0">
                        <a:solidFill>
                          <a:schemeClr val="bg1"/>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b"/>
                      <a:r>
                        <a:rPr lang="pt-BR" sz="1200" b="1" u="none" strike="noStrike" spc="40" baseline="0" dirty="0">
                          <a:solidFill>
                            <a:schemeClr val="bg1"/>
                          </a:solidFill>
                          <a:effectLst/>
                          <a:latin typeface="Segoe UI" panose="020B0502040204020203" pitchFamily="34" charset="0"/>
                          <a:cs typeface="Segoe UI" panose="020B0502040204020203" pitchFamily="34" charset="0"/>
                        </a:rPr>
                        <a:t>Geral BB</a:t>
                      </a:r>
                      <a:endParaRPr lang="pt-BR" sz="1200" b="1" i="0" u="none" strike="noStrike" spc="40" baseline="0" dirty="0">
                        <a:solidFill>
                          <a:schemeClr val="bg1"/>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4035754383"/>
                  </a:ext>
                </a:extLst>
              </a:tr>
              <a:tr h="340971">
                <a:tc>
                  <a:txBody>
                    <a:bodyPr/>
                    <a:lstStyle/>
                    <a:p>
                      <a:pPr algn="l" fontAlgn="t"/>
                      <a:r>
                        <a:rPr lang="pt-BR" sz="1200" b="1" i="0" u="none" strike="noStrike" spc="40" baseline="0" dirty="0">
                          <a:solidFill>
                            <a:schemeClr val="tx1"/>
                          </a:solidFill>
                          <a:effectLst/>
                          <a:latin typeface="Segoe UI" panose="020B0502040204020203" pitchFamily="34" charset="0"/>
                          <a:ea typeface="Segoe UI Symbol" panose="020B0502040204020203" pitchFamily="34" charset="0"/>
                          <a:cs typeface="Segoe UI" panose="020B0502040204020203" pitchFamily="34" charset="0"/>
                        </a:rPr>
                        <a:t>NPS</a:t>
                      </a:r>
                    </a:p>
                  </a:txBody>
                  <a:tcPr marL="13094" marR="13094" marT="13094" marB="0" anchor="ctr">
                    <a:lnL w="12700" cmpd="sng">
                      <a:noFill/>
                    </a:lnL>
                    <a:lnR w="12700" cmpd="sng">
                      <a:noFill/>
                    </a:lnR>
                    <a:lnT w="12700" cmpd="sng">
                      <a:noFill/>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a:solidFill>
                            <a:srgbClr val="000000"/>
                          </a:solidFill>
                          <a:effectLst/>
                          <a:latin typeface="Segoe UI" panose="020B0502040204020203" pitchFamily="34" charset="0"/>
                        </a:rPr>
                        <a:t>33,30</a:t>
                      </a:r>
                    </a:p>
                  </a:txBody>
                  <a:tcPr marL="9525" marR="9525" marT="9525" marB="0" anchor="ctr">
                    <a:lnL w="12700" cmpd="sng">
                      <a:noFill/>
                    </a:lnL>
                    <a:lnR w="12700" cmpd="sng">
                      <a:noFill/>
                    </a:lnR>
                    <a:lnT w="12700" cmpd="sng">
                      <a:noFill/>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a:solidFill>
                            <a:srgbClr val="000000"/>
                          </a:solidFill>
                          <a:effectLst/>
                          <a:latin typeface="Segoe UI" panose="020B0502040204020203" pitchFamily="34" charset="0"/>
                        </a:rPr>
                        <a:t>34,90</a:t>
                      </a:r>
                    </a:p>
                  </a:txBody>
                  <a:tcPr marL="9525" marR="9525" marT="9525" marB="0" anchor="ctr">
                    <a:lnL w="12700" cmpd="sng">
                      <a:noFill/>
                    </a:lnL>
                    <a:lnR w="12700" cmpd="sng">
                      <a:noFill/>
                    </a:lnR>
                    <a:lnT w="12700" cmpd="sng">
                      <a:noFill/>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a:solidFill>
                            <a:srgbClr val="000000"/>
                          </a:solidFill>
                          <a:effectLst/>
                          <a:latin typeface="Segoe UI" panose="020B0502040204020203" pitchFamily="34" charset="0"/>
                        </a:rPr>
                        <a:t>33,64</a:t>
                      </a:r>
                    </a:p>
                  </a:txBody>
                  <a:tcPr marL="9525" marR="9525" marT="9525" marB="0" anchor="ctr">
                    <a:lnL w="12700" cmpd="sng">
                      <a:noFill/>
                    </a:lnL>
                    <a:lnR w="12700" cmpd="sng">
                      <a:noFill/>
                    </a:lnR>
                    <a:lnT w="12700" cmpd="sng">
                      <a:noFill/>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6877413"/>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Conveniência e praticidade</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dirty="0">
                          <a:solidFill>
                            <a:srgbClr val="000000"/>
                          </a:solidFill>
                          <a:effectLst/>
                          <a:latin typeface="Segoe UI" panose="020B0502040204020203" pitchFamily="34" charset="0"/>
                        </a:rPr>
                        <a:t>76,38</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77,80</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76,64</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767141"/>
                  </a:ext>
                </a:extLst>
              </a:tr>
              <a:tr h="432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Relacionamento e atendimento de gerentes/funcionários</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dirty="0">
                          <a:solidFill>
                            <a:srgbClr val="000000"/>
                          </a:solidFill>
                          <a:effectLst/>
                          <a:latin typeface="Segoe UI" panose="020B0502040204020203" pitchFamily="34" charset="0"/>
                        </a:rPr>
                        <a:t>74,87</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80,01</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75,82</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50744"/>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Produtos e serviços adequados</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69,69</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72,21</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70,15</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5424494"/>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Preços das taxas, tarifas e juros</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51,42</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50,96</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51,34</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993934"/>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Agências</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73,32</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70,70</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72,84</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853354"/>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Caixas Eletrônicos</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76,80</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74,45</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76,37</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274426"/>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Aplicativo</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85,03</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85,49</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85,11</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864051"/>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Internet Banking</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78,99</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82,14</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79,59</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111623"/>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Central de relacionamento</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69,89</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72,31</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70,35</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4302469"/>
                  </a:ext>
                </a:extLst>
              </a:tr>
              <a:tr h="288000">
                <a:tc>
                  <a:txBody>
                    <a:bodyPr/>
                    <a:lstStyle/>
                    <a:p>
                      <a:pPr algn="l" fontAlgn="t"/>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Relação custo </a:t>
                      </a:r>
                      <a:r>
                        <a:rPr lang="pt-BR" sz="1200" u="none" strike="noStrike" spc="40" baseline="0" dirty="0" err="1">
                          <a:effectLst/>
                          <a:latin typeface="Segoe UI" panose="020B0502040204020203" pitchFamily="34" charset="0"/>
                          <a:ea typeface="Segoe UI Symbol" panose="020B0502040204020203" pitchFamily="34" charset="0"/>
                          <a:cs typeface="Segoe UI" panose="020B0502040204020203" pitchFamily="34" charset="0"/>
                        </a:rPr>
                        <a:t>x</a:t>
                      </a:r>
                      <a:r>
                        <a:rPr lang="pt-BR" sz="1200"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 benefício</a:t>
                      </a:r>
                      <a:endParaRPr lang="pt-BR" sz="1200" b="0"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67,17</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67,87</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0" i="0" u="none" strike="noStrike">
                          <a:solidFill>
                            <a:srgbClr val="000000"/>
                          </a:solidFill>
                          <a:effectLst/>
                          <a:latin typeface="Segoe UI" panose="020B0502040204020203" pitchFamily="34" charset="0"/>
                        </a:rPr>
                        <a:t>67,30</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596842"/>
                  </a:ext>
                </a:extLst>
              </a:tr>
              <a:tr h="340971">
                <a:tc>
                  <a:txBody>
                    <a:bodyPr/>
                    <a:lstStyle/>
                    <a:p>
                      <a:pPr algn="l" fontAlgn="t"/>
                      <a:r>
                        <a:rPr lang="pt-BR" sz="1200" b="1" u="none" strike="noStrike" spc="40" baseline="0" dirty="0">
                          <a:effectLst/>
                          <a:latin typeface="Segoe UI" panose="020B0502040204020203" pitchFamily="34" charset="0"/>
                          <a:ea typeface="Segoe UI Symbol" panose="020B0502040204020203" pitchFamily="34" charset="0"/>
                          <a:cs typeface="Segoe UI" panose="020B0502040204020203" pitchFamily="34" charset="0"/>
                        </a:rPr>
                        <a:t>Satisfação Geral - CSAT</a:t>
                      </a:r>
                      <a:endParaRPr lang="pt-BR" sz="1200" b="1" i="0" u="none" strike="noStrike" spc="40" baseline="0" dirty="0">
                        <a:solidFill>
                          <a:srgbClr val="666666"/>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3094" marR="13094" marT="13094"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a:solidFill>
                            <a:srgbClr val="000000"/>
                          </a:solidFill>
                          <a:effectLst/>
                          <a:latin typeface="Segoe UI" panose="020B0502040204020203" pitchFamily="34" charset="0"/>
                        </a:rPr>
                        <a:t>71,21</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a:solidFill>
                            <a:srgbClr val="000000"/>
                          </a:solidFill>
                          <a:effectLst/>
                          <a:latin typeface="Segoe UI" panose="020B0502040204020203" pitchFamily="34" charset="0"/>
                        </a:rPr>
                        <a:t>71,87</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pt-BR" sz="1200" b="1" i="0" u="none" strike="noStrike" dirty="0">
                          <a:solidFill>
                            <a:srgbClr val="000000"/>
                          </a:solidFill>
                          <a:effectLst/>
                          <a:latin typeface="Segoe UI" panose="020B0502040204020203" pitchFamily="34" charset="0"/>
                        </a:rPr>
                        <a:t>71,33</a:t>
                      </a:r>
                    </a:p>
                  </a:txBody>
                  <a:tcPr marL="9525" marR="9525" marT="9525" marB="0" anchor="ctr">
                    <a:lnL w="12700" cmpd="sng">
                      <a:noFill/>
                    </a:lnL>
                    <a:lnR w="12700" cmpd="sng">
                      <a:noFill/>
                    </a:lnR>
                    <a:lnT w="6350" cap="flat" cmpd="sng" algn="ctr">
                      <a:solidFill>
                        <a:schemeClr val="tx1">
                          <a:lumMod val="75000"/>
                          <a:lumOff val="25000"/>
                        </a:schemeClr>
                      </a:solidFill>
                      <a:prstDash val="sysDash"/>
                      <a:round/>
                      <a:headEnd type="none" w="med" len="med"/>
                      <a:tailEnd type="none" w="med" len="med"/>
                    </a:lnT>
                    <a:lnB w="6350" cap="flat" cmpd="sng" algn="ctr">
                      <a:solidFill>
                        <a:schemeClr val="tx1">
                          <a:lumMod val="75000"/>
                          <a:lumOff val="2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81917"/>
                  </a:ext>
                </a:extLst>
              </a:tr>
            </a:tbl>
          </a:graphicData>
        </a:graphic>
      </p:graphicFrame>
      <p:sp>
        <p:nvSpPr>
          <p:cNvPr id="32" name="Retângulo 31">
            <a:extLst>
              <a:ext uri="{FF2B5EF4-FFF2-40B4-BE49-F238E27FC236}">
                <a16:creationId xmlns:a16="http://schemas.microsoft.com/office/drawing/2014/main" id="{84A856BD-40B7-AF48-9E7D-AA21CD07D2D9}"/>
              </a:ext>
            </a:extLst>
          </p:cNvPr>
          <p:cNvSpPr/>
          <p:nvPr/>
        </p:nvSpPr>
        <p:spPr>
          <a:xfrm>
            <a:off x="9005455" y="1001229"/>
            <a:ext cx="1565563" cy="430888"/>
          </a:xfrm>
          <a:prstGeom prst="rect">
            <a:avLst/>
          </a:prstGeom>
          <a:noFill/>
        </p:spPr>
        <p:txBody>
          <a:bodyPr wrap="square" anchor="ctr">
            <a:noAutofit/>
          </a:bodyPr>
          <a:lstStyle/>
          <a:p>
            <a:pPr algn="ctr"/>
            <a:r>
              <a:rPr lang="pt-BR" sz="4800" b="1" dirty="0">
                <a:solidFill>
                  <a:schemeClr val="tx1">
                    <a:lumMod val="85000"/>
                    <a:lumOff val="15000"/>
                  </a:schemeClr>
                </a:solidFill>
                <a:latin typeface="Segoe UI" panose="020B0502040204020203" pitchFamily="34" charset="0"/>
                <a:cs typeface="Segoe UI" panose="020B0502040204020203" pitchFamily="34" charset="0"/>
              </a:rPr>
              <a:t>URV</a:t>
            </a:r>
          </a:p>
        </p:txBody>
      </p:sp>
      <p:sp>
        <p:nvSpPr>
          <p:cNvPr id="2" name="Retângulo 1">
            <a:extLst>
              <a:ext uri="{FF2B5EF4-FFF2-40B4-BE49-F238E27FC236}">
                <a16:creationId xmlns:a16="http://schemas.microsoft.com/office/drawing/2014/main" id="{38AB1711-831B-B943-AD9F-CEEE4032BA97}"/>
              </a:ext>
            </a:extLst>
          </p:cNvPr>
          <p:cNvSpPr/>
          <p:nvPr/>
        </p:nvSpPr>
        <p:spPr>
          <a:xfrm>
            <a:off x="1421631" y="1519948"/>
            <a:ext cx="1888673" cy="923330"/>
          </a:xfrm>
          <a:prstGeom prst="rect">
            <a:avLst/>
          </a:prstGeom>
        </p:spPr>
        <p:txBody>
          <a:bodyPr wrap="square">
            <a:spAutoFit/>
          </a:bodyPr>
          <a:lstStyle/>
          <a:p>
            <a:r>
              <a:rPr lang="pt-BR" dirty="0">
                <a:solidFill>
                  <a:schemeClr val="tx1">
                    <a:lumMod val="85000"/>
                    <a:lumOff val="15000"/>
                  </a:schemeClr>
                </a:solidFill>
                <a:latin typeface="Segoe UI" panose="020B0502040204020203" pitchFamily="34" charset="0"/>
                <a:cs typeface="Segoe UI" panose="020B0502040204020203" pitchFamily="34" charset="0"/>
              </a:rPr>
              <a:t>Satisfação mais dependente da rede</a:t>
            </a:r>
          </a:p>
        </p:txBody>
      </p:sp>
      <p:cxnSp>
        <p:nvCxnSpPr>
          <p:cNvPr id="4" name="Conector Reto 3">
            <a:extLst>
              <a:ext uri="{FF2B5EF4-FFF2-40B4-BE49-F238E27FC236}">
                <a16:creationId xmlns:a16="http://schemas.microsoft.com/office/drawing/2014/main" id="{8C9EF7AB-C6FB-F440-9D91-B0EDF635552A}"/>
              </a:ext>
            </a:extLst>
          </p:cNvPr>
          <p:cNvCxnSpPr/>
          <p:nvPr/>
        </p:nvCxnSpPr>
        <p:spPr>
          <a:xfrm>
            <a:off x="10150274" y="2493818"/>
            <a:ext cx="1654214" cy="0"/>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B7E9961E-AF8C-454D-BE38-C19E383E8136}"/>
              </a:ext>
            </a:extLst>
          </p:cNvPr>
          <p:cNvSpPr/>
          <p:nvPr/>
        </p:nvSpPr>
        <p:spPr>
          <a:xfrm>
            <a:off x="277091" y="1001229"/>
            <a:ext cx="1565563" cy="430888"/>
          </a:xfrm>
          <a:prstGeom prst="rect">
            <a:avLst/>
          </a:prstGeom>
          <a:noFill/>
        </p:spPr>
        <p:txBody>
          <a:bodyPr wrap="square" anchor="ctr">
            <a:noAutofit/>
          </a:bodyPr>
          <a:lstStyle/>
          <a:p>
            <a:pPr algn="ctr"/>
            <a:r>
              <a:rPr lang="pt-BR" sz="4800" b="1" dirty="0">
                <a:solidFill>
                  <a:schemeClr val="tx1">
                    <a:lumMod val="85000"/>
                    <a:lumOff val="15000"/>
                  </a:schemeClr>
                </a:solidFill>
                <a:latin typeface="Segoe UI" panose="020B0502040204020203" pitchFamily="34" charset="0"/>
                <a:cs typeface="Segoe UI" panose="020B0502040204020203" pitchFamily="34" charset="0"/>
              </a:rPr>
              <a:t>UAV</a:t>
            </a:r>
          </a:p>
        </p:txBody>
      </p:sp>
      <p:sp>
        <p:nvSpPr>
          <p:cNvPr id="36" name="Retângulo 35">
            <a:extLst>
              <a:ext uri="{FF2B5EF4-FFF2-40B4-BE49-F238E27FC236}">
                <a16:creationId xmlns:a16="http://schemas.microsoft.com/office/drawing/2014/main" id="{44A38070-80BE-DA4F-ADE0-65BD4EAA0AAB}"/>
              </a:ext>
            </a:extLst>
          </p:cNvPr>
          <p:cNvSpPr/>
          <p:nvPr/>
        </p:nvSpPr>
        <p:spPr>
          <a:xfrm>
            <a:off x="10044274" y="1512204"/>
            <a:ext cx="2160784" cy="923330"/>
          </a:xfrm>
          <a:prstGeom prst="rect">
            <a:avLst/>
          </a:prstGeom>
        </p:spPr>
        <p:txBody>
          <a:bodyPr wrap="square">
            <a:spAutoFit/>
          </a:bodyPr>
          <a:lstStyle/>
          <a:p>
            <a:r>
              <a:rPr lang="pt-BR" dirty="0">
                <a:solidFill>
                  <a:schemeClr val="tx1">
                    <a:lumMod val="85000"/>
                    <a:lumOff val="15000"/>
                  </a:schemeClr>
                </a:solidFill>
                <a:latin typeface="Segoe UI" panose="020B0502040204020203" pitchFamily="34" charset="0"/>
                <a:cs typeface="Segoe UI" panose="020B0502040204020203" pitchFamily="34" charset="0"/>
              </a:rPr>
              <a:t>Conveniência proporcionada por Relacionamento</a:t>
            </a:r>
          </a:p>
        </p:txBody>
      </p:sp>
      <p:cxnSp>
        <p:nvCxnSpPr>
          <p:cNvPr id="38" name="Conector Reto 37">
            <a:extLst>
              <a:ext uri="{FF2B5EF4-FFF2-40B4-BE49-F238E27FC236}">
                <a16:creationId xmlns:a16="http://schemas.microsoft.com/office/drawing/2014/main" id="{7E848419-CD69-6444-A160-3163E16073F7}"/>
              </a:ext>
            </a:extLst>
          </p:cNvPr>
          <p:cNvCxnSpPr/>
          <p:nvPr/>
        </p:nvCxnSpPr>
        <p:spPr>
          <a:xfrm>
            <a:off x="1421910" y="2493818"/>
            <a:ext cx="1654214" cy="0"/>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sp>
        <p:nvSpPr>
          <p:cNvPr id="47" name="Título 1">
            <a:extLst>
              <a:ext uri="{FF2B5EF4-FFF2-40B4-BE49-F238E27FC236}">
                <a16:creationId xmlns:a16="http://schemas.microsoft.com/office/drawing/2014/main" id="{12EB1C30-0DEB-7B40-B338-34E7A9B0E982}"/>
              </a:ext>
            </a:extLst>
          </p:cNvPr>
          <p:cNvSpPr txBox="1">
            <a:spLocks/>
          </p:cNvSpPr>
          <p:nvPr/>
        </p:nvSpPr>
        <p:spPr>
          <a:xfrm>
            <a:off x="3531066" y="318671"/>
            <a:ext cx="5133963" cy="601638"/>
          </a:xfrm>
          <a:prstGeom prst="rect">
            <a:avLst/>
          </a:prstGeom>
        </p:spPr>
        <p:txBody>
          <a:bodyPr vert="horz" lIns="0" tIns="45720" rIns="0" bIns="45720" rtlCol="0" anchor="t">
            <a:noAutofit/>
          </a:bodyPr>
          <a:lstStyle>
            <a:lvl1pPr>
              <a:lnSpc>
                <a:spcPct val="90000"/>
              </a:lnSpc>
              <a:spcBef>
                <a:spcPct val="0"/>
              </a:spcBef>
              <a:buNone/>
              <a:defRPr sz="2400" b="1" i="0" spc="300" baseline="0">
                <a:latin typeface="Segoe UI" panose="020B0502040204020203" pitchFamily="34" charset="0"/>
                <a:ea typeface="+mj-ea"/>
                <a:cs typeface="Segoe UI" panose="020B0502040204020203" pitchFamily="34" charset="0"/>
              </a:defRPr>
            </a:lvl1pPr>
          </a:lstStyle>
          <a:p>
            <a:pPr algn="ctr"/>
            <a:r>
              <a:rPr lang="pt-BR" dirty="0"/>
              <a:t>INDICADORES DE SATISFAÇÃO</a:t>
            </a:r>
            <a:br>
              <a:rPr lang="pt-BR" dirty="0"/>
            </a:br>
            <a:r>
              <a:rPr lang="pt-BR" dirty="0"/>
              <a:t>NAS UNIDADES VAREJO</a:t>
            </a:r>
          </a:p>
        </p:txBody>
      </p:sp>
      <p:sp>
        <p:nvSpPr>
          <p:cNvPr id="18" name="CaixaDeTexto 17">
            <a:extLst>
              <a:ext uri="{FF2B5EF4-FFF2-40B4-BE49-F238E27FC236}">
                <a16:creationId xmlns:a16="http://schemas.microsoft.com/office/drawing/2014/main" id="{3CD689FD-12C6-EF4F-A50B-866EC86C673D}"/>
              </a:ext>
            </a:extLst>
          </p:cNvPr>
          <p:cNvSpPr txBox="1"/>
          <p:nvPr/>
        </p:nvSpPr>
        <p:spPr>
          <a:xfrm>
            <a:off x="4883668" y="1336850"/>
            <a:ext cx="2244193" cy="310726"/>
          </a:xfrm>
          <a:prstGeom prst="rect">
            <a:avLst/>
          </a:prstGeom>
          <a:noFill/>
        </p:spPr>
        <p:txBody>
          <a:bodyPr wrap="square" lIns="0" rIns="0" rtlCol="0" anchor="t">
            <a:spAutoFit/>
          </a:bodyPr>
          <a:lstStyle/>
          <a:p>
            <a:pPr algn="ctr">
              <a:lnSpc>
                <a:spcPct val="110000"/>
              </a:lnSpc>
              <a:spcAft>
                <a:spcPts val="1000"/>
              </a:spcAft>
            </a:pPr>
            <a:r>
              <a:rPr lang="pt-BR" sz="14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Média Móvel - Março 2020</a:t>
            </a:r>
          </a:p>
        </p:txBody>
      </p:sp>
      <p:sp>
        <p:nvSpPr>
          <p:cNvPr id="20" name="CaixaDeTexto 26">
            <a:extLst>
              <a:ext uri="{FF2B5EF4-FFF2-40B4-BE49-F238E27FC236}">
                <a16:creationId xmlns:a16="http://schemas.microsoft.com/office/drawing/2014/main" id="{222C7D25-AC71-B444-BD55-E685CBA3997E}"/>
              </a:ext>
            </a:extLst>
          </p:cNvPr>
          <p:cNvSpPr txBox="1"/>
          <p:nvPr/>
        </p:nvSpPr>
        <p:spPr>
          <a:xfrm>
            <a:off x="3753699" y="1658576"/>
            <a:ext cx="4695937" cy="954107"/>
          </a:xfrm>
          <a:prstGeom prst="rect">
            <a:avLst/>
          </a:prstGeom>
          <a:noFill/>
        </p:spPr>
        <p:txBody>
          <a:bodyPr wrap="square" lIns="0" rtlCol="0">
            <a:spAutoFit/>
          </a:bodyPr>
          <a:lstStyle/>
          <a:p>
            <a:r>
              <a:rPr lang="pt-BR" sz="1400" dirty="0">
                <a:latin typeface="Segoe UI" panose="020B0502040204020203" pitchFamily="34" charset="0"/>
                <a:cs typeface="Segoe UI" panose="020B0502040204020203" pitchFamily="34" charset="0"/>
              </a:rPr>
              <a:t>Poucas diferenças nos indicadores mais subjetivos de satisfação, mas com algumas percepções distintas sobre a qualidade dos serviços BB, indicadores considerados objetivos:</a:t>
            </a:r>
          </a:p>
        </p:txBody>
      </p:sp>
      <p:sp>
        <p:nvSpPr>
          <p:cNvPr id="21" name="Espaço Reservado para Texto 3">
            <a:extLst>
              <a:ext uri="{FF2B5EF4-FFF2-40B4-BE49-F238E27FC236}">
                <a16:creationId xmlns:a16="http://schemas.microsoft.com/office/drawing/2014/main" id="{5B90B08A-93A0-6240-9211-676FF8C212D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24" name="CaixaDeTexto 26">
            <a:extLst>
              <a:ext uri="{FF2B5EF4-FFF2-40B4-BE49-F238E27FC236}">
                <a16:creationId xmlns:a16="http://schemas.microsoft.com/office/drawing/2014/main" id="{71670672-BA1D-4B03-8CAB-FCC4A1921C8F}"/>
              </a:ext>
            </a:extLst>
          </p:cNvPr>
          <p:cNvSpPr txBox="1"/>
          <p:nvPr/>
        </p:nvSpPr>
        <p:spPr>
          <a:xfrm>
            <a:off x="204572" y="2721924"/>
            <a:ext cx="3076132" cy="1732654"/>
          </a:xfrm>
          <a:prstGeom prst="rect">
            <a:avLst/>
          </a:prstGeom>
          <a:noFill/>
        </p:spPr>
        <p:txBody>
          <a:bodyPr wrap="square" lIns="0" rtlCol="0">
            <a:spAutoFit/>
          </a:bodyPr>
          <a:lstStyle/>
          <a:p>
            <a:pPr>
              <a:lnSpc>
                <a:spcPct val="110000"/>
              </a:lnSpc>
              <a:spcAft>
                <a:spcPts val="7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Apesar da tendência de menor percepção de valor no BB na maior parte dos indicadores avaliados, clientes da UAV tendem a ter maior satisfação com </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Agências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a:t>
            </a:r>
            <a:r>
              <a:rPr lang="pt-BR" sz="1400" b="1" spc="10" dirty="0" err="1">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TAAs</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indicando um relacionamento com maior dependência desses canais.</a:t>
            </a:r>
          </a:p>
        </p:txBody>
      </p:sp>
      <p:sp>
        <p:nvSpPr>
          <p:cNvPr id="25" name="CaixaDeTexto 26">
            <a:extLst>
              <a:ext uri="{FF2B5EF4-FFF2-40B4-BE49-F238E27FC236}">
                <a16:creationId xmlns:a16="http://schemas.microsoft.com/office/drawing/2014/main" id="{4A884DA3-9617-474A-B0A3-0BC7625B5B2D}"/>
              </a:ext>
            </a:extLst>
          </p:cNvPr>
          <p:cNvSpPr txBox="1"/>
          <p:nvPr/>
        </p:nvSpPr>
        <p:spPr>
          <a:xfrm>
            <a:off x="9099525" y="2721924"/>
            <a:ext cx="3076132" cy="2206630"/>
          </a:xfrm>
          <a:prstGeom prst="rect">
            <a:avLst/>
          </a:prstGeom>
          <a:noFill/>
        </p:spPr>
        <p:txBody>
          <a:bodyPr wrap="square" lIns="0" rtlCol="0">
            <a:spAutoFit/>
          </a:bodyPr>
          <a:lstStyle/>
          <a:p>
            <a:pPr>
              <a:lnSpc>
                <a:spcPct val="110000"/>
              </a:lnSpc>
              <a:spcAft>
                <a:spcPts val="7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Clientes URV têm melhores percepções sobre o Banco de maneira geral, mas com destaques nos indicadores de </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Conveniência, Relacionamento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(especialmente), </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Produtos, Internet Banking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e </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CRBB.  </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Neste trimestre a percepção de </a:t>
            </a:r>
            <a:r>
              <a:rPr lang="pt-BR" sz="1400" b="1"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Taxas e Tarifas</a:t>
            </a: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que era inferior, passa a ser similar à da UAV.</a:t>
            </a:r>
          </a:p>
        </p:txBody>
      </p:sp>
    </p:spTree>
    <p:extLst>
      <p:ext uri="{BB962C8B-B14F-4D97-AF65-F5344CB8AC3E}">
        <p14:creationId xmlns:p14="http://schemas.microsoft.com/office/powerpoint/2010/main" val="3462158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0016A404-7655-6942-A0EE-EA5E2A09DD6C}"/>
              </a:ext>
            </a:extLst>
          </p:cNvPr>
          <p:cNvSpPr/>
          <p:nvPr/>
        </p:nvSpPr>
        <p:spPr>
          <a:xfrm>
            <a:off x="0" y="0"/>
            <a:ext cx="1062318"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Título 3">
            <a:extLst>
              <a:ext uri="{FF2B5EF4-FFF2-40B4-BE49-F238E27FC236}">
                <a16:creationId xmlns:a16="http://schemas.microsoft.com/office/drawing/2014/main" id="{013089E2-6E68-9F40-8B34-BE56CF7BDC2E}"/>
              </a:ext>
            </a:extLst>
          </p:cNvPr>
          <p:cNvSpPr txBox="1">
            <a:spLocks/>
          </p:cNvSpPr>
          <p:nvPr/>
        </p:nvSpPr>
        <p:spPr>
          <a:xfrm rot="16200000">
            <a:off x="-635606" y="1646891"/>
            <a:ext cx="3203469" cy="869938"/>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r>
              <a:rPr lang="pt-BR" dirty="0"/>
              <a:t>IMPACTO DOS FATORES NO NPS </a:t>
            </a:r>
            <a:endParaRPr lang="pt-BR" b="0" dirty="0">
              <a:latin typeface="Segoe Pro SemiLight" panose="020B0402040204020203" pitchFamily="34" charset="0"/>
            </a:endParaRPr>
          </a:p>
        </p:txBody>
      </p:sp>
      <p:grpSp>
        <p:nvGrpSpPr>
          <p:cNvPr id="13" name="Agrupar 12">
            <a:extLst>
              <a:ext uri="{FF2B5EF4-FFF2-40B4-BE49-F238E27FC236}">
                <a16:creationId xmlns:a16="http://schemas.microsoft.com/office/drawing/2014/main" id="{4675D8D8-B873-4746-BAB9-AAC80C201832}"/>
              </a:ext>
            </a:extLst>
          </p:cNvPr>
          <p:cNvGrpSpPr/>
          <p:nvPr/>
        </p:nvGrpSpPr>
        <p:grpSpPr>
          <a:xfrm>
            <a:off x="1572518" y="5756937"/>
            <a:ext cx="10619482" cy="1101063"/>
            <a:chOff x="1572518" y="5756937"/>
            <a:chExt cx="10619482" cy="1101063"/>
          </a:xfrm>
        </p:grpSpPr>
        <p:sp>
          <p:nvSpPr>
            <p:cNvPr id="10" name="Retângulo 9">
              <a:extLst>
                <a:ext uri="{FF2B5EF4-FFF2-40B4-BE49-F238E27FC236}">
                  <a16:creationId xmlns:a16="http://schemas.microsoft.com/office/drawing/2014/main" id="{11D45DC1-1887-974F-93DE-314893407C4B}"/>
                </a:ext>
              </a:extLst>
            </p:cNvPr>
            <p:cNvSpPr/>
            <p:nvPr/>
          </p:nvSpPr>
          <p:spPr>
            <a:xfrm>
              <a:off x="8701548" y="6014856"/>
              <a:ext cx="3490452" cy="843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26">
              <a:extLst>
                <a:ext uri="{FF2B5EF4-FFF2-40B4-BE49-F238E27FC236}">
                  <a16:creationId xmlns:a16="http://schemas.microsoft.com/office/drawing/2014/main" id="{2C381319-650F-BF44-A047-17F7A478B951}"/>
                </a:ext>
              </a:extLst>
            </p:cNvPr>
            <p:cNvSpPr txBox="1"/>
            <p:nvPr/>
          </p:nvSpPr>
          <p:spPr>
            <a:xfrm>
              <a:off x="1572518" y="6151693"/>
              <a:ext cx="1002381" cy="466923"/>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Conveniência e praticidade </a:t>
              </a:r>
              <a:endParaRPr lang="pt-BR" sz="1150" i="1" spc="10" dirty="0">
                <a:solidFill>
                  <a:schemeClr val="tx1">
                    <a:lumMod val="95000"/>
                    <a:lumOff val="5000"/>
                  </a:schemeClr>
                </a:solidFill>
                <a:highlight>
                  <a:srgbClr val="FFFF00"/>
                </a:highlight>
                <a:latin typeface="Franklin Gothic Book" panose="020B0503020102020204" pitchFamily="34" charset="0"/>
                <a:ea typeface="Century Gothic" charset="0"/>
                <a:cs typeface="Century Gothic" charset="0"/>
              </a:endParaRPr>
            </a:p>
          </p:txBody>
        </p:sp>
        <p:sp>
          <p:nvSpPr>
            <p:cNvPr id="46" name="CaixaDeTexto 26">
              <a:extLst>
                <a:ext uri="{FF2B5EF4-FFF2-40B4-BE49-F238E27FC236}">
                  <a16:creationId xmlns:a16="http://schemas.microsoft.com/office/drawing/2014/main" id="{ABE18C06-4D91-504A-96D7-CCEF7A14E87C}"/>
                </a:ext>
              </a:extLst>
            </p:cNvPr>
            <p:cNvSpPr txBox="1"/>
            <p:nvPr/>
          </p:nvSpPr>
          <p:spPr>
            <a:xfrm>
              <a:off x="2843149" y="6151693"/>
              <a:ext cx="1233874" cy="481670"/>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Relacionamento e atendimento</a:t>
              </a:r>
              <a:endParaRPr lang="pt-BR" sz="1150" i="1" spc="10" dirty="0">
                <a:solidFill>
                  <a:schemeClr val="tx1">
                    <a:lumMod val="95000"/>
                    <a:lumOff val="5000"/>
                  </a:schemeClr>
                </a:solidFill>
                <a:highlight>
                  <a:srgbClr val="FFFF00"/>
                </a:highlight>
                <a:latin typeface="Franklin Gothic Book" panose="020B0503020102020204" pitchFamily="34" charset="0"/>
                <a:ea typeface="Century Gothic" charset="0"/>
                <a:cs typeface="Century Gothic" charset="0"/>
              </a:endParaRPr>
            </a:p>
          </p:txBody>
        </p:sp>
        <p:sp>
          <p:nvSpPr>
            <p:cNvPr id="47" name="CaixaDeTexto 26">
              <a:extLst>
                <a:ext uri="{FF2B5EF4-FFF2-40B4-BE49-F238E27FC236}">
                  <a16:creationId xmlns:a16="http://schemas.microsoft.com/office/drawing/2014/main" id="{99798DBD-5557-C94E-97C2-1FB7CA3EE0F6}"/>
                </a:ext>
              </a:extLst>
            </p:cNvPr>
            <p:cNvSpPr txBox="1"/>
            <p:nvPr/>
          </p:nvSpPr>
          <p:spPr>
            <a:xfrm>
              <a:off x="4345273" y="6151693"/>
              <a:ext cx="950702" cy="466859"/>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Produtos e serviços</a:t>
              </a:r>
              <a:endParaRPr lang="pt-BR" sz="1150" i="1" spc="10" dirty="0">
                <a:solidFill>
                  <a:schemeClr val="tx1">
                    <a:lumMod val="95000"/>
                    <a:lumOff val="5000"/>
                  </a:schemeClr>
                </a:solidFill>
                <a:highlight>
                  <a:srgbClr val="FFFF00"/>
                </a:highlight>
                <a:latin typeface="Franklin Gothic Book" panose="020B0503020102020204" pitchFamily="34" charset="0"/>
                <a:ea typeface="Century Gothic" charset="0"/>
                <a:cs typeface="Century Gothic" charset="0"/>
              </a:endParaRPr>
            </a:p>
          </p:txBody>
        </p:sp>
        <p:sp>
          <p:nvSpPr>
            <p:cNvPr id="48" name="CaixaDeTexto 26">
              <a:extLst>
                <a:ext uri="{FF2B5EF4-FFF2-40B4-BE49-F238E27FC236}">
                  <a16:creationId xmlns:a16="http://schemas.microsoft.com/office/drawing/2014/main" id="{B5B67AB8-138F-5340-8404-540C21C760D1}"/>
                </a:ext>
              </a:extLst>
            </p:cNvPr>
            <p:cNvSpPr txBox="1"/>
            <p:nvPr/>
          </p:nvSpPr>
          <p:spPr>
            <a:xfrm>
              <a:off x="5564225" y="6151693"/>
              <a:ext cx="950702" cy="466859"/>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Taxas, tarifas e juros</a:t>
              </a:r>
              <a:endParaRPr lang="pt-BR" sz="1150" i="1" spc="10" dirty="0">
                <a:solidFill>
                  <a:schemeClr val="tx1">
                    <a:lumMod val="95000"/>
                    <a:lumOff val="5000"/>
                  </a:schemeClr>
                </a:solidFill>
                <a:highlight>
                  <a:srgbClr val="FFFF00"/>
                </a:highlight>
                <a:latin typeface="Franklin Gothic Book" panose="020B0503020102020204" pitchFamily="34" charset="0"/>
                <a:ea typeface="Century Gothic" charset="0"/>
                <a:cs typeface="Century Gothic" charset="0"/>
              </a:endParaRPr>
            </a:p>
          </p:txBody>
        </p:sp>
        <p:sp>
          <p:nvSpPr>
            <p:cNvPr id="49" name="CaixaDeTexto 26">
              <a:extLst>
                <a:ext uri="{FF2B5EF4-FFF2-40B4-BE49-F238E27FC236}">
                  <a16:creationId xmlns:a16="http://schemas.microsoft.com/office/drawing/2014/main" id="{3682EA88-1C19-CA42-AA59-684865D656F3}"/>
                </a:ext>
              </a:extLst>
            </p:cNvPr>
            <p:cNvSpPr txBox="1"/>
            <p:nvPr/>
          </p:nvSpPr>
          <p:spPr>
            <a:xfrm>
              <a:off x="6783177" y="6151693"/>
              <a:ext cx="776715" cy="287002"/>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Agências</a:t>
              </a:r>
            </a:p>
          </p:txBody>
        </p:sp>
        <p:sp>
          <p:nvSpPr>
            <p:cNvPr id="50" name="CaixaDeTexto 26">
              <a:extLst>
                <a:ext uri="{FF2B5EF4-FFF2-40B4-BE49-F238E27FC236}">
                  <a16:creationId xmlns:a16="http://schemas.microsoft.com/office/drawing/2014/main" id="{DCC54D57-6939-2043-955C-F86519C1AC88}"/>
                </a:ext>
              </a:extLst>
            </p:cNvPr>
            <p:cNvSpPr txBox="1"/>
            <p:nvPr/>
          </p:nvSpPr>
          <p:spPr>
            <a:xfrm>
              <a:off x="7828142" y="6151693"/>
              <a:ext cx="821803" cy="481670"/>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Caixas </a:t>
              </a:r>
              <a:b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b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eletrônicos</a:t>
              </a:r>
            </a:p>
          </p:txBody>
        </p:sp>
        <p:sp>
          <p:nvSpPr>
            <p:cNvPr id="51" name="CaixaDeTexto 26">
              <a:extLst>
                <a:ext uri="{FF2B5EF4-FFF2-40B4-BE49-F238E27FC236}">
                  <a16:creationId xmlns:a16="http://schemas.microsoft.com/office/drawing/2014/main" id="{D34FEC4D-1B5B-FF49-9891-918A5B30FB78}"/>
                </a:ext>
              </a:extLst>
            </p:cNvPr>
            <p:cNvSpPr txBox="1"/>
            <p:nvPr/>
          </p:nvSpPr>
          <p:spPr>
            <a:xfrm>
              <a:off x="10008248" y="6151693"/>
              <a:ext cx="821803" cy="466923"/>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Internet Banking</a:t>
              </a:r>
            </a:p>
          </p:txBody>
        </p:sp>
        <p:sp>
          <p:nvSpPr>
            <p:cNvPr id="52" name="CaixaDeTexto 26">
              <a:extLst>
                <a:ext uri="{FF2B5EF4-FFF2-40B4-BE49-F238E27FC236}">
                  <a16:creationId xmlns:a16="http://schemas.microsoft.com/office/drawing/2014/main" id="{2809E400-CDF1-8B41-B7A9-7473D5CACE71}"/>
                </a:ext>
              </a:extLst>
            </p:cNvPr>
            <p:cNvSpPr txBox="1"/>
            <p:nvPr/>
          </p:nvSpPr>
          <p:spPr>
            <a:xfrm>
              <a:off x="11060203" y="6151693"/>
              <a:ext cx="821803" cy="272190"/>
            </a:xfrm>
            <a:prstGeom prst="rect">
              <a:avLst/>
            </a:prstGeom>
            <a:noFill/>
          </p:spPr>
          <p:txBody>
            <a:bodyPr wrap="square" lIns="0" rtlCol="0">
              <a:spAutoFit/>
            </a:bodyPr>
            <a:lstStyle/>
            <a:p>
              <a:pPr algn="ctr">
                <a:lnSpc>
                  <a:spcPct val="110000"/>
                </a:lnSpc>
                <a:spcAft>
                  <a:spcPts val="1000"/>
                </a:spcAft>
              </a:pPr>
              <a:r>
                <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rPr>
                <a:t>CRBB</a:t>
              </a:r>
            </a:p>
          </p:txBody>
        </p:sp>
        <p:sp>
          <p:nvSpPr>
            <p:cNvPr id="53" name="CaixaDeTexto 26">
              <a:extLst>
                <a:ext uri="{FF2B5EF4-FFF2-40B4-BE49-F238E27FC236}">
                  <a16:creationId xmlns:a16="http://schemas.microsoft.com/office/drawing/2014/main" id="{5CE47779-BDAC-E24A-8A4D-C8ED5BEC500B}"/>
                </a:ext>
              </a:extLst>
            </p:cNvPr>
            <p:cNvSpPr txBox="1"/>
            <p:nvPr/>
          </p:nvSpPr>
          <p:spPr>
            <a:xfrm>
              <a:off x="8918195" y="6151693"/>
              <a:ext cx="821803" cy="272254"/>
            </a:xfrm>
            <a:prstGeom prst="rect">
              <a:avLst/>
            </a:prstGeom>
            <a:noFill/>
          </p:spPr>
          <p:txBody>
            <a:bodyPr wrap="square" lIns="0" rtlCol="0">
              <a:spAutoFit/>
            </a:bodyPr>
            <a:lstStyle/>
            <a:p>
              <a:pPr algn="ctr">
                <a:lnSpc>
                  <a:spcPct val="110000"/>
                </a:lnSpc>
                <a:spcAft>
                  <a:spcPts val="1000"/>
                </a:spcAft>
              </a:pPr>
              <a:r>
                <a:rPr lang="pt-BR" sz="1150" i="1" spc="10" dirty="0" err="1">
                  <a:solidFill>
                    <a:schemeClr val="tx1">
                      <a:lumMod val="95000"/>
                      <a:lumOff val="5000"/>
                    </a:schemeClr>
                  </a:solidFill>
                  <a:latin typeface="Franklin Gothic Book" panose="020B0503020102020204" pitchFamily="34" charset="0"/>
                  <a:ea typeface="Century Gothic" charset="0"/>
                  <a:cs typeface="Century Gothic" charset="0"/>
                </a:rPr>
                <a:t>App</a:t>
              </a:r>
              <a:endParaRPr lang="pt-BR" sz="1150" i="1" spc="10" dirty="0">
                <a:solidFill>
                  <a:schemeClr val="tx1">
                    <a:lumMod val="95000"/>
                    <a:lumOff val="5000"/>
                  </a:schemeClr>
                </a:solidFill>
                <a:latin typeface="Franklin Gothic Book" panose="020B0503020102020204" pitchFamily="34" charset="0"/>
                <a:ea typeface="Century Gothic" charset="0"/>
                <a:cs typeface="Century Gothic" charset="0"/>
              </a:endParaRPr>
            </a:p>
          </p:txBody>
        </p:sp>
        <p:sp>
          <p:nvSpPr>
            <p:cNvPr id="55" name="Oval 54">
              <a:extLst>
                <a:ext uri="{FF2B5EF4-FFF2-40B4-BE49-F238E27FC236}">
                  <a16:creationId xmlns:a16="http://schemas.microsoft.com/office/drawing/2014/main" id="{07656465-98A1-134B-8961-1E5473AA366E}"/>
                </a:ext>
              </a:extLst>
            </p:cNvPr>
            <p:cNvSpPr/>
            <p:nvPr/>
          </p:nvSpPr>
          <p:spPr>
            <a:xfrm>
              <a:off x="1878504"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1</a:t>
              </a:r>
            </a:p>
          </p:txBody>
        </p:sp>
        <p:sp>
          <p:nvSpPr>
            <p:cNvPr id="56" name="Oval 55">
              <a:extLst>
                <a:ext uri="{FF2B5EF4-FFF2-40B4-BE49-F238E27FC236}">
                  <a16:creationId xmlns:a16="http://schemas.microsoft.com/office/drawing/2014/main" id="{EC91B4D9-B719-5A41-9D25-1A1C7A649220}"/>
                </a:ext>
              </a:extLst>
            </p:cNvPr>
            <p:cNvSpPr/>
            <p:nvPr/>
          </p:nvSpPr>
          <p:spPr>
            <a:xfrm>
              <a:off x="3263959"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2</a:t>
              </a:r>
            </a:p>
          </p:txBody>
        </p:sp>
        <p:sp>
          <p:nvSpPr>
            <p:cNvPr id="57" name="Oval 56">
              <a:extLst>
                <a:ext uri="{FF2B5EF4-FFF2-40B4-BE49-F238E27FC236}">
                  <a16:creationId xmlns:a16="http://schemas.microsoft.com/office/drawing/2014/main" id="{2E33D084-711C-3C44-A9FE-E68EEDD4C916}"/>
                </a:ext>
              </a:extLst>
            </p:cNvPr>
            <p:cNvSpPr/>
            <p:nvPr/>
          </p:nvSpPr>
          <p:spPr>
            <a:xfrm>
              <a:off x="4677122"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3</a:t>
              </a:r>
            </a:p>
          </p:txBody>
        </p:sp>
        <p:sp>
          <p:nvSpPr>
            <p:cNvPr id="58" name="Oval 57">
              <a:extLst>
                <a:ext uri="{FF2B5EF4-FFF2-40B4-BE49-F238E27FC236}">
                  <a16:creationId xmlns:a16="http://schemas.microsoft.com/office/drawing/2014/main" id="{774FB985-B504-4341-BB27-12FA4FE30CCF}"/>
                </a:ext>
              </a:extLst>
            </p:cNvPr>
            <p:cNvSpPr/>
            <p:nvPr/>
          </p:nvSpPr>
          <p:spPr>
            <a:xfrm>
              <a:off x="5910176"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4</a:t>
              </a:r>
            </a:p>
          </p:txBody>
        </p:sp>
        <p:sp>
          <p:nvSpPr>
            <p:cNvPr id="59" name="Oval 58">
              <a:extLst>
                <a:ext uri="{FF2B5EF4-FFF2-40B4-BE49-F238E27FC236}">
                  <a16:creationId xmlns:a16="http://schemas.microsoft.com/office/drawing/2014/main" id="{A2E83831-9100-934A-BA6A-A7CEE37AEA74}"/>
                </a:ext>
              </a:extLst>
            </p:cNvPr>
            <p:cNvSpPr/>
            <p:nvPr/>
          </p:nvSpPr>
          <p:spPr>
            <a:xfrm>
              <a:off x="7004685"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5</a:t>
              </a:r>
            </a:p>
          </p:txBody>
        </p:sp>
        <p:sp>
          <p:nvSpPr>
            <p:cNvPr id="61" name="Oval 60">
              <a:extLst>
                <a:ext uri="{FF2B5EF4-FFF2-40B4-BE49-F238E27FC236}">
                  <a16:creationId xmlns:a16="http://schemas.microsoft.com/office/drawing/2014/main" id="{BAF2CE57-F6EC-1E4D-8206-C444515DCE9E}"/>
                </a:ext>
              </a:extLst>
            </p:cNvPr>
            <p:cNvSpPr/>
            <p:nvPr/>
          </p:nvSpPr>
          <p:spPr>
            <a:xfrm>
              <a:off x="8016067"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6</a:t>
              </a:r>
            </a:p>
          </p:txBody>
        </p:sp>
        <p:sp>
          <p:nvSpPr>
            <p:cNvPr id="62" name="Oval 61">
              <a:extLst>
                <a:ext uri="{FF2B5EF4-FFF2-40B4-BE49-F238E27FC236}">
                  <a16:creationId xmlns:a16="http://schemas.microsoft.com/office/drawing/2014/main" id="{BB038995-36B3-F246-A731-99E343430DB0}"/>
                </a:ext>
              </a:extLst>
            </p:cNvPr>
            <p:cNvSpPr/>
            <p:nvPr/>
          </p:nvSpPr>
          <p:spPr>
            <a:xfrm>
              <a:off x="9138285"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7</a:t>
              </a:r>
            </a:p>
          </p:txBody>
        </p:sp>
        <p:sp>
          <p:nvSpPr>
            <p:cNvPr id="63" name="Oval 62">
              <a:extLst>
                <a:ext uri="{FF2B5EF4-FFF2-40B4-BE49-F238E27FC236}">
                  <a16:creationId xmlns:a16="http://schemas.microsoft.com/office/drawing/2014/main" id="{74E7F70E-DD50-FA4F-80EB-FF18C4AABD24}"/>
                </a:ext>
              </a:extLst>
            </p:cNvPr>
            <p:cNvSpPr/>
            <p:nvPr/>
          </p:nvSpPr>
          <p:spPr>
            <a:xfrm>
              <a:off x="10232794"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8</a:t>
              </a:r>
            </a:p>
          </p:txBody>
        </p:sp>
        <p:sp>
          <p:nvSpPr>
            <p:cNvPr id="64" name="Oval 63">
              <a:extLst>
                <a:ext uri="{FF2B5EF4-FFF2-40B4-BE49-F238E27FC236}">
                  <a16:creationId xmlns:a16="http://schemas.microsoft.com/office/drawing/2014/main" id="{FE95CF31-9A02-734B-860D-877BF5B08F7C}"/>
                </a:ext>
              </a:extLst>
            </p:cNvPr>
            <p:cNvSpPr/>
            <p:nvPr/>
          </p:nvSpPr>
          <p:spPr>
            <a:xfrm>
              <a:off x="11258031" y="5756937"/>
              <a:ext cx="285912" cy="285912"/>
            </a:xfrm>
            <a:prstGeom prst="ellipse">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Segoe UI" panose="020B0502040204020203" pitchFamily="34" charset="0"/>
                  <a:cs typeface="Segoe UI" panose="020B0502040204020203" pitchFamily="34" charset="0"/>
                </a:rPr>
                <a:t>9</a:t>
              </a:r>
            </a:p>
          </p:txBody>
        </p:sp>
      </p:grpSp>
      <p:sp>
        <p:nvSpPr>
          <p:cNvPr id="65" name="Título 3">
            <a:extLst>
              <a:ext uri="{FF2B5EF4-FFF2-40B4-BE49-F238E27FC236}">
                <a16:creationId xmlns:a16="http://schemas.microsoft.com/office/drawing/2014/main" id="{8DC90AFC-B0CE-A248-A4A8-EE00BB421A77}"/>
              </a:ext>
            </a:extLst>
          </p:cNvPr>
          <p:cNvSpPr txBox="1">
            <a:spLocks/>
          </p:cNvSpPr>
          <p:nvPr/>
        </p:nvSpPr>
        <p:spPr>
          <a:xfrm>
            <a:off x="1525359" y="1553087"/>
            <a:ext cx="3583309" cy="4122026"/>
          </a:xfrm>
          <a:prstGeom prst="rect">
            <a:avLst/>
          </a:prstGeom>
        </p:spPr>
        <p:txBody>
          <a:bodyPr vert="horz" lIns="0" tIns="45720" rIns="0" bIns="45720" rtlCol="0">
            <a:spAutoFit/>
          </a:bodyPr>
          <a:lstStyle>
            <a:defPPr>
              <a:defRPr lang="pt-BR"/>
            </a:defPPr>
            <a:lvl1pPr indent="0">
              <a:lnSpc>
                <a:spcPct val="110000"/>
              </a:lnSpc>
              <a:spcBef>
                <a:spcPts val="0"/>
              </a:spcBef>
              <a:spcAft>
                <a:spcPts val="1000"/>
              </a:spcAft>
              <a:buFont typeface="Arial" panose="020B0604020202020204" pitchFamily="34" charset="0"/>
              <a:buNone/>
              <a:defRPr sz="1400" kern="1300" spc="10" baseline="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t>A análise de regressão com o NPS dentro das duas Unidades traz indicações dos fatores que sustentam a satisfação dos clientes atendidos em cada modelo. </a:t>
            </a:r>
          </a:p>
          <a:p>
            <a:r>
              <a:rPr lang="pt-BR" dirty="0"/>
              <a:t>Para os clientes atendidos na UAV, </a:t>
            </a:r>
            <a:r>
              <a:rPr lang="pt-BR" i="1" dirty="0"/>
              <a:t>Conveniência e Produtos </a:t>
            </a:r>
            <a:r>
              <a:rPr lang="pt-BR" dirty="0"/>
              <a:t>caminham lado a lado em importância, seguidos pelo </a:t>
            </a:r>
            <a:r>
              <a:rPr lang="pt-BR" i="1" dirty="0"/>
              <a:t>Relacionamento,  </a:t>
            </a:r>
            <a:r>
              <a:rPr lang="pt-BR" dirty="0"/>
              <a:t>que representa o 3º maior impacto para a Unidade. Entre os canais mais relevantes, Agências e APP se destacam.</a:t>
            </a:r>
          </a:p>
          <a:p>
            <a:r>
              <a:rPr lang="pt-BR" dirty="0"/>
              <a:t>Já entre clientes da URV, o </a:t>
            </a:r>
            <a:r>
              <a:rPr lang="pt-BR" i="1" dirty="0"/>
              <a:t>Relacionamento</a:t>
            </a:r>
            <a:r>
              <a:rPr lang="pt-BR" dirty="0"/>
              <a:t> é o fator preponderante na avaliação, seguido por </a:t>
            </a:r>
            <a:r>
              <a:rPr lang="pt-BR" i="1" dirty="0"/>
              <a:t>Produtos</a:t>
            </a:r>
            <a:r>
              <a:rPr lang="pt-BR" dirty="0"/>
              <a:t> e, em um patamar inferior, pela </a:t>
            </a:r>
            <a:r>
              <a:rPr lang="pt-BR" i="1" dirty="0"/>
              <a:t>Conveniência</a:t>
            </a:r>
            <a:r>
              <a:rPr lang="pt-BR" dirty="0"/>
              <a:t>. É importante destacar o maior impacto dos </a:t>
            </a:r>
            <a:r>
              <a:rPr lang="pt-BR" i="1" dirty="0"/>
              <a:t>Preços </a:t>
            </a:r>
            <a:r>
              <a:rPr lang="pt-BR" dirty="0"/>
              <a:t>junto a esses clientes.</a:t>
            </a:r>
          </a:p>
        </p:txBody>
      </p:sp>
      <p:sp>
        <p:nvSpPr>
          <p:cNvPr id="69" name="CaixaDeTexto 68">
            <a:extLst>
              <a:ext uri="{FF2B5EF4-FFF2-40B4-BE49-F238E27FC236}">
                <a16:creationId xmlns:a16="http://schemas.microsoft.com/office/drawing/2014/main" id="{1B9311B3-3B96-F648-969E-76A15E13F4C2}"/>
              </a:ext>
            </a:extLst>
          </p:cNvPr>
          <p:cNvSpPr txBox="1"/>
          <p:nvPr/>
        </p:nvSpPr>
        <p:spPr>
          <a:xfrm>
            <a:off x="1525359" y="398441"/>
            <a:ext cx="3340209" cy="1015663"/>
          </a:xfrm>
          <a:prstGeom prst="rect">
            <a:avLst/>
          </a:prstGeom>
          <a:noFill/>
        </p:spPr>
        <p:txBody>
          <a:bodyPr wrap="square" lIns="0" rIns="0" rtlCol="0" anchor="t">
            <a:spAutoFit/>
          </a:bodyPr>
          <a:lstStyle/>
          <a:p>
            <a:r>
              <a:rPr lang="pt-BR" sz="2000" i="1" spc="10" dirty="0">
                <a:solidFill>
                  <a:schemeClr val="tx1">
                    <a:lumMod val="65000"/>
                    <a:lumOff val="35000"/>
                  </a:schemeClr>
                </a:solidFill>
                <a:latin typeface="Segoe UI" panose="020B0502040204020203" pitchFamily="34" charset="0"/>
                <a:ea typeface="Century Gothic" charset="0"/>
                <a:cs typeface="Segoe UI" panose="020B0502040204020203" pitchFamily="34" charset="0"/>
              </a:rPr>
              <a:t>Fatores mais impactantes nas Unidades BB - </a:t>
            </a:r>
            <a:br>
              <a:rPr lang="pt-BR" sz="2000" i="1" spc="10" dirty="0">
                <a:solidFill>
                  <a:schemeClr val="tx1">
                    <a:lumMod val="65000"/>
                    <a:lumOff val="35000"/>
                  </a:schemeClr>
                </a:solidFill>
                <a:latin typeface="Segoe UI" panose="020B0502040204020203" pitchFamily="34" charset="0"/>
                <a:ea typeface="Century Gothic" charset="0"/>
                <a:cs typeface="Segoe UI" panose="020B0502040204020203" pitchFamily="34" charset="0"/>
              </a:rPr>
            </a:br>
            <a:r>
              <a:rPr lang="pt-BR" sz="2000" i="1" spc="10" dirty="0">
                <a:solidFill>
                  <a:schemeClr val="tx1">
                    <a:lumMod val="65000"/>
                    <a:lumOff val="35000"/>
                  </a:schemeClr>
                </a:solidFill>
                <a:latin typeface="Segoe UI" panose="020B0502040204020203" pitchFamily="34" charset="0"/>
                <a:ea typeface="Century Gothic" charset="0"/>
                <a:cs typeface="Segoe UI" panose="020B0502040204020203" pitchFamily="34" charset="0"/>
              </a:rPr>
              <a:t>Média móvel Março 2020</a:t>
            </a:r>
          </a:p>
        </p:txBody>
      </p:sp>
      <p:grpSp>
        <p:nvGrpSpPr>
          <p:cNvPr id="78" name="Agrupar 77">
            <a:extLst>
              <a:ext uri="{FF2B5EF4-FFF2-40B4-BE49-F238E27FC236}">
                <a16:creationId xmlns:a16="http://schemas.microsoft.com/office/drawing/2014/main" id="{00D16CA0-5FC7-7C42-BD26-55C80AFD5EED}"/>
              </a:ext>
            </a:extLst>
          </p:cNvPr>
          <p:cNvGrpSpPr/>
          <p:nvPr/>
        </p:nvGrpSpPr>
        <p:grpSpPr>
          <a:xfrm>
            <a:off x="5598701" y="398441"/>
            <a:ext cx="2425217" cy="369332"/>
            <a:chOff x="8592618" y="855637"/>
            <a:chExt cx="2425217" cy="369332"/>
          </a:xfrm>
        </p:grpSpPr>
        <p:sp>
          <p:nvSpPr>
            <p:cNvPr id="79" name="Oval 78">
              <a:extLst>
                <a:ext uri="{FF2B5EF4-FFF2-40B4-BE49-F238E27FC236}">
                  <a16:creationId xmlns:a16="http://schemas.microsoft.com/office/drawing/2014/main" id="{88DAFAD1-5992-CC46-8EC7-C6E8B940FFB5}"/>
                </a:ext>
              </a:extLst>
            </p:cNvPr>
            <p:cNvSpPr/>
            <p:nvPr/>
          </p:nvSpPr>
          <p:spPr>
            <a:xfrm>
              <a:off x="8592618" y="911387"/>
              <a:ext cx="285912" cy="28591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CaixaDeTexto 79">
              <a:extLst>
                <a:ext uri="{FF2B5EF4-FFF2-40B4-BE49-F238E27FC236}">
                  <a16:creationId xmlns:a16="http://schemas.microsoft.com/office/drawing/2014/main" id="{31A00040-3F64-CB48-AA04-C305AB392969}"/>
                </a:ext>
              </a:extLst>
            </p:cNvPr>
            <p:cNvSpPr txBox="1"/>
            <p:nvPr/>
          </p:nvSpPr>
          <p:spPr>
            <a:xfrm>
              <a:off x="9002790" y="855637"/>
              <a:ext cx="658194" cy="369332"/>
            </a:xfrm>
            <a:prstGeom prst="rect">
              <a:avLst/>
            </a:prstGeom>
          </p:spPr>
          <p:txBody>
            <a:bodyPr wrap="none" lIns="0" rtlCol="0">
              <a:spAutoFit/>
            </a:bodyPr>
            <a:lstStyle/>
            <a:p>
              <a:pPr marL="0" indent="0" algn="l">
                <a:buNone/>
              </a:pPr>
              <a:r>
                <a:rPr lang="pt-BR" spc="300" dirty="0">
                  <a:latin typeface="Segoe UI" panose="020B0502040204020203" pitchFamily="34" charset="0"/>
                  <a:cs typeface="Segoe UI" panose="020B0502040204020203" pitchFamily="34" charset="0"/>
                </a:rPr>
                <a:t>UAV</a:t>
              </a:r>
            </a:p>
          </p:txBody>
        </p:sp>
        <p:sp>
          <p:nvSpPr>
            <p:cNvPr id="81" name="Oval 80">
              <a:extLst>
                <a:ext uri="{FF2B5EF4-FFF2-40B4-BE49-F238E27FC236}">
                  <a16:creationId xmlns:a16="http://schemas.microsoft.com/office/drawing/2014/main" id="{99664011-4951-1C48-9023-C8788A58A39D}"/>
                </a:ext>
              </a:extLst>
            </p:cNvPr>
            <p:cNvSpPr/>
            <p:nvPr/>
          </p:nvSpPr>
          <p:spPr>
            <a:xfrm>
              <a:off x="9949469" y="911387"/>
              <a:ext cx="285912" cy="2859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CaixaDeTexto 81">
              <a:extLst>
                <a:ext uri="{FF2B5EF4-FFF2-40B4-BE49-F238E27FC236}">
                  <a16:creationId xmlns:a16="http://schemas.microsoft.com/office/drawing/2014/main" id="{3ECEADD7-D96A-F943-A70D-7203D2010996}"/>
                </a:ext>
              </a:extLst>
            </p:cNvPr>
            <p:cNvSpPr txBox="1"/>
            <p:nvPr/>
          </p:nvSpPr>
          <p:spPr>
            <a:xfrm>
              <a:off x="10359641" y="855637"/>
              <a:ext cx="658194" cy="369332"/>
            </a:xfrm>
            <a:prstGeom prst="rect">
              <a:avLst/>
            </a:prstGeom>
          </p:spPr>
          <p:txBody>
            <a:bodyPr wrap="none" lIns="0" rtlCol="0">
              <a:spAutoFit/>
            </a:bodyPr>
            <a:lstStyle/>
            <a:p>
              <a:pPr marL="0" indent="0" algn="l">
                <a:buNone/>
              </a:pPr>
              <a:r>
                <a:rPr lang="pt-BR" spc="300" dirty="0">
                  <a:latin typeface="Segoe UI" panose="020B0502040204020203" pitchFamily="34" charset="0"/>
                  <a:cs typeface="Segoe UI" panose="020B0502040204020203" pitchFamily="34" charset="0"/>
                </a:rPr>
                <a:t>URV</a:t>
              </a:r>
            </a:p>
          </p:txBody>
        </p:sp>
      </p:grpSp>
      <p:grpSp>
        <p:nvGrpSpPr>
          <p:cNvPr id="83" name="Group 4">
            <a:extLst>
              <a:ext uri="{FF2B5EF4-FFF2-40B4-BE49-F238E27FC236}">
                <a16:creationId xmlns:a16="http://schemas.microsoft.com/office/drawing/2014/main" id="{C810C2E7-B22E-8840-964F-1FBBC79D908C}"/>
              </a:ext>
            </a:extLst>
          </p:cNvPr>
          <p:cNvGrpSpPr/>
          <p:nvPr/>
        </p:nvGrpSpPr>
        <p:grpSpPr>
          <a:xfrm>
            <a:off x="5367144" y="1299286"/>
            <a:ext cx="307777" cy="3513905"/>
            <a:chOff x="-717321" y="2062897"/>
            <a:chExt cx="307777" cy="3513905"/>
          </a:xfrm>
          <a:solidFill>
            <a:schemeClr val="bg1"/>
          </a:solidFill>
        </p:grpSpPr>
        <p:cxnSp>
          <p:nvCxnSpPr>
            <p:cNvPr id="84" name="Straight Arrow Connector 107">
              <a:extLst>
                <a:ext uri="{FF2B5EF4-FFF2-40B4-BE49-F238E27FC236}">
                  <a16:creationId xmlns:a16="http://schemas.microsoft.com/office/drawing/2014/main" id="{DF284862-C6E0-114C-9A90-7CB1AC8C2D20}"/>
                </a:ext>
              </a:extLst>
            </p:cNvPr>
            <p:cNvCxnSpPr>
              <a:cxnSpLocks/>
            </p:cNvCxnSpPr>
            <p:nvPr/>
          </p:nvCxnSpPr>
          <p:spPr>
            <a:xfrm flipV="1">
              <a:off x="-556256" y="2062897"/>
              <a:ext cx="0" cy="3513905"/>
            </a:xfrm>
            <a:prstGeom prst="straightConnector1">
              <a:avLst/>
            </a:prstGeom>
            <a:grpFill/>
            <a:ln>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85" name="TextBox 108">
              <a:extLst>
                <a:ext uri="{FF2B5EF4-FFF2-40B4-BE49-F238E27FC236}">
                  <a16:creationId xmlns:a16="http://schemas.microsoft.com/office/drawing/2014/main" id="{737D8AEC-86ED-2D4F-A895-94F7A621D2F5}"/>
                </a:ext>
              </a:extLst>
            </p:cNvPr>
            <p:cNvSpPr txBox="1"/>
            <p:nvPr/>
          </p:nvSpPr>
          <p:spPr>
            <a:xfrm rot="16200000">
              <a:off x="-1762188" y="3743381"/>
              <a:ext cx="2397512" cy="307777"/>
            </a:xfrm>
            <a:prstGeom prst="rect">
              <a:avLst/>
            </a:prstGeom>
            <a:grpFill/>
          </p:spPr>
          <p:txBody>
            <a:bodyPr wrap="square" rtlCol="0">
              <a:spAutoFit/>
            </a:bodyPr>
            <a:lstStyle/>
            <a:p>
              <a:pPr algn="ctr" defTabSz="914340"/>
              <a:r>
                <a:rPr lang="pt-BR" sz="1400" dirty="0">
                  <a:solidFill>
                    <a:srgbClr val="595959"/>
                  </a:solidFill>
                  <a:latin typeface="Segoe UI Symbol" panose="020B0502040204020203" pitchFamily="34" charset="0"/>
                  <a:ea typeface="Segoe UI Symbol" panose="020B0502040204020203" pitchFamily="34" charset="0"/>
                  <a:cs typeface="Segoe UI" panose="020B0502040204020203" pitchFamily="34" charset="0"/>
                </a:rPr>
                <a:t>Grau de Percepção do Fator</a:t>
              </a:r>
            </a:p>
          </p:txBody>
        </p:sp>
      </p:grpSp>
      <p:sp>
        <p:nvSpPr>
          <p:cNvPr id="86" name="Retângulo 85">
            <a:extLst>
              <a:ext uri="{FF2B5EF4-FFF2-40B4-BE49-F238E27FC236}">
                <a16:creationId xmlns:a16="http://schemas.microsoft.com/office/drawing/2014/main" id="{42770454-DC74-2547-8A15-624D00CC6A0F}"/>
              </a:ext>
            </a:extLst>
          </p:cNvPr>
          <p:cNvSpPr/>
          <p:nvPr/>
        </p:nvSpPr>
        <p:spPr>
          <a:xfrm>
            <a:off x="8689672" y="2016998"/>
            <a:ext cx="2807657" cy="163736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9" name="Group 10">
            <a:extLst>
              <a:ext uri="{FF2B5EF4-FFF2-40B4-BE49-F238E27FC236}">
                <a16:creationId xmlns:a16="http://schemas.microsoft.com/office/drawing/2014/main" id="{30BD1B30-E322-B142-8ED9-0557FE1459D0}"/>
              </a:ext>
            </a:extLst>
          </p:cNvPr>
          <p:cNvGrpSpPr/>
          <p:nvPr/>
        </p:nvGrpSpPr>
        <p:grpSpPr>
          <a:xfrm flipV="1">
            <a:off x="6215562" y="5210757"/>
            <a:ext cx="5622973" cy="278660"/>
            <a:chOff x="837924" y="5888117"/>
            <a:chExt cx="6210515" cy="307777"/>
          </a:xfrm>
        </p:grpSpPr>
        <p:sp>
          <p:nvSpPr>
            <p:cNvPr id="90" name="Rectangle 102">
              <a:extLst>
                <a:ext uri="{FF2B5EF4-FFF2-40B4-BE49-F238E27FC236}">
                  <a16:creationId xmlns:a16="http://schemas.microsoft.com/office/drawing/2014/main" id="{5F52434D-E712-4846-B1D7-DFB8862FCFD8}"/>
                </a:ext>
              </a:extLst>
            </p:cNvPr>
            <p:cNvSpPr/>
            <p:nvPr/>
          </p:nvSpPr>
          <p:spPr>
            <a:xfrm>
              <a:off x="837924" y="5918649"/>
              <a:ext cx="6210515" cy="26934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srgbClr val="FFFFFF"/>
                </a:solidFill>
                <a:latin typeface="Segoe UI" panose="020B0502040204020203" pitchFamily="34" charset="0"/>
                <a:cs typeface="Segoe UI" panose="020B0502040204020203" pitchFamily="34" charset="0"/>
              </a:endParaRPr>
            </a:p>
          </p:txBody>
        </p:sp>
        <p:cxnSp>
          <p:nvCxnSpPr>
            <p:cNvPr id="91" name="Straight Arrow Connector 103">
              <a:extLst>
                <a:ext uri="{FF2B5EF4-FFF2-40B4-BE49-F238E27FC236}">
                  <a16:creationId xmlns:a16="http://schemas.microsoft.com/office/drawing/2014/main" id="{66093E64-25B8-3643-B7DF-CEF68770FFD2}"/>
                </a:ext>
              </a:extLst>
            </p:cNvPr>
            <p:cNvCxnSpPr>
              <a:cxnSpLocks/>
            </p:cNvCxnSpPr>
            <p:nvPr/>
          </p:nvCxnSpPr>
          <p:spPr>
            <a:xfrm flipV="1">
              <a:off x="837924" y="6042006"/>
              <a:ext cx="6210515" cy="0"/>
            </a:xfrm>
            <a:prstGeom prst="straightConnector1">
              <a:avLst/>
            </a:prstGeom>
            <a:ln>
              <a:solidFill>
                <a:schemeClr val="bg1">
                  <a:lumMod val="65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cxnSp>
        <p:sp>
          <p:nvSpPr>
            <p:cNvPr id="92" name="TextBox 104">
              <a:extLst>
                <a:ext uri="{FF2B5EF4-FFF2-40B4-BE49-F238E27FC236}">
                  <a16:creationId xmlns:a16="http://schemas.microsoft.com/office/drawing/2014/main" id="{1C4DADF5-FC42-9849-BDD0-325B608D1441}"/>
                </a:ext>
              </a:extLst>
            </p:cNvPr>
            <p:cNvSpPr txBox="1"/>
            <p:nvPr/>
          </p:nvSpPr>
          <p:spPr>
            <a:xfrm rot="10800000">
              <a:off x="2573907" y="5888117"/>
              <a:ext cx="2467342" cy="307777"/>
            </a:xfrm>
            <a:prstGeom prst="rect">
              <a:avLst/>
            </a:prstGeom>
            <a:solidFill>
              <a:schemeClr val="bg1"/>
            </a:solidFill>
          </p:spPr>
          <p:txBody>
            <a:bodyPr wrap="none" rtlCol="0">
              <a:spAutoFit/>
            </a:bodyPr>
            <a:lstStyle/>
            <a:p>
              <a:pPr algn="ctr" defTabSz="914340"/>
              <a:r>
                <a:rPr lang="pt-BR" sz="1400" dirty="0">
                  <a:solidFill>
                    <a:srgbClr val="595959"/>
                  </a:solidFill>
                  <a:latin typeface="Segoe UI Symbol" panose="020B0502040204020203" pitchFamily="34" charset="0"/>
                  <a:ea typeface="Segoe UI Symbol" panose="020B0502040204020203" pitchFamily="34" charset="0"/>
                  <a:cs typeface="Segoe UI" panose="020B0502040204020203" pitchFamily="34" charset="0"/>
                </a:rPr>
                <a:t>Percentual de Explicação (%)</a:t>
              </a:r>
              <a:endParaRPr lang="pt-BR" sz="1200" dirty="0">
                <a:solidFill>
                  <a:srgbClr val="595959"/>
                </a:solidFill>
                <a:latin typeface="Segoe UI Symbol" panose="020B0502040204020203" pitchFamily="34" charset="0"/>
                <a:ea typeface="Segoe UI Symbol" panose="020B0502040204020203" pitchFamily="34" charset="0"/>
                <a:cs typeface="Segoe UI" panose="020B0502040204020203" pitchFamily="34" charset="0"/>
              </a:endParaRPr>
            </a:p>
          </p:txBody>
        </p:sp>
      </p:grpSp>
      <p:sp>
        <p:nvSpPr>
          <p:cNvPr id="60" name="Espaço Reservado para Texto 3">
            <a:extLst>
              <a:ext uri="{FF2B5EF4-FFF2-40B4-BE49-F238E27FC236}">
                <a16:creationId xmlns:a16="http://schemas.microsoft.com/office/drawing/2014/main" id="{BF47CBA7-0BBB-484C-B97C-17ED01E49965}"/>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67" name="Gráfico 66">
            <a:extLst>
              <a:ext uri="{FF2B5EF4-FFF2-40B4-BE49-F238E27FC236}">
                <a16:creationId xmlns:a16="http://schemas.microsoft.com/office/drawing/2014/main" id="{7DCBDF58-599A-D149-A04E-F0028C11BB94}"/>
              </a:ext>
            </a:extLst>
          </p:cNvPr>
          <p:cNvGraphicFramePr>
            <a:graphicFrameLocks/>
          </p:cNvGraphicFramePr>
          <p:nvPr/>
        </p:nvGraphicFramePr>
        <p:xfrm>
          <a:off x="5430012" y="1299557"/>
          <a:ext cx="6770876" cy="4116386"/>
        </p:xfrm>
        <a:graphic>
          <a:graphicData uri="http://schemas.openxmlformats.org/drawingml/2006/chart">
            <c:chart xmlns:c="http://schemas.openxmlformats.org/drawingml/2006/chart" xmlns:r="http://schemas.openxmlformats.org/officeDocument/2006/relationships" r:id="rId2"/>
          </a:graphicData>
        </a:graphic>
      </p:graphicFrame>
      <p:sp>
        <p:nvSpPr>
          <p:cNvPr id="87" name="CaixaDeTexto 86">
            <a:extLst>
              <a:ext uri="{FF2B5EF4-FFF2-40B4-BE49-F238E27FC236}">
                <a16:creationId xmlns:a16="http://schemas.microsoft.com/office/drawing/2014/main" id="{070D98EE-DB0A-E641-B486-A0E627158F4B}"/>
              </a:ext>
            </a:extLst>
          </p:cNvPr>
          <p:cNvSpPr txBox="1"/>
          <p:nvPr/>
        </p:nvSpPr>
        <p:spPr>
          <a:xfrm>
            <a:off x="9465120" y="1290385"/>
            <a:ext cx="2044085" cy="492443"/>
          </a:xfrm>
          <a:prstGeom prst="rect">
            <a:avLst/>
          </a:prstGeom>
          <a:noFill/>
        </p:spPr>
        <p:txBody>
          <a:bodyPr wrap="square" rtlCol="0">
            <a:spAutoFit/>
          </a:bodyPr>
          <a:lstStyle/>
          <a:p>
            <a:pPr algn="r" defTabSz="914340"/>
            <a:r>
              <a:rPr lang="pt-BR" sz="1400" dirty="0">
                <a:solidFill>
                  <a:srgbClr val="262626"/>
                </a:solidFill>
                <a:latin typeface="Segoe UI Symbol" panose="020B0502040204020203" pitchFamily="34" charset="0"/>
                <a:ea typeface="Segoe UI Symbol" panose="020B0502040204020203" pitchFamily="34" charset="0"/>
                <a:cs typeface="Segoe UI" panose="020B0502040204020203" pitchFamily="34" charset="0"/>
              </a:rPr>
              <a:t>Fatores mais relevantes</a:t>
            </a:r>
            <a:br>
              <a:rPr lang="pt-BR" sz="1600" dirty="0">
                <a:solidFill>
                  <a:srgbClr val="262626"/>
                </a:solidFill>
                <a:latin typeface="Segoe UI Symbol" panose="020B0502040204020203" pitchFamily="34" charset="0"/>
                <a:ea typeface="Segoe UI Symbol" panose="020B0502040204020203" pitchFamily="34" charset="0"/>
                <a:cs typeface="Segoe UI" panose="020B0502040204020203" pitchFamily="34" charset="0"/>
              </a:rPr>
            </a:br>
            <a:r>
              <a:rPr lang="pt-BR" sz="1100" dirty="0">
                <a:latin typeface="Segoe UI Symbol" panose="020B0502040204020203" pitchFamily="34" charset="0"/>
                <a:ea typeface="Segoe UI Symbol" panose="020B0502040204020203" pitchFamily="34" charset="0"/>
                <a:cs typeface="Segoe UI" panose="020B0502040204020203" pitchFamily="34" charset="0"/>
              </a:rPr>
              <a:t>(50% UAV | 55% URV)</a:t>
            </a:r>
            <a:endParaRPr lang="pt-BR" sz="1600" dirty="0">
              <a:latin typeface="Segoe UI Symbol" panose="020B0502040204020203" pitchFamily="34" charset="0"/>
              <a:ea typeface="Segoe UI Symbol" panose="020B0502040204020203" pitchFamily="34" charset="0"/>
              <a:cs typeface="Segoe UI" panose="020B0502040204020203" pitchFamily="34" charset="0"/>
            </a:endParaRPr>
          </a:p>
        </p:txBody>
      </p:sp>
      <p:sp>
        <p:nvSpPr>
          <p:cNvPr id="88" name="CaixaDeTexto 87">
            <a:extLst>
              <a:ext uri="{FF2B5EF4-FFF2-40B4-BE49-F238E27FC236}">
                <a16:creationId xmlns:a16="http://schemas.microsoft.com/office/drawing/2014/main" id="{6B398EEB-3DE4-0D47-8642-8015BB106376}"/>
              </a:ext>
            </a:extLst>
          </p:cNvPr>
          <p:cNvSpPr txBox="1"/>
          <p:nvPr/>
        </p:nvSpPr>
        <p:spPr>
          <a:xfrm>
            <a:off x="9263014" y="4203548"/>
            <a:ext cx="2246191" cy="461665"/>
          </a:xfrm>
          <a:prstGeom prst="rect">
            <a:avLst/>
          </a:prstGeom>
          <a:noFill/>
        </p:spPr>
        <p:txBody>
          <a:bodyPr wrap="square" rtlCol="0">
            <a:spAutoFit/>
          </a:bodyPr>
          <a:lstStyle/>
          <a:p>
            <a:pPr algn="r" defTabSz="914340"/>
            <a:r>
              <a:rPr lang="pt-BR" sz="1200" i="1" dirty="0">
                <a:solidFill>
                  <a:srgbClr val="262626"/>
                </a:solidFill>
                <a:latin typeface="Segoe UI" panose="020B0502040204020203" pitchFamily="34" charset="0"/>
                <a:ea typeface="Segoe UI Symbol" panose="020B0502040204020203" pitchFamily="34" charset="0"/>
                <a:cs typeface="Segoe UI" panose="020B0502040204020203" pitchFamily="34" charset="0"/>
              </a:rPr>
              <a:t>Explicação do modelo </a:t>
            </a:r>
            <a:br>
              <a:rPr lang="pt-BR" sz="1200" i="1" dirty="0">
                <a:solidFill>
                  <a:srgbClr val="262626"/>
                </a:solidFill>
                <a:latin typeface="Segoe UI" panose="020B0502040204020203" pitchFamily="34" charset="0"/>
                <a:ea typeface="Segoe UI Symbol" panose="020B0502040204020203" pitchFamily="34" charset="0"/>
                <a:cs typeface="Segoe UI" panose="020B0502040204020203" pitchFamily="34" charset="0"/>
              </a:rPr>
            </a:br>
            <a:r>
              <a:rPr lang="pt-BR" sz="1200" i="1" dirty="0">
                <a:solidFill>
                  <a:srgbClr val="262626"/>
                </a:solidFill>
                <a:latin typeface="Segoe UI" panose="020B0502040204020203" pitchFamily="34" charset="0"/>
                <a:ea typeface="Segoe UI Symbol" panose="020B0502040204020203" pitchFamily="34" charset="0"/>
                <a:cs typeface="Segoe UI" panose="020B0502040204020203" pitchFamily="34" charset="0"/>
              </a:rPr>
              <a:t>r</a:t>
            </a:r>
            <a:r>
              <a:rPr lang="pt-BR" sz="1200" i="1" baseline="30000" dirty="0">
                <a:solidFill>
                  <a:srgbClr val="262626"/>
                </a:solidFill>
                <a:latin typeface="Segoe UI" panose="020B0502040204020203" pitchFamily="34" charset="0"/>
                <a:ea typeface="Segoe UI Symbol" panose="020B0502040204020203" pitchFamily="34" charset="0"/>
                <a:cs typeface="Segoe UI" panose="020B0502040204020203" pitchFamily="34" charset="0"/>
              </a:rPr>
              <a:t>2</a:t>
            </a:r>
            <a:r>
              <a:rPr lang="pt-BR" sz="1200" i="1" dirty="0">
                <a:solidFill>
                  <a:srgbClr val="262626"/>
                </a:solidFill>
                <a:latin typeface="Segoe UI" panose="020B0502040204020203" pitchFamily="34" charset="0"/>
                <a:ea typeface="Segoe UI Symbol" panose="020B0502040204020203" pitchFamily="34" charset="0"/>
                <a:cs typeface="Segoe UI" panose="020B0502040204020203" pitchFamily="34" charset="0"/>
              </a:rPr>
              <a:t> – 63,5% UAV | 67,4% URV</a:t>
            </a:r>
          </a:p>
        </p:txBody>
      </p:sp>
    </p:spTree>
    <p:extLst>
      <p:ext uri="{BB962C8B-B14F-4D97-AF65-F5344CB8AC3E}">
        <p14:creationId xmlns:p14="http://schemas.microsoft.com/office/powerpoint/2010/main" val="16668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0016A404-7655-6942-A0EE-EA5E2A09DD6C}"/>
              </a:ext>
            </a:extLst>
          </p:cNvPr>
          <p:cNvSpPr/>
          <p:nvPr/>
        </p:nvSpPr>
        <p:spPr>
          <a:xfrm>
            <a:off x="0" y="0"/>
            <a:ext cx="1062318"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Título 3">
            <a:extLst>
              <a:ext uri="{FF2B5EF4-FFF2-40B4-BE49-F238E27FC236}">
                <a16:creationId xmlns:a16="http://schemas.microsoft.com/office/drawing/2014/main" id="{013089E2-6E68-9F40-8B34-BE56CF7BDC2E}"/>
              </a:ext>
            </a:extLst>
          </p:cNvPr>
          <p:cNvSpPr txBox="1">
            <a:spLocks/>
          </p:cNvSpPr>
          <p:nvPr/>
        </p:nvSpPr>
        <p:spPr>
          <a:xfrm rot="16200000">
            <a:off x="-635606" y="1646891"/>
            <a:ext cx="3203469" cy="869938"/>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r>
              <a:rPr lang="pt-BR" dirty="0"/>
              <a:t>IMPACTO DOS FATORES NO NPS </a:t>
            </a:r>
            <a:endParaRPr lang="pt-BR" b="0" dirty="0">
              <a:latin typeface="Segoe Pro SemiLight" panose="020B0402040204020203" pitchFamily="34" charset="0"/>
            </a:endParaRPr>
          </a:p>
        </p:txBody>
      </p:sp>
      <p:sp>
        <p:nvSpPr>
          <p:cNvPr id="69" name="CaixaDeTexto 68">
            <a:extLst>
              <a:ext uri="{FF2B5EF4-FFF2-40B4-BE49-F238E27FC236}">
                <a16:creationId xmlns:a16="http://schemas.microsoft.com/office/drawing/2014/main" id="{1B9311B3-3B96-F648-969E-76A15E13F4C2}"/>
              </a:ext>
            </a:extLst>
          </p:cNvPr>
          <p:cNvSpPr txBox="1"/>
          <p:nvPr/>
        </p:nvSpPr>
        <p:spPr>
          <a:xfrm>
            <a:off x="1525359" y="398441"/>
            <a:ext cx="10135482" cy="400110"/>
          </a:xfrm>
          <a:prstGeom prst="rect">
            <a:avLst/>
          </a:prstGeom>
          <a:noFill/>
        </p:spPr>
        <p:txBody>
          <a:bodyPr wrap="square" lIns="0" rIns="0" rtlCol="0" anchor="t">
            <a:spAutoFit/>
          </a:bodyPr>
          <a:lstStyle/>
          <a:p>
            <a:r>
              <a:rPr lang="pt-BR" sz="2000" i="1" spc="10" dirty="0">
                <a:solidFill>
                  <a:schemeClr val="tx1">
                    <a:lumMod val="65000"/>
                    <a:lumOff val="35000"/>
                  </a:schemeClr>
                </a:solidFill>
                <a:latin typeface="Segoe UI" panose="020B0502040204020203" pitchFamily="34" charset="0"/>
                <a:ea typeface="Century Gothic" charset="0"/>
                <a:cs typeface="Segoe UI" panose="020B0502040204020203" pitchFamily="34" charset="0"/>
              </a:rPr>
              <a:t>Fatores mais impactantes por Perfil Priorizado - Resultados Média Móvel Março 2020</a:t>
            </a:r>
          </a:p>
        </p:txBody>
      </p:sp>
      <p:graphicFrame>
        <p:nvGraphicFramePr>
          <p:cNvPr id="67" name="Tabela 66">
            <a:extLst>
              <a:ext uri="{FF2B5EF4-FFF2-40B4-BE49-F238E27FC236}">
                <a16:creationId xmlns:a16="http://schemas.microsoft.com/office/drawing/2014/main" id="{18624A42-07BC-4147-9167-306CA9E98E6B}"/>
              </a:ext>
            </a:extLst>
          </p:cNvPr>
          <p:cNvGraphicFramePr>
            <a:graphicFrameLocks noGrp="1"/>
          </p:cNvGraphicFramePr>
          <p:nvPr>
            <p:extLst>
              <p:ext uri="{D42A27DB-BD31-4B8C-83A1-F6EECF244321}">
                <p14:modId xmlns:p14="http://schemas.microsoft.com/office/powerpoint/2010/main" val="2865876934"/>
              </p:ext>
            </p:extLst>
          </p:nvPr>
        </p:nvGraphicFramePr>
        <p:xfrm>
          <a:off x="1525359" y="1263039"/>
          <a:ext cx="5700074" cy="4533276"/>
        </p:xfrm>
        <a:graphic>
          <a:graphicData uri="http://schemas.openxmlformats.org/drawingml/2006/table">
            <a:tbl>
              <a:tblPr>
                <a:tableStyleId>{5C22544A-7EE6-4342-B048-85BDC9FD1C3A}</a:tableStyleId>
              </a:tblPr>
              <a:tblGrid>
                <a:gridCol w="2156786">
                  <a:extLst>
                    <a:ext uri="{9D8B030D-6E8A-4147-A177-3AD203B41FA5}">
                      <a16:colId xmlns:a16="http://schemas.microsoft.com/office/drawing/2014/main" val="2173893176"/>
                    </a:ext>
                  </a:extLst>
                </a:gridCol>
                <a:gridCol w="539196">
                  <a:extLst>
                    <a:ext uri="{9D8B030D-6E8A-4147-A177-3AD203B41FA5}">
                      <a16:colId xmlns:a16="http://schemas.microsoft.com/office/drawing/2014/main" val="3274371195"/>
                    </a:ext>
                  </a:extLst>
                </a:gridCol>
                <a:gridCol w="346626">
                  <a:extLst>
                    <a:ext uri="{9D8B030D-6E8A-4147-A177-3AD203B41FA5}">
                      <a16:colId xmlns:a16="http://schemas.microsoft.com/office/drawing/2014/main" val="3330131255"/>
                    </a:ext>
                  </a:extLst>
                </a:gridCol>
                <a:gridCol w="539196">
                  <a:extLst>
                    <a:ext uri="{9D8B030D-6E8A-4147-A177-3AD203B41FA5}">
                      <a16:colId xmlns:a16="http://schemas.microsoft.com/office/drawing/2014/main" val="961758756"/>
                    </a:ext>
                  </a:extLst>
                </a:gridCol>
                <a:gridCol w="346626">
                  <a:extLst>
                    <a:ext uri="{9D8B030D-6E8A-4147-A177-3AD203B41FA5}">
                      <a16:colId xmlns:a16="http://schemas.microsoft.com/office/drawing/2014/main" val="2050409298"/>
                    </a:ext>
                  </a:extLst>
                </a:gridCol>
                <a:gridCol w="539196">
                  <a:extLst>
                    <a:ext uri="{9D8B030D-6E8A-4147-A177-3AD203B41FA5}">
                      <a16:colId xmlns:a16="http://schemas.microsoft.com/office/drawing/2014/main" val="4107964407"/>
                    </a:ext>
                  </a:extLst>
                </a:gridCol>
                <a:gridCol w="346626">
                  <a:extLst>
                    <a:ext uri="{9D8B030D-6E8A-4147-A177-3AD203B41FA5}">
                      <a16:colId xmlns:a16="http://schemas.microsoft.com/office/drawing/2014/main" val="3055161385"/>
                    </a:ext>
                  </a:extLst>
                </a:gridCol>
                <a:gridCol w="539196">
                  <a:extLst>
                    <a:ext uri="{9D8B030D-6E8A-4147-A177-3AD203B41FA5}">
                      <a16:colId xmlns:a16="http://schemas.microsoft.com/office/drawing/2014/main" val="3020479474"/>
                    </a:ext>
                  </a:extLst>
                </a:gridCol>
                <a:gridCol w="346626">
                  <a:extLst>
                    <a:ext uri="{9D8B030D-6E8A-4147-A177-3AD203B41FA5}">
                      <a16:colId xmlns:a16="http://schemas.microsoft.com/office/drawing/2014/main" val="4273358041"/>
                    </a:ext>
                  </a:extLst>
                </a:gridCol>
              </a:tblGrid>
              <a:tr h="377773">
                <a:tc>
                  <a:txBody>
                    <a:bodyPr/>
                    <a:lstStyle/>
                    <a:p>
                      <a:pPr algn="l" fontAlgn="b"/>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Agro</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gradFill flip="none" rotWithShape="1">
                      <a:gsLst>
                        <a:gs pos="57000">
                          <a:schemeClr val="accent4">
                            <a:lumMod val="60000"/>
                            <a:lumOff val="40000"/>
                          </a:schemeClr>
                        </a:gs>
                        <a:gs pos="99000">
                          <a:srgbClr val="00B0F0"/>
                        </a:gs>
                      </a:gsLst>
                      <a:lin ang="10800000" scaled="1"/>
                      <a:tileRect/>
                    </a:gra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Estilo</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Excl.</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Mod. Leve</a:t>
                      </a: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13094" marR="13094" marT="13094"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35754383"/>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Conveniência e praticidade</a:t>
                      </a:r>
                    </a:p>
                  </a:txBody>
                  <a:tcPr marL="12700" marR="12700" marT="12700"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79,8</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17%</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79,3</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13%</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77,1</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12%</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76,5</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767141"/>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Relacionamento e atendimento</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84,2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82,4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79,0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20%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15%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50744"/>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Produtos e serviços adequados</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78,3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71,4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22%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70,7</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21%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5424494"/>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Preços de taxas, tarifas e juros</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kern="1200" dirty="0">
                          <a:solidFill>
                            <a:srgbClr val="000000"/>
                          </a:solidFill>
                          <a:effectLst/>
                          <a:latin typeface="Segoe UI Symbol" panose="020B0502040204020203" pitchFamily="34" charset="0"/>
                          <a:ea typeface="+mn-ea"/>
                          <a:cs typeface="+mn-cs"/>
                        </a:rPr>
                        <a:t>57,4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52,9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50,1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4,9%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49,9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15%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993934"/>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Agências</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78,9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69,5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71,1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853354"/>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Caixas Eletrônicos</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81,0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75,6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74,0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74,3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274426"/>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Aplicativo</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86,1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86,9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0" i="0" u="none" strike="noStrike" dirty="0">
                          <a:solidFill>
                            <a:srgbClr val="767171"/>
                          </a:solidFill>
                          <a:effectLst/>
                          <a:latin typeface="Segoe UI Symbol" panose="020B0502040204020203" pitchFamily="34" charset="0"/>
                        </a:rPr>
                        <a:t>*</a:t>
                      </a:r>
                    </a:p>
                    <a:p>
                      <a:pPr algn="ctr" rtl="0" fontAlgn="ctr"/>
                      <a:endParaRPr lang="pt-BR" sz="1050" b="0" i="0" u="none" strike="noStrike" dirty="0">
                        <a:solidFill>
                          <a:srgbClr val="767171"/>
                        </a:solidFill>
                        <a:effectLst/>
                        <a:latin typeface="Segoe UI Symbol" panose="020B0502040204020203" pitchFamily="34" charset="0"/>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84,9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85,1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864051"/>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Internet Banking</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81,0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83,9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81,3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83,5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111623"/>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Central de Relacionamento</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72,0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70,5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4302469"/>
                  </a:ext>
                </a:extLst>
              </a:tr>
              <a:tr h="377773">
                <a:tc>
                  <a:txBody>
                    <a:bodyPr/>
                    <a:lstStyle/>
                    <a:p>
                      <a:pPr algn="l" fontAlgn="ctr"/>
                      <a:r>
                        <a:rPr lang="pt-BR" sz="1200" b="0" i="0" u="none" strike="noStrike" dirty="0">
                          <a:solidFill>
                            <a:srgbClr val="000000"/>
                          </a:solidFill>
                          <a:effectLst/>
                          <a:latin typeface="Segoe UI" panose="020B0502040204020203" pitchFamily="34" charset="0"/>
                          <a:cs typeface="Segoe UI" panose="020B0502040204020203" pitchFamily="34" charset="0"/>
                        </a:rPr>
                        <a:t>Relação Custo </a:t>
                      </a:r>
                      <a:r>
                        <a:rPr lang="pt-BR" sz="1200" b="0" i="0" u="none" strike="noStrike" dirty="0" err="1">
                          <a:solidFill>
                            <a:srgbClr val="000000"/>
                          </a:solidFill>
                          <a:effectLst/>
                          <a:latin typeface="Segoe UI" panose="020B0502040204020203" pitchFamily="34" charset="0"/>
                          <a:cs typeface="Segoe UI" panose="020B0502040204020203" pitchFamily="34" charset="0"/>
                        </a:rPr>
                        <a:t>x</a:t>
                      </a:r>
                      <a:r>
                        <a:rPr lang="pt-BR" sz="1200" b="0" i="0" u="none" strike="noStrike" dirty="0">
                          <a:solidFill>
                            <a:srgbClr val="000000"/>
                          </a:solidFill>
                          <a:effectLst/>
                          <a:latin typeface="Segoe UI" panose="020B0502040204020203" pitchFamily="34" charset="0"/>
                          <a:cs typeface="Segoe UI" panose="020B0502040204020203" pitchFamily="34" charset="0"/>
                        </a:rPr>
                        <a:t> Benefício</a:t>
                      </a:r>
                    </a:p>
                  </a:txBody>
                  <a:tcPr marL="12700" marR="12700" marT="12700"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72,2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70,1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66,8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64,9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596842"/>
                  </a:ext>
                </a:extLst>
              </a:tr>
              <a:tr h="377773">
                <a:tc>
                  <a:txBody>
                    <a:bodyPr/>
                    <a:lstStyle/>
                    <a:p>
                      <a:pPr algn="l" fontAlgn="t"/>
                      <a:r>
                        <a:rPr lang="pt-BR" sz="1200" b="1" i="0" u="none" strike="noStrike" dirty="0">
                          <a:solidFill>
                            <a:schemeClr val="tx1"/>
                          </a:solidFill>
                          <a:effectLst/>
                          <a:latin typeface="Segoe UI Symbol" panose="020B0502040204020203" pitchFamily="34" charset="0"/>
                          <a:ea typeface="Segoe UI Symbol" panose="020B0502040204020203" pitchFamily="34" charset="0"/>
                          <a:cs typeface="Segoe UI" panose="020B0502040204020203" pitchFamily="34" charset="0"/>
                        </a:rPr>
                        <a:t>NPS</a:t>
                      </a:r>
                    </a:p>
                  </a:txBody>
                  <a:tcPr marL="13094" marR="13094" marT="13094"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43,5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1"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41,0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32,4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dirty="0">
                          <a:solidFill>
                            <a:srgbClr val="000000"/>
                          </a:solidFill>
                          <a:effectLst/>
                          <a:latin typeface="Segoe UI Symbol" panose="020B0502040204020203" pitchFamily="34" charset="0"/>
                        </a:rPr>
                        <a:t>19,1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dirty="0">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81917"/>
                  </a:ext>
                </a:extLst>
              </a:tr>
            </a:tbl>
          </a:graphicData>
        </a:graphic>
      </p:graphicFrame>
      <p:graphicFrame>
        <p:nvGraphicFramePr>
          <p:cNvPr id="75" name="Tabela 74">
            <a:extLst>
              <a:ext uri="{FF2B5EF4-FFF2-40B4-BE49-F238E27FC236}">
                <a16:creationId xmlns:a16="http://schemas.microsoft.com/office/drawing/2014/main" id="{50632339-34B7-C341-A140-3A4837B0EB42}"/>
              </a:ext>
            </a:extLst>
          </p:cNvPr>
          <p:cNvGraphicFramePr>
            <a:graphicFrameLocks noGrp="1"/>
          </p:cNvGraphicFramePr>
          <p:nvPr>
            <p:extLst>
              <p:ext uri="{D42A27DB-BD31-4B8C-83A1-F6EECF244321}">
                <p14:modId xmlns:p14="http://schemas.microsoft.com/office/powerpoint/2010/main" val="1403767686"/>
              </p:ext>
            </p:extLst>
          </p:nvPr>
        </p:nvGraphicFramePr>
        <p:xfrm>
          <a:off x="7224912" y="1263038"/>
          <a:ext cx="4429110" cy="4533276"/>
        </p:xfrm>
        <a:graphic>
          <a:graphicData uri="http://schemas.openxmlformats.org/drawingml/2006/table">
            <a:tbl>
              <a:tblPr>
                <a:tableStyleId>{5C22544A-7EE6-4342-B048-85BDC9FD1C3A}</a:tableStyleId>
              </a:tblPr>
              <a:tblGrid>
                <a:gridCol w="539196">
                  <a:extLst>
                    <a:ext uri="{9D8B030D-6E8A-4147-A177-3AD203B41FA5}">
                      <a16:colId xmlns:a16="http://schemas.microsoft.com/office/drawing/2014/main" val="3274371195"/>
                    </a:ext>
                  </a:extLst>
                </a:gridCol>
                <a:gridCol w="346626">
                  <a:extLst>
                    <a:ext uri="{9D8B030D-6E8A-4147-A177-3AD203B41FA5}">
                      <a16:colId xmlns:a16="http://schemas.microsoft.com/office/drawing/2014/main" val="3330131255"/>
                    </a:ext>
                  </a:extLst>
                </a:gridCol>
                <a:gridCol w="539196">
                  <a:extLst>
                    <a:ext uri="{9D8B030D-6E8A-4147-A177-3AD203B41FA5}">
                      <a16:colId xmlns:a16="http://schemas.microsoft.com/office/drawing/2014/main" val="961758756"/>
                    </a:ext>
                  </a:extLst>
                </a:gridCol>
                <a:gridCol w="346626">
                  <a:extLst>
                    <a:ext uri="{9D8B030D-6E8A-4147-A177-3AD203B41FA5}">
                      <a16:colId xmlns:a16="http://schemas.microsoft.com/office/drawing/2014/main" val="2050409298"/>
                    </a:ext>
                  </a:extLst>
                </a:gridCol>
                <a:gridCol w="539196">
                  <a:extLst>
                    <a:ext uri="{9D8B030D-6E8A-4147-A177-3AD203B41FA5}">
                      <a16:colId xmlns:a16="http://schemas.microsoft.com/office/drawing/2014/main" val="4107964407"/>
                    </a:ext>
                  </a:extLst>
                </a:gridCol>
                <a:gridCol w="346626">
                  <a:extLst>
                    <a:ext uri="{9D8B030D-6E8A-4147-A177-3AD203B41FA5}">
                      <a16:colId xmlns:a16="http://schemas.microsoft.com/office/drawing/2014/main" val="3055161385"/>
                    </a:ext>
                  </a:extLst>
                </a:gridCol>
                <a:gridCol w="539196">
                  <a:extLst>
                    <a:ext uri="{9D8B030D-6E8A-4147-A177-3AD203B41FA5}">
                      <a16:colId xmlns:a16="http://schemas.microsoft.com/office/drawing/2014/main" val="3020479474"/>
                    </a:ext>
                  </a:extLst>
                </a:gridCol>
                <a:gridCol w="346626">
                  <a:extLst>
                    <a:ext uri="{9D8B030D-6E8A-4147-A177-3AD203B41FA5}">
                      <a16:colId xmlns:a16="http://schemas.microsoft.com/office/drawing/2014/main" val="4273358041"/>
                    </a:ext>
                  </a:extLst>
                </a:gridCol>
                <a:gridCol w="539196">
                  <a:extLst>
                    <a:ext uri="{9D8B030D-6E8A-4147-A177-3AD203B41FA5}">
                      <a16:colId xmlns:a16="http://schemas.microsoft.com/office/drawing/2014/main" val="1728348444"/>
                    </a:ext>
                  </a:extLst>
                </a:gridCol>
                <a:gridCol w="346626">
                  <a:extLst>
                    <a:ext uri="{9D8B030D-6E8A-4147-A177-3AD203B41FA5}">
                      <a16:colId xmlns:a16="http://schemas.microsoft.com/office/drawing/2014/main" val="1927484039"/>
                    </a:ext>
                  </a:extLst>
                </a:gridCol>
              </a:tblGrid>
              <a:tr h="377773">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Nicho </a:t>
                      </a:r>
                      <a:r>
                        <a:rPr lang="pt-BR" sz="1100" b="1" u="none" strike="noStrike" dirty="0" err="1">
                          <a:solidFill>
                            <a:schemeClr val="tx1">
                              <a:lumMod val="75000"/>
                              <a:lumOff val="25000"/>
                            </a:schemeClr>
                          </a:solidFill>
                          <a:effectLst/>
                          <a:latin typeface="Segoe UI" panose="020B0502040204020203" pitchFamily="34" charset="0"/>
                          <a:cs typeface="Segoe UI" panose="020B0502040204020203" pitchFamily="34" charset="0"/>
                        </a:rPr>
                        <a:t>Dig</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Pers.</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u="none" strike="noStrike" dirty="0">
                          <a:solidFill>
                            <a:schemeClr val="tx1">
                              <a:lumMod val="75000"/>
                              <a:lumOff val="25000"/>
                            </a:schemeClr>
                          </a:solidFill>
                          <a:effectLst/>
                          <a:latin typeface="Segoe UI" panose="020B0502040204020203" pitchFamily="34" charset="0"/>
                          <a:cs typeface="Segoe UI" panose="020B0502040204020203" pitchFamily="34" charset="0"/>
                        </a:rPr>
                        <a:t>Prof. Estrat.</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err="1">
                          <a:solidFill>
                            <a:schemeClr val="tx1">
                              <a:lumMod val="75000"/>
                              <a:lumOff val="25000"/>
                            </a:schemeClr>
                          </a:solidFill>
                          <a:effectLst/>
                          <a:latin typeface="Segoe UI" panose="020B0502040204020203" pitchFamily="34" charset="0"/>
                          <a:cs typeface="Segoe UI" panose="020B0502040204020203" pitchFamily="34" charset="0"/>
                        </a:rPr>
                        <a:t>Univers</a:t>
                      </a:r>
                      <a:endPar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Varejo</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tc>
                  <a:txBody>
                    <a:bodyPr/>
                    <a:lstStyle/>
                    <a:p>
                      <a:pPr algn="ctr" fontAlgn="b"/>
                      <a:r>
                        <a:rPr lang="pt-BR" sz="1100" b="1" i="0" u="none" strike="noStrike" dirty="0">
                          <a:solidFill>
                            <a:schemeClr val="tx1">
                              <a:lumMod val="75000"/>
                              <a:lumOff val="25000"/>
                            </a:schemeClr>
                          </a:solidFill>
                          <a:effectLst/>
                          <a:latin typeface="Segoe UI" panose="020B0502040204020203" pitchFamily="34" charset="0"/>
                          <a:cs typeface="Segoe UI" panose="020B0502040204020203" pitchFamily="34" charset="0"/>
                        </a:rPr>
                        <a:t>r</a:t>
                      </a:r>
                      <a:r>
                        <a:rPr lang="pt-BR" sz="1100" b="1" i="0" u="none" strike="noStrike" baseline="30000" dirty="0">
                          <a:solidFill>
                            <a:schemeClr val="tx1">
                              <a:lumMod val="75000"/>
                              <a:lumOff val="25000"/>
                            </a:schemeClr>
                          </a:solidFill>
                          <a:effectLst/>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D966"/>
                    </a:solidFill>
                  </a:tcPr>
                </a:tc>
                <a:extLst>
                  <a:ext uri="{0D108BD9-81ED-4DB2-BD59-A6C34878D82A}">
                    <a16:rowId xmlns:a16="http://schemas.microsoft.com/office/drawing/2014/main" val="4035754383"/>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75,8</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27%</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80,3</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13%</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72,5</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17%</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75,2</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7%</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76,3</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19%</a:t>
                      </a:r>
                    </a:p>
                  </a:txBody>
                  <a:tcPr marL="9525" marR="9525" marT="9525" marB="0" anchor="ctr">
                    <a:lnL w="12700" cmpd="sng">
                      <a:noFill/>
                    </a:lnL>
                    <a:lnR w="12700" cmpd="sng">
                      <a:noFill/>
                    </a:lnR>
                    <a:lnT w="6350" cap="flat" cmpd="sng" algn="ctr">
                      <a:noFill/>
                      <a:prstDash val="sysDash"/>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767141"/>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73,2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83,9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kern="1200" dirty="0">
                          <a:solidFill>
                            <a:srgbClr val="000000"/>
                          </a:solidFill>
                          <a:effectLst/>
                          <a:latin typeface="Segoe UI Symbol" panose="020B0502040204020203" pitchFamily="34" charset="0"/>
                          <a:ea typeface="+mn-ea"/>
                          <a:cs typeface="+mn-cs"/>
                        </a:rPr>
                        <a:t>70,3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74,2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50744"/>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67,2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75,3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65,2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70,4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31%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69,3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17%</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5424494"/>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53,5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52,9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46,8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47,4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51,5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6993934"/>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74,0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76,9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68,1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7%</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71,7</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853354"/>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77,6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77,2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73,0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76,5</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76,9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274426"/>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84,2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87,9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83,0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82,4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85,1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864051"/>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78,1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83,9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77,6</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767171"/>
                          </a:solidFill>
                          <a:effectLst/>
                          <a:uLnTx/>
                          <a:uFillTx/>
                          <a:latin typeface="Segoe UI Symbol" panose="020B0502040204020203" pitchFamily="34" charset="0"/>
                          <a:ea typeface="+mn-ea"/>
                          <a:cs typeface="+mn-cs"/>
                        </a:rPr>
                        <a:t>*</a:t>
                      </a:r>
                      <a:endPar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endParaRP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75,3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7%</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78,8</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111623"/>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67,1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73,0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65,3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767171"/>
                          </a:solidFill>
                          <a:effectLst/>
                          <a:uLnTx/>
                          <a:uFillTx/>
                          <a:latin typeface="Segoe UI Symbol" panose="020B0502040204020203" pitchFamily="34" charset="0"/>
                          <a:ea typeface="+mn-ea"/>
                          <a:cs typeface="+mn-cs"/>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67,0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50" b="0" i="0" u="none" strike="noStrike" dirty="0">
                          <a:solidFill>
                            <a:srgbClr val="767171"/>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000000"/>
                          </a:solidFill>
                          <a:effectLst/>
                          <a:latin typeface="Segoe UI Symbol" panose="020B0502040204020203" pitchFamily="34" charset="0"/>
                        </a:rPr>
                        <a:t>70,2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4302469"/>
                  </a:ext>
                </a:extLst>
              </a:tr>
              <a:tr h="377773">
                <a:tc>
                  <a:txBody>
                    <a:bodyPr/>
                    <a:lstStyle/>
                    <a:p>
                      <a:pPr algn="ctr" rtl="0" fontAlgn="ctr"/>
                      <a:r>
                        <a:rPr lang="pt-BR" sz="1200" b="0" i="0" u="none" strike="noStrike">
                          <a:solidFill>
                            <a:srgbClr val="000000"/>
                          </a:solidFill>
                          <a:effectLst/>
                          <a:latin typeface="Segoe UI Symbol" panose="020B0502040204020203" pitchFamily="34" charset="0"/>
                        </a:rPr>
                        <a:t>68,2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69,9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62,9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000000"/>
                          </a:solidFill>
                          <a:effectLst/>
                          <a:latin typeface="Segoe UI Symbol" panose="020B0502040204020203" pitchFamily="34" charset="0"/>
                        </a:rPr>
                        <a:t>65,1</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dirty="0">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000000"/>
                          </a:solidFill>
                          <a:effectLst/>
                          <a:latin typeface="Segoe UI Symbol" panose="020B0502040204020203" pitchFamily="34" charset="0"/>
                          <a:ea typeface="+mn-ea"/>
                          <a:cs typeface="+mn-cs"/>
                        </a:rPr>
                        <a:t>67,2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050" b="0" i="0" u="none" strike="noStrike">
                          <a:solidFill>
                            <a:srgbClr val="767171"/>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596842"/>
                  </a:ext>
                </a:extLst>
              </a:tr>
              <a:tr h="377773">
                <a:tc>
                  <a:txBody>
                    <a:bodyPr/>
                    <a:lstStyle/>
                    <a:p>
                      <a:pPr algn="ctr" rtl="0" fontAlgn="ctr"/>
                      <a:r>
                        <a:rPr lang="pt-BR" sz="1200" b="1" i="0" u="none" strike="noStrike">
                          <a:solidFill>
                            <a:srgbClr val="000000"/>
                          </a:solidFill>
                          <a:effectLst/>
                          <a:latin typeface="Segoe UI Symbol" panose="020B0502040204020203" pitchFamily="34" charset="0"/>
                        </a:rPr>
                        <a:t>39,2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41,3</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21,2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25,2</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a:solidFill>
                            <a:srgbClr val="000000"/>
                          </a:solidFill>
                          <a:effectLst/>
                          <a:latin typeface="Segoe UI Symbol" panose="020B0502040204020203" pitchFamily="34" charset="0"/>
                        </a:rPr>
                        <a:t>32,9</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1" i="0" u="none" strike="noStrike" dirty="0">
                          <a:solidFill>
                            <a:srgbClr val="000000"/>
                          </a:solidFill>
                          <a:effectLst/>
                          <a:latin typeface="Segoe UI Symbol" panose="020B0502040204020203" pitchFamily="34" charset="0"/>
                        </a:rPr>
                        <a:t> </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81917"/>
                  </a:ext>
                </a:extLst>
              </a:tr>
            </a:tbl>
          </a:graphicData>
        </a:graphic>
      </p:graphicFrame>
      <p:grpSp>
        <p:nvGrpSpPr>
          <p:cNvPr id="2" name="Agrupar 1">
            <a:extLst>
              <a:ext uri="{FF2B5EF4-FFF2-40B4-BE49-F238E27FC236}">
                <a16:creationId xmlns:a16="http://schemas.microsoft.com/office/drawing/2014/main" id="{C4B0C3FB-7579-7C43-8F85-F26063CBA7E4}"/>
              </a:ext>
            </a:extLst>
          </p:cNvPr>
          <p:cNvGrpSpPr/>
          <p:nvPr/>
        </p:nvGrpSpPr>
        <p:grpSpPr>
          <a:xfrm>
            <a:off x="1513441" y="1214144"/>
            <a:ext cx="1713210" cy="426632"/>
            <a:chOff x="1513441" y="844350"/>
            <a:chExt cx="1713210" cy="426632"/>
          </a:xfrm>
        </p:grpSpPr>
        <p:sp>
          <p:nvSpPr>
            <p:cNvPr id="73" name="Retângulo 72">
              <a:extLst>
                <a:ext uri="{FF2B5EF4-FFF2-40B4-BE49-F238E27FC236}">
                  <a16:creationId xmlns:a16="http://schemas.microsoft.com/office/drawing/2014/main" id="{B8C6AC0A-2C6A-E647-8C95-9B7366EB1D3A}"/>
                </a:ext>
              </a:extLst>
            </p:cNvPr>
            <p:cNvSpPr/>
            <p:nvPr/>
          </p:nvSpPr>
          <p:spPr>
            <a:xfrm>
              <a:off x="1513441" y="844350"/>
              <a:ext cx="1692000" cy="190977"/>
            </a:xfrm>
            <a:prstGeom prst="rect">
              <a:avLst/>
            </a:prstGeom>
            <a:solidFill>
              <a:srgbClr val="FFD966"/>
            </a:solidFill>
          </p:spPr>
          <p:txBody>
            <a:bodyPr wrap="square" anchor="ctr">
              <a:noAutofit/>
            </a:bodyPr>
            <a:lstStyle/>
            <a:p>
              <a:pPr algn="ctr"/>
              <a:r>
                <a:rPr lang="pt-BR" sz="1100" b="1" dirty="0">
                  <a:solidFill>
                    <a:schemeClr val="tx1">
                      <a:lumMod val="75000"/>
                      <a:lumOff val="25000"/>
                    </a:schemeClr>
                  </a:solidFill>
                  <a:latin typeface="Segoe UI" panose="020B0502040204020203" pitchFamily="34" charset="0"/>
                  <a:cs typeface="Segoe UI" panose="020B0502040204020203" pitchFamily="34" charset="0"/>
                </a:rPr>
                <a:t>UAV</a:t>
              </a:r>
            </a:p>
          </p:txBody>
        </p:sp>
        <p:sp>
          <p:nvSpPr>
            <p:cNvPr id="74" name="Retângulo 73">
              <a:extLst>
                <a:ext uri="{FF2B5EF4-FFF2-40B4-BE49-F238E27FC236}">
                  <a16:creationId xmlns:a16="http://schemas.microsoft.com/office/drawing/2014/main" id="{2D4BB9B8-BCC2-C64C-9311-8C9867D041CE}"/>
                </a:ext>
              </a:extLst>
            </p:cNvPr>
            <p:cNvSpPr/>
            <p:nvPr/>
          </p:nvSpPr>
          <p:spPr>
            <a:xfrm>
              <a:off x="1513442" y="1080005"/>
              <a:ext cx="1692000" cy="190977"/>
            </a:xfrm>
            <a:prstGeom prst="rect">
              <a:avLst/>
            </a:prstGeom>
            <a:solidFill>
              <a:srgbClr val="00B0F0"/>
            </a:solidFill>
          </p:spPr>
          <p:txBody>
            <a:bodyPr wrap="square" anchor="ctr">
              <a:noAutofit/>
            </a:bodyPr>
            <a:lstStyle/>
            <a:p>
              <a:pPr algn="ctr"/>
              <a:r>
                <a:rPr lang="pt-BR" sz="1100" b="1" dirty="0">
                  <a:solidFill>
                    <a:schemeClr val="tx1">
                      <a:lumMod val="75000"/>
                      <a:lumOff val="25000"/>
                    </a:schemeClr>
                  </a:solidFill>
                  <a:latin typeface="Segoe UI" panose="020B0502040204020203" pitchFamily="34" charset="0"/>
                  <a:cs typeface="Segoe UI" panose="020B0502040204020203" pitchFamily="34" charset="0"/>
                </a:rPr>
                <a:t>URV</a:t>
              </a:r>
            </a:p>
          </p:txBody>
        </p:sp>
        <p:sp>
          <p:nvSpPr>
            <p:cNvPr id="3" name="Triângulo Retângulo 2">
              <a:extLst>
                <a:ext uri="{FF2B5EF4-FFF2-40B4-BE49-F238E27FC236}">
                  <a16:creationId xmlns:a16="http://schemas.microsoft.com/office/drawing/2014/main" id="{899EF0F7-7568-5E4A-BE87-18B29DE29F36}"/>
                </a:ext>
              </a:extLst>
            </p:cNvPr>
            <p:cNvSpPr/>
            <p:nvPr/>
          </p:nvSpPr>
          <p:spPr>
            <a:xfrm rot="13500000">
              <a:off x="3178783" y="914438"/>
              <a:ext cx="45719" cy="50016"/>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riângulo Retângulo 15">
              <a:extLst>
                <a:ext uri="{FF2B5EF4-FFF2-40B4-BE49-F238E27FC236}">
                  <a16:creationId xmlns:a16="http://schemas.microsoft.com/office/drawing/2014/main" id="{B5EC71AD-0328-7645-B13E-0902896E53BE}"/>
                </a:ext>
              </a:extLst>
            </p:cNvPr>
            <p:cNvSpPr/>
            <p:nvPr/>
          </p:nvSpPr>
          <p:spPr>
            <a:xfrm rot="13500000">
              <a:off x="3178783" y="1152563"/>
              <a:ext cx="45719" cy="50016"/>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Espaço Reservado para Texto 3">
            <a:extLst>
              <a:ext uri="{FF2B5EF4-FFF2-40B4-BE49-F238E27FC236}">
                <a16:creationId xmlns:a16="http://schemas.microsoft.com/office/drawing/2014/main" id="{FF27644D-AB10-D446-9E20-FD4967A0811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5" name="TextBox 105">
            <a:extLst>
              <a:ext uri="{FF2B5EF4-FFF2-40B4-BE49-F238E27FC236}">
                <a16:creationId xmlns:a16="http://schemas.microsoft.com/office/drawing/2014/main" id="{2EF57C3E-FC00-A34C-AAFB-3473CF1FF108}"/>
              </a:ext>
            </a:extLst>
          </p:cNvPr>
          <p:cNvSpPr txBox="1"/>
          <p:nvPr/>
        </p:nvSpPr>
        <p:spPr>
          <a:xfrm>
            <a:off x="1401098" y="6377875"/>
            <a:ext cx="4922886" cy="276999"/>
          </a:xfrm>
          <a:prstGeom prst="rect">
            <a:avLst/>
          </a:prstGeom>
          <a:noFill/>
        </p:spPr>
        <p:txBody>
          <a:bodyPr wrap="square" rtlCol="0">
            <a:spAutoFit/>
          </a:bodyPr>
          <a:lstStyle/>
          <a:p>
            <a:pPr defTabSz="914340"/>
            <a:r>
              <a:rPr lang="pt-BR" sz="1200" i="1" kern="0" dirty="0">
                <a:solidFill>
                  <a:schemeClr val="tx1">
                    <a:lumMod val="50000"/>
                    <a:lumOff val="50000"/>
                  </a:schemeClr>
                </a:solidFill>
                <a:latin typeface="Segoe UI" panose="020B0502040204020203" pitchFamily="34" charset="0"/>
                <a:ea typeface="Segoe UI Symbol" panose="020B0502040204020203" pitchFamily="34" charset="0"/>
                <a:cs typeface="Segoe UI" panose="020B0502040204020203" pitchFamily="34" charset="0"/>
              </a:rPr>
              <a:t>*Fator com impacto não significativo para o público na regressão</a:t>
            </a:r>
            <a:endParaRPr lang="pt-BR" sz="1200" b="1" i="1" kern="0" dirty="0">
              <a:solidFill>
                <a:schemeClr val="tx1">
                  <a:lumMod val="50000"/>
                  <a:lumOff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1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24">
            <a:extLst>
              <a:ext uri="{FF2B5EF4-FFF2-40B4-BE49-F238E27FC236}">
                <a16:creationId xmlns:a16="http://schemas.microsoft.com/office/drawing/2014/main" id="{64FD9727-0F61-E249-B890-7820DA150E75}"/>
              </a:ext>
            </a:extLst>
          </p:cNvPr>
          <p:cNvSpPr/>
          <p:nvPr/>
        </p:nvSpPr>
        <p:spPr>
          <a:xfrm>
            <a:off x="-63088" y="-63642"/>
            <a:ext cx="12318175" cy="69453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Mulher com cabelos longos&#10;&#10;Descrição gerada automaticamente">
            <a:extLst>
              <a:ext uri="{FF2B5EF4-FFF2-40B4-BE49-F238E27FC236}">
                <a16:creationId xmlns:a16="http://schemas.microsoft.com/office/drawing/2014/main" id="{2AE26390-BA27-BD4C-AA97-E9BA286118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82734" y="966328"/>
            <a:ext cx="7262919" cy="4815244"/>
          </a:xfrm>
          <a:prstGeom prst="rect">
            <a:avLst/>
          </a:prstGeom>
        </p:spPr>
      </p:pic>
      <p:sp>
        <p:nvSpPr>
          <p:cNvPr id="30" name="Retângulo 29">
            <a:extLst>
              <a:ext uri="{FF2B5EF4-FFF2-40B4-BE49-F238E27FC236}">
                <a16:creationId xmlns:a16="http://schemas.microsoft.com/office/drawing/2014/main" id="{8EF5A655-C33F-504E-8E43-1AD39DAF39BD}"/>
              </a:ext>
            </a:extLst>
          </p:cNvPr>
          <p:cNvSpPr/>
          <p:nvPr/>
        </p:nvSpPr>
        <p:spPr>
          <a:xfrm>
            <a:off x="4163787" y="966328"/>
            <a:ext cx="2890156" cy="4815244"/>
          </a:xfrm>
          <a:prstGeom prst="rect">
            <a:avLst/>
          </a:prstGeom>
          <a:gradFill flip="none" rotWithShape="1">
            <a:gsLst>
              <a:gs pos="0">
                <a:srgbClr val="1A1A1A">
                  <a:alpha val="0"/>
                </a:srgbClr>
              </a:gs>
              <a:gs pos="100000">
                <a:srgbClr val="1A1A1A">
                  <a:alpha val="4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688E3263-1FA0-F44D-8192-A4245ECD1287}"/>
              </a:ext>
            </a:extLst>
          </p:cNvPr>
          <p:cNvSpPr txBox="1"/>
          <p:nvPr/>
        </p:nvSpPr>
        <p:spPr>
          <a:xfrm>
            <a:off x="-9419" y="2449287"/>
            <a:ext cx="7063362" cy="954107"/>
          </a:xfrm>
          <a:prstGeom prst="rect">
            <a:avLst/>
          </a:prstGeom>
          <a:noFill/>
        </p:spPr>
        <p:txBody>
          <a:bodyPr wrap="square" rtlCol="0">
            <a:spAutoFit/>
          </a:bodyPr>
          <a:lstStyle/>
          <a:p>
            <a:pPr algn="r"/>
            <a:r>
              <a:rPr lang="pt-BR" sz="5600" b="1" spc="600" dirty="0">
                <a:solidFill>
                  <a:schemeClr val="bg1"/>
                </a:solidFill>
                <a:latin typeface="Segoe UI" panose="020B0502040204020203" pitchFamily="34" charset="0"/>
                <a:cs typeface="Segoe UI" panose="020B0502040204020203" pitchFamily="34" charset="0"/>
              </a:rPr>
              <a:t>DETALHAMENTO</a:t>
            </a:r>
          </a:p>
        </p:txBody>
      </p:sp>
      <p:sp>
        <p:nvSpPr>
          <p:cNvPr id="32" name="CaixaDeTexto 26">
            <a:extLst>
              <a:ext uri="{FF2B5EF4-FFF2-40B4-BE49-F238E27FC236}">
                <a16:creationId xmlns:a16="http://schemas.microsoft.com/office/drawing/2014/main" id="{4AAD4BDF-088A-D042-8B1F-858C9A2E5812}"/>
              </a:ext>
            </a:extLst>
          </p:cNvPr>
          <p:cNvSpPr txBox="1"/>
          <p:nvPr/>
        </p:nvSpPr>
        <p:spPr>
          <a:xfrm>
            <a:off x="1353786" y="3542094"/>
            <a:ext cx="3650106" cy="1162113"/>
          </a:xfrm>
          <a:prstGeom prst="rect">
            <a:avLst/>
          </a:prstGeom>
          <a:noFill/>
        </p:spPr>
        <p:txBody>
          <a:bodyPr wrap="square" lIns="0" rtlCol="0">
            <a:spAutoFit/>
          </a:bodyPr>
          <a:lstStyle/>
          <a:p>
            <a:pPr algn="r">
              <a:lnSpc>
                <a:spcPct val="110000"/>
              </a:lnSpc>
              <a:spcAft>
                <a:spcPts val="1000"/>
              </a:spcAft>
            </a:pPr>
            <a:r>
              <a:rPr lang="pt-BR" sz="1600" i="1" spc="300" dirty="0">
                <a:solidFill>
                  <a:schemeClr val="bg1"/>
                </a:solidFill>
                <a:latin typeface="Segoe Pro SemiLight" panose="020B0402040204020203" pitchFamily="34" charset="0"/>
                <a:ea typeface="Century Gothic" charset="0"/>
                <a:cs typeface="Segoe UI" panose="020B0502040204020203" pitchFamily="34" charset="0"/>
              </a:rPr>
              <a:t>Aspectos mais impactantes na Experiência do Cliente BB e detalhamento dos temas de qualidade</a:t>
            </a:r>
          </a:p>
        </p:txBody>
      </p:sp>
      <p:grpSp>
        <p:nvGrpSpPr>
          <p:cNvPr id="20" name="Agrupar 19">
            <a:extLst>
              <a:ext uri="{FF2B5EF4-FFF2-40B4-BE49-F238E27FC236}">
                <a16:creationId xmlns:a16="http://schemas.microsoft.com/office/drawing/2014/main" id="{BF2824EF-E0BD-8847-A1C0-4D5939ADD4D5}"/>
              </a:ext>
            </a:extLst>
          </p:cNvPr>
          <p:cNvGrpSpPr/>
          <p:nvPr/>
        </p:nvGrpSpPr>
        <p:grpSpPr>
          <a:xfrm>
            <a:off x="5207432" y="708629"/>
            <a:ext cx="5393411" cy="5393411"/>
            <a:chOff x="5207432" y="708629"/>
            <a:chExt cx="5393411" cy="5393411"/>
          </a:xfrm>
          <a:solidFill>
            <a:srgbClr val="FFFF00"/>
          </a:solidFill>
        </p:grpSpPr>
        <p:sp>
          <p:nvSpPr>
            <p:cNvPr id="15" name="Forma Livre 14">
              <a:extLst>
                <a:ext uri="{FF2B5EF4-FFF2-40B4-BE49-F238E27FC236}">
                  <a16:creationId xmlns:a16="http://schemas.microsoft.com/office/drawing/2014/main" id="{EA6EA6AB-25A7-DC44-A395-8244053058F5}"/>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10">
              <a:extLst>
                <a:ext uri="{FF2B5EF4-FFF2-40B4-BE49-F238E27FC236}">
                  <a16:creationId xmlns:a16="http://schemas.microsoft.com/office/drawing/2014/main" id="{C70975F2-A1DE-EE44-ADA8-7EED3988B383}"/>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3">
            <a:extLst>
              <a:ext uri="{FF2B5EF4-FFF2-40B4-BE49-F238E27FC236}">
                <a16:creationId xmlns:a16="http://schemas.microsoft.com/office/drawing/2014/main" id="{57552A03-B3B7-CD46-8BDF-FF0D602059A0}"/>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spTree>
    <p:extLst>
      <p:ext uri="{BB962C8B-B14F-4D97-AF65-F5344CB8AC3E}">
        <p14:creationId xmlns:p14="http://schemas.microsoft.com/office/powerpoint/2010/main" val="900778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descr="Pessoas andando na rua de uma cidade&#10;&#10;Descrição gerada automaticamente">
            <a:extLst>
              <a:ext uri="{FF2B5EF4-FFF2-40B4-BE49-F238E27FC236}">
                <a16:creationId xmlns:a16="http://schemas.microsoft.com/office/drawing/2014/main" id="{FFA1463B-EAD1-3F43-9F45-3CA437955B16}"/>
              </a:ext>
            </a:extLst>
          </p:cNvPr>
          <p:cNvPicPr>
            <a:picLocks noChangeAspect="1"/>
          </p:cNvPicPr>
          <p:nvPr/>
        </p:nvPicPr>
        <p:blipFill rotWithShape="1">
          <a:blip r:embed="rId2"/>
          <a:srcRect r="1162"/>
          <a:stretch/>
        </p:blipFill>
        <p:spPr>
          <a:xfrm>
            <a:off x="0" y="0"/>
            <a:ext cx="12192000" cy="6858000"/>
          </a:xfrm>
          <a:prstGeom prst="rect">
            <a:avLst/>
          </a:prstGeom>
        </p:spPr>
      </p:pic>
      <p:sp>
        <p:nvSpPr>
          <p:cNvPr id="56" name="Retângulo 55">
            <a:extLst>
              <a:ext uri="{FF2B5EF4-FFF2-40B4-BE49-F238E27FC236}">
                <a16:creationId xmlns:a16="http://schemas.microsoft.com/office/drawing/2014/main" id="{B625C1E2-E0A2-284B-8B57-AC87F70153B6}"/>
              </a:ext>
            </a:extLst>
          </p:cNvPr>
          <p:cNvSpPr/>
          <p:nvPr/>
        </p:nvSpPr>
        <p:spPr>
          <a:xfrm>
            <a:off x="0" y="7514"/>
            <a:ext cx="12191999" cy="6860126"/>
          </a:xfrm>
          <a:prstGeom prst="rect">
            <a:avLst/>
          </a:prstGeom>
          <a:solidFill>
            <a:srgbClr val="1C273A">
              <a:alpha val="72000"/>
            </a:srgbClr>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Roboto light"/>
              <a:ea typeface=""/>
              <a:cs typeface=""/>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a:xfrm>
            <a:off x="527460" y="370772"/>
            <a:ext cx="3130140" cy="720341"/>
          </a:xfrm>
        </p:spPr>
        <p:txBody>
          <a:bodyPr lIns="0">
            <a:noAutofit/>
          </a:bodyPr>
          <a:lstStyle/>
          <a:p>
            <a:r>
              <a:rPr lang="pt-BR" sz="4000" dirty="0">
                <a:solidFill>
                  <a:schemeClr val="bg1"/>
                </a:solidFill>
              </a:rPr>
              <a:t>SUMÁRIO</a:t>
            </a:r>
          </a:p>
        </p:txBody>
      </p:sp>
      <p:grpSp>
        <p:nvGrpSpPr>
          <p:cNvPr id="31" name="Agrupar 30">
            <a:extLst>
              <a:ext uri="{FF2B5EF4-FFF2-40B4-BE49-F238E27FC236}">
                <a16:creationId xmlns:a16="http://schemas.microsoft.com/office/drawing/2014/main" id="{B61405BD-D92D-DA4E-A069-1BFDCDD495F8}"/>
              </a:ext>
            </a:extLst>
          </p:cNvPr>
          <p:cNvGrpSpPr/>
          <p:nvPr/>
        </p:nvGrpSpPr>
        <p:grpSpPr>
          <a:xfrm>
            <a:off x="8487128" y="6110177"/>
            <a:ext cx="3312093" cy="479054"/>
            <a:chOff x="8487128" y="6110177"/>
            <a:chExt cx="3312093" cy="479054"/>
          </a:xfrm>
        </p:grpSpPr>
        <p:pic>
          <p:nvPicPr>
            <p:cNvPr id="32" name="Imagem 31">
              <a:extLst>
                <a:ext uri="{FF2B5EF4-FFF2-40B4-BE49-F238E27FC236}">
                  <a16:creationId xmlns:a16="http://schemas.microsoft.com/office/drawing/2014/main" id="{9B533DE9-3AAE-6D40-A6D3-DF47FE76E0B1}"/>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33" name="Imagem 32">
              <a:extLst>
                <a:ext uri="{FF2B5EF4-FFF2-40B4-BE49-F238E27FC236}">
                  <a16:creationId xmlns:a16="http://schemas.microsoft.com/office/drawing/2014/main" id="{AE78F279-C557-E84F-8DCD-7AA9196A1FD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40" name="Retângulo 39">
            <a:extLst>
              <a:ext uri="{FF2B5EF4-FFF2-40B4-BE49-F238E27FC236}">
                <a16:creationId xmlns:a16="http://schemas.microsoft.com/office/drawing/2014/main" id="{16190B7C-E7AB-4842-8418-0FC1BD742258}"/>
              </a:ext>
            </a:extLst>
          </p:cNvPr>
          <p:cNvSpPr/>
          <p:nvPr/>
        </p:nvSpPr>
        <p:spPr>
          <a:xfrm rot="16200000">
            <a:off x="3714121" y="-1721664"/>
            <a:ext cx="5106664" cy="10731864"/>
          </a:xfrm>
          <a:prstGeom prst="rect">
            <a:avLst/>
          </a:prstGeom>
          <a:solidFill>
            <a:schemeClr val="tx2">
              <a:alpha val="88000"/>
            </a:schemeClr>
          </a:solidFill>
          <a:ln>
            <a:noFill/>
          </a:ln>
          <a:effectLst>
            <a:outerShdw blurRad="342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35" name="Agrupar 34">
            <a:extLst>
              <a:ext uri="{FF2B5EF4-FFF2-40B4-BE49-F238E27FC236}">
                <a16:creationId xmlns:a16="http://schemas.microsoft.com/office/drawing/2014/main" id="{1CB94C06-C3F5-044E-846B-A6D71A40DE25}"/>
              </a:ext>
            </a:extLst>
          </p:cNvPr>
          <p:cNvGrpSpPr/>
          <p:nvPr/>
        </p:nvGrpSpPr>
        <p:grpSpPr>
          <a:xfrm>
            <a:off x="465216" y="1090936"/>
            <a:ext cx="529708" cy="815481"/>
            <a:chOff x="465216" y="1497336"/>
            <a:chExt cx="529708" cy="815481"/>
          </a:xfrm>
        </p:grpSpPr>
        <p:sp>
          <p:nvSpPr>
            <p:cNvPr id="36" name="Retângulo 35">
              <a:extLst>
                <a:ext uri="{FF2B5EF4-FFF2-40B4-BE49-F238E27FC236}">
                  <a16:creationId xmlns:a16="http://schemas.microsoft.com/office/drawing/2014/main" id="{F03FE514-08AA-2541-9A13-EC45AF7FE7F7}"/>
                </a:ext>
              </a:extLst>
            </p:cNvPr>
            <p:cNvSpPr/>
            <p:nvPr/>
          </p:nvSpPr>
          <p:spPr>
            <a:xfrm rot="16200000">
              <a:off x="322330" y="1733627"/>
              <a:ext cx="815481" cy="3429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37" name="TextBox 46">
              <a:extLst>
                <a:ext uri="{FF2B5EF4-FFF2-40B4-BE49-F238E27FC236}">
                  <a16:creationId xmlns:a16="http://schemas.microsoft.com/office/drawing/2014/main" id="{728CB1DA-A6AB-EE4C-809A-219A3D7B4CA6}"/>
                </a:ext>
              </a:extLst>
            </p:cNvPr>
            <p:cNvSpPr txBox="1"/>
            <p:nvPr/>
          </p:nvSpPr>
          <p:spPr>
            <a:xfrm>
              <a:off x="465216" y="1734261"/>
              <a:ext cx="529708" cy="341632"/>
            </a:xfrm>
            <a:prstGeom prst="rect">
              <a:avLst/>
            </a:prstGeom>
            <a:noFill/>
          </p:spPr>
          <p:txBody>
            <a:bodyPr wrap="square" rtlCol="0">
              <a:spAutoFit/>
            </a:bodyPr>
            <a:lstStyle/>
            <a:p>
              <a:pPr algn="ctr" defTabSz="914340">
                <a:lnSpc>
                  <a:spcPct val="90000"/>
                </a:lnSpc>
              </a:pPr>
              <a:r>
                <a:rPr lang="pt-BR" spc="4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4</a:t>
              </a:r>
            </a:p>
          </p:txBody>
        </p:sp>
        <p:sp>
          <p:nvSpPr>
            <p:cNvPr id="38" name="Triângulo Retângulo 37">
              <a:extLst>
                <a:ext uri="{FF2B5EF4-FFF2-40B4-BE49-F238E27FC236}">
                  <a16:creationId xmlns:a16="http://schemas.microsoft.com/office/drawing/2014/main" id="{F89AF24B-83A6-5C42-9A50-AC2247FC48DE}"/>
                </a:ext>
              </a:extLst>
            </p:cNvPr>
            <p:cNvSpPr/>
            <p:nvPr/>
          </p:nvSpPr>
          <p:spPr>
            <a:xfrm rot="13500000">
              <a:off x="718031" y="1777006"/>
              <a:ext cx="265257" cy="265257"/>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39" name="CaixaDeTexto 38">
            <a:extLst>
              <a:ext uri="{FF2B5EF4-FFF2-40B4-BE49-F238E27FC236}">
                <a16:creationId xmlns:a16="http://schemas.microsoft.com/office/drawing/2014/main" id="{2B0CA07C-3F84-9445-9FB0-9FD717248994}"/>
              </a:ext>
            </a:extLst>
          </p:cNvPr>
          <p:cNvSpPr txBox="1"/>
          <p:nvPr/>
        </p:nvSpPr>
        <p:spPr>
          <a:xfrm>
            <a:off x="1129557" y="1161223"/>
            <a:ext cx="10399349" cy="612796"/>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r>
              <a:rPr lang="pt-BR" sz="16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DETALHAMENTO</a:t>
            </a:r>
            <a:br>
              <a:rPr lang="pt-BR" sz="1600" b="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600" i="1" spc="120" dirty="0">
                <a:solidFill>
                  <a:prstClr val="white"/>
                </a:solidFill>
                <a:latin typeface="Segoe UI" panose="020B0502040204020203" pitchFamily="34" charset="0"/>
                <a:ea typeface="Segoe UI Symbol" panose="020B0502040204020203" pitchFamily="34" charset="0"/>
                <a:cs typeface="Segoe UI" panose="020B0502040204020203" pitchFamily="34" charset="0"/>
              </a:rPr>
              <a:t>Aspectos mais impactantes na Experiência do Cliente BB e detalhamento dos temas de qualidade</a:t>
            </a:r>
          </a:p>
        </p:txBody>
      </p:sp>
      <p:sp>
        <p:nvSpPr>
          <p:cNvPr id="9" name="Retângulo 8">
            <a:extLst>
              <a:ext uri="{FF2B5EF4-FFF2-40B4-BE49-F238E27FC236}">
                <a16:creationId xmlns:a16="http://schemas.microsoft.com/office/drawing/2014/main" id="{5EB17088-DBFD-B14D-B98B-B738B9CF4D42}"/>
              </a:ext>
            </a:extLst>
          </p:cNvPr>
          <p:cNvSpPr/>
          <p:nvPr/>
        </p:nvSpPr>
        <p:spPr>
          <a:xfrm>
            <a:off x="891131" y="1901633"/>
            <a:ext cx="10742250" cy="1253047"/>
          </a:xfrm>
          <a:prstGeom prst="rect">
            <a:avLst/>
          </a:prstGeom>
          <a:gradFill>
            <a:gsLst>
              <a:gs pos="100000">
                <a:srgbClr val="1C273A">
                  <a:alpha val="0"/>
                </a:srgbClr>
              </a:gs>
              <a:gs pos="0">
                <a:srgbClr val="1C273A">
                  <a:alpha val="4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cxnSp>
        <p:nvCxnSpPr>
          <p:cNvPr id="8" name="Conector Reto 7">
            <a:extLst>
              <a:ext uri="{FF2B5EF4-FFF2-40B4-BE49-F238E27FC236}">
                <a16:creationId xmlns:a16="http://schemas.microsoft.com/office/drawing/2014/main" id="{266653C1-1222-B840-A7C7-4B3AF6232347}"/>
              </a:ext>
            </a:extLst>
          </p:cNvPr>
          <p:cNvCxnSpPr>
            <a:cxnSpLocks/>
          </p:cNvCxnSpPr>
          <p:nvPr/>
        </p:nvCxnSpPr>
        <p:spPr>
          <a:xfrm>
            <a:off x="1116857" y="1893718"/>
            <a:ext cx="1018251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CaixaDeTexto 40">
            <a:extLst>
              <a:ext uri="{FF2B5EF4-FFF2-40B4-BE49-F238E27FC236}">
                <a16:creationId xmlns:a16="http://schemas.microsoft.com/office/drawing/2014/main" id="{AAF2E264-EAD6-0B49-8C94-2E65D8C0D406}"/>
              </a:ext>
            </a:extLst>
          </p:cNvPr>
          <p:cNvSpPr txBox="1"/>
          <p:nvPr/>
        </p:nvSpPr>
        <p:spPr>
          <a:xfrm>
            <a:off x="1359648" y="3081301"/>
            <a:ext cx="2970306" cy="2354362"/>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4.1 Necessidades não atendidas pelo Banco e Índice de Esforço do Cliente (CES)</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4.2 Comentários espontâneos na pesquisa</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4.3 Produtos e serviços adequados</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4.4 Taxas, tarifas e juros</a:t>
            </a:r>
          </a:p>
        </p:txBody>
      </p:sp>
      <p:sp>
        <p:nvSpPr>
          <p:cNvPr id="18" name="Espaço Reservado para Texto 3">
            <a:extLst>
              <a:ext uri="{FF2B5EF4-FFF2-40B4-BE49-F238E27FC236}">
                <a16:creationId xmlns:a16="http://schemas.microsoft.com/office/drawing/2014/main" id="{0E1483AE-6027-3D4B-A091-5459F75767F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9" name="CaixaDeTexto 18">
            <a:extLst>
              <a:ext uri="{FF2B5EF4-FFF2-40B4-BE49-F238E27FC236}">
                <a16:creationId xmlns:a16="http://schemas.microsoft.com/office/drawing/2014/main" id="{4C9F4482-C535-E14C-9886-51F41C506110}"/>
              </a:ext>
            </a:extLst>
          </p:cNvPr>
          <p:cNvSpPr txBox="1"/>
          <p:nvPr/>
        </p:nvSpPr>
        <p:spPr>
          <a:xfrm>
            <a:off x="4752011" y="3081301"/>
            <a:ext cx="2970306" cy="1643399"/>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4.5 Conveniência e praticidade de canais</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4.6 Aplicativo</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4.7 Internet banking</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4.8 Caixas eletrônicos</a:t>
            </a:r>
          </a:p>
        </p:txBody>
      </p:sp>
      <p:sp>
        <p:nvSpPr>
          <p:cNvPr id="20" name="CaixaDeTexto 19">
            <a:extLst>
              <a:ext uri="{FF2B5EF4-FFF2-40B4-BE49-F238E27FC236}">
                <a16:creationId xmlns:a16="http://schemas.microsoft.com/office/drawing/2014/main" id="{9F8FDDD9-BB31-2841-8784-1B084E21556A}"/>
              </a:ext>
            </a:extLst>
          </p:cNvPr>
          <p:cNvSpPr txBox="1"/>
          <p:nvPr/>
        </p:nvSpPr>
        <p:spPr>
          <a:xfrm>
            <a:off x="8139706" y="3081301"/>
            <a:ext cx="2970306" cy="1989134"/>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4.9 Relacionamento e atendimento prestado por gerentes e funcionários</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4.10 Atendimento prestado nas agências</a:t>
            </a:r>
          </a:p>
          <a:p>
            <a:pPr lvl="0"/>
            <a:r>
              <a:rPr lang="pt-BR" sz="1400"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4.11 Central de relacionamento telefônico</a:t>
            </a:r>
          </a:p>
        </p:txBody>
      </p:sp>
      <p:pic>
        <p:nvPicPr>
          <p:cNvPr id="21" name="Imagem 20">
            <a:extLst>
              <a:ext uri="{FF2B5EF4-FFF2-40B4-BE49-F238E27FC236}">
                <a16:creationId xmlns:a16="http://schemas.microsoft.com/office/drawing/2014/main" id="{A4D0338A-DA19-F541-8B0F-548B627DEDD9}"/>
              </a:ext>
            </a:extLst>
          </p:cNvPr>
          <p:cNvPicPr>
            <a:picLocks noChangeAspect="1"/>
          </p:cNvPicPr>
          <p:nvPr/>
        </p:nvPicPr>
        <p:blipFill>
          <a:blip r:embed="rId5">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418927" y="2360440"/>
            <a:ext cx="442387" cy="442387"/>
          </a:xfrm>
          <a:prstGeom prst="rect">
            <a:avLst/>
          </a:prstGeom>
        </p:spPr>
      </p:pic>
      <p:pic>
        <p:nvPicPr>
          <p:cNvPr id="22" name="Imagem 21">
            <a:extLst>
              <a:ext uri="{FF2B5EF4-FFF2-40B4-BE49-F238E27FC236}">
                <a16:creationId xmlns:a16="http://schemas.microsoft.com/office/drawing/2014/main" id="{A7CCBE8F-7419-AC44-9547-E759C4772A6F}"/>
              </a:ext>
            </a:extLst>
          </p:cNvPr>
          <p:cNvPicPr>
            <a:picLocks noChangeAspect="1"/>
          </p:cNvPicPr>
          <p:nvPr/>
        </p:nvPicPr>
        <p:blipFill>
          <a:blip r:embed="rId6">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9191480" y="2297112"/>
            <a:ext cx="537903" cy="537903"/>
          </a:xfrm>
          <a:prstGeom prst="rect">
            <a:avLst/>
          </a:prstGeom>
        </p:spPr>
      </p:pic>
      <p:pic>
        <p:nvPicPr>
          <p:cNvPr id="23" name="Imagem 22">
            <a:extLst>
              <a:ext uri="{FF2B5EF4-FFF2-40B4-BE49-F238E27FC236}">
                <a16:creationId xmlns:a16="http://schemas.microsoft.com/office/drawing/2014/main" id="{9A1F1536-FDF6-0649-B0CD-2612F0A7D06B}"/>
              </a:ext>
            </a:extLst>
          </p:cNvPr>
          <p:cNvPicPr>
            <a:picLocks noChangeAspect="1"/>
          </p:cNvPicPr>
          <p:nvPr/>
        </p:nvPicPr>
        <p:blipFill>
          <a:blip r:embed="rId7">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876955" y="2335613"/>
            <a:ext cx="467785" cy="467785"/>
          </a:xfrm>
          <a:prstGeom prst="rect">
            <a:avLst/>
          </a:prstGeom>
        </p:spPr>
      </p:pic>
      <p:cxnSp>
        <p:nvCxnSpPr>
          <p:cNvPr id="25" name="Conector Reto 24">
            <a:extLst>
              <a:ext uri="{FF2B5EF4-FFF2-40B4-BE49-F238E27FC236}">
                <a16:creationId xmlns:a16="http://schemas.microsoft.com/office/drawing/2014/main" id="{2EB46013-0261-7B44-B967-68105174DB21}"/>
              </a:ext>
            </a:extLst>
          </p:cNvPr>
          <p:cNvCxnSpPr>
            <a:cxnSpLocks/>
          </p:cNvCxnSpPr>
          <p:nvPr/>
        </p:nvCxnSpPr>
        <p:spPr>
          <a:xfrm>
            <a:off x="1344299" y="2982930"/>
            <a:ext cx="2931867"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F6A7D07C-A4DB-1E48-93F7-5E1344F911D0}"/>
              </a:ext>
            </a:extLst>
          </p:cNvPr>
          <p:cNvCxnSpPr>
            <a:cxnSpLocks/>
          </p:cNvCxnSpPr>
          <p:nvPr/>
        </p:nvCxnSpPr>
        <p:spPr>
          <a:xfrm>
            <a:off x="8081274" y="2982930"/>
            <a:ext cx="2931867"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6F9ADBD6-9CD1-5B4D-B845-01353EDD9D11}"/>
              </a:ext>
            </a:extLst>
          </p:cNvPr>
          <p:cNvCxnSpPr>
            <a:cxnSpLocks/>
          </p:cNvCxnSpPr>
          <p:nvPr/>
        </p:nvCxnSpPr>
        <p:spPr>
          <a:xfrm>
            <a:off x="4692617" y="2982930"/>
            <a:ext cx="2931867"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7C8ACE8E-53A0-304B-A517-2BBB8667AC9B}"/>
              </a:ext>
            </a:extLst>
          </p:cNvPr>
          <p:cNvSpPr txBox="1"/>
          <p:nvPr/>
        </p:nvSpPr>
        <p:spPr>
          <a:xfrm>
            <a:off x="1359648" y="5636242"/>
            <a:ext cx="2970306" cy="310726"/>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i="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Comentários espontâneos</a:t>
            </a:r>
          </a:p>
        </p:txBody>
      </p:sp>
      <p:sp>
        <p:nvSpPr>
          <p:cNvPr id="30" name="CaixaDeTexto 29">
            <a:extLst>
              <a:ext uri="{FF2B5EF4-FFF2-40B4-BE49-F238E27FC236}">
                <a16:creationId xmlns:a16="http://schemas.microsoft.com/office/drawing/2014/main" id="{3EBE6A8C-45A3-CF4D-9EC6-0218A5ADFF6D}"/>
              </a:ext>
            </a:extLst>
          </p:cNvPr>
          <p:cNvSpPr txBox="1"/>
          <p:nvPr/>
        </p:nvSpPr>
        <p:spPr>
          <a:xfrm>
            <a:off x="8102395" y="5313514"/>
            <a:ext cx="2970306" cy="310726"/>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i="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Comentários espontâneos</a:t>
            </a:r>
          </a:p>
        </p:txBody>
      </p:sp>
      <p:sp>
        <p:nvSpPr>
          <p:cNvPr id="34" name="CaixaDeTexto 33">
            <a:extLst>
              <a:ext uri="{FF2B5EF4-FFF2-40B4-BE49-F238E27FC236}">
                <a16:creationId xmlns:a16="http://schemas.microsoft.com/office/drawing/2014/main" id="{5D991D03-3A29-8B4B-81A1-30C555CD5FDB}"/>
              </a:ext>
            </a:extLst>
          </p:cNvPr>
          <p:cNvSpPr txBox="1"/>
          <p:nvPr/>
        </p:nvSpPr>
        <p:spPr>
          <a:xfrm>
            <a:off x="4721413" y="4977336"/>
            <a:ext cx="2970306" cy="310726"/>
          </a:xfrm>
          <a:prstGeom prst="rect">
            <a:avLst/>
          </a:prstGeom>
          <a:noFill/>
        </p:spPr>
        <p:txBody>
          <a:bodyPr wrap="square" lIns="0" rtlCol="0">
            <a:spAutoFit/>
          </a:bodyPr>
          <a:lstStyle>
            <a:defPPr>
              <a:defRPr lang="pt-BR"/>
            </a:defPPr>
            <a:lvl1pPr>
              <a:lnSpc>
                <a:spcPct val="110000"/>
              </a:lnSpc>
              <a:spcAft>
                <a:spcPts val="1000"/>
              </a:spcAft>
              <a:defRPr sz="1500" spc="10">
                <a:solidFill>
                  <a:schemeClr val="tx1">
                    <a:lumMod val="95000"/>
                    <a:lumOff val="5000"/>
                  </a:schemeClr>
                </a:solidFill>
                <a:latin typeface="Franklin Gothic Book" panose="020B0503020102020204" pitchFamily="34" charset="0"/>
                <a:ea typeface="Century Gothic" charset="0"/>
                <a:cs typeface="Century Gothic" charset="0"/>
              </a:defRPr>
            </a:lvl1pPr>
          </a:lstStyle>
          <a:p>
            <a:pPr lvl="0"/>
            <a:r>
              <a:rPr lang="pt-BR" sz="1400" i="1" spc="12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Comentários espontâneos</a:t>
            </a:r>
          </a:p>
        </p:txBody>
      </p:sp>
      <p:cxnSp>
        <p:nvCxnSpPr>
          <p:cNvPr id="42" name="Conector Reto 41">
            <a:extLst>
              <a:ext uri="{FF2B5EF4-FFF2-40B4-BE49-F238E27FC236}">
                <a16:creationId xmlns:a16="http://schemas.microsoft.com/office/drawing/2014/main" id="{8A48F043-218E-2E4F-974F-EFE5263B3270}"/>
              </a:ext>
            </a:extLst>
          </p:cNvPr>
          <p:cNvCxnSpPr>
            <a:cxnSpLocks/>
          </p:cNvCxnSpPr>
          <p:nvPr/>
        </p:nvCxnSpPr>
        <p:spPr>
          <a:xfrm>
            <a:off x="1361509" y="5537868"/>
            <a:ext cx="934184"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B253EF51-CCCC-784C-9C04-0B948BD1B1CD}"/>
              </a:ext>
            </a:extLst>
          </p:cNvPr>
          <p:cNvCxnSpPr>
            <a:cxnSpLocks/>
          </p:cNvCxnSpPr>
          <p:nvPr/>
        </p:nvCxnSpPr>
        <p:spPr>
          <a:xfrm>
            <a:off x="8125378" y="5201693"/>
            <a:ext cx="934184"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711F6D9D-988D-C343-A75A-973E29FFA623}"/>
              </a:ext>
            </a:extLst>
          </p:cNvPr>
          <p:cNvCxnSpPr>
            <a:cxnSpLocks/>
          </p:cNvCxnSpPr>
          <p:nvPr/>
        </p:nvCxnSpPr>
        <p:spPr>
          <a:xfrm>
            <a:off x="4736721" y="4852071"/>
            <a:ext cx="934184"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2" name="Retângulo 1">
            <a:hlinkClick r:id="rId8" action="ppaction://hlinksldjump"/>
            <a:extLst>
              <a:ext uri="{FF2B5EF4-FFF2-40B4-BE49-F238E27FC236}">
                <a16:creationId xmlns:a16="http://schemas.microsoft.com/office/drawing/2014/main" id="{2F81929C-7D65-3148-8B64-410FED66AE34}"/>
              </a:ext>
            </a:extLst>
          </p:cNvPr>
          <p:cNvSpPr/>
          <p:nvPr/>
        </p:nvSpPr>
        <p:spPr>
          <a:xfrm>
            <a:off x="1305861" y="3081302"/>
            <a:ext cx="2970305" cy="793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3" name="Retângulo 2">
            <a:hlinkClick r:id="rId9" action="ppaction://hlinksldjump"/>
            <a:extLst>
              <a:ext uri="{FF2B5EF4-FFF2-40B4-BE49-F238E27FC236}">
                <a16:creationId xmlns:a16="http://schemas.microsoft.com/office/drawing/2014/main" id="{98C3C68C-A73F-6745-AC2B-E61C25E8B754}"/>
              </a:ext>
            </a:extLst>
          </p:cNvPr>
          <p:cNvSpPr/>
          <p:nvPr/>
        </p:nvSpPr>
        <p:spPr>
          <a:xfrm>
            <a:off x="1305860" y="3965201"/>
            <a:ext cx="2970306" cy="452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4" name="Retângulo 3">
            <a:hlinkClick r:id="rId10" action="ppaction://hlinksldjump"/>
            <a:extLst>
              <a:ext uri="{FF2B5EF4-FFF2-40B4-BE49-F238E27FC236}">
                <a16:creationId xmlns:a16="http://schemas.microsoft.com/office/drawing/2014/main" id="{2C577C6D-34BD-7F42-A2EB-82A32CDD83A9}"/>
              </a:ext>
            </a:extLst>
          </p:cNvPr>
          <p:cNvSpPr/>
          <p:nvPr/>
        </p:nvSpPr>
        <p:spPr>
          <a:xfrm>
            <a:off x="1305221" y="4526565"/>
            <a:ext cx="2339865" cy="511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5" name="Retângulo 4">
            <a:hlinkClick r:id="rId11" action="ppaction://hlinksldjump"/>
            <a:extLst>
              <a:ext uri="{FF2B5EF4-FFF2-40B4-BE49-F238E27FC236}">
                <a16:creationId xmlns:a16="http://schemas.microsoft.com/office/drawing/2014/main" id="{F102232F-EFAE-7944-8814-FAF4821F9B57}"/>
              </a:ext>
            </a:extLst>
          </p:cNvPr>
          <p:cNvSpPr/>
          <p:nvPr/>
        </p:nvSpPr>
        <p:spPr>
          <a:xfrm>
            <a:off x="1305860" y="5070435"/>
            <a:ext cx="2351740" cy="407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6" name="Retângulo 5">
            <a:hlinkClick r:id="rId12" action="ppaction://hlinksldjump"/>
            <a:extLst>
              <a:ext uri="{FF2B5EF4-FFF2-40B4-BE49-F238E27FC236}">
                <a16:creationId xmlns:a16="http://schemas.microsoft.com/office/drawing/2014/main" id="{F9BAA728-17AF-C34A-B210-2B74AB25328B}"/>
              </a:ext>
            </a:extLst>
          </p:cNvPr>
          <p:cNvSpPr/>
          <p:nvPr/>
        </p:nvSpPr>
        <p:spPr>
          <a:xfrm>
            <a:off x="1305221" y="5624240"/>
            <a:ext cx="2494883" cy="369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7" name="Retângulo 6">
            <a:hlinkClick r:id="rId13" action="ppaction://hlinksldjump"/>
            <a:extLst>
              <a:ext uri="{FF2B5EF4-FFF2-40B4-BE49-F238E27FC236}">
                <a16:creationId xmlns:a16="http://schemas.microsoft.com/office/drawing/2014/main" id="{3707A91A-BDDB-3D48-A756-9D9FA28EB83C}"/>
              </a:ext>
            </a:extLst>
          </p:cNvPr>
          <p:cNvSpPr/>
          <p:nvPr/>
        </p:nvSpPr>
        <p:spPr>
          <a:xfrm>
            <a:off x="4632556" y="3091876"/>
            <a:ext cx="3059163" cy="548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0" name="Retângulo 9">
            <a:hlinkClick r:id="rId14" action="ppaction://hlinksldjump"/>
            <a:extLst>
              <a:ext uri="{FF2B5EF4-FFF2-40B4-BE49-F238E27FC236}">
                <a16:creationId xmlns:a16="http://schemas.microsoft.com/office/drawing/2014/main" id="{EA82CFE1-6676-8448-91DB-548DEFCB860F}"/>
              </a:ext>
            </a:extLst>
          </p:cNvPr>
          <p:cNvSpPr/>
          <p:nvPr/>
        </p:nvSpPr>
        <p:spPr>
          <a:xfrm>
            <a:off x="4660838" y="3695866"/>
            <a:ext cx="1501930" cy="289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1" name="Retângulo 10">
            <a:hlinkClick r:id="rId15" action="ppaction://hlinksldjump"/>
            <a:extLst>
              <a:ext uri="{FF2B5EF4-FFF2-40B4-BE49-F238E27FC236}">
                <a16:creationId xmlns:a16="http://schemas.microsoft.com/office/drawing/2014/main" id="{1FC2EA77-09B0-7142-B1E9-CB7BDA3DD1E0}"/>
              </a:ext>
            </a:extLst>
          </p:cNvPr>
          <p:cNvSpPr/>
          <p:nvPr/>
        </p:nvSpPr>
        <p:spPr>
          <a:xfrm>
            <a:off x="4632556" y="4064228"/>
            <a:ext cx="2255132" cy="29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3" name="Retângulo 12">
            <a:hlinkClick r:id="rId16" action="ppaction://hlinksldjump"/>
            <a:extLst>
              <a:ext uri="{FF2B5EF4-FFF2-40B4-BE49-F238E27FC236}">
                <a16:creationId xmlns:a16="http://schemas.microsoft.com/office/drawing/2014/main" id="{C95966B1-8980-E246-B44D-214D68C0BE32}"/>
              </a:ext>
            </a:extLst>
          </p:cNvPr>
          <p:cNvSpPr/>
          <p:nvPr/>
        </p:nvSpPr>
        <p:spPr>
          <a:xfrm>
            <a:off x="4620681" y="4394139"/>
            <a:ext cx="2278883" cy="34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4" name="Retângulo 13">
            <a:hlinkClick r:id="rId17" action="ppaction://hlinksldjump"/>
            <a:extLst>
              <a:ext uri="{FF2B5EF4-FFF2-40B4-BE49-F238E27FC236}">
                <a16:creationId xmlns:a16="http://schemas.microsoft.com/office/drawing/2014/main" id="{129B536D-165A-0B40-B9FF-58526F38187A}"/>
              </a:ext>
            </a:extLst>
          </p:cNvPr>
          <p:cNvSpPr/>
          <p:nvPr/>
        </p:nvSpPr>
        <p:spPr>
          <a:xfrm>
            <a:off x="4632556" y="4967696"/>
            <a:ext cx="2540140" cy="37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5" name="Retângulo 14">
            <a:hlinkClick r:id="rId18" action="ppaction://hlinksldjump"/>
            <a:extLst>
              <a:ext uri="{FF2B5EF4-FFF2-40B4-BE49-F238E27FC236}">
                <a16:creationId xmlns:a16="http://schemas.microsoft.com/office/drawing/2014/main" id="{FF749F3B-FF51-5742-886D-DA6CB7461233}"/>
              </a:ext>
            </a:extLst>
          </p:cNvPr>
          <p:cNvSpPr/>
          <p:nvPr/>
        </p:nvSpPr>
        <p:spPr>
          <a:xfrm>
            <a:off x="8051177" y="3081300"/>
            <a:ext cx="2648315" cy="793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16" name="Retângulo 15">
            <a:hlinkClick r:id="rId19" action="ppaction://hlinksldjump"/>
            <a:extLst>
              <a:ext uri="{FF2B5EF4-FFF2-40B4-BE49-F238E27FC236}">
                <a16:creationId xmlns:a16="http://schemas.microsoft.com/office/drawing/2014/main" id="{3537287C-F86E-A145-9546-6FF472109FB3}"/>
              </a:ext>
            </a:extLst>
          </p:cNvPr>
          <p:cNvSpPr/>
          <p:nvPr/>
        </p:nvSpPr>
        <p:spPr>
          <a:xfrm>
            <a:off x="8081274" y="3908219"/>
            <a:ext cx="2654020" cy="573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4" name="Retângulo 23">
            <a:hlinkClick r:id="rId20" action="ppaction://hlinksldjump"/>
            <a:extLst>
              <a:ext uri="{FF2B5EF4-FFF2-40B4-BE49-F238E27FC236}">
                <a16:creationId xmlns:a16="http://schemas.microsoft.com/office/drawing/2014/main" id="{50E991E7-B242-0149-A0EF-9634D0D8C795}"/>
              </a:ext>
            </a:extLst>
          </p:cNvPr>
          <p:cNvSpPr/>
          <p:nvPr/>
        </p:nvSpPr>
        <p:spPr>
          <a:xfrm>
            <a:off x="8051177" y="4534314"/>
            <a:ext cx="2648315" cy="502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6" name="Retângulo 25">
            <a:hlinkClick r:id="rId21" action="ppaction://hlinksldjump"/>
            <a:extLst>
              <a:ext uri="{FF2B5EF4-FFF2-40B4-BE49-F238E27FC236}">
                <a16:creationId xmlns:a16="http://schemas.microsoft.com/office/drawing/2014/main" id="{2E0A4887-4444-4B4F-A51E-5B69203AB94E}"/>
              </a:ext>
            </a:extLst>
          </p:cNvPr>
          <p:cNvSpPr/>
          <p:nvPr/>
        </p:nvSpPr>
        <p:spPr>
          <a:xfrm>
            <a:off x="8021722" y="5328356"/>
            <a:ext cx="2545845" cy="327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843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069CF7FE-60A0-1643-83F2-B743B6518ECD}"/>
              </a:ext>
            </a:extLst>
          </p:cNvPr>
          <p:cNvSpPr/>
          <p:nvPr/>
        </p:nvSpPr>
        <p:spPr>
          <a:xfrm>
            <a:off x="0" y="3497"/>
            <a:ext cx="12192000" cy="1315672"/>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34" name="Título 11">
            <a:extLst>
              <a:ext uri="{FF2B5EF4-FFF2-40B4-BE49-F238E27FC236}">
                <a16:creationId xmlns:a16="http://schemas.microsoft.com/office/drawing/2014/main" id="{34BBC239-5707-A14F-B162-687A64067AE2}"/>
              </a:ext>
            </a:extLst>
          </p:cNvPr>
          <p:cNvSpPr>
            <a:spLocks noGrp="1"/>
          </p:cNvSpPr>
          <p:nvPr>
            <p:ph type="ctrTitle" idx="4294967295"/>
          </p:nvPr>
        </p:nvSpPr>
        <p:spPr>
          <a:xfrm>
            <a:off x="0" y="130101"/>
            <a:ext cx="7630789" cy="911225"/>
          </a:xfrm>
        </p:spPr>
        <p:txBody>
          <a:bodyPr>
            <a:noAutofit/>
          </a:bodyPr>
          <a:lstStyle/>
          <a:p>
            <a:r>
              <a:rPr lang="pt-BR" sz="2300" dirty="0">
                <a:solidFill>
                  <a:schemeClr val="bg1"/>
                </a:solidFill>
              </a:rPr>
              <a:t>Evolução da Utilização da Plataforma em Junho /2020</a:t>
            </a:r>
          </a:p>
        </p:txBody>
      </p:sp>
      <p:sp>
        <p:nvSpPr>
          <p:cNvPr id="39" name="Espaço Reservado para Texto 3">
            <a:extLst>
              <a:ext uri="{FF2B5EF4-FFF2-40B4-BE49-F238E27FC236}">
                <a16:creationId xmlns:a16="http://schemas.microsoft.com/office/drawing/2014/main" id="{E39C35EC-D13E-564A-AEE9-0D18826AECA2}"/>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38" name="Text Placeholder 33">
            <a:extLst>
              <a:ext uri="{FF2B5EF4-FFF2-40B4-BE49-F238E27FC236}">
                <a16:creationId xmlns:a16="http://schemas.microsoft.com/office/drawing/2014/main" id="{C01A7AF7-330D-5540-8216-F048701C333B}"/>
              </a:ext>
            </a:extLst>
          </p:cNvPr>
          <p:cNvSpPr txBox="1">
            <a:spLocks/>
          </p:cNvSpPr>
          <p:nvPr/>
        </p:nvSpPr>
        <p:spPr>
          <a:xfrm>
            <a:off x="3985358" y="2947154"/>
            <a:ext cx="7574034" cy="54794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OBS: Quantidade de execuções de </a:t>
            </a:r>
            <a:r>
              <a:rPr lang="pt-BR" sz="1200" i="1" spc="40" dirty="0" err="1">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APPs</a:t>
            </a:r>
            <a:endPar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endParaRPr>
          </a:p>
        </p:txBody>
      </p:sp>
      <p:pic>
        <p:nvPicPr>
          <p:cNvPr id="8194" name="Picture 2">
            <a:extLst>
              <a:ext uri="{FF2B5EF4-FFF2-40B4-BE49-F238E27FC236}">
                <a16:creationId xmlns:a16="http://schemas.microsoft.com/office/drawing/2014/main" id="{C2E8B658-1560-DB43-A109-5226926F0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58" y="2127794"/>
            <a:ext cx="11308883" cy="23129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3">
            <a:extLst>
              <a:ext uri="{FF2B5EF4-FFF2-40B4-BE49-F238E27FC236}">
                <a16:creationId xmlns:a16="http://schemas.microsoft.com/office/drawing/2014/main" id="{D6AA327B-9DD6-CB49-B288-EE423E42EE4D}"/>
              </a:ext>
            </a:extLst>
          </p:cNvPr>
          <p:cNvSpPr txBox="1">
            <a:spLocks/>
          </p:cNvSpPr>
          <p:nvPr/>
        </p:nvSpPr>
        <p:spPr>
          <a:xfrm>
            <a:off x="1702055" y="4581568"/>
            <a:ext cx="7574034" cy="54794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OBS: Quantidade de execuções de </a:t>
            </a:r>
            <a:r>
              <a:rPr lang="pt-BR" sz="1200" i="1" spc="40" dirty="0" err="1">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APPs</a:t>
            </a:r>
            <a:endParaRPr lang="pt-BR" sz="1200" i="1" spc="40" dirty="0">
              <a:solidFill>
                <a:schemeClr val="bg2">
                  <a:lumMod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endParaRPr>
          </a:p>
        </p:txBody>
      </p:sp>
    </p:spTree>
    <p:extLst>
      <p:ext uri="{BB962C8B-B14F-4D97-AF65-F5344CB8AC3E}">
        <p14:creationId xmlns:p14="http://schemas.microsoft.com/office/powerpoint/2010/main" val="1535179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tângulo 78">
            <a:extLst>
              <a:ext uri="{FF2B5EF4-FFF2-40B4-BE49-F238E27FC236}">
                <a16:creationId xmlns:a16="http://schemas.microsoft.com/office/drawing/2014/main" id="{6A060955-549A-EB42-866D-500D93F6C907}"/>
              </a:ext>
            </a:extLst>
          </p:cNvPr>
          <p:cNvSpPr/>
          <p:nvPr/>
        </p:nvSpPr>
        <p:spPr>
          <a:xfrm>
            <a:off x="6096000" y="2771676"/>
            <a:ext cx="4756596" cy="2910772"/>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tângulo 104">
            <a:extLst>
              <a:ext uri="{FF2B5EF4-FFF2-40B4-BE49-F238E27FC236}">
                <a16:creationId xmlns:a16="http://schemas.microsoft.com/office/drawing/2014/main" id="{8471E0B5-2EBC-E241-9FF2-89699F8F753E}"/>
              </a:ext>
            </a:extLst>
          </p:cNvPr>
          <p:cNvSpPr/>
          <p:nvPr/>
        </p:nvSpPr>
        <p:spPr>
          <a:xfrm>
            <a:off x="8565819" y="2768963"/>
            <a:ext cx="2282340" cy="2910772"/>
          </a:xfrm>
          <a:prstGeom prst="rect">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chemeClr val="tx1"/>
              </a:solidFill>
            </a:endParaRPr>
          </a:p>
        </p:txBody>
      </p:sp>
      <p:sp>
        <p:nvSpPr>
          <p:cNvPr id="77" name="Retângulo 76">
            <a:extLst>
              <a:ext uri="{FF2B5EF4-FFF2-40B4-BE49-F238E27FC236}">
                <a16:creationId xmlns:a16="http://schemas.microsoft.com/office/drawing/2014/main" id="{F3CBAA8E-FA4D-0C4C-8770-856FE526B04F}"/>
              </a:ext>
            </a:extLst>
          </p:cNvPr>
          <p:cNvSpPr/>
          <p:nvPr/>
        </p:nvSpPr>
        <p:spPr>
          <a:xfrm>
            <a:off x="539292" y="2771676"/>
            <a:ext cx="4589402" cy="2910772"/>
          </a:xfrm>
          <a:prstGeom prst="rect">
            <a:avLst/>
          </a:prstGeom>
          <a:solidFill>
            <a:schemeClr val="bg1"/>
          </a:solidFill>
          <a:ln>
            <a:noFill/>
          </a:ln>
          <a:effectLst>
            <a:outerShdw blurRad="2667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B29C1697-FC4D-7640-9AC6-76E1D4808670}"/>
              </a:ext>
            </a:extLst>
          </p:cNvPr>
          <p:cNvSpPr/>
          <p:nvPr/>
        </p:nvSpPr>
        <p:spPr>
          <a:xfrm>
            <a:off x="2853951" y="2768963"/>
            <a:ext cx="2282340" cy="2910772"/>
          </a:xfrm>
          <a:prstGeom prst="rect">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chemeClr val="tx1"/>
              </a:solidFill>
            </a:endParaRPr>
          </a:p>
        </p:txBody>
      </p:sp>
      <p:sp>
        <p:nvSpPr>
          <p:cNvPr id="100" name="Título 1"/>
          <p:cNvSpPr>
            <a:spLocks noGrp="1"/>
          </p:cNvSpPr>
          <p:nvPr>
            <p:ph type="ctrTitle" idx="4294967295"/>
          </p:nvPr>
        </p:nvSpPr>
        <p:spPr>
          <a:xfrm>
            <a:off x="0" y="373063"/>
            <a:ext cx="11274425" cy="365125"/>
          </a:xfrm>
          <a:noFill/>
        </p:spPr>
        <p:txBody>
          <a:bodyPr>
            <a:normAutofit fontScale="90000"/>
          </a:bodyPr>
          <a:lstStyle/>
          <a:p>
            <a:r>
              <a:rPr lang="pt-BR" sz="2400" b="1" spc="350" dirty="0">
                <a:solidFill>
                  <a:prstClr val="black"/>
                </a:solidFill>
                <a:latin typeface="Segoe UI" panose="020B0502040204020203" pitchFamily="34" charset="0"/>
              </a:rPr>
              <a:t>NECESSIDADES NÃO ATENDIDAS PELO BANCO</a:t>
            </a:r>
            <a:endParaRPr lang="pt-BR" b="1" dirty="0">
              <a:latin typeface="Segoe UI" panose="020B0502040204020203" pitchFamily="34" charset="0"/>
            </a:endParaRPr>
          </a:p>
        </p:txBody>
      </p:sp>
      <p:sp>
        <p:nvSpPr>
          <p:cNvPr id="45" name="CaixaDeTexto 26">
            <a:extLst>
              <a:ext uri="{FF2B5EF4-FFF2-40B4-BE49-F238E27FC236}">
                <a16:creationId xmlns:a16="http://schemas.microsoft.com/office/drawing/2014/main" id="{955014FA-3F9E-6A42-AE1C-79A1BA0CD770}"/>
              </a:ext>
            </a:extLst>
          </p:cNvPr>
          <p:cNvSpPr txBox="1"/>
          <p:nvPr/>
        </p:nvSpPr>
        <p:spPr>
          <a:xfrm>
            <a:off x="471466" y="1176468"/>
            <a:ext cx="11528053" cy="784702"/>
          </a:xfrm>
          <a:prstGeom prst="rect">
            <a:avLst/>
          </a:prstGeom>
          <a:noFill/>
        </p:spPr>
        <p:txBody>
          <a:bodyPr wrap="square" lIns="0" rtlCol="0">
            <a:spAutoFit/>
          </a:bodyPr>
          <a:lstStyle/>
          <a:p>
            <a:pPr>
              <a:lnSpc>
                <a:spcPct val="110000"/>
              </a:lnSpc>
              <a:spcAft>
                <a:spcPts val="1000"/>
              </a:spcAft>
            </a:pPr>
            <a:r>
              <a:rPr lang="pt-BR" sz="1400" spc="10"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As dificuldades ou necessidades não atendidas apontadas pelos entrevistados na pesquisa podem ser consideradas temas altamente impactantes na formação da satisfação do cliente BB, como mostra a comparação da evolução desse indicador com o NPS do cliente. Nesse ponto, a URV tem menor volume de clientes que apontam problemas, indicador em queda no ano, enquanto a UAV permanece estável.</a:t>
            </a:r>
          </a:p>
        </p:txBody>
      </p:sp>
      <p:sp>
        <p:nvSpPr>
          <p:cNvPr id="99" name="CaixaDeTexto 26">
            <a:extLst>
              <a:ext uri="{FF2B5EF4-FFF2-40B4-BE49-F238E27FC236}">
                <a16:creationId xmlns:a16="http://schemas.microsoft.com/office/drawing/2014/main" id="{E4C36CDA-A3FD-F04E-B002-8743FD08A497}"/>
              </a:ext>
            </a:extLst>
          </p:cNvPr>
          <p:cNvSpPr txBox="1"/>
          <p:nvPr/>
        </p:nvSpPr>
        <p:spPr>
          <a:xfrm>
            <a:off x="2332501" y="2306381"/>
            <a:ext cx="7428293" cy="276999"/>
          </a:xfrm>
          <a:prstGeom prst="rect">
            <a:avLst/>
          </a:prstGeom>
          <a:noFill/>
        </p:spPr>
        <p:txBody>
          <a:bodyPr wrap="square" lIns="0" rtlCol="0">
            <a:spAutoFit/>
          </a:bodyPr>
          <a:lstStyle/>
          <a:p>
            <a:pPr algn="ctr" fontAlgn="ctr"/>
            <a:r>
              <a:rPr lang="pt-BR" sz="1200" b="1" spc="300" dirty="0">
                <a:latin typeface="Segoe UI" panose="020B0502040204020203" pitchFamily="34" charset="0"/>
                <a:ea typeface="Franklin Gothic Book" charset="0"/>
                <a:cs typeface="Segoe UI" panose="020B0502040204020203" pitchFamily="34" charset="0"/>
              </a:rPr>
              <a:t>NECESSIDADES NÃO ATENDIDAS PELO BB* </a:t>
            </a:r>
            <a:r>
              <a:rPr lang="pt-BR" sz="1200" b="1" spc="300" dirty="0" err="1">
                <a:latin typeface="Segoe UI" panose="020B0502040204020203" pitchFamily="34" charset="0"/>
                <a:ea typeface="Franklin Gothic Book" charset="0"/>
                <a:cs typeface="Segoe UI" panose="020B0502040204020203" pitchFamily="34" charset="0"/>
              </a:rPr>
              <a:t>X</a:t>
            </a:r>
            <a:r>
              <a:rPr lang="pt-BR" sz="1200" b="1" spc="300" dirty="0">
                <a:latin typeface="Segoe UI" panose="020B0502040204020203" pitchFamily="34" charset="0"/>
                <a:ea typeface="Franklin Gothic Book" charset="0"/>
                <a:cs typeface="Segoe UI" panose="020B0502040204020203" pitchFamily="34" charset="0"/>
              </a:rPr>
              <a:t> NPS</a:t>
            </a:r>
          </a:p>
        </p:txBody>
      </p:sp>
      <p:sp>
        <p:nvSpPr>
          <p:cNvPr id="80" name="Título 3">
            <a:extLst>
              <a:ext uri="{FF2B5EF4-FFF2-40B4-BE49-F238E27FC236}">
                <a16:creationId xmlns:a16="http://schemas.microsoft.com/office/drawing/2014/main" id="{FBCA98D6-9900-6C4F-A761-7692B468609F}"/>
              </a:ext>
            </a:extLst>
          </p:cNvPr>
          <p:cNvSpPr txBox="1">
            <a:spLocks/>
          </p:cNvSpPr>
          <p:nvPr/>
        </p:nvSpPr>
        <p:spPr>
          <a:xfrm>
            <a:off x="694299" y="2816016"/>
            <a:ext cx="1025712" cy="504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b="0" dirty="0"/>
              <a:t>UAV</a:t>
            </a:r>
          </a:p>
        </p:txBody>
      </p:sp>
      <p:sp>
        <p:nvSpPr>
          <p:cNvPr id="81" name="Título 3">
            <a:extLst>
              <a:ext uri="{FF2B5EF4-FFF2-40B4-BE49-F238E27FC236}">
                <a16:creationId xmlns:a16="http://schemas.microsoft.com/office/drawing/2014/main" id="{FE0FB37A-BA60-784A-B5DC-4A0494202E71}"/>
              </a:ext>
            </a:extLst>
          </p:cNvPr>
          <p:cNvSpPr txBox="1">
            <a:spLocks/>
          </p:cNvSpPr>
          <p:nvPr/>
        </p:nvSpPr>
        <p:spPr>
          <a:xfrm>
            <a:off x="6282158" y="2816016"/>
            <a:ext cx="1025712" cy="504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b="0" dirty="0"/>
              <a:t>URV</a:t>
            </a:r>
          </a:p>
        </p:txBody>
      </p:sp>
      <p:sp>
        <p:nvSpPr>
          <p:cNvPr id="82" name="Retângulo 81">
            <a:extLst>
              <a:ext uri="{FF2B5EF4-FFF2-40B4-BE49-F238E27FC236}">
                <a16:creationId xmlns:a16="http://schemas.microsoft.com/office/drawing/2014/main" id="{1038E369-9AE4-B84F-A072-91D23B714A1C}"/>
              </a:ext>
            </a:extLst>
          </p:cNvPr>
          <p:cNvSpPr/>
          <p:nvPr/>
        </p:nvSpPr>
        <p:spPr>
          <a:xfrm>
            <a:off x="5108636" y="2771676"/>
            <a:ext cx="754576" cy="29107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3ED38343-8711-9543-9CEC-141A9E5C6023}"/>
              </a:ext>
            </a:extLst>
          </p:cNvPr>
          <p:cNvSpPr/>
          <p:nvPr/>
        </p:nvSpPr>
        <p:spPr>
          <a:xfrm>
            <a:off x="10832538" y="2771676"/>
            <a:ext cx="754576" cy="29107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Título 3">
            <a:extLst>
              <a:ext uri="{FF2B5EF4-FFF2-40B4-BE49-F238E27FC236}">
                <a16:creationId xmlns:a16="http://schemas.microsoft.com/office/drawing/2014/main" id="{D1734E07-8C79-2B47-B394-DC72AB5A837C}"/>
              </a:ext>
            </a:extLst>
          </p:cNvPr>
          <p:cNvSpPr txBox="1">
            <a:spLocks/>
          </p:cNvSpPr>
          <p:nvPr/>
        </p:nvSpPr>
        <p:spPr>
          <a:xfrm>
            <a:off x="5091680" y="4103291"/>
            <a:ext cx="677846" cy="50459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spc="0" dirty="0"/>
              <a:t>33,30</a:t>
            </a:r>
            <a:br>
              <a:rPr lang="pt-BR" sz="1800" spc="0" dirty="0"/>
            </a:br>
            <a:r>
              <a:rPr lang="pt-BR" sz="1200" spc="0" dirty="0"/>
              <a:t>NPS</a:t>
            </a:r>
            <a:endParaRPr lang="pt-BR" sz="1800" spc="0" dirty="0"/>
          </a:p>
        </p:txBody>
      </p:sp>
      <p:sp>
        <p:nvSpPr>
          <p:cNvPr id="86" name="Título 3">
            <a:extLst>
              <a:ext uri="{FF2B5EF4-FFF2-40B4-BE49-F238E27FC236}">
                <a16:creationId xmlns:a16="http://schemas.microsoft.com/office/drawing/2014/main" id="{9B1CF3A9-8ED0-9746-86C0-60E5EF83A352}"/>
              </a:ext>
            </a:extLst>
          </p:cNvPr>
          <p:cNvSpPr txBox="1">
            <a:spLocks/>
          </p:cNvSpPr>
          <p:nvPr/>
        </p:nvSpPr>
        <p:spPr>
          <a:xfrm rot="16200000">
            <a:off x="4947872" y="2930251"/>
            <a:ext cx="1021690"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dirty="0">
                <a:solidFill>
                  <a:schemeClr val="bg1"/>
                </a:solidFill>
              </a:rPr>
              <a:t>MÉDIA</a:t>
            </a:r>
          </a:p>
          <a:p>
            <a:pPr algn="r">
              <a:lnSpc>
                <a:spcPct val="120000"/>
              </a:lnSpc>
            </a:pPr>
            <a:r>
              <a:rPr lang="pt-BR" sz="1100" b="0" dirty="0">
                <a:solidFill>
                  <a:schemeClr val="bg1"/>
                </a:solidFill>
              </a:rPr>
              <a:t> MÓVEL</a:t>
            </a:r>
          </a:p>
        </p:txBody>
      </p:sp>
      <p:sp>
        <p:nvSpPr>
          <p:cNvPr id="87" name="Título 3">
            <a:extLst>
              <a:ext uri="{FF2B5EF4-FFF2-40B4-BE49-F238E27FC236}">
                <a16:creationId xmlns:a16="http://schemas.microsoft.com/office/drawing/2014/main" id="{669E88B9-19C2-2245-A4D6-9B29B93D7FBD}"/>
              </a:ext>
            </a:extLst>
          </p:cNvPr>
          <p:cNvSpPr txBox="1">
            <a:spLocks/>
          </p:cNvSpPr>
          <p:nvPr/>
        </p:nvSpPr>
        <p:spPr>
          <a:xfrm rot="16200000">
            <a:off x="10686766" y="2930251"/>
            <a:ext cx="1021690" cy="638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algn="r">
              <a:lnSpc>
                <a:spcPct val="120000"/>
              </a:lnSpc>
            </a:pPr>
            <a:r>
              <a:rPr lang="pt-BR" sz="1100" b="0" dirty="0">
                <a:solidFill>
                  <a:schemeClr val="bg1"/>
                </a:solidFill>
              </a:rPr>
              <a:t>MÉDIA </a:t>
            </a:r>
          </a:p>
          <a:p>
            <a:pPr algn="r">
              <a:lnSpc>
                <a:spcPct val="120000"/>
              </a:lnSpc>
            </a:pPr>
            <a:r>
              <a:rPr lang="pt-BR" sz="1100" b="0" dirty="0">
                <a:solidFill>
                  <a:schemeClr val="bg1"/>
                </a:solidFill>
              </a:rPr>
              <a:t>MÓVEL</a:t>
            </a:r>
          </a:p>
        </p:txBody>
      </p:sp>
      <p:sp>
        <p:nvSpPr>
          <p:cNvPr id="93" name="Título 3">
            <a:extLst>
              <a:ext uri="{FF2B5EF4-FFF2-40B4-BE49-F238E27FC236}">
                <a16:creationId xmlns:a16="http://schemas.microsoft.com/office/drawing/2014/main" id="{2D94B941-B820-234C-A751-21B2E1B9775B}"/>
              </a:ext>
            </a:extLst>
          </p:cNvPr>
          <p:cNvSpPr txBox="1">
            <a:spLocks/>
          </p:cNvSpPr>
          <p:nvPr/>
        </p:nvSpPr>
        <p:spPr>
          <a:xfrm>
            <a:off x="5089068" y="4560735"/>
            <a:ext cx="832199" cy="504597"/>
          </a:xfrm>
          <a:prstGeom prst="rect">
            <a:avLst/>
          </a:prstGeom>
          <a:no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spc="0" dirty="0"/>
              <a:t>25,51%</a:t>
            </a:r>
            <a:br>
              <a:rPr lang="pt-BR" sz="1800" spc="0" dirty="0"/>
            </a:br>
            <a:r>
              <a:rPr lang="pt-BR" sz="1300" spc="0" dirty="0"/>
              <a:t>Nec.</a:t>
            </a:r>
            <a:endParaRPr lang="pt-BR" sz="1800" spc="0" dirty="0"/>
          </a:p>
        </p:txBody>
      </p:sp>
      <p:sp>
        <p:nvSpPr>
          <p:cNvPr id="30" name="CaixaDeTexto 29">
            <a:extLst>
              <a:ext uri="{FF2B5EF4-FFF2-40B4-BE49-F238E27FC236}">
                <a16:creationId xmlns:a16="http://schemas.microsoft.com/office/drawing/2014/main" id="{A0488E0C-449B-8B45-A495-A35ADBD569DC}"/>
              </a:ext>
            </a:extLst>
          </p:cNvPr>
          <p:cNvSpPr txBox="1"/>
          <p:nvPr/>
        </p:nvSpPr>
        <p:spPr>
          <a:xfrm>
            <a:off x="463900" y="714998"/>
            <a:ext cx="6582350" cy="413959"/>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Série histórica 2020 – Resultados isolados e média móvel</a:t>
            </a:r>
          </a:p>
        </p:txBody>
      </p:sp>
      <p:sp>
        <p:nvSpPr>
          <p:cNvPr id="28" name="Título 3">
            <a:extLst>
              <a:ext uri="{FF2B5EF4-FFF2-40B4-BE49-F238E27FC236}">
                <a16:creationId xmlns:a16="http://schemas.microsoft.com/office/drawing/2014/main" id="{20959B82-64EB-504D-9A85-5F9D0375EC04}"/>
              </a:ext>
            </a:extLst>
          </p:cNvPr>
          <p:cNvSpPr txBox="1">
            <a:spLocks/>
          </p:cNvSpPr>
          <p:nvPr/>
        </p:nvSpPr>
        <p:spPr>
          <a:xfrm>
            <a:off x="10827461" y="4103291"/>
            <a:ext cx="677846" cy="50459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spc="0" dirty="0"/>
              <a:t>34,90</a:t>
            </a:r>
            <a:br>
              <a:rPr lang="pt-BR" sz="1800" spc="0" dirty="0"/>
            </a:br>
            <a:r>
              <a:rPr lang="pt-BR" sz="1200" spc="0" dirty="0"/>
              <a:t>NPS</a:t>
            </a:r>
            <a:endParaRPr lang="pt-BR" sz="1800" spc="0" dirty="0"/>
          </a:p>
        </p:txBody>
      </p:sp>
      <p:sp>
        <p:nvSpPr>
          <p:cNvPr id="29" name="Título 3">
            <a:extLst>
              <a:ext uri="{FF2B5EF4-FFF2-40B4-BE49-F238E27FC236}">
                <a16:creationId xmlns:a16="http://schemas.microsoft.com/office/drawing/2014/main" id="{03AB8F01-900A-7144-B8BC-656D7F507936}"/>
              </a:ext>
            </a:extLst>
          </p:cNvPr>
          <p:cNvSpPr txBox="1">
            <a:spLocks/>
          </p:cNvSpPr>
          <p:nvPr/>
        </p:nvSpPr>
        <p:spPr>
          <a:xfrm>
            <a:off x="10824849" y="4630698"/>
            <a:ext cx="832199" cy="504597"/>
          </a:xfrm>
          <a:prstGeom prst="rect">
            <a:avLst/>
          </a:prstGeom>
          <a:no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1800" spc="0" dirty="0"/>
              <a:t>22,85%</a:t>
            </a:r>
            <a:br>
              <a:rPr lang="pt-BR" sz="1800" spc="0" dirty="0"/>
            </a:br>
            <a:r>
              <a:rPr lang="pt-BR" sz="1300" spc="0" dirty="0"/>
              <a:t>Nec.</a:t>
            </a:r>
            <a:endParaRPr lang="pt-BR" sz="1800" spc="0" dirty="0"/>
          </a:p>
        </p:txBody>
      </p:sp>
      <p:sp>
        <p:nvSpPr>
          <p:cNvPr id="26" name="CaixaDeTexto 25">
            <a:extLst>
              <a:ext uri="{FF2B5EF4-FFF2-40B4-BE49-F238E27FC236}">
                <a16:creationId xmlns:a16="http://schemas.microsoft.com/office/drawing/2014/main" id="{2CA697ED-2BF8-5B4F-8B09-71FD384AF669}"/>
              </a:ext>
            </a:extLst>
          </p:cNvPr>
          <p:cNvSpPr txBox="1"/>
          <p:nvPr/>
        </p:nvSpPr>
        <p:spPr>
          <a:xfrm>
            <a:off x="495005" y="5951569"/>
            <a:ext cx="8194775" cy="830997"/>
          </a:xfrm>
          <a:prstGeom prst="rect">
            <a:avLst/>
          </a:prstGeom>
          <a:noFill/>
        </p:spPr>
        <p:txBody>
          <a:bodyPr wrap="square" rtlCol="0">
            <a:spAutoFit/>
          </a:bodyPr>
          <a:lstStyle/>
          <a:p>
            <a:r>
              <a:rPr lang="pt-BR" sz="1200" b="1" dirty="0">
                <a:latin typeface="Segoe UI" panose="020B0502040204020203" pitchFamily="34" charset="0"/>
                <a:ea typeface="Franklin Gothic Book" charset="0"/>
                <a:cs typeface="Segoe UI" panose="020B0502040204020203" pitchFamily="34" charset="0"/>
              </a:rPr>
              <a:t>*OBS: </a:t>
            </a:r>
            <a:r>
              <a:rPr lang="pt-BR" sz="1200" dirty="0">
                <a:latin typeface="Segoe UI" panose="020B0502040204020203" pitchFamily="34" charset="0"/>
                <a:ea typeface="Franklin Gothic Book" charset="0"/>
                <a:cs typeface="Segoe UI" panose="020B0502040204020203" pitchFamily="34" charset="0"/>
              </a:rPr>
              <a:t>Para que as necessidades não atendidas se aproximassem do tempo de abordagem da investigação das interações dos clientes, após eles serem atendidos em um canal do Banco – 3 meses – a pergunta no questionário 2020 foi feita considerando o último mês de relacionamento, devendo ser comparada com ressalvas com as rodadas anteriores (na qual a pergunta remetia ao período “durante o último ano”).</a:t>
            </a:r>
          </a:p>
        </p:txBody>
      </p:sp>
      <p:pic>
        <p:nvPicPr>
          <p:cNvPr id="27" name="Imagem 26">
            <a:extLst>
              <a:ext uri="{FF2B5EF4-FFF2-40B4-BE49-F238E27FC236}">
                <a16:creationId xmlns:a16="http://schemas.microsoft.com/office/drawing/2014/main" id="{4A7BC263-42E2-7B41-82BE-78EB90AD0979}"/>
              </a:ext>
            </a:extLst>
          </p:cNvPr>
          <p:cNvPicPr>
            <a:picLocks noChangeAspect="1"/>
          </p:cNvPicPr>
          <p:nvPr/>
        </p:nvPicPr>
        <p:blipFill>
          <a:blip r:embed="rId3"/>
          <a:stretch>
            <a:fillRect/>
          </a:stretch>
        </p:blipFill>
        <p:spPr>
          <a:xfrm>
            <a:off x="8938819" y="6395198"/>
            <a:ext cx="3060700" cy="304800"/>
          </a:xfrm>
          <a:prstGeom prst="rect">
            <a:avLst/>
          </a:prstGeom>
        </p:spPr>
      </p:pic>
      <p:sp>
        <p:nvSpPr>
          <p:cNvPr id="34" name="Espaço Reservado para Texto 3">
            <a:extLst>
              <a:ext uri="{FF2B5EF4-FFF2-40B4-BE49-F238E27FC236}">
                <a16:creationId xmlns:a16="http://schemas.microsoft.com/office/drawing/2014/main" id="{B6BB1085-521F-534C-9A15-052162FF116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5" name="Gráfico 34">
            <a:extLst>
              <a:ext uri="{FF2B5EF4-FFF2-40B4-BE49-F238E27FC236}">
                <a16:creationId xmlns:a16="http://schemas.microsoft.com/office/drawing/2014/main" id="{A5FD2CA0-1884-A640-AA0A-25D51D7A5EBF}"/>
              </a:ext>
            </a:extLst>
          </p:cNvPr>
          <p:cNvGraphicFramePr>
            <a:graphicFrameLocks/>
          </p:cNvGraphicFramePr>
          <p:nvPr>
            <p:extLst>
              <p:ext uri="{D42A27DB-BD31-4B8C-83A1-F6EECF244321}">
                <p14:modId xmlns:p14="http://schemas.microsoft.com/office/powerpoint/2010/main" val="3306133486"/>
              </p:ext>
            </p:extLst>
          </p:nvPr>
        </p:nvGraphicFramePr>
        <p:xfrm>
          <a:off x="484848" y="3426353"/>
          <a:ext cx="4697476"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Gráfico 35">
            <a:extLst>
              <a:ext uri="{FF2B5EF4-FFF2-40B4-BE49-F238E27FC236}">
                <a16:creationId xmlns:a16="http://schemas.microsoft.com/office/drawing/2014/main" id="{CD7FCDB5-0704-464D-97F0-2A92128B1B24}"/>
              </a:ext>
            </a:extLst>
          </p:cNvPr>
          <p:cNvGraphicFramePr>
            <a:graphicFrameLocks/>
          </p:cNvGraphicFramePr>
          <p:nvPr>
            <p:extLst>
              <p:ext uri="{D42A27DB-BD31-4B8C-83A1-F6EECF244321}">
                <p14:modId xmlns:p14="http://schemas.microsoft.com/office/powerpoint/2010/main" val="3492490801"/>
              </p:ext>
            </p:extLst>
          </p:nvPr>
        </p:nvGraphicFramePr>
        <p:xfrm>
          <a:off x="6048932" y="3426353"/>
          <a:ext cx="4862576"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Gráfico 39">
            <a:extLst>
              <a:ext uri="{FF2B5EF4-FFF2-40B4-BE49-F238E27FC236}">
                <a16:creationId xmlns:a16="http://schemas.microsoft.com/office/drawing/2014/main" id="{5D0363CD-D658-5748-BAA1-725F61E7C0D6}"/>
              </a:ext>
            </a:extLst>
          </p:cNvPr>
          <p:cNvGraphicFramePr>
            <a:graphicFrameLocks/>
          </p:cNvGraphicFramePr>
          <p:nvPr>
            <p:extLst>
              <p:ext uri="{D42A27DB-BD31-4B8C-83A1-F6EECF244321}">
                <p14:modId xmlns:p14="http://schemas.microsoft.com/office/powerpoint/2010/main" val="1618481162"/>
              </p:ext>
            </p:extLst>
          </p:nvPr>
        </p:nvGraphicFramePr>
        <p:xfrm>
          <a:off x="467540" y="3037588"/>
          <a:ext cx="4715809" cy="282537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Gráfico 40">
            <a:extLst>
              <a:ext uri="{FF2B5EF4-FFF2-40B4-BE49-F238E27FC236}">
                <a16:creationId xmlns:a16="http://schemas.microsoft.com/office/drawing/2014/main" id="{73220080-13A7-BB49-8B26-3FE9C7F3E52F}"/>
              </a:ext>
            </a:extLst>
          </p:cNvPr>
          <p:cNvGraphicFramePr>
            <a:graphicFrameLocks/>
          </p:cNvGraphicFramePr>
          <p:nvPr>
            <p:extLst>
              <p:ext uri="{D42A27DB-BD31-4B8C-83A1-F6EECF244321}">
                <p14:modId xmlns:p14="http://schemas.microsoft.com/office/powerpoint/2010/main" val="414605327"/>
              </p:ext>
            </p:extLst>
          </p:nvPr>
        </p:nvGraphicFramePr>
        <p:xfrm>
          <a:off x="6060807" y="3143763"/>
          <a:ext cx="4833120" cy="275280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28228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ítulo 1"/>
          <p:cNvSpPr>
            <a:spLocks noGrp="1"/>
          </p:cNvSpPr>
          <p:nvPr>
            <p:ph type="title"/>
          </p:nvPr>
        </p:nvSpPr>
        <p:spPr>
          <a:noFill/>
        </p:spPr>
        <p:txBody>
          <a:bodyPr>
            <a:normAutofit/>
          </a:bodyPr>
          <a:lstStyle/>
          <a:p>
            <a:r>
              <a:rPr lang="pt-BR" sz="2400" b="1" spc="350" dirty="0">
                <a:solidFill>
                  <a:prstClr val="black"/>
                </a:solidFill>
                <a:latin typeface="Segoe UI" panose="020B0502040204020203" pitchFamily="34" charset="0"/>
              </a:rPr>
              <a:t>NECESSIDADES NÃO ATENDIDAS PELO BANCO</a:t>
            </a:r>
            <a:endParaRPr lang="pt-BR" b="1" dirty="0">
              <a:latin typeface="Segoe UI" panose="020B0502040204020203" pitchFamily="34" charset="0"/>
            </a:endParaRPr>
          </a:p>
        </p:txBody>
      </p:sp>
      <p:sp>
        <p:nvSpPr>
          <p:cNvPr id="101" name="Espaço Reservado para Texto 2"/>
          <p:cNvSpPr>
            <a:spLocks noGrp="1"/>
          </p:cNvSpPr>
          <p:nvPr>
            <p:ph type="body" sz="quarter" idx="13"/>
          </p:nvPr>
        </p:nvSpPr>
        <p:spPr>
          <a:xfrm>
            <a:off x="452295" y="738031"/>
            <a:ext cx="11261420" cy="999376"/>
          </a:xfrm>
          <a:noFill/>
        </p:spPr>
        <p:txBody>
          <a:bodyPr wrap="square" lIns="0" rIns="0" rtlCol="0" anchor="t">
            <a:spAutoFit/>
          </a:bodyPr>
          <a:lstStyle/>
          <a:p>
            <a:pPr>
              <a:spcAft>
                <a:spcPts val="1000"/>
              </a:spcAft>
            </a:pPr>
            <a:r>
              <a:rPr lang="pt-BR" sz="2000" kern="1200" dirty="0"/>
              <a:t>Principais reclamações – Resultados isolados Março/2020</a:t>
            </a:r>
          </a:p>
          <a:p>
            <a:pPr>
              <a:spcAft>
                <a:spcPts val="1000"/>
              </a:spcAft>
            </a:pPr>
            <a:endParaRPr lang="pt-BR" sz="2000" kern="1200" dirty="0"/>
          </a:p>
        </p:txBody>
      </p:sp>
      <p:sp>
        <p:nvSpPr>
          <p:cNvPr id="12" name="CaixaDeTexto 26">
            <a:extLst>
              <a:ext uri="{FF2B5EF4-FFF2-40B4-BE49-F238E27FC236}">
                <a16:creationId xmlns:a16="http://schemas.microsoft.com/office/drawing/2014/main" id="{DE8644AD-DB27-ED4A-A5E4-011ED4983395}"/>
              </a:ext>
            </a:extLst>
          </p:cNvPr>
          <p:cNvSpPr txBox="1"/>
          <p:nvPr/>
        </p:nvSpPr>
        <p:spPr>
          <a:xfrm>
            <a:off x="967479" y="2202316"/>
            <a:ext cx="9932853" cy="276999"/>
          </a:xfrm>
          <a:prstGeom prst="rect">
            <a:avLst/>
          </a:prstGeom>
          <a:noFill/>
        </p:spPr>
        <p:txBody>
          <a:bodyPr wrap="square" lIns="0" rtlCol="0">
            <a:spAutoFit/>
          </a:bodyPr>
          <a:lstStyle/>
          <a:p>
            <a:pPr algn="ctr" fontAlgn="ctr"/>
            <a:r>
              <a:rPr lang="pt-BR" sz="1200" b="1" spc="300" dirty="0">
                <a:latin typeface="Segoe UI" panose="020B0502040204020203" pitchFamily="34" charset="0"/>
                <a:ea typeface="Franklin Gothic Book" charset="0"/>
                <a:cs typeface="Segoe UI" panose="020B0502040204020203" pitchFamily="34" charset="0"/>
              </a:rPr>
              <a:t>TIPOS DE NECESSIDADES APONTADAS</a:t>
            </a:r>
          </a:p>
        </p:txBody>
      </p:sp>
      <p:graphicFrame>
        <p:nvGraphicFramePr>
          <p:cNvPr id="3" name="Tabela 2">
            <a:extLst>
              <a:ext uri="{FF2B5EF4-FFF2-40B4-BE49-F238E27FC236}">
                <a16:creationId xmlns:a16="http://schemas.microsoft.com/office/drawing/2014/main" id="{9DE9F4B4-C9AA-D34D-AA53-23F57993BBE5}"/>
              </a:ext>
            </a:extLst>
          </p:cNvPr>
          <p:cNvGraphicFramePr>
            <a:graphicFrameLocks noGrp="1"/>
          </p:cNvGraphicFramePr>
          <p:nvPr>
            <p:extLst>
              <p:ext uri="{D42A27DB-BD31-4B8C-83A1-F6EECF244321}">
                <p14:modId xmlns:p14="http://schemas.microsoft.com/office/powerpoint/2010/main" val="3701358765"/>
              </p:ext>
            </p:extLst>
          </p:nvPr>
        </p:nvGraphicFramePr>
        <p:xfrm>
          <a:off x="1077223" y="2614747"/>
          <a:ext cx="10021712" cy="3413748"/>
        </p:xfrm>
        <a:graphic>
          <a:graphicData uri="http://schemas.openxmlformats.org/drawingml/2006/table">
            <a:tbl>
              <a:tblPr firstRow="1" bandRow="1"/>
              <a:tblGrid>
                <a:gridCol w="4865570">
                  <a:extLst>
                    <a:ext uri="{9D8B030D-6E8A-4147-A177-3AD203B41FA5}">
                      <a16:colId xmlns:a16="http://schemas.microsoft.com/office/drawing/2014/main" val="475569345"/>
                    </a:ext>
                  </a:extLst>
                </a:gridCol>
                <a:gridCol w="773866">
                  <a:extLst>
                    <a:ext uri="{9D8B030D-6E8A-4147-A177-3AD203B41FA5}">
                      <a16:colId xmlns:a16="http://schemas.microsoft.com/office/drawing/2014/main" val="3819214951"/>
                    </a:ext>
                  </a:extLst>
                </a:gridCol>
                <a:gridCol w="773866">
                  <a:extLst>
                    <a:ext uri="{9D8B030D-6E8A-4147-A177-3AD203B41FA5}">
                      <a16:colId xmlns:a16="http://schemas.microsoft.com/office/drawing/2014/main" val="4227603424"/>
                    </a:ext>
                  </a:extLst>
                </a:gridCol>
                <a:gridCol w="773866">
                  <a:extLst>
                    <a:ext uri="{9D8B030D-6E8A-4147-A177-3AD203B41FA5}">
                      <a16:colId xmlns:a16="http://schemas.microsoft.com/office/drawing/2014/main" val="3413942707"/>
                    </a:ext>
                  </a:extLst>
                </a:gridCol>
                <a:gridCol w="1719702">
                  <a:extLst>
                    <a:ext uri="{9D8B030D-6E8A-4147-A177-3AD203B41FA5}">
                      <a16:colId xmlns:a16="http://schemas.microsoft.com/office/drawing/2014/main" val="1133878955"/>
                    </a:ext>
                  </a:extLst>
                </a:gridCol>
                <a:gridCol w="1114842">
                  <a:extLst>
                    <a:ext uri="{9D8B030D-6E8A-4147-A177-3AD203B41FA5}">
                      <a16:colId xmlns:a16="http://schemas.microsoft.com/office/drawing/2014/main" val="15416077"/>
                    </a:ext>
                  </a:extLst>
                </a:gridCol>
              </a:tblGrid>
              <a:tr h="491310">
                <a:tc>
                  <a:txBody>
                    <a:bodyPr/>
                    <a:lstStyle/>
                    <a:p>
                      <a:pPr algn="l" rtl="0" fontAlgn="ctr"/>
                      <a:r>
                        <a:rPr lang="pt-BR" sz="1100" b="1" i="1" u="none" strike="noStrike" spc="40" baseline="0" dirty="0">
                          <a:solidFill>
                            <a:srgbClr val="FFFFFF"/>
                          </a:solidFill>
                          <a:effectLst/>
                          <a:latin typeface="Segoe UI" panose="020B0502040204020203" pitchFamily="34" charset="0"/>
                          <a:cs typeface="Segoe UI" panose="020B0502040204020203" pitchFamily="34" charset="0"/>
                        </a:rPr>
                        <a:t>Respostas múltiplas estimuladas</a:t>
                      </a:r>
                    </a:p>
                  </a:txBody>
                  <a:tcPr marL="8906" marR="8906" marT="8906"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222B35"/>
                    </a:solidFill>
                  </a:tcPr>
                </a:tc>
                <a:tc>
                  <a:txBody>
                    <a:bodyPr/>
                    <a:lstStyle/>
                    <a:p>
                      <a:pPr algn="ctr" rtl="0" fontAlgn="ctr"/>
                      <a:r>
                        <a:rPr lang="pt-BR" sz="1200" b="1" i="0" u="none" strike="noStrike" spc="40" baseline="0" dirty="0">
                          <a:solidFill>
                            <a:srgbClr val="000000"/>
                          </a:solidFill>
                          <a:effectLst/>
                          <a:latin typeface="Segoe UI" panose="020B0502040204020203" pitchFamily="34" charset="0"/>
                          <a:cs typeface="Segoe UI" panose="020B0502040204020203" pitchFamily="34" charset="0"/>
                        </a:rPr>
                        <a:t> UAV</a:t>
                      </a:r>
                    </a:p>
                  </a:txBody>
                  <a:tcPr marL="8906" marR="8906" marT="8906"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FFD966"/>
                    </a:solidFill>
                  </a:tcPr>
                </a:tc>
                <a:tc>
                  <a:txBody>
                    <a:bodyPr/>
                    <a:lstStyle/>
                    <a:p>
                      <a:pPr algn="ctr" rtl="0" fontAlgn="ctr"/>
                      <a:r>
                        <a:rPr lang="pt-BR" sz="1200" b="1" i="0" u="none" strike="noStrike" spc="40" baseline="0">
                          <a:solidFill>
                            <a:srgbClr val="000000"/>
                          </a:solidFill>
                          <a:effectLst/>
                          <a:latin typeface="Segoe UI" panose="020B0502040204020203" pitchFamily="34" charset="0"/>
                          <a:cs typeface="Segoe UI" panose="020B0502040204020203" pitchFamily="34" charset="0"/>
                        </a:rPr>
                        <a:t>URV</a:t>
                      </a:r>
                    </a:p>
                  </a:txBody>
                  <a:tcPr marL="8906" marR="8906" marT="8906"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00B0F0"/>
                    </a:solidFill>
                  </a:tcPr>
                </a:tc>
                <a:tc>
                  <a:txBody>
                    <a:bodyPr/>
                    <a:lstStyle/>
                    <a:p>
                      <a:pPr algn="ctr" rtl="0" fontAlgn="ctr"/>
                      <a:r>
                        <a:rPr lang="pt-BR" sz="1200" b="1" i="0" u="none" strike="noStrike" spc="40" baseline="0">
                          <a:solidFill>
                            <a:srgbClr val="FFFFFF"/>
                          </a:solidFill>
                          <a:effectLst/>
                          <a:latin typeface="Segoe UI" panose="020B0502040204020203" pitchFamily="34" charset="0"/>
                          <a:cs typeface="Segoe UI" panose="020B0502040204020203" pitchFamily="34" charset="0"/>
                        </a:rPr>
                        <a:t>Geral BB</a:t>
                      </a:r>
                    </a:p>
                  </a:txBody>
                  <a:tcPr marL="8906" marR="8906" marT="8906"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222B35"/>
                    </a:solidFill>
                  </a:tcPr>
                </a:tc>
                <a:tc gridSpan="2">
                  <a:txBody>
                    <a:bodyPr/>
                    <a:lstStyle/>
                    <a:p>
                      <a:pPr algn="ctr" rtl="0" fontAlgn="ctr"/>
                      <a:r>
                        <a:rPr lang="pt-BR" sz="1200" b="1" i="0" u="none" strike="noStrike" spc="40" baseline="0">
                          <a:solidFill>
                            <a:srgbClr val="FFFFFF"/>
                          </a:solidFill>
                          <a:effectLst/>
                          <a:latin typeface="Segoe UI" panose="020B0502040204020203" pitchFamily="34" charset="0"/>
                          <a:cs typeface="Segoe UI" panose="020B0502040204020203" pitchFamily="34" charset="0"/>
                        </a:rPr>
                        <a:t>Tema relacionado</a:t>
                      </a:r>
                    </a:p>
                  </a:txBody>
                  <a:tcPr marL="106791" marR="106791" marT="53396" marB="53396"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222B35"/>
                    </a:solidFill>
                  </a:tcPr>
                </a:tc>
                <a:tc hMerge="1">
                  <a:txBody>
                    <a:bodyPr/>
                    <a:lstStyle/>
                    <a:p>
                      <a:endParaRPr lang="pt-BR"/>
                    </a:p>
                  </a:txBody>
                  <a:tcPr/>
                </a:tc>
                <a:extLst>
                  <a:ext uri="{0D108BD9-81ED-4DB2-BD59-A6C34878D82A}">
                    <a16:rowId xmlns:a16="http://schemas.microsoft.com/office/drawing/2014/main" val="3574588605"/>
                  </a:ext>
                </a:extLst>
              </a:tr>
              <a:tr h="293177">
                <a:tc>
                  <a:txBody>
                    <a:bodyPr/>
                    <a:lstStyle/>
                    <a:p>
                      <a:pPr algn="l" rtl="0" fontAlgn="ctr"/>
                      <a:r>
                        <a:rPr lang="pt-BR" sz="1200" b="0" i="0" u="none" strike="noStrike">
                          <a:solidFill>
                            <a:srgbClr val="000000"/>
                          </a:solidFill>
                          <a:effectLst/>
                          <a:latin typeface="Segoe UI" panose="020B0502040204020203" pitchFamily="34" charset="0"/>
                        </a:rPr>
                        <a:t>Contratação/aquisição de um produto do Banco</a:t>
                      </a:r>
                    </a:p>
                  </a:txBody>
                  <a:tcPr marL="9525" marR="9525" marT="9525"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23,0%</a:t>
                      </a:r>
                    </a:p>
                  </a:txBody>
                  <a:tcPr marL="9525" marR="9525" marT="9525"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15,8%</a:t>
                      </a:r>
                    </a:p>
                  </a:txBody>
                  <a:tcPr marL="9525" marR="9525" marT="9525"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21,6%</a:t>
                      </a:r>
                    </a:p>
                  </a:txBody>
                  <a:tcPr marL="9525" marR="9525" marT="9525" marB="0" anchor="ctr">
                    <a:lnL>
                      <a:noFill/>
                    </a:lnL>
                    <a:lnR>
                      <a:noFill/>
                    </a:lnR>
                    <a:lnT w="12700" cap="flat" cmpd="sng" algn="ctr">
                      <a:solidFill>
                        <a:srgbClr val="7F7F7F"/>
                      </a:solidFill>
                      <a:prstDash val="solid"/>
                      <a:round/>
                      <a:headEnd type="none" w="med" len="med"/>
                      <a:tailEnd type="none" w="med" len="med"/>
                    </a:lnT>
                    <a:lnB>
                      <a:noFill/>
                    </a:lnB>
                  </a:tcPr>
                </a:tc>
                <a:tc rowSpan="4">
                  <a:txBody>
                    <a:bodyPr/>
                    <a:lstStyle/>
                    <a:p>
                      <a:pPr algn="ctr" rtl="0" fontAlgn="ctr"/>
                      <a:r>
                        <a:rPr lang="pt-BR" sz="1200" b="0" i="0" u="none" strike="noStrike">
                          <a:solidFill>
                            <a:srgbClr val="262626"/>
                          </a:solidFill>
                          <a:effectLst/>
                          <a:latin typeface="Segoe UI" panose="020B0502040204020203" pitchFamily="34" charset="0"/>
                        </a:rPr>
                        <a:t>Produtos e Serviços</a:t>
                      </a:r>
                    </a:p>
                  </a:txBody>
                  <a:tcPr marL="9525" marR="9525" marT="9525" marB="0" anchor="ctr">
                    <a:lnL>
                      <a:noFill/>
                    </a:lnL>
                    <a:lnR>
                      <a:noFill/>
                    </a:lnR>
                    <a:lnT w="1270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rowSpan="4">
                  <a:txBody>
                    <a:bodyPr/>
                    <a:lstStyle/>
                    <a:p>
                      <a:pPr algn="ctr" rtl="0" fontAlgn="ctr"/>
                      <a:r>
                        <a:rPr lang="pt-BR" sz="1200" b="0" i="0" u="none" strike="noStrike">
                          <a:solidFill>
                            <a:srgbClr val="000000"/>
                          </a:solidFill>
                          <a:effectLst/>
                          <a:latin typeface="Segoe UI" panose="020B0502040204020203" pitchFamily="34" charset="0"/>
                        </a:rPr>
                        <a:t>52,0%</a:t>
                      </a:r>
                    </a:p>
                  </a:txBody>
                  <a:tcPr marL="9525" marR="9525" marT="9525" marB="0" anchor="ctr">
                    <a:lnL>
                      <a:noFill/>
                    </a:lnL>
                    <a:lnR>
                      <a:noFill/>
                    </a:lnR>
                    <a:lnT w="1270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647550235"/>
                  </a:ext>
                </a:extLst>
              </a:tr>
              <a:tr h="293177">
                <a:tc>
                  <a:txBody>
                    <a:bodyPr/>
                    <a:lstStyle/>
                    <a:p>
                      <a:pPr algn="l" rtl="0" fontAlgn="ctr"/>
                      <a:r>
                        <a:rPr lang="pt-BR" sz="1200" b="0" i="0" u="none" strike="noStrike">
                          <a:solidFill>
                            <a:srgbClr val="000000"/>
                          </a:solidFill>
                          <a:effectLst/>
                          <a:latin typeface="Segoe UI" panose="020B0502040204020203" pitchFamily="34" charset="0"/>
                        </a:rPr>
                        <a:t>Problemas relacionados ao cartão de crédito</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14,7%</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10,9%</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14,0%</a:t>
                      </a:r>
                    </a:p>
                  </a:txBody>
                  <a:tcPr marL="9525" marR="9525" marT="9525" marB="0" anchor="ctr">
                    <a:lnL>
                      <a:noFill/>
                    </a:lnL>
                    <a:lnR>
                      <a:noFill/>
                    </a:lnR>
                    <a:lnT>
                      <a:noFill/>
                    </a:lnT>
                    <a:lnB>
                      <a:noFill/>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2084422656"/>
                  </a:ext>
                </a:extLst>
              </a:tr>
              <a:tr h="293177">
                <a:tc>
                  <a:txBody>
                    <a:bodyPr/>
                    <a:lstStyle/>
                    <a:p>
                      <a:pPr algn="l" rtl="0" fontAlgn="ctr"/>
                      <a:r>
                        <a:rPr lang="pt-BR" sz="1200" b="0" i="0" u="none" strike="noStrike" dirty="0">
                          <a:solidFill>
                            <a:srgbClr val="000000"/>
                          </a:solidFill>
                          <a:effectLst/>
                          <a:latin typeface="Segoe UI" panose="020B0502040204020203" pitchFamily="34" charset="0"/>
                        </a:rPr>
                        <a:t>Negociação de tarifas, débitos ou dívidas</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11,0%</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15,7%</a:t>
                      </a:r>
                    </a:p>
                  </a:txBody>
                  <a:tcPr marL="9525" marR="9525" marT="9525" marB="0" anchor="ctr">
                    <a:lnL>
                      <a:noFill/>
                    </a:lnL>
                    <a:lnR>
                      <a:noFill/>
                    </a:lnR>
                    <a:lnT>
                      <a:noFill/>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11,9%</a:t>
                      </a:r>
                    </a:p>
                  </a:txBody>
                  <a:tcPr marL="9525" marR="9525" marT="9525" marB="0" anchor="ctr">
                    <a:lnL>
                      <a:noFill/>
                    </a:lnL>
                    <a:lnR>
                      <a:noFill/>
                    </a:lnR>
                    <a:lnT>
                      <a:noFill/>
                    </a:lnT>
                    <a:lnB>
                      <a:noFill/>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2309362167"/>
                  </a:ext>
                </a:extLst>
              </a:tr>
              <a:tr h="293177">
                <a:tc>
                  <a:txBody>
                    <a:bodyPr/>
                    <a:lstStyle/>
                    <a:p>
                      <a:pPr algn="l" rtl="0" fontAlgn="ctr"/>
                      <a:r>
                        <a:rPr lang="pt-BR" sz="1200" b="0" i="0" u="none" strike="noStrike">
                          <a:solidFill>
                            <a:srgbClr val="000000"/>
                          </a:solidFill>
                          <a:effectLst/>
                          <a:latin typeface="Segoe UI" panose="020B0502040204020203" pitchFamily="34" charset="0"/>
                        </a:rPr>
                        <a:t>Questionamento sobre cobranças não reconhecidas</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4,6%</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4,0%</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4,5%</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2522446833"/>
                  </a:ext>
                </a:extLst>
              </a:tr>
              <a:tr h="293177">
                <a:tc>
                  <a:txBody>
                    <a:bodyPr/>
                    <a:lstStyle/>
                    <a:p>
                      <a:pPr algn="l" rtl="0" fontAlgn="ctr"/>
                      <a:r>
                        <a:rPr lang="pt-BR" sz="1200" b="0" i="0" u="none" strike="noStrike">
                          <a:solidFill>
                            <a:srgbClr val="000000"/>
                          </a:solidFill>
                          <a:effectLst/>
                          <a:latin typeface="Segoe UI" panose="020B0502040204020203" pitchFamily="34" charset="0"/>
                        </a:rPr>
                        <a:t>Atendimento, informações ou esclarecimento de dúvidas, em geral</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12,9%</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dirty="0">
                          <a:solidFill>
                            <a:srgbClr val="000000"/>
                          </a:solidFill>
                          <a:effectLst/>
                          <a:latin typeface="Segoe UI" panose="020B0502040204020203" pitchFamily="34" charset="0"/>
                        </a:rPr>
                        <a:t>15,4%</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13,3%</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rowSpan="2">
                  <a:txBody>
                    <a:bodyPr/>
                    <a:lstStyle/>
                    <a:p>
                      <a:pPr algn="ctr" rtl="0" fontAlgn="ctr"/>
                      <a:r>
                        <a:rPr lang="pt-BR" sz="1200" b="0" i="0" u="none" strike="noStrike">
                          <a:solidFill>
                            <a:srgbClr val="262626"/>
                          </a:solidFill>
                          <a:effectLst/>
                          <a:latin typeface="Segoe UI" panose="020B0502040204020203" pitchFamily="34" charset="0"/>
                        </a:rPr>
                        <a:t>Relacionamento e Atendimento</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rowSpan="2">
                  <a:txBody>
                    <a:bodyPr/>
                    <a:lstStyle/>
                    <a:p>
                      <a:pPr algn="ctr" rtl="0" fontAlgn="ctr"/>
                      <a:r>
                        <a:rPr lang="pt-BR" sz="1200" b="0" i="0" u="none" strike="noStrike">
                          <a:solidFill>
                            <a:srgbClr val="000000"/>
                          </a:solidFill>
                          <a:effectLst/>
                          <a:latin typeface="Segoe UI" panose="020B0502040204020203" pitchFamily="34" charset="0"/>
                        </a:rPr>
                        <a:t>18,1%</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456512505"/>
                  </a:ext>
                </a:extLst>
              </a:tr>
              <a:tr h="293177">
                <a:tc>
                  <a:txBody>
                    <a:bodyPr/>
                    <a:lstStyle/>
                    <a:p>
                      <a:pPr algn="l" rtl="0" fontAlgn="ctr"/>
                      <a:r>
                        <a:rPr lang="pt-BR" sz="1200" b="0" i="0" u="none" strike="noStrike">
                          <a:solidFill>
                            <a:srgbClr val="000000"/>
                          </a:solidFill>
                          <a:effectLst/>
                          <a:latin typeface="Segoe UI" panose="020B0502040204020203" pitchFamily="34" charset="0"/>
                        </a:rPr>
                        <a:t>Busca de consultoria/assessoria financeira do gerente/funcionário</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4,2%</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7,1%</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4,7%</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694994384"/>
                  </a:ext>
                </a:extLst>
              </a:tr>
              <a:tr h="293177">
                <a:tc>
                  <a:txBody>
                    <a:bodyPr/>
                    <a:lstStyle/>
                    <a:p>
                      <a:pPr algn="l" rtl="0" fontAlgn="ctr"/>
                      <a:r>
                        <a:rPr lang="pt-BR" sz="1200" b="0" i="0" u="none" strike="noStrike">
                          <a:solidFill>
                            <a:srgbClr val="000000"/>
                          </a:solidFill>
                          <a:effectLst/>
                          <a:latin typeface="Segoe UI" panose="020B0502040204020203" pitchFamily="34" charset="0"/>
                        </a:rPr>
                        <a:t>Dificuldade de acesso/utilização dos canais digitais BB</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8,5%</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8,1%</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ctr" rtl="0" fontAlgn="ctr"/>
                      <a:r>
                        <a:rPr lang="pt-BR" sz="1200" b="0" i="0" u="none" strike="noStrike">
                          <a:solidFill>
                            <a:srgbClr val="000000"/>
                          </a:solidFill>
                          <a:effectLst/>
                          <a:latin typeface="Segoe UI" panose="020B0502040204020203" pitchFamily="34" charset="0"/>
                        </a:rPr>
                        <a:t>8,5%</a:t>
                      </a:r>
                    </a:p>
                  </a:txBody>
                  <a:tcPr marL="9525" marR="9525" marT="9525" marB="0" anchor="ctr">
                    <a:lnL>
                      <a:noFill/>
                    </a:lnL>
                    <a:lnR>
                      <a:noFill/>
                    </a:lnR>
                    <a:lnT w="6350" cap="flat" cmpd="sng" algn="ctr">
                      <a:solidFill>
                        <a:srgbClr val="7F7F7F"/>
                      </a:solidFill>
                      <a:prstDash val="solid"/>
                      <a:round/>
                      <a:headEnd type="none" w="med" len="med"/>
                      <a:tailEnd type="none" w="med" len="med"/>
                    </a:lnT>
                    <a:lnB>
                      <a:noFill/>
                    </a:lnB>
                  </a:tcPr>
                </a:tc>
                <a:tc rowSpan="2">
                  <a:txBody>
                    <a:bodyPr/>
                    <a:lstStyle/>
                    <a:p>
                      <a:pPr algn="ctr" rtl="0" fontAlgn="ctr"/>
                      <a:r>
                        <a:rPr lang="pt-BR" sz="1200" b="0" i="0" u="none" strike="noStrike">
                          <a:solidFill>
                            <a:srgbClr val="262626"/>
                          </a:solidFill>
                          <a:effectLst/>
                          <a:latin typeface="Segoe UI" panose="020B0502040204020203" pitchFamily="34" charset="0"/>
                        </a:rPr>
                        <a:t>Canais e Conveniência</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rowSpan="2">
                  <a:txBody>
                    <a:bodyPr/>
                    <a:lstStyle/>
                    <a:p>
                      <a:pPr algn="ctr" rtl="0" fontAlgn="ctr"/>
                      <a:r>
                        <a:rPr lang="pt-BR" sz="1200" b="0" i="0" u="none" strike="noStrike">
                          <a:solidFill>
                            <a:srgbClr val="000000"/>
                          </a:solidFill>
                          <a:effectLst/>
                          <a:latin typeface="Segoe UI" panose="020B0502040204020203" pitchFamily="34" charset="0"/>
                        </a:rPr>
                        <a:t>15,6%</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825995061"/>
                  </a:ext>
                </a:extLst>
              </a:tr>
              <a:tr h="293177">
                <a:tc>
                  <a:txBody>
                    <a:bodyPr/>
                    <a:lstStyle/>
                    <a:p>
                      <a:pPr algn="l" rtl="0" fontAlgn="ctr"/>
                      <a:r>
                        <a:rPr lang="pt-BR" sz="1200" b="0" i="0" u="none" strike="noStrike">
                          <a:solidFill>
                            <a:srgbClr val="000000"/>
                          </a:solidFill>
                          <a:effectLst/>
                          <a:latin typeface="Segoe UI" panose="020B0502040204020203" pitchFamily="34" charset="0"/>
                        </a:rPr>
                        <a:t>Dificuldade na movimentação da minha conta</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7,1%</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7,4%</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7,2%</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304266108"/>
                  </a:ext>
                </a:extLst>
              </a:tr>
              <a:tr h="293177">
                <a:tc>
                  <a:txBody>
                    <a:bodyPr/>
                    <a:lstStyle/>
                    <a:p>
                      <a:pPr algn="l" rtl="0" fontAlgn="ctr"/>
                      <a:r>
                        <a:rPr lang="pt-BR" sz="1200" b="0" i="0" u="none" strike="noStrike">
                          <a:solidFill>
                            <a:srgbClr val="000000"/>
                          </a:solidFill>
                          <a:effectLst/>
                          <a:latin typeface="Segoe UI" panose="020B0502040204020203" pitchFamily="34" charset="0"/>
                        </a:rPr>
                        <a:t>Outro problema</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14,0%</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15,6%</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rtl="0" fontAlgn="ctr"/>
                      <a:r>
                        <a:rPr lang="pt-BR" sz="1200" b="0" i="0" u="none" strike="noStrike">
                          <a:solidFill>
                            <a:srgbClr val="000000"/>
                          </a:solidFill>
                          <a:effectLst/>
                          <a:latin typeface="Segoe UI" panose="020B0502040204020203" pitchFamily="34" charset="0"/>
                        </a:rPr>
                        <a:t>14,3%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r" rtl="0" fontAlgn="ctr"/>
                      <a:r>
                        <a:rPr lang="pt-BR" sz="1800" b="0" i="0" u="none" strike="noStrike">
                          <a:solidFill>
                            <a:srgbClr val="000000"/>
                          </a:solidFill>
                          <a:effectLst/>
                          <a:latin typeface="Segoe UI" panose="020B0502040204020203" pitchFamily="34" charset="0"/>
                        </a:rPr>
                        <a:t> </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l" rtl="0" fontAlgn="ctr"/>
                      <a:r>
                        <a:rPr lang="pt-BR" sz="1800" b="0" i="0" u="none" strike="noStrike">
                          <a:solidFill>
                            <a:srgbClr val="000000"/>
                          </a:solidFill>
                          <a:effectLst/>
                          <a:latin typeface="Segoe UI" panose="020B0502040204020203" pitchFamily="34" charset="0"/>
                        </a:rPr>
                        <a:t> </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261836054"/>
                  </a:ext>
                </a:extLst>
              </a:tr>
              <a:tr h="158439">
                <a:tc>
                  <a:txBody>
                    <a:bodyPr/>
                    <a:lstStyle/>
                    <a:p>
                      <a:pPr algn="l" rtl="0" fontAlgn="ctr"/>
                      <a:r>
                        <a:rPr lang="pt-BR" sz="1100" b="0" i="1" u="none" strike="noStrike">
                          <a:solidFill>
                            <a:srgbClr val="000000"/>
                          </a:solidFill>
                          <a:effectLst/>
                          <a:latin typeface="Segoe UI" panose="020B0502040204020203" pitchFamily="34" charset="0"/>
                        </a:rPr>
                        <a:t>Base:</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rtl="0" fontAlgn="ctr"/>
                      <a:r>
                        <a:rPr lang="pt-BR" sz="1100" b="0" i="1" u="none" strike="noStrike">
                          <a:solidFill>
                            <a:srgbClr val="000000"/>
                          </a:solidFill>
                          <a:effectLst/>
                          <a:latin typeface="Segoe UI" panose="020B0502040204020203" pitchFamily="34" charset="0"/>
                        </a:rPr>
                        <a:t>25,5%</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rtl="0" fontAlgn="ctr"/>
                      <a:r>
                        <a:rPr lang="pt-BR" sz="1100" b="0" i="1" u="none" strike="noStrike">
                          <a:solidFill>
                            <a:srgbClr val="000000"/>
                          </a:solidFill>
                          <a:effectLst/>
                          <a:latin typeface="Segoe UI" panose="020B0502040204020203" pitchFamily="34" charset="0"/>
                        </a:rPr>
                        <a:t>22,9%</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rtl="0" fontAlgn="ctr"/>
                      <a:r>
                        <a:rPr lang="pt-BR" sz="1100" b="0" i="1" u="none" strike="noStrike">
                          <a:solidFill>
                            <a:srgbClr val="000000"/>
                          </a:solidFill>
                          <a:effectLst/>
                          <a:latin typeface="Segoe UI" panose="020B0502040204020203" pitchFamily="34" charset="0"/>
                        </a:rPr>
                        <a:t>25,0%</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r" rtl="0" fontAlgn="ctr"/>
                      <a:r>
                        <a:rPr lang="pt-BR" sz="1800" b="0" i="0" u="none" strike="noStrike">
                          <a:solidFill>
                            <a:srgbClr val="000000"/>
                          </a:solidFill>
                          <a:effectLst/>
                          <a:latin typeface="Segoe UI" panose="020B0502040204020203" pitchFamily="34" charset="0"/>
                        </a:rPr>
                        <a:t> </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rtl="0" fontAlgn="ctr"/>
                      <a:r>
                        <a:rPr lang="pt-BR" sz="1800" b="0" i="0" u="none" strike="noStrike" dirty="0">
                          <a:solidFill>
                            <a:srgbClr val="000000"/>
                          </a:solidFill>
                          <a:effectLst/>
                          <a:latin typeface="Segoe UI" panose="020B0502040204020203" pitchFamily="34" charset="0"/>
                        </a:rPr>
                        <a:t> </a:t>
                      </a:r>
                    </a:p>
                  </a:txBody>
                  <a:tcPr marL="9525" marR="9525" marT="9525" marB="0" anchor="ctr">
                    <a:lnL>
                      <a:noFill/>
                    </a:lnL>
                    <a:lnR>
                      <a:noFill/>
                    </a:lnR>
                    <a:lnT w="6350" cap="flat" cmpd="sng" algn="ctr">
                      <a:solidFill>
                        <a:srgbClr val="40404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135285443"/>
                  </a:ext>
                </a:extLst>
              </a:tr>
            </a:tbl>
          </a:graphicData>
        </a:graphic>
      </p:graphicFrame>
      <p:sp>
        <p:nvSpPr>
          <p:cNvPr id="15" name="CaixaDeTexto 14">
            <a:extLst>
              <a:ext uri="{FF2B5EF4-FFF2-40B4-BE49-F238E27FC236}">
                <a16:creationId xmlns:a16="http://schemas.microsoft.com/office/drawing/2014/main" id="{3CBD5C9F-968B-CD49-A619-618A5D261700}"/>
              </a:ext>
            </a:extLst>
          </p:cNvPr>
          <p:cNvSpPr txBox="1"/>
          <p:nvPr/>
        </p:nvSpPr>
        <p:spPr>
          <a:xfrm>
            <a:off x="242869" y="6551756"/>
            <a:ext cx="5061152" cy="261610"/>
          </a:xfrm>
          <a:prstGeom prst="rect">
            <a:avLst/>
          </a:prstGeom>
          <a:noFill/>
        </p:spPr>
        <p:txBody>
          <a:bodyPr wrap="square" rtlCol="0">
            <a:spAutoFit/>
          </a:bodyPr>
          <a:lstStyle/>
          <a:p>
            <a:r>
              <a:rPr lang="pt-BR" sz="1100" i="1" dirty="0">
                <a:solidFill>
                  <a:schemeClr val="tx1">
                    <a:lumMod val="75000"/>
                    <a:lumOff val="25000"/>
                  </a:schemeClr>
                </a:solidFill>
                <a:latin typeface="Segoe UI Symbol" panose="020B0502040204020203" pitchFamily="34" charset="0"/>
                <a:ea typeface="Segoe UI Symbol" panose="020B0502040204020203" pitchFamily="34" charset="0"/>
                <a:cs typeface="Segoe UI" panose="020B0502040204020203" pitchFamily="34" charset="0"/>
              </a:rPr>
              <a:t>*Base: % de clientes com necessidades não atendidas pelo BB</a:t>
            </a:r>
          </a:p>
        </p:txBody>
      </p:sp>
      <p:sp>
        <p:nvSpPr>
          <p:cNvPr id="10" name="Espaço Reservado para Texto 3">
            <a:extLst>
              <a:ext uri="{FF2B5EF4-FFF2-40B4-BE49-F238E27FC236}">
                <a16:creationId xmlns:a16="http://schemas.microsoft.com/office/drawing/2014/main" id="{29994896-0CD4-3742-9BB1-1ACD1432552E}"/>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1" name="Espaço Reservado para Texto 3">
            <a:extLst>
              <a:ext uri="{FF2B5EF4-FFF2-40B4-BE49-F238E27FC236}">
                <a16:creationId xmlns:a16="http://schemas.microsoft.com/office/drawing/2014/main" id="{2864B53B-8400-493F-B78E-B56727FCCB2A}"/>
              </a:ext>
            </a:extLst>
          </p:cNvPr>
          <p:cNvSpPr txBox="1">
            <a:spLocks/>
          </p:cNvSpPr>
          <p:nvPr/>
        </p:nvSpPr>
        <p:spPr>
          <a:xfrm>
            <a:off x="458788" y="1262347"/>
            <a:ext cx="11261725" cy="804537"/>
          </a:xfrm>
          <a:prstGeom prst="rect">
            <a:avLst/>
          </a:prstGeom>
        </p:spPr>
        <p:txBody>
          <a:bodyPr vert="horz"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As principais reclamações dos entrevistados dizem respeito principalmente aos Produtos/Serviços, que reúnem quase metade das queixas. Mas demandas relacionadas a produtos são sobretudo mais frequentes junto a clientes UAV (53%, contra 46% junto a clientes URV). </a:t>
            </a:r>
            <a:br>
              <a:rPr lang="pt-BR" dirty="0"/>
            </a:br>
            <a:r>
              <a:rPr lang="pt-BR" dirty="0"/>
              <a:t>Por outro lado, as queixas sobre Relacionamento/Atendimento são mais citadas por clientes URV (22%, contra 17% da UAV).  </a:t>
            </a:r>
          </a:p>
        </p:txBody>
      </p:sp>
    </p:spTree>
    <p:extLst>
      <p:ext uri="{BB962C8B-B14F-4D97-AF65-F5344CB8AC3E}">
        <p14:creationId xmlns:p14="http://schemas.microsoft.com/office/powerpoint/2010/main" val="1967115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descr="Uma imagem contendo pessoa, no interior, mulher, homem&#10;&#10;Descrição gerada automaticamente">
            <a:extLst>
              <a:ext uri="{FF2B5EF4-FFF2-40B4-BE49-F238E27FC236}">
                <a16:creationId xmlns:a16="http://schemas.microsoft.com/office/drawing/2014/main" id="{08EDEB8D-8831-C647-A5AD-1A492537BDE3}"/>
              </a:ext>
            </a:extLst>
          </p:cNvPr>
          <p:cNvPicPr>
            <a:picLocks noChangeAspect="1"/>
          </p:cNvPicPr>
          <p:nvPr/>
        </p:nvPicPr>
        <p:blipFill rotWithShape="1">
          <a:blip r:embed="rId3"/>
          <a:srcRect t="5894" b="9460"/>
          <a:stretch/>
        </p:blipFill>
        <p:spPr>
          <a:xfrm flipH="1">
            <a:off x="-14579" y="0"/>
            <a:ext cx="12192002" cy="6885415"/>
          </a:xfrm>
          <a:prstGeom prst="rect">
            <a:avLst/>
          </a:prstGeom>
        </p:spPr>
      </p:pic>
      <p:sp>
        <p:nvSpPr>
          <p:cNvPr id="8" name="Título 7">
            <a:extLst>
              <a:ext uri="{FF2B5EF4-FFF2-40B4-BE49-F238E27FC236}">
                <a16:creationId xmlns:a16="http://schemas.microsoft.com/office/drawing/2014/main" id="{12CA300E-DC0C-5F4C-AE4E-074AF298CD67}"/>
              </a:ext>
            </a:extLst>
          </p:cNvPr>
          <p:cNvSpPr>
            <a:spLocks noGrp="1"/>
          </p:cNvSpPr>
          <p:nvPr>
            <p:ph type="title"/>
          </p:nvPr>
        </p:nvSpPr>
        <p:spPr>
          <a:xfrm>
            <a:off x="6845398" y="1190319"/>
            <a:ext cx="3906982" cy="757130"/>
          </a:xfrm>
        </p:spPr>
        <p:txBody>
          <a:bodyPr/>
          <a:lstStyle/>
          <a:p>
            <a:r>
              <a:rPr lang="pt-BR" dirty="0">
                <a:solidFill>
                  <a:prstClr val="black"/>
                </a:solidFill>
              </a:rPr>
              <a:t>ÍNDICE DE ESFORÇO </a:t>
            </a:r>
            <a:br>
              <a:rPr lang="pt-BR" dirty="0">
                <a:solidFill>
                  <a:prstClr val="black"/>
                </a:solidFill>
              </a:rPr>
            </a:br>
            <a:r>
              <a:rPr lang="pt-BR" dirty="0">
                <a:solidFill>
                  <a:prstClr val="black"/>
                </a:solidFill>
              </a:rPr>
              <a:t>DO CLIENTE</a:t>
            </a:r>
            <a:endParaRPr lang="pt-BR" dirty="0"/>
          </a:p>
        </p:txBody>
      </p:sp>
      <p:sp>
        <p:nvSpPr>
          <p:cNvPr id="10" name="Espaço Reservado para Texto 9">
            <a:extLst>
              <a:ext uri="{FF2B5EF4-FFF2-40B4-BE49-F238E27FC236}">
                <a16:creationId xmlns:a16="http://schemas.microsoft.com/office/drawing/2014/main" id="{C2F6A7B8-ACF5-BD4A-89B9-D3CDCBF1B844}"/>
              </a:ext>
            </a:extLst>
          </p:cNvPr>
          <p:cNvSpPr>
            <a:spLocks noGrp="1"/>
          </p:cNvSpPr>
          <p:nvPr>
            <p:ph type="body" sz="quarter" idx="13"/>
          </p:nvPr>
        </p:nvSpPr>
        <p:spPr>
          <a:xfrm>
            <a:off x="6858743" y="1947449"/>
            <a:ext cx="5343459" cy="373115"/>
          </a:xfrm>
        </p:spPr>
        <p:txBody>
          <a:bodyPr/>
          <a:lstStyle/>
          <a:p>
            <a:r>
              <a:rPr lang="pt-BR" dirty="0" err="1">
                <a:solidFill>
                  <a:schemeClr val="tx1"/>
                </a:solidFill>
                <a:ea typeface="Century Gothic" charset="0"/>
              </a:rPr>
              <a:t>Customer</a:t>
            </a:r>
            <a:r>
              <a:rPr lang="pt-BR" dirty="0">
                <a:solidFill>
                  <a:schemeClr val="tx1"/>
                </a:solidFill>
                <a:ea typeface="Century Gothic" charset="0"/>
              </a:rPr>
              <a:t> </a:t>
            </a:r>
            <a:r>
              <a:rPr lang="pt-BR" dirty="0" err="1">
                <a:solidFill>
                  <a:schemeClr val="tx1"/>
                </a:solidFill>
                <a:ea typeface="Century Gothic" charset="0"/>
              </a:rPr>
              <a:t>Effort</a:t>
            </a:r>
            <a:r>
              <a:rPr lang="pt-BR" dirty="0">
                <a:solidFill>
                  <a:schemeClr val="tx1"/>
                </a:solidFill>
                <a:ea typeface="Century Gothic" charset="0"/>
              </a:rPr>
              <a:t> Score (CES)</a:t>
            </a:r>
            <a:endParaRPr lang="pt-BR" dirty="0">
              <a:solidFill>
                <a:schemeClr val="tx1"/>
              </a:solidFill>
            </a:endParaRPr>
          </a:p>
        </p:txBody>
      </p:sp>
      <p:sp>
        <p:nvSpPr>
          <p:cNvPr id="11" name="Espaço Reservado para Texto 10">
            <a:extLst>
              <a:ext uri="{FF2B5EF4-FFF2-40B4-BE49-F238E27FC236}">
                <a16:creationId xmlns:a16="http://schemas.microsoft.com/office/drawing/2014/main" id="{DE1C15B6-8AB0-1740-8E60-C202C089A819}"/>
              </a:ext>
            </a:extLst>
          </p:cNvPr>
          <p:cNvSpPr>
            <a:spLocks noGrp="1"/>
          </p:cNvSpPr>
          <p:nvPr>
            <p:ph type="body" sz="quarter" idx="14"/>
          </p:nvPr>
        </p:nvSpPr>
        <p:spPr>
          <a:xfrm>
            <a:off x="6858000" y="2413675"/>
            <a:ext cx="5021497" cy="2808846"/>
          </a:xfrm>
        </p:spPr>
        <p:txBody>
          <a:bodyPr/>
          <a:lstStyle/>
          <a:p>
            <a:pPr>
              <a:spcBef>
                <a:spcPts val="0"/>
              </a:spcBef>
              <a:spcAft>
                <a:spcPts val="1000"/>
              </a:spcAft>
            </a:pPr>
            <a:r>
              <a:rPr lang="pt-BR" i="1" dirty="0" err="1">
                <a:solidFill>
                  <a:schemeClr val="tx1">
                    <a:lumMod val="95000"/>
                    <a:lumOff val="5000"/>
                  </a:schemeClr>
                </a:solidFill>
              </a:rPr>
              <a:t>Customer</a:t>
            </a:r>
            <a:r>
              <a:rPr lang="pt-BR" i="1" dirty="0">
                <a:solidFill>
                  <a:schemeClr val="tx1">
                    <a:lumMod val="95000"/>
                    <a:lumOff val="5000"/>
                  </a:schemeClr>
                </a:solidFill>
              </a:rPr>
              <a:t> </a:t>
            </a:r>
            <a:r>
              <a:rPr lang="pt-BR" i="1" dirty="0" err="1">
                <a:solidFill>
                  <a:schemeClr val="tx1">
                    <a:lumMod val="95000"/>
                    <a:lumOff val="5000"/>
                  </a:schemeClr>
                </a:solidFill>
              </a:rPr>
              <a:t>Effort</a:t>
            </a:r>
            <a:r>
              <a:rPr lang="pt-BR" i="1" dirty="0">
                <a:solidFill>
                  <a:schemeClr val="tx1">
                    <a:lumMod val="95000"/>
                    <a:lumOff val="5000"/>
                  </a:schemeClr>
                </a:solidFill>
              </a:rPr>
              <a:t> Score </a:t>
            </a:r>
            <a:r>
              <a:rPr lang="pt-BR" dirty="0">
                <a:solidFill>
                  <a:schemeClr val="tx1">
                    <a:lumMod val="95000"/>
                    <a:lumOff val="5000"/>
                  </a:schemeClr>
                </a:solidFill>
              </a:rPr>
              <a:t>(CES) é uma métrica que vem se tornando popular em medições de Experiência do Cliente que busca medir o esforço que um cliente tem de fazer para que um problema seja resolvido, um pedido satisfeito, um produto comprado/retornado ou uma pergunta respondida. </a:t>
            </a:r>
            <a:br>
              <a:rPr lang="pt-BR" dirty="0">
                <a:solidFill>
                  <a:schemeClr val="tx1">
                    <a:lumMod val="95000"/>
                    <a:lumOff val="5000"/>
                  </a:schemeClr>
                </a:solidFill>
              </a:rPr>
            </a:br>
            <a:r>
              <a:rPr lang="pt-BR" dirty="0">
                <a:solidFill>
                  <a:schemeClr val="tx1">
                    <a:lumMod val="95000"/>
                    <a:lumOff val="5000"/>
                  </a:schemeClr>
                </a:solidFill>
              </a:rPr>
              <a:t>A pergunta foi feita a partir de uma escala* de 1 (Nenhum esforço) a 5 (Esforço muito grande) e sua consolidação seguiu o cálculo dos fatores e questões de qualidade (conversão das notas de 1 a 5 em uma escala de 0 a 100).</a:t>
            </a:r>
          </a:p>
          <a:p>
            <a:pPr>
              <a:spcBef>
                <a:spcPts val="0"/>
              </a:spcBef>
              <a:spcAft>
                <a:spcPts val="1000"/>
              </a:spcAft>
            </a:pPr>
            <a:r>
              <a:rPr lang="pt-BR" dirty="0">
                <a:solidFill>
                  <a:schemeClr val="tx1">
                    <a:lumMod val="95000"/>
                    <a:lumOff val="5000"/>
                  </a:schemeClr>
                </a:solidFill>
              </a:rPr>
              <a:t>Embora mediano, o CES BB é superior ao da concorrência – até mesmo a digital.</a:t>
            </a:r>
          </a:p>
        </p:txBody>
      </p:sp>
      <p:sp>
        <p:nvSpPr>
          <p:cNvPr id="2" name="Retângulo 1">
            <a:extLst>
              <a:ext uri="{FF2B5EF4-FFF2-40B4-BE49-F238E27FC236}">
                <a16:creationId xmlns:a16="http://schemas.microsoft.com/office/drawing/2014/main" id="{4BFC7B9D-3FDC-264E-AB2C-BC4B52D1D1F6}"/>
              </a:ext>
            </a:extLst>
          </p:cNvPr>
          <p:cNvSpPr/>
          <p:nvPr/>
        </p:nvSpPr>
        <p:spPr>
          <a:xfrm>
            <a:off x="6869148" y="0"/>
            <a:ext cx="106878" cy="10450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Agrupar 4">
            <a:extLst>
              <a:ext uri="{FF2B5EF4-FFF2-40B4-BE49-F238E27FC236}">
                <a16:creationId xmlns:a16="http://schemas.microsoft.com/office/drawing/2014/main" id="{DE043E60-0599-7743-B00B-812472C47898}"/>
              </a:ext>
            </a:extLst>
          </p:cNvPr>
          <p:cNvGrpSpPr/>
          <p:nvPr/>
        </p:nvGrpSpPr>
        <p:grpSpPr>
          <a:xfrm>
            <a:off x="-15957" y="5726641"/>
            <a:ext cx="3373626" cy="1169895"/>
            <a:chOff x="-12701" y="5688105"/>
            <a:chExt cx="3373626" cy="1169895"/>
          </a:xfrm>
        </p:grpSpPr>
        <p:grpSp>
          <p:nvGrpSpPr>
            <p:cNvPr id="15" name="Agrupar 14">
              <a:extLst>
                <a:ext uri="{FF2B5EF4-FFF2-40B4-BE49-F238E27FC236}">
                  <a16:creationId xmlns:a16="http://schemas.microsoft.com/office/drawing/2014/main" id="{33569D0B-5927-0C4F-8BCE-6F67B0F2A497}"/>
                </a:ext>
              </a:extLst>
            </p:cNvPr>
            <p:cNvGrpSpPr/>
            <p:nvPr/>
          </p:nvGrpSpPr>
          <p:grpSpPr>
            <a:xfrm>
              <a:off x="-12701" y="5688105"/>
              <a:ext cx="3373625" cy="1169895"/>
              <a:chOff x="-7684" y="5268633"/>
              <a:chExt cx="2074408" cy="1589367"/>
            </a:xfrm>
          </p:grpSpPr>
          <p:pic>
            <p:nvPicPr>
              <p:cNvPr id="16" name="Imagem 15">
                <a:extLst>
                  <a:ext uri="{FF2B5EF4-FFF2-40B4-BE49-F238E27FC236}">
                    <a16:creationId xmlns:a16="http://schemas.microsoft.com/office/drawing/2014/main" id="{F59F8F58-D4C2-2745-9697-92C259CF571B}"/>
                  </a:ext>
                </a:extLst>
              </p:cNvPr>
              <p:cNvPicPr>
                <a:picLocks noChangeAspect="1"/>
              </p:cNvPicPr>
              <p:nvPr/>
            </p:nvPicPr>
            <p:blipFill rotWithShape="1">
              <a:blip r:embed="rId4">
                <a:alphaModFix amt="52000"/>
                <a:extLst>
                  <a:ext uri="{28A0092B-C50C-407E-A947-70E740481C1C}">
                    <a14:useLocalDpi xmlns:a14="http://schemas.microsoft.com/office/drawing/2010/main" val="0"/>
                  </a:ext>
                </a:extLst>
              </a:blip>
              <a:srcRect r="18726" b="37812"/>
              <a:stretch/>
            </p:blipFill>
            <p:spPr>
              <a:xfrm flipH="1">
                <a:off x="1280" y="5277597"/>
                <a:ext cx="2065444" cy="1580403"/>
              </a:xfrm>
              <a:prstGeom prst="rect">
                <a:avLst/>
              </a:prstGeom>
            </p:spPr>
          </p:pic>
          <p:pic>
            <p:nvPicPr>
              <p:cNvPr id="17" name="Imagem 16">
                <a:extLst>
                  <a:ext uri="{FF2B5EF4-FFF2-40B4-BE49-F238E27FC236}">
                    <a16:creationId xmlns:a16="http://schemas.microsoft.com/office/drawing/2014/main" id="{1001AE33-4983-7B41-8409-A5989DBD9C6F}"/>
                  </a:ext>
                </a:extLst>
              </p:cNvPr>
              <p:cNvPicPr>
                <a:picLocks noChangeAspect="1"/>
              </p:cNvPicPr>
              <p:nvPr/>
            </p:nvPicPr>
            <p:blipFill rotWithShape="1">
              <a:blip r:embed="rId4">
                <a:alphaModFix amt="52000"/>
                <a:extLst>
                  <a:ext uri="{28A0092B-C50C-407E-A947-70E740481C1C}">
                    <a14:useLocalDpi xmlns:a14="http://schemas.microsoft.com/office/drawing/2010/main" val="0"/>
                  </a:ext>
                </a:extLst>
              </a:blip>
              <a:srcRect r="18726" b="37812"/>
              <a:stretch/>
            </p:blipFill>
            <p:spPr>
              <a:xfrm flipH="1">
                <a:off x="-7684" y="5268633"/>
                <a:ext cx="2065444" cy="1580403"/>
              </a:xfrm>
              <a:prstGeom prst="rect">
                <a:avLst/>
              </a:prstGeom>
            </p:spPr>
          </p:pic>
        </p:grpSp>
        <p:pic>
          <p:nvPicPr>
            <p:cNvPr id="9" name="Imagem 8">
              <a:extLst>
                <a:ext uri="{FF2B5EF4-FFF2-40B4-BE49-F238E27FC236}">
                  <a16:creationId xmlns:a16="http://schemas.microsoft.com/office/drawing/2014/main" id="{EFD47294-D295-9141-9B97-E9BB7CE5BE43}"/>
                </a:ext>
              </a:extLst>
            </p:cNvPr>
            <p:cNvPicPr>
              <a:picLocks noChangeAspect="1"/>
            </p:cNvPicPr>
            <p:nvPr/>
          </p:nvPicPr>
          <p:blipFill rotWithShape="1">
            <a:blip r:embed="rId5"/>
            <a:srcRect l="38012"/>
            <a:stretch/>
          </p:blipFill>
          <p:spPr>
            <a:xfrm>
              <a:off x="1463675" y="6225056"/>
              <a:ext cx="1897250" cy="304800"/>
            </a:xfrm>
            <a:prstGeom prst="rect">
              <a:avLst/>
            </a:prstGeom>
          </p:spPr>
        </p:pic>
        <p:pic>
          <p:nvPicPr>
            <p:cNvPr id="18" name="Imagem 17">
              <a:extLst>
                <a:ext uri="{FF2B5EF4-FFF2-40B4-BE49-F238E27FC236}">
                  <a16:creationId xmlns:a16="http://schemas.microsoft.com/office/drawing/2014/main" id="{6402F6C7-33AE-5D4A-A1AB-C2052FF22215}"/>
                </a:ext>
              </a:extLst>
            </p:cNvPr>
            <p:cNvPicPr>
              <a:picLocks noChangeAspect="1"/>
            </p:cNvPicPr>
            <p:nvPr/>
          </p:nvPicPr>
          <p:blipFill rotWithShape="1">
            <a:blip r:embed="rId6">
              <a:extLst>
                <a:ext uri="{28A0092B-C50C-407E-A947-70E740481C1C}">
                  <a14:useLocalDpi xmlns:a14="http://schemas.microsoft.com/office/drawing/2010/main" val="0"/>
                </a:ext>
              </a:extLst>
            </a:blip>
            <a:srcRect b="34964"/>
            <a:stretch/>
          </p:blipFill>
          <p:spPr>
            <a:xfrm>
              <a:off x="48832" y="6050802"/>
              <a:ext cx="1522793" cy="479054"/>
            </a:xfrm>
            <a:prstGeom prst="rect">
              <a:avLst/>
            </a:prstGeom>
          </p:spPr>
        </p:pic>
      </p:grpSp>
      <p:sp>
        <p:nvSpPr>
          <p:cNvPr id="19" name="Retângulo 18">
            <a:extLst>
              <a:ext uri="{FF2B5EF4-FFF2-40B4-BE49-F238E27FC236}">
                <a16:creationId xmlns:a16="http://schemas.microsoft.com/office/drawing/2014/main" id="{C8A496AC-AB56-CA47-8630-5E0FF3145E85}"/>
              </a:ext>
            </a:extLst>
          </p:cNvPr>
          <p:cNvSpPr/>
          <p:nvPr/>
        </p:nvSpPr>
        <p:spPr>
          <a:xfrm>
            <a:off x="9779622" y="5541628"/>
            <a:ext cx="2088000" cy="901094"/>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tângulo 19">
            <a:extLst>
              <a:ext uri="{FF2B5EF4-FFF2-40B4-BE49-F238E27FC236}">
                <a16:creationId xmlns:a16="http://schemas.microsoft.com/office/drawing/2014/main" id="{A1A461F5-635B-AD4D-89D9-9427BA1C30C8}"/>
              </a:ext>
            </a:extLst>
          </p:cNvPr>
          <p:cNvSpPr/>
          <p:nvPr/>
        </p:nvSpPr>
        <p:spPr>
          <a:xfrm>
            <a:off x="7688919" y="5541628"/>
            <a:ext cx="2088000" cy="908167"/>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tângulo 20">
            <a:extLst>
              <a:ext uri="{FF2B5EF4-FFF2-40B4-BE49-F238E27FC236}">
                <a16:creationId xmlns:a16="http://schemas.microsoft.com/office/drawing/2014/main" id="{6D2522BE-715F-614A-AD12-35A5A94112A6}"/>
              </a:ext>
            </a:extLst>
          </p:cNvPr>
          <p:cNvSpPr/>
          <p:nvPr/>
        </p:nvSpPr>
        <p:spPr>
          <a:xfrm>
            <a:off x="5591874" y="5545932"/>
            <a:ext cx="2088000" cy="897047"/>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Agrupar 2">
            <a:extLst>
              <a:ext uri="{FF2B5EF4-FFF2-40B4-BE49-F238E27FC236}">
                <a16:creationId xmlns:a16="http://schemas.microsoft.com/office/drawing/2014/main" id="{3793A5A8-F61A-8741-87A0-FC69279CD5E0}"/>
              </a:ext>
            </a:extLst>
          </p:cNvPr>
          <p:cNvGrpSpPr/>
          <p:nvPr/>
        </p:nvGrpSpPr>
        <p:grpSpPr>
          <a:xfrm>
            <a:off x="6109172" y="5625852"/>
            <a:ext cx="1073012" cy="729421"/>
            <a:chOff x="6096109" y="5495225"/>
            <a:chExt cx="1073012" cy="729421"/>
          </a:xfrm>
        </p:grpSpPr>
        <p:sp>
          <p:nvSpPr>
            <p:cNvPr id="22" name="TextBox 105">
              <a:extLst>
                <a:ext uri="{FF2B5EF4-FFF2-40B4-BE49-F238E27FC236}">
                  <a16:creationId xmlns:a16="http://schemas.microsoft.com/office/drawing/2014/main" id="{8DD46C8A-7C43-5F41-91E6-B8794EA7BBE8}"/>
                </a:ext>
              </a:extLst>
            </p:cNvPr>
            <p:cNvSpPr txBox="1"/>
            <p:nvPr/>
          </p:nvSpPr>
          <p:spPr>
            <a:xfrm>
              <a:off x="6193492" y="5495225"/>
              <a:ext cx="848359" cy="192167"/>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300" b="0" i="0" u="none" strike="noStrike" kern="0" cap="none" spc="0" normalizeH="0" baseline="0" noProof="0" dirty="0">
                  <a:ln>
                    <a:noFill/>
                  </a:ln>
                  <a:solidFill>
                    <a:srgbClr val="404040"/>
                  </a:solidFill>
                  <a:effectLst/>
                  <a:uLnTx/>
                  <a:uFillTx/>
                  <a:latin typeface="Franklin Gothic Medium" panose="020B0603020102020204" pitchFamily="34" charset="0"/>
                  <a:ea typeface="Century Gothic" charset="0"/>
                  <a:cs typeface="Century Gothic" charset="0"/>
                </a:rPr>
                <a:t>Geral BB</a:t>
              </a:r>
            </a:p>
          </p:txBody>
        </p:sp>
        <p:sp>
          <p:nvSpPr>
            <p:cNvPr id="25" name="TextBox 105">
              <a:extLst>
                <a:ext uri="{FF2B5EF4-FFF2-40B4-BE49-F238E27FC236}">
                  <a16:creationId xmlns:a16="http://schemas.microsoft.com/office/drawing/2014/main" id="{4AF016E3-D4D5-BD46-A507-D839FFB60048}"/>
                </a:ext>
              </a:extLst>
            </p:cNvPr>
            <p:cNvSpPr txBox="1"/>
            <p:nvPr/>
          </p:nvSpPr>
          <p:spPr>
            <a:xfrm>
              <a:off x="6096109" y="5701426"/>
              <a:ext cx="1073012" cy="52322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43</a:t>
              </a:r>
              <a:r>
                <a:rPr kumimoji="0" lang="pt-BR" sz="2800" b="1" i="0" u="none" strike="noStrike" kern="0" cap="none" spc="0" normalizeH="0" baseline="0" noProof="0" dirty="0">
                  <a:ln>
                    <a:noFill/>
                  </a:ln>
                  <a:solidFill>
                    <a:srgbClr val="404040"/>
                  </a:solidFill>
                  <a:effectLst/>
                  <a:uLnTx/>
                  <a:uFillTx/>
                  <a:latin typeface="Segoe UI Symbol" panose="020B0502040204020203" pitchFamily="34" charset="0"/>
                  <a:ea typeface="Segoe UI Symbol" panose="020B0502040204020203" pitchFamily="34" charset="0"/>
                  <a:cs typeface="Century Gothic" charset="0"/>
                </a:rPr>
                <a:t>,78</a:t>
              </a:r>
            </a:p>
          </p:txBody>
        </p:sp>
      </p:grpSp>
      <p:grpSp>
        <p:nvGrpSpPr>
          <p:cNvPr id="6" name="Agrupar 5">
            <a:extLst>
              <a:ext uri="{FF2B5EF4-FFF2-40B4-BE49-F238E27FC236}">
                <a16:creationId xmlns:a16="http://schemas.microsoft.com/office/drawing/2014/main" id="{E14BE27E-D769-1441-B323-1C6B501D62A5}"/>
              </a:ext>
            </a:extLst>
          </p:cNvPr>
          <p:cNvGrpSpPr/>
          <p:nvPr/>
        </p:nvGrpSpPr>
        <p:grpSpPr>
          <a:xfrm>
            <a:off x="7748555" y="5619605"/>
            <a:ext cx="1974028" cy="715386"/>
            <a:chOff x="7748555" y="5488978"/>
            <a:chExt cx="1974028" cy="715386"/>
          </a:xfrm>
        </p:grpSpPr>
        <p:sp>
          <p:nvSpPr>
            <p:cNvPr id="24" name="TextBox 105">
              <a:extLst>
                <a:ext uri="{FF2B5EF4-FFF2-40B4-BE49-F238E27FC236}">
                  <a16:creationId xmlns:a16="http://schemas.microsoft.com/office/drawing/2014/main" id="{FF08EBBA-9122-E34B-A087-C754B7F63619}"/>
                </a:ext>
              </a:extLst>
            </p:cNvPr>
            <p:cNvSpPr txBox="1"/>
            <p:nvPr/>
          </p:nvSpPr>
          <p:spPr>
            <a:xfrm>
              <a:off x="7748555" y="5488978"/>
              <a:ext cx="1974028" cy="192167"/>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300" b="0" i="0" u="none" strike="noStrike" kern="0" cap="none" spc="0" normalizeH="0" baseline="0" noProof="0" dirty="0">
                  <a:ln>
                    <a:noFill/>
                  </a:ln>
                  <a:solidFill>
                    <a:srgbClr val="404040"/>
                  </a:solidFill>
                  <a:effectLst/>
                  <a:uLnTx/>
                  <a:uFillTx/>
                  <a:latin typeface="Franklin Gothic Medium" panose="020B0603020102020204" pitchFamily="34" charset="0"/>
                  <a:ea typeface="Century Gothic" charset="0"/>
                  <a:cs typeface="Century Gothic" charset="0"/>
                </a:rPr>
                <a:t>Concorrência Tradicional</a:t>
              </a:r>
            </a:p>
          </p:txBody>
        </p:sp>
        <p:sp>
          <p:nvSpPr>
            <p:cNvPr id="26" name="TextBox 105">
              <a:extLst>
                <a:ext uri="{FF2B5EF4-FFF2-40B4-BE49-F238E27FC236}">
                  <a16:creationId xmlns:a16="http://schemas.microsoft.com/office/drawing/2014/main" id="{9AED13DD-B945-6846-9430-7C7575DD0DC5}"/>
                </a:ext>
              </a:extLst>
            </p:cNvPr>
            <p:cNvSpPr txBox="1"/>
            <p:nvPr/>
          </p:nvSpPr>
          <p:spPr>
            <a:xfrm>
              <a:off x="8224757" y="5681144"/>
              <a:ext cx="1073012" cy="52322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35</a:t>
              </a:r>
              <a:r>
                <a:rPr kumimoji="0" lang="pt-BR" sz="2800" b="1" i="0" u="none" strike="noStrike" kern="0" cap="none" spc="0" normalizeH="0" baseline="0" noProof="0" dirty="0">
                  <a:ln>
                    <a:noFill/>
                  </a:ln>
                  <a:solidFill>
                    <a:srgbClr val="404040"/>
                  </a:solidFill>
                  <a:effectLst/>
                  <a:uLnTx/>
                  <a:uFillTx/>
                  <a:latin typeface="Segoe UI Symbol" panose="020B0502040204020203" pitchFamily="34" charset="0"/>
                  <a:ea typeface="Segoe UI Symbol" panose="020B0502040204020203" pitchFamily="34" charset="0"/>
                  <a:cs typeface="Century Gothic" charset="0"/>
                </a:rPr>
                <a:t>,41</a:t>
              </a:r>
            </a:p>
          </p:txBody>
        </p:sp>
      </p:grpSp>
      <p:grpSp>
        <p:nvGrpSpPr>
          <p:cNvPr id="7" name="Agrupar 6">
            <a:extLst>
              <a:ext uri="{FF2B5EF4-FFF2-40B4-BE49-F238E27FC236}">
                <a16:creationId xmlns:a16="http://schemas.microsoft.com/office/drawing/2014/main" id="{0EBC9B28-1713-B64F-B634-FDBE9954DF88}"/>
              </a:ext>
            </a:extLst>
          </p:cNvPr>
          <p:cNvGrpSpPr/>
          <p:nvPr/>
        </p:nvGrpSpPr>
        <p:grpSpPr>
          <a:xfrm>
            <a:off x="9959378" y="5625852"/>
            <a:ext cx="1696735" cy="701352"/>
            <a:chOff x="9959378" y="5495225"/>
            <a:chExt cx="1696735" cy="701352"/>
          </a:xfrm>
        </p:grpSpPr>
        <p:sp>
          <p:nvSpPr>
            <p:cNvPr id="23" name="TextBox 105">
              <a:extLst>
                <a:ext uri="{FF2B5EF4-FFF2-40B4-BE49-F238E27FC236}">
                  <a16:creationId xmlns:a16="http://schemas.microsoft.com/office/drawing/2014/main" id="{FA59B019-44CA-3542-8EB2-AD1E8A551AD5}"/>
                </a:ext>
              </a:extLst>
            </p:cNvPr>
            <p:cNvSpPr txBox="1"/>
            <p:nvPr/>
          </p:nvSpPr>
          <p:spPr>
            <a:xfrm>
              <a:off x="9959378" y="5495225"/>
              <a:ext cx="1696735" cy="192167"/>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300" b="0" i="0" u="none" strike="noStrike" kern="0" cap="none" spc="0" normalizeH="0" baseline="0" noProof="0" dirty="0">
                  <a:ln>
                    <a:noFill/>
                  </a:ln>
                  <a:solidFill>
                    <a:srgbClr val="404040"/>
                  </a:solidFill>
                  <a:effectLst/>
                  <a:uLnTx/>
                  <a:uFillTx/>
                  <a:latin typeface="Franklin Gothic Medium" panose="020B0603020102020204" pitchFamily="34" charset="0"/>
                  <a:ea typeface="Century Gothic" charset="0"/>
                  <a:cs typeface="Century Gothic" charset="0"/>
                </a:rPr>
                <a:t>Concorrência Digital</a:t>
              </a:r>
            </a:p>
          </p:txBody>
        </p:sp>
        <p:sp>
          <p:nvSpPr>
            <p:cNvPr id="27" name="TextBox 105">
              <a:extLst>
                <a:ext uri="{FF2B5EF4-FFF2-40B4-BE49-F238E27FC236}">
                  <a16:creationId xmlns:a16="http://schemas.microsoft.com/office/drawing/2014/main" id="{AFDB170A-6D55-7B4C-98C8-95F692850582}"/>
                </a:ext>
              </a:extLst>
            </p:cNvPr>
            <p:cNvSpPr txBox="1"/>
            <p:nvPr/>
          </p:nvSpPr>
          <p:spPr>
            <a:xfrm>
              <a:off x="10326440" y="5673357"/>
              <a:ext cx="1073012" cy="52322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lang="pt-BR" sz="2800" b="1" kern="0" dirty="0">
                  <a:solidFill>
                    <a:srgbClr val="404040"/>
                  </a:solidFill>
                  <a:latin typeface="Segoe UI Symbol" panose="020B0502040204020203" pitchFamily="34" charset="0"/>
                  <a:ea typeface="Segoe UI Symbol" panose="020B0502040204020203" pitchFamily="34" charset="0"/>
                  <a:cs typeface="Century Gothic" charset="0"/>
                </a:rPr>
                <a:t>37</a:t>
              </a:r>
              <a:r>
                <a:rPr kumimoji="0" lang="pt-BR" sz="2800" b="1" i="0" u="none" strike="noStrike" kern="0" cap="none" spc="0" normalizeH="0" baseline="0" noProof="0" dirty="0">
                  <a:ln>
                    <a:noFill/>
                  </a:ln>
                  <a:solidFill>
                    <a:srgbClr val="404040"/>
                  </a:solidFill>
                  <a:effectLst/>
                  <a:uLnTx/>
                  <a:uFillTx/>
                  <a:latin typeface="Segoe UI Symbol" panose="020B0502040204020203" pitchFamily="34" charset="0"/>
                  <a:ea typeface="Segoe UI Symbol" panose="020B0502040204020203" pitchFamily="34" charset="0"/>
                  <a:cs typeface="Century Gothic" charset="0"/>
                </a:rPr>
                <a:t>,11</a:t>
              </a:r>
            </a:p>
          </p:txBody>
        </p:sp>
      </p:grpSp>
      <p:sp>
        <p:nvSpPr>
          <p:cNvPr id="29" name="Espaço Reservado para Texto 3">
            <a:extLst>
              <a:ext uri="{FF2B5EF4-FFF2-40B4-BE49-F238E27FC236}">
                <a16:creationId xmlns:a16="http://schemas.microsoft.com/office/drawing/2014/main" id="{7AF3609C-C31E-7940-9BE4-A925C1D017B5}"/>
              </a:ext>
            </a:extLst>
          </p:cNvPr>
          <p:cNvSpPr txBox="1">
            <a:spLocks/>
          </p:cNvSpPr>
          <p:nvPr/>
        </p:nvSpPr>
        <p:spPr>
          <a:xfrm>
            <a:off x="224979"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800"/>
              </a:spcBef>
              <a:spcAft>
                <a:spcPts val="0"/>
              </a:spcAft>
              <a:buClrTx/>
              <a:buSzTx/>
              <a:buFont typeface="Arial" panose="020B0604020202020204" pitchFamily="34" charset="0"/>
              <a:buNone/>
              <a:tabLst/>
              <a:defRPr/>
            </a:pPr>
            <a:r>
              <a:rPr kumimoji="0" lang="pt-BR" sz="1100" b="0" i="0" u="none" strike="noStrike" kern="1300" cap="none" spc="40" normalizeH="0" baseline="0" noProof="0" dirty="0">
                <a:ln>
                  <a:noFill/>
                </a:ln>
                <a:solidFill>
                  <a:srgbClr val="E7E6E6">
                    <a:lumMod val="50000"/>
                  </a:srgbClr>
                </a:solidFill>
                <a:effectLst/>
                <a:uLnTx/>
                <a:uFillTx/>
                <a:latin typeface="Segoe UI" panose="020B0502040204020203" pitchFamily="34" charset="0"/>
                <a:ea typeface="Segoe UI Symbol" panose="020B0502040204020203" pitchFamily="34" charset="0"/>
              </a:rPr>
              <a:t>#interna</a:t>
            </a:r>
          </a:p>
        </p:txBody>
      </p:sp>
      <p:sp>
        <p:nvSpPr>
          <p:cNvPr id="30" name="CaixaDeTexto 29">
            <a:extLst>
              <a:ext uri="{FF2B5EF4-FFF2-40B4-BE49-F238E27FC236}">
                <a16:creationId xmlns:a16="http://schemas.microsoft.com/office/drawing/2014/main" id="{41053A80-FB92-4481-94F4-7FFA78469574}"/>
              </a:ext>
            </a:extLst>
          </p:cNvPr>
          <p:cNvSpPr txBox="1"/>
          <p:nvPr/>
        </p:nvSpPr>
        <p:spPr>
          <a:xfrm>
            <a:off x="6785689" y="6519290"/>
            <a:ext cx="539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a:t>
            </a:r>
            <a:r>
              <a:rPr lang="pt-BR" sz="1200" dirty="0">
                <a:solidFill>
                  <a:prstClr val="black">
                    <a:lumMod val="75000"/>
                    <a:lumOff val="25000"/>
                  </a:prstClr>
                </a:solidFill>
                <a:latin typeface="Segoe UI" panose="020B0502040204020203" pitchFamily="34" charset="0"/>
                <a:ea typeface="Segoe UI Symbol" panose="020B0502040204020203" pitchFamily="34" charset="0"/>
                <a:cs typeface="Segoe UI" panose="020B0502040204020203" pitchFamily="34" charset="0"/>
              </a:rPr>
              <a:t>A escala foi invertida para cálculo do índice</a:t>
            </a:r>
            <a:endParaRPr kumimoji="0" lang="pt-BR" sz="1200" b="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Segoe UI Symbol"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0846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ângulo Retângulo 2">
            <a:extLst>
              <a:ext uri="{FF2B5EF4-FFF2-40B4-BE49-F238E27FC236}">
                <a16:creationId xmlns:a16="http://schemas.microsoft.com/office/drawing/2014/main" id="{47145980-0F37-8949-B3DA-FA76877F9CE2}"/>
              </a:ext>
            </a:extLst>
          </p:cNvPr>
          <p:cNvSpPr/>
          <p:nvPr/>
        </p:nvSpPr>
        <p:spPr>
          <a:xfrm rot="2700000">
            <a:off x="7040256" y="1538938"/>
            <a:ext cx="382187" cy="382187"/>
          </a:xfrm>
          <a:prstGeom prst="rtTriangle">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tângulo 41">
            <a:extLst>
              <a:ext uri="{FF2B5EF4-FFF2-40B4-BE49-F238E27FC236}">
                <a16:creationId xmlns:a16="http://schemas.microsoft.com/office/drawing/2014/main" id="{537618E7-3407-4648-BA5A-637E54B6E1AE}"/>
              </a:ext>
            </a:extLst>
          </p:cNvPr>
          <p:cNvSpPr/>
          <p:nvPr/>
        </p:nvSpPr>
        <p:spPr>
          <a:xfrm>
            <a:off x="7200295" y="8186"/>
            <a:ext cx="4991705"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Imagem 13" descr="Foto preta e branca de homem sentado comendo&#10;&#10;Descrição gerada automaticamente">
            <a:extLst>
              <a:ext uri="{FF2B5EF4-FFF2-40B4-BE49-F238E27FC236}">
                <a16:creationId xmlns:a16="http://schemas.microsoft.com/office/drawing/2014/main" id="{8D23648E-105F-E844-BEB9-77203FAFEF0C}"/>
              </a:ext>
            </a:extLst>
          </p:cNvPr>
          <p:cNvPicPr>
            <a:picLocks noChangeAspect="1"/>
          </p:cNvPicPr>
          <p:nvPr/>
        </p:nvPicPr>
        <p:blipFill rotWithShape="1">
          <a:blip r:embed="rId3"/>
          <a:srcRect l="6367"/>
          <a:stretch/>
        </p:blipFill>
        <p:spPr>
          <a:xfrm>
            <a:off x="7200295" y="0"/>
            <a:ext cx="5002005" cy="6858000"/>
          </a:xfrm>
          <a:prstGeom prst="rect">
            <a:avLst/>
          </a:prstGeom>
        </p:spPr>
      </p:pic>
      <p:graphicFrame>
        <p:nvGraphicFramePr>
          <p:cNvPr id="44" name="Tabela 43">
            <a:extLst>
              <a:ext uri="{FF2B5EF4-FFF2-40B4-BE49-F238E27FC236}">
                <a16:creationId xmlns:a16="http://schemas.microsoft.com/office/drawing/2014/main" id="{5FF254C6-434E-C542-9D83-A54EA0E8D586}"/>
              </a:ext>
            </a:extLst>
          </p:cNvPr>
          <p:cNvGraphicFramePr>
            <a:graphicFrameLocks noGrp="1"/>
          </p:cNvGraphicFramePr>
          <p:nvPr/>
        </p:nvGraphicFramePr>
        <p:xfrm>
          <a:off x="458788" y="3152644"/>
          <a:ext cx="6411791" cy="3273032"/>
        </p:xfrm>
        <a:graphic>
          <a:graphicData uri="http://schemas.openxmlformats.org/drawingml/2006/table">
            <a:tbl>
              <a:tblPr firstRow="1" bandRow="1">
                <a:tableStyleId>{5C22544A-7EE6-4342-B048-85BDC9FD1C3A}</a:tableStyleId>
              </a:tblPr>
              <a:tblGrid>
                <a:gridCol w="5025458">
                  <a:extLst>
                    <a:ext uri="{9D8B030D-6E8A-4147-A177-3AD203B41FA5}">
                      <a16:colId xmlns:a16="http://schemas.microsoft.com/office/drawing/2014/main" val="20000"/>
                    </a:ext>
                  </a:extLst>
                </a:gridCol>
                <a:gridCol w="1386333">
                  <a:extLst>
                    <a:ext uri="{9D8B030D-6E8A-4147-A177-3AD203B41FA5}">
                      <a16:colId xmlns:a16="http://schemas.microsoft.com/office/drawing/2014/main" val="1395841859"/>
                    </a:ext>
                  </a:extLst>
                </a:gridCol>
              </a:tblGrid>
              <a:tr h="357360">
                <a:tc gridSpan="2">
                  <a:txBody>
                    <a:bodyPr/>
                    <a:lstStyle/>
                    <a:p>
                      <a:r>
                        <a:rPr lang="pt-BR" sz="120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CLIENTE ENTROU EM CONTATO COM O BANCO PARA TRATAR DA NECESSIDADE?</a:t>
                      </a:r>
                    </a:p>
                  </a:txBody>
                  <a:tcPr marL="0"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sz="1300"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endParaRPr>
                    </a:p>
                  </a:txBody>
                  <a:tcPr anchor="ctr">
                    <a:lnL w="12700" cmpd="sng">
                      <a:noFill/>
                    </a:lnL>
                    <a:lnR w="12700" cmpd="sng">
                      <a:noFill/>
                    </a:lnR>
                    <a:lnT w="6350" cap="flat" cmpd="sng" algn="ctr">
                      <a:no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6023">
                <a:tc>
                  <a:txBody>
                    <a:bodyPr/>
                    <a:lstStyle/>
                    <a:p>
                      <a:pPr algn="l"/>
                      <a:r>
                        <a:rPr lang="pt-BR" sz="12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a:t>
                      </a:r>
                      <a:r>
                        <a:rPr lang="pt-BR" sz="1200" i="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Respostas múltiplas estimuladas)</a:t>
                      </a:r>
                    </a:p>
                  </a:txBody>
                  <a:tcPr marL="0" anchor="ctr">
                    <a:lnL w="12700" cmpd="sng">
                      <a:noFill/>
                    </a:lnL>
                    <a:lnR w="12700" cmpd="sng">
                      <a:noFill/>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300" dirty="0">
                        <a:solidFill>
                          <a:schemeClr val="tx1">
                            <a:lumMod val="50000"/>
                            <a:lumOff val="50000"/>
                          </a:schemeClr>
                        </a:solidFill>
                        <a:latin typeface="Segoe UI" panose="020B0502040204020203" pitchFamily="34" charset="0"/>
                        <a:ea typeface="Franklin Gothic Book" charset="0"/>
                        <a:cs typeface="Segoe UI" panose="020B0502040204020203" pitchFamily="34" charset="0"/>
                      </a:endParaRPr>
                    </a:p>
                  </a:txBody>
                  <a:tcPr anchor="ctr">
                    <a:lnL w="12700" cmpd="sng">
                      <a:noFill/>
                    </a:lnL>
                    <a:lnR w="12700" cmpd="sng">
                      <a:noFill/>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229190"/>
                  </a:ext>
                </a:extLst>
              </a:tr>
              <a:tr h="309525">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Gerente ou funcionário do BB, em uma agência do Banco</a:t>
                      </a:r>
                    </a:p>
                  </a:txBody>
                  <a:tcPr marL="9525" marR="9525" marT="9525" marB="0" anchor="ctr">
                    <a:lnL w="12700" cmpd="sng">
                      <a:noFill/>
                    </a:lnL>
                    <a:lnR w="12700" cmpd="sng">
                      <a:noFill/>
                    </a:lnR>
                    <a:lnT w="952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36,1%</a:t>
                      </a:r>
                    </a:p>
                  </a:txBody>
                  <a:tcPr marL="9525" marR="9525" marT="9525" marB="0" anchor="ctr">
                    <a:lnL w="12700" cmpd="sng">
                      <a:noFill/>
                    </a:lnL>
                    <a:lnR w="12700" cmpd="sng">
                      <a:noFill/>
                    </a:lnR>
                    <a:lnT w="952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740">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Gerente ou funcionário do BB, de forma remota - telefone, chat ou </a:t>
                      </a:r>
                      <a:r>
                        <a:rPr lang="pt-BR" sz="1200" b="0" i="0" u="none" strike="noStrike" dirty="0" err="1">
                          <a:solidFill>
                            <a:schemeClr val="tx1">
                              <a:lumMod val="75000"/>
                              <a:lumOff val="25000"/>
                            </a:schemeClr>
                          </a:solidFill>
                          <a:effectLst/>
                          <a:latin typeface="Segoe UI Symbol" panose="020B0502040204020203" pitchFamily="34" charset="0"/>
                        </a:rPr>
                        <a:t>WhastApp</a:t>
                      </a:r>
                      <a:endParaRPr lang="pt-BR" sz="1200" b="0" i="0" u="none" strike="noStrike" dirty="0">
                        <a:solidFill>
                          <a:schemeClr val="tx1">
                            <a:lumMod val="75000"/>
                            <a:lumOff val="25000"/>
                          </a:schemeClr>
                        </a:solidFill>
                        <a:effectLst/>
                        <a:latin typeface="Segoe UI Symbol" panose="020B0502040204020203" pitchFamily="34" charset="0"/>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dirty="0">
                          <a:solidFill>
                            <a:srgbClr val="404040"/>
                          </a:solidFill>
                          <a:effectLst/>
                          <a:latin typeface="Segoe UI Symbol" panose="020B0502040204020203" pitchFamily="34" charset="0"/>
                        </a:rPr>
                        <a:t>11,9%</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2176">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Central de Relacionamento BB</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14,6%</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6100">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Atendimento/informações pelo internet banking do Banco do Brasil (no computador)</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5,8%</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740">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Atendimento/informações pelo aplicativo do Banco do Brasil (celular ou </a:t>
                      </a:r>
                      <a:r>
                        <a:rPr lang="pt-BR" sz="1200" b="0" i="0" u="none" strike="noStrike" dirty="0" err="1">
                          <a:solidFill>
                            <a:schemeClr val="tx1">
                              <a:lumMod val="75000"/>
                              <a:lumOff val="25000"/>
                            </a:schemeClr>
                          </a:solidFill>
                          <a:effectLst/>
                          <a:latin typeface="Segoe UI Symbol" panose="020B0502040204020203" pitchFamily="34" charset="0"/>
                        </a:rPr>
                        <a:t>tablet</a:t>
                      </a:r>
                      <a:r>
                        <a:rPr lang="pt-BR" sz="1200" b="0" i="0" u="none" strike="noStrike" dirty="0">
                          <a:solidFill>
                            <a:schemeClr val="tx1">
                              <a:lumMod val="75000"/>
                              <a:lumOff val="25000"/>
                            </a:schemeClr>
                          </a:solidFill>
                          <a:effectLst/>
                          <a:latin typeface="Segoe UI Symbol" panose="020B0502040204020203" pitchFamily="34" charset="0"/>
                        </a:rPr>
                        <a:t>)</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13,0%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9525">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Reclamação na Ouvidoria</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2,1%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9525">
                <a:tc>
                  <a:txBody>
                    <a:bodyPr/>
                    <a:lstStyle/>
                    <a:p>
                      <a:pPr algn="l" rtl="0" fontAlgn="ctr"/>
                      <a:r>
                        <a:rPr lang="pt-BR" sz="1200" b="0" i="0" u="none" strike="noStrike" dirty="0">
                          <a:solidFill>
                            <a:schemeClr val="tx1">
                              <a:lumMod val="75000"/>
                              <a:lumOff val="25000"/>
                            </a:schemeClr>
                          </a:solidFill>
                          <a:effectLst/>
                          <a:latin typeface="Segoe UI Symbol" panose="020B0502040204020203" pitchFamily="34" charset="0"/>
                        </a:rPr>
                        <a:t>Não entrou em contato com o BB</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0" u="none" strike="noStrike">
                          <a:solidFill>
                            <a:srgbClr val="404040"/>
                          </a:solidFill>
                          <a:effectLst/>
                          <a:latin typeface="Segoe UI Symbol" panose="020B0502040204020203" pitchFamily="34" charset="0"/>
                        </a:rPr>
                        <a:t>16,4%</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8691">
                <a:tc>
                  <a:txBody>
                    <a:bodyPr/>
                    <a:lstStyle/>
                    <a:p>
                      <a:pPr algn="l" rtl="0" fontAlgn="ctr"/>
                      <a:r>
                        <a:rPr lang="pt-BR" sz="1000" b="0" i="1" u="none" strike="noStrike" dirty="0">
                          <a:solidFill>
                            <a:schemeClr val="tx1">
                              <a:lumMod val="75000"/>
                              <a:lumOff val="25000"/>
                            </a:schemeClr>
                          </a:solidFill>
                          <a:effectLst/>
                          <a:latin typeface="Segoe UI" panose="020B0502040204020203" pitchFamily="34" charset="0"/>
                          <a:cs typeface="Segoe UI" panose="020B0502040204020203" pitchFamily="34" charset="0"/>
                        </a:rPr>
                        <a:t>Base:</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200" b="0" i="1" u="none" strike="noStrike" dirty="0">
                          <a:solidFill>
                            <a:srgbClr val="404040"/>
                          </a:solidFill>
                          <a:effectLst/>
                          <a:latin typeface="Segoe UI" panose="020B0502040204020203" pitchFamily="34" charset="0"/>
                        </a:rPr>
                        <a:t>25,0%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2045122"/>
                  </a:ext>
                </a:extLst>
              </a:tr>
            </a:tbl>
          </a:graphicData>
        </a:graphic>
      </p:graphicFrame>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p:txBody>
          <a:bodyPr lIns="0" anchor="t">
            <a:normAutofit/>
          </a:bodyPr>
          <a:lstStyle/>
          <a:p>
            <a:r>
              <a:rPr lang="pt-BR" sz="2200" dirty="0">
                <a:solidFill>
                  <a:prstClr val="black"/>
                </a:solidFill>
              </a:rPr>
              <a:t>ÍNDICE DE ESFORÇO DO CLIENTE</a:t>
            </a:r>
            <a:endParaRPr lang="pt-BR" sz="2200" dirty="0">
              <a:ea typeface="Segoe UI Symbol" panose="020B0502040204020203" pitchFamily="34" charset="0"/>
            </a:endParaRPr>
          </a:p>
        </p:txBody>
      </p:sp>
      <p:sp>
        <p:nvSpPr>
          <p:cNvPr id="2" name="Espaço Reservado para Texto 1">
            <a:extLst>
              <a:ext uri="{FF2B5EF4-FFF2-40B4-BE49-F238E27FC236}">
                <a16:creationId xmlns:a16="http://schemas.microsoft.com/office/drawing/2014/main" id="{C415BB28-1749-FD46-915B-DBE654C91302}"/>
              </a:ext>
            </a:extLst>
          </p:cNvPr>
          <p:cNvSpPr>
            <a:spLocks noGrp="1"/>
          </p:cNvSpPr>
          <p:nvPr>
            <p:ph type="body" sz="quarter" idx="13"/>
          </p:nvPr>
        </p:nvSpPr>
        <p:spPr>
          <a:xfrm>
            <a:off x="452295" y="701702"/>
            <a:ext cx="11261420" cy="413959"/>
          </a:xfrm>
        </p:spPr>
        <p:txBody>
          <a:bodyPr/>
          <a:lstStyle/>
          <a:p>
            <a:r>
              <a:rPr lang="pt-BR" sz="2000" dirty="0" err="1">
                <a:ea typeface="Century Gothic" charset="0"/>
              </a:rPr>
              <a:t>Customer</a:t>
            </a:r>
            <a:r>
              <a:rPr lang="pt-BR" sz="2000" dirty="0">
                <a:ea typeface="Century Gothic" charset="0"/>
              </a:rPr>
              <a:t> </a:t>
            </a:r>
            <a:r>
              <a:rPr lang="pt-BR" sz="2000" dirty="0" err="1">
                <a:ea typeface="Century Gothic" charset="0"/>
              </a:rPr>
              <a:t>Effort</a:t>
            </a:r>
            <a:r>
              <a:rPr lang="pt-BR" sz="2000" dirty="0">
                <a:ea typeface="Century Gothic" charset="0"/>
              </a:rPr>
              <a:t> Score (CES) - Resultados Isolados</a:t>
            </a:r>
            <a:endParaRPr lang="pt-BR" sz="2000" dirty="0"/>
          </a:p>
        </p:txBody>
      </p:sp>
      <p:sp>
        <p:nvSpPr>
          <p:cNvPr id="7" name="Espaço Reservado para Texto 6">
            <a:extLst>
              <a:ext uri="{FF2B5EF4-FFF2-40B4-BE49-F238E27FC236}">
                <a16:creationId xmlns:a16="http://schemas.microsoft.com/office/drawing/2014/main" id="{65017777-56E3-A24A-B680-6318F1C4CA00}"/>
              </a:ext>
            </a:extLst>
          </p:cNvPr>
          <p:cNvSpPr>
            <a:spLocks noGrp="1"/>
          </p:cNvSpPr>
          <p:nvPr>
            <p:ph type="body" sz="quarter" idx="14"/>
          </p:nvPr>
        </p:nvSpPr>
        <p:spPr>
          <a:xfrm>
            <a:off x="458788" y="1186376"/>
            <a:ext cx="6575771" cy="1969642"/>
          </a:xfrm>
        </p:spPr>
        <p:txBody>
          <a:bodyPr/>
          <a:lstStyle/>
          <a:p>
            <a:r>
              <a:rPr lang="pt-BR" dirty="0"/>
              <a:t>Além do CES, investigou-se o canal utilizado pelos clientes com necessidades não atendidas para tratar do assunto, com destaque para o atendimento presencial do gerente. Ao lado, podemos observar que o índice de Esforço dos clientes URV para resolver um problema no Banco, que era maior no início do trimestre, agora é similar ao da UAV. E, se por um lado, </a:t>
            </a:r>
            <a:r>
              <a:rPr lang="pt-BR" i="1" dirty="0"/>
              <a:t>Produtos e Serviços </a:t>
            </a:r>
            <a:r>
              <a:rPr lang="pt-BR" dirty="0"/>
              <a:t>é o campeão de reclamações espontâneas dos clientes, a boa notícia é que a solução de problemas neste âmbito demanda menor esforço em comparação aos demais. </a:t>
            </a:r>
            <a:br>
              <a:rPr lang="pt-BR" dirty="0"/>
            </a:br>
            <a:r>
              <a:rPr lang="pt-BR" dirty="0"/>
              <a:t>O grande vilão – menor CES – é </a:t>
            </a:r>
            <a:r>
              <a:rPr lang="pt-BR" i="1" dirty="0"/>
              <a:t>Relacionamento e Atendimento</a:t>
            </a:r>
            <a:r>
              <a:rPr lang="pt-BR" dirty="0"/>
              <a:t>.</a:t>
            </a:r>
          </a:p>
        </p:txBody>
      </p:sp>
      <p:sp>
        <p:nvSpPr>
          <p:cNvPr id="95" name="CaixaDeTexto 94">
            <a:extLst>
              <a:ext uri="{FF2B5EF4-FFF2-40B4-BE49-F238E27FC236}">
                <a16:creationId xmlns:a16="http://schemas.microsoft.com/office/drawing/2014/main" id="{E3E00578-8FF3-F04A-B0BA-40BEE7423690}"/>
              </a:ext>
            </a:extLst>
          </p:cNvPr>
          <p:cNvSpPr txBox="1"/>
          <p:nvPr/>
        </p:nvSpPr>
        <p:spPr>
          <a:xfrm>
            <a:off x="368264" y="6504232"/>
            <a:ext cx="650231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50" b="0" i="1" u="none" strike="noStrike" kern="1200" cap="none" spc="0" normalizeH="0" baseline="0" noProof="0" dirty="0">
                <a:ln>
                  <a:noFill/>
                </a:ln>
                <a:solidFill>
                  <a:prstClr val="black">
                    <a:lumMod val="75000"/>
                    <a:lumOff val="25000"/>
                  </a:prstClr>
                </a:solidFill>
                <a:effectLst/>
                <a:uLnTx/>
                <a:uFillTx/>
                <a:latin typeface="Segoe UI Symbol" panose="020B0502040204020203" pitchFamily="34" charset="0"/>
                <a:ea typeface="Segoe UI Symbol" panose="020B0502040204020203" pitchFamily="34" charset="0"/>
                <a:cs typeface="Segoe UI" panose="020B0502040204020203" pitchFamily="34" charset="0"/>
              </a:rPr>
              <a:t>*Base: Clientes com Necessidades não atendidas pelo Banco. Perguntas inseridas no questionário de 2020</a:t>
            </a:r>
          </a:p>
        </p:txBody>
      </p:sp>
      <p:graphicFrame>
        <p:nvGraphicFramePr>
          <p:cNvPr id="34" name="Tabela 33">
            <a:extLst>
              <a:ext uri="{FF2B5EF4-FFF2-40B4-BE49-F238E27FC236}">
                <a16:creationId xmlns:a16="http://schemas.microsoft.com/office/drawing/2014/main" id="{5B96EFFC-8919-9B46-82DD-2D43D9DEEF04}"/>
              </a:ext>
            </a:extLst>
          </p:cNvPr>
          <p:cNvGraphicFramePr>
            <a:graphicFrameLocks noGrp="1"/>
          </p:cNvGraphicFramePr>
          <p:nvPr>
            <p:extLst>
              <p:ext uri="{D42A27DB-BD31-4B8C-83A1-F6EECF244321}">
                <p14:modId xmlns:p14="http://schemas.microsoft.com/office/powerpoint/2010/main" val="362883758"/>
              </p:ext>
            </p:extLst>
          </p:nvPr>
        </p:nvGraphicFramePr>
        <p:xfrm>
          <a:off x="8037358" y="3459374"/>
          <a:ext cx="3330496" cy="2146947"/>
        </p:xfrm>
        <a:graphic>
          <a:graphicData uri="http://schemas.openxmlformats.org/drawingml/2006/table">
            <a:tbl>
              <a:tblPr firstRow="1" bandRow="1">
                <a:tableStyleId>{5C22544A-7EE6-4342-B048-85BDC9FD1C3A}</a:tableStyleId>
              </a:tblPr>
              <a:tblGrid>
                <a:gridCol w="2716375">
                  <a:extLst>
                    <a:ext uri="{9D8B030D-6E8A-4147-A177-3AD203B41FA5}">
                      <a16:colId xmlns:a16="http://schemas.microsoft.com/office/drawing/2014/main" val="20000"/>
                    </a:ext>
                  </a:extLst>
                </a:gridCol>
                <a:gridCol w="614121">
                  <a:extLst>
                    <a:ext uri="{9D8B030D-6E8A-4147-A177-3AD203B41FA5}">
                      <a16:colId xmlns:a16="http://schemas.microsoft.com/office/drawing/2014/main" val="2109960549"/>
                    </a:ext>
                  </a:extLst>
                </a:gridCol>
              </a:tblGrid>
              <a:tr h="589705">
                <a:tc>
                  <a:txBody>
                    <a:bodyPr/>
                    <a:lstStyle/>
                    <a:p>
                      <a:pPr algn="l"/>
                      <a:r>
                        <a:rPr lang="pt-BR" sz="1100" i="1"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CES entre clientes com problemas relacionados à:</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pt-BR" sz="1200" dirty="0">
                          <a:solidFill>
                            <a:schemeClr val="tx1"/>
                          </a:solidFill>
                          <a:latin typeface="Segoe UI" panose="020B0502040204020203" pitchFamily="34" charset="0"/>
                          <a:ea typeface="Segoe UI Symbol" panose="020B0502040204020203" pitchFamily="34" charset="0"/>
                          <a:cs typeface="Segoe UI" panose="020B0502040204020203" pitchFamily="34" charset="0"/>
                        </a:rPr>
                        <a:t>CES</a:t>
                      </a:r>
                    </a:p>
                  </a:txBody>
                  <a:tcPr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5186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Produtos e Serviços do Banco</a:t>
                      </a:r>
                    </a:p>
                  </a:txBody>
                  <a:tcPr marL="9525" marR="9525" marT="9525"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dirty="0">
                          <a:solidFill>
                            <a:srgbClr val="FFFFFF"/>
                          </a:solidFill>
                          <a:effectLst/>
                          <a:latin typeface="Segoe UI" panose="020B0502040204020203" pitchFamily="34" charset="0"/>
                        </a:rPr>
                        <a:t>43,87</a:t>
                      </a:r>
                    </a:p>
                  </a:txBody>
                  <a:tcPr marL="9525" marR="9525" marT="9525"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0746">
                <a:tc>
                  <a:txBody>
                    <a:bodyPr/>
                    <a:lstStyle/>
                    <a:p>
                      <a:pPr algn="l" rtl="0" fontAlgn="ctr"/>
                      <a:r>
                        <a:rPr lang="pt-BR" sz="1200" b="0" i="0" u="none" strike="noStrike"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Relacionamento e Atendimento</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dirty="0">
                          <a:solidFill>
                            <a:srgbClr val="FFFFFF"/>
                          </a:solidFill>
                          <a:effectLst/>
                          <a:latin typeface="Segoe UI" panose="020B0502040204020203" pitchFamily="34" charset="0"/>
                        </a:rPr>
                        <a:t>40,74</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7871">
                <a:tc>
                  <a:txBody>
                    <a:bodyPr/>
                    <a:lstStyle/>
                    <a:p>
                      <a:pPr algn="l" rtl="0" fontAlgn="ctr"/>
                      <a:r>
                        <a:rPr lang="pt-BR" sz="1200" b="0" i="0" u="none" strike="noStrike"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Canais e Conveniência</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dirty="0">
                          <a:solidFill>
                            <a:srgbClr val="FFFFFF"/>
                          </a:solidFill>
                          <a:effectLst/>
                          <a:latin typeface="Segoe UI" panose="020B0502040204020203" pitchFamily="34" charset="0"/>
                        </a:rPr>
                        <a:t>41,80</a:t>
                      </a:r>
                    </a:p>
                  </a:txBody>
                  <a:tcPr marL="9525" marR="9525" marT="9525" marB="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9640102"/>
                  </a:ext>
                </a:extLst>
              </a:tr>
            </a:tbl>
          </a:graphicData>
        </a:graphic>
      </p:graphicFrame>
      <p:sp>
        <p:nvSpPr>
          <p:cNvPr id="24" name="Forma Livre 23">
            <a:extLst>
              <a:ext uri="{FF2B5EF4-FFF2-40B4-BE49-F238E27FC236}">
                <a16:creationId xmlns:a16="http://schemas.microsoft.com/office/drawing/2014/main" id="{69893A2D-C63A-3F47-9765-A734B2FF9935}"/>
              </a:ext>
            </a:extLst>
          </p:cNvPr>
          <p:cNvSpPr/>
          <p:nvPr/>
        </p:nvSpPr>
        <p:spPr>
          <a:xfrm>
            <a:off x="10114067" y="819252"/>
            <a:ext cx="1637698" cy="1120942"/>
          </a:xfrm>
          <a:custGeom>
            <a:avLst/>
            <a:gdLst>
              <a:gd name="connsiteX0" fmla="*/ 0 w 1637698"/>
              <a:gd name="connsiteY0" fmla="*/ 0 h 1120942"/>
              <a:gd name="connsiteX1" fmla="*/ 1637698 w 1637698"/>
              <a:gd name="connsiteY1" fmla="*/ 0 h 1120942"/>
              <a:gd name="connsiteX2" fmla="*/ 1637698 w 1637698"/>
              <a:gd name="connsiteY2" fmla="*/ 952188 h 1120942"/>
              <a:gd name="connsiteX3" fmla="*/ 1037252 w 1637698"/>
              <a:gd name="connsiteY3" fmla="*/ 952188 h 1120942"/>
              <a:gd name="connsiteX4" fmla="*/ 868499 w 1637698"/>
              <a:gd name="connsiteY4" fmla="*/ 1120942 h 1120942"/>
              <a:gd name="connsiteX5" fmla="*/ 699746 w 1637698"/>
              <a:gd name="connsiteY5" fmla="*/ 952188 h 1120942"/>
              <a:gd name="connsiteX6" fmla="*/ 0 w 1637698"/>
              <a:gd name="connsiteY6" fmla="*/ 952188 h 112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698" h="1120942">
                <a:moveTo>
                  <a:pt x="0" y="0"/>
                </a:moveTo>
                <a:lnTo>
                  <a:pt x="1637698" y="0"/>
                </a:lnTo>
                <a:lnTo>
                  <a:pt x="1637698" y="952188"/>
                </a:lnTo>
                <a:lnTo>
                  <a:pt x="1037252" y="952188"/>
                </a:lnTo>
                <a:lnTo>
                  <a:pt x="868499" y="1120942"/>
                </a:lnTo>
                <a:lnTo>
                  <a:pt x="699746" y="952188"/>
                </a:lnTo>
                <a:lnTo>
                  <a:pt x="0" y="952188"/>
                </a:lnTo>
                <a:close/>
              </a:path>
            </a:pathLst>
          </a:custGeom>
          <a:no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ela 4">
            <a:extLst>
              <a:ext uri="{FF2B5EF4-FFF2-40B4-BE49-F238E27FC236}">
                <a16:creationId xmlns:a16="http://schemas.microsoft.com/office/drawing/2014/main" id="{299E68AC-CF66-0F4E-8826-4746B325E2E3}"/>
              </a:ext>
            </a:extLst>
          </p:cNvPr>
          <p:cNvGraphicFramePr>
            <a:graphicFrameLocks noGrp="1"/>
          </p:cNvGraphicFramePr>
          <p:nvPr>
            <p:extLst>
              <p:ext uri="{D42A27DB-BD31-4B8C-83A1-F6EECF244321}">
                <p14:modId xmlns:p14="http://schemas.microsoft.com/office/powerpoint/2010/main" val="3886823502"/>
              </p:ext>
            </p:extLst>
          </p:nvPr>
        </p:nvGraphicFramePr>
        <p:xfrm>
          <a:off x="8037358" y="2122192"/>
          <a:ext cx="3330496" cy="934994"/>
        </p:xfrm>
        <a:graphic>
          <a:graphicData uri="http://schemas.openxmlformats.org/drawingml/2006/table">
            <a:tbl>
              <a:tblPr firstRow="1" bandRow="1">
                <a:tableStyleId>{5C22544A-7EE6-4342-B048-85BDC9FD1C3A}</a:tableStyleId>
              </a:tblPr>
              <a:tblGrid>
                <a:gridCol w="2579182">
                  <a:extLst>
                    <a:ext uri="{9D8B030D-6E8A-4147-A177-3AD203B41FA5}">
                      <a16:colId xmlns:a16="http://schemas.microsoft.com/office/drawing/2014/main" val="344966100"/>
                    </a:ext>
                  </a:extLst>
                </a:gridCol>
                <a:gridCol w="751314">
                  <a:extLst>
                    <a:ext uri="{9D8B030D-6E8A-4147-A177-3AD203B41FA5}">
                      <a16:colId xmlns:a16="http://schemas.microsoft.com/office/drawing/2014/main" val="1076571196"/>
                    </a:ext>
                  </a:extLst>
                </a:gridCol>
              </a:tblGrid>
              <a:tr h="329604">
                <a:tc>
                  <a:txBody>
                    <a:bodyPr/>
                    <a:lstStyle/>
                    <a:p>
                      <a:pPr marL="0" algn="l" defTabSz="914400" rtl="0" eaLnBrk="1" latinLnBrk="0" hangingPunct="1"/>
                      <a:r>
                        <a:rPr lang="pt-BR" sz="1100" b="1" i="1" kern="120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CES entre clientes vinculados à:</a:t>
                      </a:r>
                    </a:p>
                  </a:txBody>
                  <a:tcPr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rgbClr val="FFD966"/>
                    </a:solidFill>
                  </a:tcPr>
                </a:tc>
                <a:tc>
                  <a:txBody>
                    <a:bodyPr/>
                    <a:lstStyle/>
                    <a:p>
                      <a:pPr marL="0" algn="ctr" defTabSz="914400" rtl="0" eaLnBrk="1" latinLnBrk="0" hangingPunct="1"/>
                      <a:r>
                        <a:rPr lang="pt-BR" sz="1100" b="1" i="0" kern="1200" dirty="0">
                          <a:solidFill>
                            <a:schemeClr val="tx1"/>
                          </a:solidFill>
                          <a:latin typeface="Segoe UI" panose="020B0502040204020203" pitchFamily="34" charset="0"/>
                          <a:ea typeface="Segoe UI Symbol" panose="020B0502040204020203" pitchFamily="34" charset="0"/>
                          <a:cs typeface="Segoe UI" panose="020B0502040204020203" pitchFamily="34" charset="0"/>
                        </a:rPr>
                        <a:t>CES</a:t>
                      </a:r>
                    </a:p>
                  </a:txBody>
                  <a:tcPr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rgbClr val="FFD966"/>
                    </a:solidFill>
                  </a:tcPr>
                </a:tc>
                <a:extLst>
                  <a:ext uri="{0D108BD9-81ED-4DB2-BD59-A6C34878D82A}">
                    <a16:rowId xmlns:a16="http://schemas.microsoft.com/office/drawing/2014/main" val="2667864833"/>
                  </a:ext>
                </a:extLst>
              </a:tr>
              <a:tr h="302695">
                <a:tc>
                  <a:txBody>
                    <a:bodyPr/>
                    <a:lstStyle/>
                    <a:p>
                      <a:pPr algn="l" rtl="0" fontAlgn="ctr"/>
                      <a:r>
                        <a:rPr lang="pt-BR" sz="1200" b="0" i="0" u="none" strike="noStrike"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UAV</a:t>
                      </a:r>
                    </a:p>
                  </a:txBody>
                  <a:tcPr marL="9525" marR="9525" marT="9525" marB="0"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1300" b="0" i="0" u="none" strike="noStrike" dirty="0">
                          <a:solidFill>
                            <a:srgbClr val="FFFFFF"/>
                          </a:solidFill>
                          <a:effectLst/>
                          <a:latin typeface="Segoe UI" panose="020B0502040204020203" pitchFamily="34" charset="0"/>
                        </a:rPr>
                        <a:t>43,96</a:t>
                      </a:r>
                    </a:p>
                  </a:txBody>
                  <a:tcPr marL="9525" marR="9525" marT="9525" marB="0"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63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4844990"/>
                  </a:ext>
                </a:extLst>
              </a:tr>
              <a:tr h="302695">
                <a:tc>
                  <a:txBody>
                    <a:bodyPr/>
                    <a:lstStyle/>
                    <a:p>
                      <a:pPr algn="l" rtl="0" fontAlgn="ctr"/>
                      <a:r>
                        <a:rPr lang="pt-BR" sz="1200" b="0" i="0" u="none" strike="noStrike"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URV</a:t>
                      </a:r>
                    </a:p>
                  </a:txBody>
                  <a:tcPr marL="9525" marR="9525" marT="9525" marB="0"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300" b="0" i="0" u="none" strike="noStrike" dirty="0">
                          <a:solidFill>
                            <a:srgbClr val="FFFFFF"/>
                          </a:solidFill>
                          <a:effectLst/>
                          <a:latin typeface="Segoe UI" panose="020B0502040204020203" pitchFamily="34" charset="0"/>
                        </a:rPr>
                        <a:t>43,03</a:t>
                      </a:r>
                    </a:p>
                  </a:txBody>
                  <a:tcPr marL="9525" marR="9525" marT="9525" marB="0" anchor="ctr">
                    <a:lnL w="12700" cmpd="sng">
                      <a:noFill/>
                    </a:lnL>
                    <a:lnR w="12700" cmpd="sng">
                      <a:noFill/>
                    </a:lnR>
                    <a:lnT w="6350" cap="flat" cmpd="sng" algn="ctr">
                      <a:solidFill>
                        <a:schemeClr val="tx1">
                          <a:lumMod val="50000"/>
                          <a:lumOff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454552"/>
                  </a:ext>
                </a:extLst>
              </a:tr>
            </a:tbl>
          </a:graphicData>
        </a:graphic>
      </p:graphicFrame>
      <p:sp>
        <p:nvSpPr>
          <p:cNvPr id="28" name="TextBox 105">
            <a:extLst>
              <a:ext uri="{FF2B5EF4-FFF2-40B4-BE49-F238E27FC236}">
                <a16:creationId xmlns:a16="http://schemas.microsoft.com/office/drawing/2014/main" id="{B4973749-821F-484E-9581-7EA8DCC5E134}"/>
              </a:ext>
            </a:extLst>
          </p:cNvPr>
          <p:cNvSpPr txBox="1"/>
          <p:nvPr/>
        </p:nvSpPr>
        <p:spPr>
          <a:xfrm>
            <a:off x="10279803" y="924129"/>
            <a:ext cx="1306226" cy="292388"/>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1300" b="0" i="0" u="none" strike="noStrike" kern="0" cap="none" spc="0" normalizeH="0" baseline="0" noProof="0" dirty="0">
                <a:ln>
                  <a:noFill/>
                </a:ln>
                <a:solidFill>
                  <a:srgbClr val="FFC000">
                    <a:lumMod val="60000"/>
                    <a:lumOff val="40000"/>
                  </a:srgbClr>
                </a:solidFill>
                <a:effectLst/>
                <a:uLnTx/>
                <a:uFillTx/>
                <a:latin typeface="Franklin Gothic Medium" panose="020B0603020102020204" pitchFamily="34" charset="0"/>
                <a:ea typeface="Century Gothic" charset="0"/>
                <a:cs typeface="Century Gothic" charset="0"/>
              </a:rPr>
              <a:t>CES Geral BB</a:t>
            </a:r>
          </a:p>
        </p:txBody>
      </p:sp>
      <p:sp>
        <p:nvSpPr>
          <p:cNvPr id="31" name="TextBox 105">
            <a:extLst>
              <a:ext uri="{FF2B5EF4-FFF2-40B4-BE49-F238E27FC236}">
                <a16:creationId xmlns:a16="http://schemas.microsoft.com/office/drawing/2014/main" id="{A53076C5-2BA2-DC42-A597-569DCEF41B06}"/>
              </a:ext>
            </a:extLst>
          </p:cNvPr>
          <p:cNvSpPr txBox="1"/>
          <p:nvPr/>
        </p:nvSpPr>
        <p:spPr>
          <a:xfrm>
            <a:off x="10411353" y="1130330"/>
            <a:ext cx="1073012" cy="52322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pt-BR" sz="2800" b="1" i="0" u="none" strike="noStrike" kern="0" cap="none" spc="0" normalizeH="0" baseline="0" noProof="0" dirty="0">
                <a:ln>
                  <a:noFill/>
                </a:ln>
                <a:solidFill>
                  <a:srgbClr val="FFC000">
                    <a:lumMod val="60000"/>
                    <a:lumOff val="40000"/>
                  </a:srgbClr>
                </a:solidFill>
                <a:effectLst/>
                <a:uLnTx/>
                <a:uFillTx/>
                <a:latin typeface="Segoe UI Symbol" panose="020B0502040204020203" pitchFamily="34" charset="0"/>
                <a:ea typeface="Segoe UI Symbol" panose="020B0502040204020203" pitchFamily="34" charset="0"/>
                <a:cs typeface="Century Gothic" charset="0"/>
              </a:rPr>
              <a:t>43,78</a:t>
            </a:r>
          </a:p>
        </p:txBody>
      </p:sp>
      <p:sp>
        <p:nvSpPr>
          <p:cNvPr id="15" name="Espaço Reservado para Texto 3">
            <a:extLst>
              <a:ext uri="{FF2B5EF4-FFF2-40B4-BE49-F238E27FC236}">
                <a16:creationId xmlns:a16="http://schemas.microsoft.com/office/drawing/2014/main" id="{05C00CD3-DA05-C74F-ADD4-29BA32F9654B}"/>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800"/>
              </a:spcBef>
              <a:spcAft>
                <a:spcPts val="0"/>
              </a:spcAft>
              <a:buClrTx/>
              <a:buSzTx/>
              <a:buFont typeface="Arial" panose="020B0604020202020204" pitchFamily="34" charset="0"/>
              <a:buNone/>
              <a:tabLst/>
              <a:defRPr/>
            </a:pPr>
            <a:r>
              <a:rPr kumimoji="0" lang="pt-BR" sz="1100" b="0" i="0" u="none" strike="noStrike" kern="1300" cap="none" spc="40" normalizeH="0" baseline="0" noProof="0" dirty="0">
                <a:ln>
                  <a:noFill/>
                </a:ln>
                <a:solidFill>
                  <a:srgbClr val="44546A">
                    <a:lumMod val="60000"/>
                    <a:lumOff val="40000"/>
                  </a:srgbClr>
                </a:solidFill>
                <a:effectLst/>
                <a:uLnTx/>
                <a:uFillTx/>
                <a:latin typeface="Segoe UI" panose="020B0502040204020203" pitchFamily="34" charset="0"/>
                <a:ea typeface="Segoe UI Symbol" panose="020B0502040204020203" pitchFamily="34" charset="0"/>
              </a:rPr>
              <a:t>#interna</a:t>
            </a:r>
          </a:p>
        </p:txBody>
      </p:sp>
      <p:grpSp>
        <p:nvGrpSpPr>
          <p:cNvPr id="16" name="Agrupar 15">
            <a:extLst>
              <a:ext uri="{FF2B5EF4-FFF2-40B4-BE49-F238E27FC236}">
                <a16:creationId xmlns:a16="http://schemas.microsoft.com/office/drawing/2014/main" id="{7EBADD38-5004-F447-A176-FD780B8C73D3}"/>
              </a:ext>
            </a:extLst>
          </p:cNvPr>
          <p:cNvGrpSpPr/>
          <p:nvPr/>
        </p:nvGrpSpPr>
        <p:grpSpPr>
          <a:xfrm>
            <a:off x="8550192" y="6110177"/>
            <a:ext cx="3312093" cy="479054"/>
            <a:chOff x="8487128" y="6110177"/>
            <a:chExt cx="3312093" cy="479054"/>
          </a:xfrm>
        </p:grpSpPr>
        <p:pic>
          <p:nvPicPr>
            <p:cNvPr id="17" name="Imagem 16">
              <a:extLst>
                <a:ext uri="{FF2B5EF4-FFF2-40B4-BE49-F238E27FC236}">
                  <a16:creationId xmlns:a16="http://schemas.microsoft.com/office/drawing/2014/main" id="{38549753-B9F3-B949-B5D8-25BAE6F4C107}"/>
                </a:ext>
              </a:extLst>
            </p:cNvPr>
            <p:cNvPicPr>
              <a:picLocks noChangeAspect="1"/>
            </p:cNvPicPr>
            <p:nvPr/>
          </p:nvPicPr>
          <p:blipFill rotWithShape="1">
            <a:blip r:embed="rId4">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8" name="Imagem 17">
              <a:extLst>
                <a:ext uri="{FF2B5EF4-FFF2-40B4-BE49-F238E27FC236}">
                  <a16:creationId xmlns:a16="http://schemas.microsoft.com/office/drawing/2014/main" id="{1285309F-EB09-EA48-9B72-3A18ED7BD54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Tree>
    <p:extLst>
      <p:ext uri="{BB962C8B-B14F-4D97-AF65-F5344CB8AC3E}">
        <p14:creationId xmlns:p14="http://schemas.microsoft.com/office/powerpoint/2010/main" val="3129447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CF691E2-E9AD-FE44-A6EF-38109B3A5299}"/>
              </a:ext>
            </a:extLst>
          </p:cNvPr>
          <p:cNvSpPr/>
          <p:nvPr/>
        </p:nvSpPr>
        <p:spPr>
          <a:xfrm>
            <a:off x="6607064" y="6030063"/>
            <a:ext cx="5545777" cy="827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cx1="http://schemas.microsoft.com/office/drawing/2015/9/8/chartex">
        <mc:Choice Requires="cx1">
          <p:graphicFrame>
            <p:nvGraphicFramePr>
              <p:cNvPr id="115" name="Gráfico 114">
                <a:extLst>
                  <a:ext uri="{FF2B5EF4-FFF2-40B4-BE49-F238E27FC236}">
                    <a16:creationId xmlns:a16="http://schemas.microsoft.com/office/drawing/2014/main" id="{056160EA-81C5-0443-823F-89AC3E36EFB9}"/>
                  </a:ext>
                </a:extLst>
              </p:cNvPr>
              <p:cNvGraphicFramePr/>
              <p:nvPr/>
            </p:nvGraphicFramePr>
            <p:xfrm>
              <a:off x="337605" y="2998453"/>
              <a:ext cx="11376109" cy="354412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5" name="Gráfico 114">
                <a:extLst>
                  <a:ext uri="{FF2B5EF4-FFF2-40B4-BE49-F238E27FC236}">
                    <a16:creationId xmlns:cx1="http://schemas.microsoft.com/office/drawing/2015/9/8/chartex" xmlns="" xmlns:a16="http://schemas.microsoft.com/office/drawing/2014/main" id="{056160EA-81C5-0443-823F-89AC3E36EFB9}"/>
                  </a:ext>
                </a:extLst>
              </p:cNvPr>
              <p:cNvPicPr>
                <a:picLocks noGrp="1" noRot="1" noChangeAspect="1" noMove="1" noResize="1" noEditPoints="1" noAdjustHandles="1" noChangeArrowheads="1" noChangeShapeType="1"/>
              </p:cNvPicPr>
              <p:nvPr/>
            </p:nvPicPr>
            <p:blipFill>
              <a:blip r:embed="rId3"/>
              <a:stretch>
                <a:fillRect/>
              </a:stretch>
            </p:blipFill>
            <p:spPr>
              <a:xfrm>
                <a:off x="337605" y="2998453"/>
                <a:ext cx="11376109" cy="3544120"/>
              </a:xfrm>
              <a:prstGeom prst="rect">
                <a:avLst/>
              </a:prstGeom>
            </p:spPr>
          </p:pic>
        </mc:Fallback>
      </mc:AlternateContent>
      <p:graphicFrame>
        <p:nvGraphicFramePr>
          <p:cNvPr id="96" name="Gráfico 95">
            <a:extLst>
              <a:ext uri="{FF2B5EF4-FFF2-40B4-BE49-F238E27FC236}">
                <a16:creationId xmlns:a16="http://schemas.microsoft.com/office/drawing/2014/main" id="{D54268C5-F37B-584D-87DA-17ED78464785}"/>
              </a:ext>
            </a:extLst>
          </p:cNvPr>
          <p:cNvGraphicFramePr>
            <a:graphicFrameLocks/>
          </p:cNvGraphicFramePr>
          <p:nvPr/>
        </p:nvGraphicFramePr>
        <p:xfrm>
          <a:off x="8580376" y="6042297"/>
          <a:ext cx="2998800" cy="475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5" name="Gráfico 94">
            <a:extLst>
              <a:ext uri="{FF2B5EF4-FFF2-40B4-BE49-F238E27FC236}">
                <a16:creationId xmlns:a16="http://schemas.microsoft.com/office/drawing/2014/main" id="{1A2F187A-ACAD-DA43-ABD4-BC5D58E6FA1E}"/>
              </a:ext>
            </a:extLst>
          </p:cNvPr>
          <p:cNvGraphicFramePr>
            <a:graphicFrameLocks/>
          </p:cNvGraphicFramePr>
          <p:nvPr/>
        </p:nvGraphicFramePr>
        <p:xfrm>
          <a:off x="8592893" y="4036755"/>
          <a:ext cx="2998800" cy="475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1" name="Gráfico 90">
            <a:extLst>
              <a:ext uri="{FF2B5EF4-FFF2-40B4-BE49-F238E27FC236}">
                <a16:creationId xmlns:a16="http://schemas.microsoft.com/office/drawing/2014/main" id="{E68EA774-8916-FC4D-9051-A3F46E54B439}"/>
              </a:ext>
            </a:extLst>
          </p:cNvPr>
          <p:cNvGraphicFramePr>
            <a:graphicFrameLocks/>
          </p:cNvGraphicFramePr>
          <p:nvPr/>
        </p:nvGraphicFramePr>
        <p:xfrm>
          <a:off x="5131639" y="4353491"/>
          <a:ext cx="2998800" cy="475200"/>
        </p:xfrm>
        <a:graphic>
          <a:graphicData uri="http://schemas.openxmlformats.org/drawingml/2006/chart">
            <c:chart xmlns:c="http://schemas.openxmlformats.org/drawingml/2006/chart" xmlns:r="http://schemas.openxmlformats.org/officeDocument/2006/relationships" r:id="rId6"/>
          </a:graphicData>
        </a:graphic>
      </p:graphicFrame>
      <p:sp>
        <p:nvSpPr>
          <p:cNvPr id="2" name="Título 1">
            <a:extLst>
              <a:ext uri="{FF2B5EF4-FFF2-40B4-BE49-F238E27FC236}">
                <a16:creationId xmlns:a16="http://schemas.microsoft.com/office/drawing/2014/main" id="{0CC09D48-9598-6B46-BCC8-280F525C13A9}"/>
              </a:ext>
            </a:extLst>
          </p:cNvPr>
          <p:cNvSpPr>
            <a:spLocks noGrp="1"/>
          </p:cNvSpPr>
          <p:nvPr>
            <p:ph type="title"/>
          </p:nvPr>
        </p:nvSpPr>
        <p:spPr/>
        <p:txBody>
          <a:bodyPr/>
          <a:lstStyle/>
          <a:p>
            <a:r>
              <a:rPr lang="pt-BR" dirty="0"/>
              <a:t>COMENTÁRIOS ESPONTÂNEOS NA PESQUISA</a:t>
            </a:r>
          </a:p>
        </p:txBody>
      </p:sp>
      <p:sp>
        <p:nvSpPr>
          <p:cNvPr id="3" name="Subtítulo 2">
            <a:extLst>
              <a:ext uri="{FF2B5EF4-FFF2-40B4-BE49-F238E27FC236}">
                <a16:creationId xmlns:a16="http://schemas.microsoft.com/office/drawing/2014/main" id="{0DB7F08A-45D5-A949-9021-C37F1240FF04}"/>
              </a:ext>
            </a:extLst>
          </p:cNvPr>
          <p:cNvSpPr>
            <a:spLocks noGrp="1"/>
          </p:cNvSpPr>
          <p:nvPr>
            <p:ph type="body" sz="quarter" idx="13"/>
          </p:nvPr>
        </p:nvSpPr>
        <p:spPr>
          <a:xfrm>
            <a:off x="452294" y="703223"/>
            <a:ext cx="11281559" cy="413959"/>
          </a:xfrm>
          <a:noFill/>
        </p:spPr>
        <p:txBody>
          <a:bodyPr/>
          <a:lstStyle/>
          <a:p>
            <a:pPr>
              <a:spcAft>
                <a:spcPts val="1000"/>
              </a:spcAft>
            </a:pPr>
            <a:r>
              <a:rPr lang="pt-BR" sz="2000" dirty="0">
                <a:ea typeface="Century Gothic" charset="0"/>
              </a:rPr>
              <a:t>Média móvel</a:t>
            </a:r>
          </a:p>
        </p:txBody>
      </p:sp>
      <p:sp>
        <p:nvSpPr>
          <p:cNvPr id="19" name="Espaço Reservado para Texto 18">
            <a:extLst>
              <a:ext uri="{FF2B5EF4-FFF2-40B4-BE49-F238E27FC236}">
                <a16:creationId xmlns:a16="http://schemas.microsoft.com/office/drawing/2014/main" id="{3F57361A-16CC-7F4D-BF77-2CB1985B476F}"/>
              </a:ext>
            </a:extLst>
          </p:cNvPr>
          <p:cNvSpPr>
            <a:spLocks noGrp="1"/>
          </p:cNvSpPr>
          <p:nvPr>
            <p:ph type="body" sz="quarter" idx="14"/>
          </p:nvPr>
        </p:nvSpPr>
        <p:spPr>
          <a:xfrm>
            <a:off x="458788" y="1236494"/>
            <a:ext cx="11261725" cy="784702"/>
          </a:xfrm>
        </p:spPr>
        <p:txBody>
          <a:bodyPr/>
          <a:lstStyle/>
          <a:p>
            <a:r>
              <a:rPr lang="pt-BR" spc="40" dirty="0">
                <a:solidFill>
                  <a:schemeClr val="tx1">
                    <a:lumMod val="95000"/>
                    <a:lumOff val="5000"/>
                  </a:schemeClr>
                </a:solidFill>
              </a:rPr>
              <a:t>Os comentários espontâneos dos respondentes sobre o BB na pesquisa também indicam aspectos fundamentais a serem tratados como impactantes na Experiência do Cliente BB, especialmente porque tendem a concentrar críticas, mesmo entre entrevistados predominantemente satisfeitos, fundamentando de forma mais qualitativa as principais reclamações dos clientes. </a:t>
            </a:r>
            <a:endParaRPr lang="pt-BR" spc="40" dirty="0"/>
          </a:p>
        </p:txBody>
      </p:sp>
      <p:sp>
        <p:nvSpPr>
          <p:cNvPr id="6" name="CaixaDeTexto 26">
            <a:extLst>
              <a:ext uri="{FF2B5EF4-FFF2-40B4-BE49-F238E27FC236}">
                <a16:creationId xmlns:a16="http://schemas.microsoft.com/office/drawing/2014/main" id="{0FE22138-7A6E-A248-B159-06FAB5B3F355}"/>
              </a:ext>
            </a:extLst>
          </p:cNvPr>
          <p:cNvSpPr txBox="1"/>
          <p:nvPr/>
        </p:nvSpPr>
        <p:spPr>
          <a:xfrm>
            <a:off x="440076" y="2209296"/>
            <a:ext cx="9932853" cy="276999"/>
          </a:xfrm>
          <a:prstGeom prst="rect">
            <a:avLst/>
          </a:prstGeom>
          <a:noFill/>
        </p:spPr>
        <p:txBody>
          <a:bodyPr wrap="square" lIns="0" rtlCol="0">
            <a:spAutoFit/>
          </a:bodyPr>
          <a:lstStyle/>
          <a:p>
            <a:pPr fontAlgn="ctr"/>
            <a:r>
              <a:rPr lang="pt-BR" sz="1200" b="1" spc="300" dirty="0">
                <a:latin typeface="Segoe UI" panose="020B0502040204020203" pitchFamily="34" charset="0"/>
                <a:ea typeface="Franklin Gothic Book" charset="0"/>
                <a:cs typeface="Segoe UI" panose="020B0502040204020203" pitchFamily="34" charset="0"/>
              </a:rPr>
              <a:t>TOTAL DE ENTREVISTADOS E COMENTÁRIOS FEITOS NA PESQUISA</a:t>
            </a:r>
          </a:p>
        </p:txBody>
      </p:sp>
      <p:sp>
        <p:nvSpPr>
          <p:cNvPr id="16" name="CaixaDeTexto 26">
            <a:extLst>
              <a:ext uri="{FF2B5EF4-FFF2-40B4-BE49-F238E27FC236}">
                <a16:creationId xmlns:a16="http://schemas.microsoft.com/office/drawing/2014/main" id="{7E4210B5-A293-AB49-9427-650C4854259F}"/>
              </a:ext>
            </a:extLst>
          </p:cNvPr>
          <p:cNvSpPr txBox="1"/>
          <p:nvPr/>
        </p:nvSpPr>
        <p:spPr>
          <a:xfrm>
            <a:off x="8809406" y="5740053"/>
            <a:ext cx="1741295" cy="307777"/>
          </a:xfrm>
          <a:prstGeom prst="rect">
            <a:avLst/>
          </a:prstGeom>
          <a:noFill/>
        </p:spPr>
        <p:txBody>
          <a:bodyPr wrap="square" lIns="0" rtlCol="0">
            <a:spAutoFit/>
          </a:bodyPr>
          <a:lstStyle/>
          <a:p>
            <a:pPr fontAlgn="ctr"/>
            <a:r>
              <a:rPr lang="pt-BR" sz="1400" b="1"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Institucional</a:t>
            </a:r>
          </a:p>
        </p:txBody>
      </p:sp>
      <p:graphicFrame>
        <p:nvGraphicFramePr>
          <p:cNvPr id="35" name="Tabela 34">
            <a:extLst>
              <a:ext uri="{FF2B5EF4-FFF2-40B4-BE49-F238E27FC236}">
                <a16:creationId xmlns:a16="http://schemas.microsoft.com/office/drawing/2014/main" id="{876DDB86-4919-4E4A-A1B1-59ED3E1DF73A}"/>
              </a:ext>
            </a:extLst>
          </p:cNvPr>
          <p:cNvGraphicFramePr>
            <a:graphicFrameLocks noGrp="1"/>
          </p:cNvGraphicFramePr>
          <p:nvPr>
            <p:extLst>
              <p:ext uri="{D42A27DB-BD31-4B8C-83A1-F6EECF244321}">
                <p14:modId xmlns:p14="http://schemas.microsoft.com/office/powerpoint/2010/main" val="1623892011"/>
              </p:ext>
            </p:extLst>
          </p:nvPr>
        </p:nvGraphicFramePr>
        <p:xfrm>
          <a:off x="5227516" y="5219803"/>
          <a:ext cx="3355095" cy="1110570"/>
        </p:xfrm>
        <a:graphic>
          <a:graphicData uri="http://schemas.openxmlformats.org/drawingml/2006/table">
            <a:tbl>
              <a:tblPr firstRow="1" bandRow="1">
                <a:tableStyleId>{5C22544A-7EE6-4342-B048-85BDC9FD1C3A}</a:tableStyleId>
              </a:tblPr>
              <a:tblGrid>
                <a:gridCol w="3355095">
                  <a:extLst>
                    <a:ext uri="{9D8B030D-6E8A-4147-A177-3AD203B41FA5}">
                      <a16:colId xmlns:a16="http://schemas.microsoft.com/office/drawing/2014/main" val="68125395"/>
                    </a:ext>
                  </a:extLst>
                </a:gridCol>
              </a:tblGrid>
              <a:tr h="360000">
                <a:tc>
                  <a:txBody>
                    <a:bodyPr/>
                    <a:lstStyle/>
                    <a:p>
                      <a:pPr algn="l" rtl="0" fontAlgn="ctr"/>
                      <a:r>
                        <a:rPr lang="pt-BR" sz="1200" b="0" i="1" u="none" strike="noStrike"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Tempo de espera no atendimento nas agências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108758"/>
                  </a:ext>
                </a:extLst>
              </a:tr>
              <a:tr h="360000">
                <a:tc>
                  <a:txBody>
                    <a:bodyPr/>
                    <a:lstStyle/>
                    <a:p>
                      <a:pPr algn="l" rtl="0" fontAlgn="ctr"/>
                      <a:r>
                        <a:rPr lang="pt-BR" sz="1200" b="0" i="1" u="none" strike="noStrike"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Boa vontade/interesse/cordialidade no atendimento</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6006760"/>
                  </a:ext>
                </a:extLst>
              </a:tr>
              <a:tr h="360000">
                <a:tc>
                  <a:txBody>
                    <a:bodyPr/>
                    <a:lstStyle/>
                    <a:p>
                      <a:pPr algn="l" rtl="0" fontAlgn="ctr"/>
                      <a:r>
                        <a:rPr lang="pt-BR" sz="1200" b="0" i="1" u="none" strike="noStrike"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Distância/proximidade relacionamento assessoria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274741"/>
                  </a:ext>
                </a:extLst>
              </a:tr>
            </a:tbl>
          </a:graphicData>
        </a:graphic>
      </p:graphicFrame>
      <p:graphicFrame>
        <p:nvGraphicFramePr>
          <p:cNvPr id="36" name="Tabela 35">
            <a:extLst>
              <a:ext uri="{FF2B5EF4-FFF2-40B4-BE49-F238E27FC236}">
                <a16:creationId xmlns:a16="http://schemas.microsoft.com/office/drawing/2014/main" id="{F779763E-14C3-E144-A618-2F24C950D13C}"/>
              </a:ext>
            </a:extLst>
          </p:cNvPr>
          <p:cNvGraphicFramePr>
            <a:graphicFrameLocks noGrp="1"/>
          </p:cNvGraphicFramePr>
          <p:nvPr/>
        </p:nvGraphicFramePr>
        <p:xfrm>
          <a:off x="646765" y="5245687"/>
          <a:ext cx="4287626" cy="1043049"/>
        </p:xfrm>
        <a:graphic>
          <a:graphicData uri="http://schemas.openxmlformats.org/drawingml/2006/table">
            <a:tbl>
              <a:tblPr firstRow="1" bandRow="1">
                <a:tableStyleId>{5C22544A-7EE6-4342-B048-85BDC9FD1C3A}</a:tableStyleId>
              </a:tblPr>
              <a:tblGrid>
                <a:gridCol w="4287626">
                  <a:extLst>
                    <a:ext uri="{9D8B030D-6E8A-4147-A177-3AD203B41FA5}">
                      <a16:colId xmlns:a16="http://schemas.microsoft.com/office/drawing/2014/main" val="68125395"/>
                    </a:ext>
                  </a:extLst>
                </a:gridCol>
              </a:tblGrid>
              <a:tr h="347683">
                <a:tc>
                  <a:txBody>
                    <a:bodyPr/>
                    <a:lstStyle/>
                    <a:p>
                      <a:pPr algn="l" rtl="0" fontAlgn="ctr"/>
                      <a:r>
                        <a:rPr lang="pt-BR" sz="1200" b="0" i="1" u="none" strike="noStrike" kern="1200"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Taxas/Tarifas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108758"/>
                  </a:ext>
                </a:extLst>
              </a:tr>
              <a:tr h="347683">
                <a:tc>
                  <a:txBody>
                    <a:bodyPr/>
                    <a:lstStyle/>
                    <a:p>
                      <a:pPr algn="l" rtl="0" fontAlgn="ctr"/>
                      <a:r>
                        <a:rPr lang="pt-BR" sz="1200" b="0" i="1" u="none" strike="noStrike" kern="1200"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Disponibilidade de crédito</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6006760"/>
                  </a:ext>
                </a:extLst>
              </a:tr>
              <a:tr h="34768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alpha val="50000"/>
                            </a:schemeClr>
                          </a:solidFill>
                          <a:effectLst/>
                          <a:latin typeface="Segoe UI" panose="020B0502040204020203" pitchFamily="34" charset="0"/>
                          <a:ea typeface="Segoe UI Symbol" panose="020B0502040204020203" pitchFamily="34" charset="0"/>
                          <a:cs typeface="Segoe UI" panose="020B0502040204020203" pitchFamily="34" charset="0"/>
                        </a:rPr>
                        <a:t>&gt; Adequação dos limites  (cartão de crédito, cheque especial)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274741"/>
                  </a:ext>
                </a:extLst>
              </a:tr>
            </a:tbl>
          </a:graphicData>
        </a:graphic>
      </p:graphicFrame>
      <p:grpSp>
        <p:nvGrpSpPr>
          <p:cNvPr id="27" name="Agrupar 26">
            <a:extLst>
              <a:ext uri="{FF2B5EF4-FFF2-40B4-BE49-F238E27FC236}">
                <a16:creationId xmlns:a16="http://schemas.microsoft.com/office/drawing/2014/main" id="{8BD8CDB6-80F5-EF47-89CE-4E99C3F40009}"/>
              </a:ext>
            </a:extLst>
          </p:cNvPr>
          <p:cNvGrpSpPr/>
          <p:nvPr/>
        </p:nvGrpSpPr>
        <p:grpSpPr>
          <a:xfrm>
            <a:off x="440076" y="2434969"/>
            <a:ext cx="11169587" cy="538330"/>
            <a:chOff x="440076" y="2434969"/>
            <a:chExt cx="11169587" cy="538330"/>
          </a:xfrm>
        </p:grpSpPr>
        <p:grpSp>
          <p:nvGrpSpPr>
            <p:cNvPr id="22" name="Agrupar 21">
              <a:extLst>
                <a:ext uri="{FF2B5EF4-FFF2-40B4-BE49-F238E27FC236}">
                  <a16:creationId xmlns:a16="http://schemas.microsoft.com/office/drawing/2014/main" id="{E4403B51-9C64-8541-A580-968EE6F7388C}"/>
                </a:ext>
              </a:extLst>
            </p:cNvPr>
            <p:cNvGrpSpPr/>
            <p:nvPr/>
          </p:nvGrpSpPr>
          <p:grpSpPr>
            <a:xfrm>
              <a:off x="440076" y="2434969"/>
              <a:ext cx="11169587" cy="538330"/>
              <a:chOff x="440076" y="2401516"/>
              <a:chExt cx="11169587" cy="538330"/>
            </a:xfrm>
          </p:grpSpPr>
          <p:grpSp>
            <p:nvGrpSpPr>
              <p:cNvPr id="10" name="Agrupar 9">
                <a:extLst>
                  <a:ext uri="{FF2B5EF4-FFF2-40B4-BE49-F238E27FC236}">
                    <a16:creationId xmlns:a16="http://schemas.microsoft.com/office/drawing/2014/main" id="{3F3732F0-376F-064D-B1F1-444C0CF74743}"/>
                  </a:ext>
                </a:extLst>
              </p:cNvPr>
              <p:cNvGrpSpPr/>
              <p:nvPr/>
            </p:nvGrpSpPr>
            <p:grpSpPr>
              <a:xfrm>
                <a:off x="440076" y="2501510"/>
                <a:ext cx="6562890" cy="402601"/>
                <a:chOff x="440076" y="2501510"/>
                <a:chExt cx="6562890" cy="402601"/>
              </a:xfrm>
            </p:grpSpPr>
            <p:sp>
              <p:nvSpPr>
                <p:cNvPr id="9" name="Retângulo 8">
                  <a:extLst>
                    <a:ext uri="{FF2B5EF4-FFF2-40B4-BE49-F238E27FC236}">
                      <a16:creationId xmlns:a16="http://schemas.microsoft.com/office/drawing/2014/main" id="{924A13D9-CE36-C348-85F3-00B26413FDEA}"/>
                    </a:ext>
                  </a:extLst>
                </p:cNvPr>
                <p:cNvSpPr/>
                <p:nvPr/>
              </p:nvSpPr>
              <p:spPr>
                <a:xfrm>
                  <a:off x="440076" y="2501510"/>
                  <a:ext cx="3273280" cy="40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1E1D5DC3-C60B-FB45-904E-DB690D2CA68E}"/>
                    </a:ext>
                  </a:extLst>
                </p:cNvPr>
                <p:cNvSpPr/>
                <p:nvPr/>
              </p:nvSpPr>
              <p:spPr>
                <a:xfrm>
                  <a:off x="3713017" y="2501510"/>
                  <a:ext cx="3289949" cy="4026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26">
                <a:extLst>
                  <a:ext uri="{FF2B5EF4-FFF2-40B4-BE49-F238E27FC236}">
                    <a16:creationId xmlns:a16="http://schemas.microsoft.com/office/drawing/2014/main" id="{B793BF2E-B3F1-804E-A065-9CD2B82C8DB4}"/>
                  </a:ext>
                </a:extLst>
              </p:cNvPr>
              <p:cNvSpPr txBox="1"/>
              <p:nvPr/>
            </p:nvSpPr>
            <p:spPr>
              <a:xfrm>
                <a:off x="609848" y="2533329"/>
                <a:ext cx="2686722" cy="307777"/>
              </a:xfrm>
              <a:prstGeom prst="rect">
                <a:avLst/>
              </a:prstGeom>
              <a:noFill/>
            </p:spPr>
            <p:txBody>
              <a:bodyPr wrap="square" lIns="0" rtlCol="0">
                <a:spAutoFit/>
              </a:bodyPr>
              <a:lstStyle/>
              <a:p>
                <a:pPr fontAlgn="ctr"/>
                <a:r>
                  <a:rPr lang="pt-BR" sz="14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Total de Respondentes – 28.828</a:t>
                </a:r>
              </a:p>
            </p:txBody>
          </p:sp>
          <p:sp>
            <p:nvSpPr>
              <p:cNvPr id="44" name="CaixaDeTexto 26">
                <a:extLst>
                  <a:ext uri="{FF2B5EF4-FFF2-40B4-BE49-F238E27FC236}">
                    <a16:creationId xmlns:a16="http://schemas.microsoft.com/office/drawing/2014/main" id="{C301A312-D65B-7B47-BAA1-9D6410DB9B4F}"/>
                  </a:ext>
                </a:extLst>
              </p:cNvPr>
              <p:cNvSpPr txBox="1"/>
              <p:nvPr/>
            </p:nvSpPr>
            <p:spPr>
              <a:xfrm>
                <a:off x="3933241" y="2535331"/>
                <a:ext cx="2943025" cy="307777"/>
              </a:xfrm>
              <a:prstGeom prst="rect">
                <a:avLst/>
              </a:prstGeom>
              <a:noFill/>
            </p:spPr>
            <p:txBody>
              <a:bodyPr wrap="square" lIns="0" rtlCol="0">
                <a:spAutoFit/>
              </a:bodyPr>
              <a:lstStyle/>
              <a:p>
                <a:pPr fontAlgn="ctr"/>
                <a:r>
                  <a:rPr lang="pt-BR" sz="1400" i="1" dirty="0">
                    <a:latin typeface="Segoe UI" panose="020B0502040204020203" pitchFamily="34" charset="0"/>
                    <a:ea typeface="Segoe UI Symbol" panose="020B0502040204020203" pitchFamily="34" charset="0"/>
                    <a:cs typeface="Segoe UI" panose="020B0502040204020203" pitchFamily="34" charset="0"/>
                  </a:rPr>
                  <a:t>Com comentários – 18.552 (64%)</a:t>
                </a:r>
              </a:p>
            </p:txBody>
          </p:sp>
          <p:sp>
            <p:nvSpPr>
              <p:cNvPr id="11" name="Triângulo 10">
                <a:extLst>
                  <a:ext uri="{FF2B5EF4-FFF2-40B4-BE49-F238E27FC236}">
                    <a16:creationId xmlns:a16="http://schemas.microsoft.com/office/drawing/2014/main" id="{937E1C14-6082-524C-9DF6-FE914C78D4CE}"/>
                  </a:ext>
                </a:extLst>
              </p:cNvPr>
              <p:cNvSpPr/>
              <p:nvPr/>
            </p:nvSpPr>
            <p:spPr>
              <a:xfrm rot="5400000">
                <a:off x="3421384" y="2622014"/>
                <a:ext cx="166819" cy="14381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Reto 20">
                <a:extLst>
                  <a:ext uri="{FF2B5EF4-FFF2-40B4-BE49-F238E27FC236}">
                    <a16:creationId xmlns:a16="http://schemas.microsoft.com/office/drawing/2014/main" id="{9CC5485B-E3BD-5644-830C-A6AFD9B09AE8}"/>
                  </a:ext>
                </a:extLst>
              </p:cNvPr>
              <p:cNvCxnSpPr>
                <a:cxnSpLocks/>
                <a:stCxn id="58" idx="3"/>
              </p:cNvCxnSpPr>
              <p:nvPr/>
            </p:nvCxnSpPr>
            <p:spPr>
              <a:xfrm flipV="1">
                <a:off x="7002966" y="2698595"/>
                <a:ext cx="4606697" cy="4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CaixaDeTexto 26">
                <a:extLst>
                  <a:ext uri="{FF2B5EF4-FFF2-40B4-BE49-F238E27FC236}">
                    <a16:creationId xmlns:a16="http://schemas.microsoft.com/office/drawing/2014/main" id="{6E4835C4-872D-CC4C-AF9E-00B0A12516EE}"/>
                  </a:ext>
                </a:extLst>
              </p:cNvPr>
              <p:cNvSpPr txBox="1"/>
              <p:nvPr/>
            </p:nvSpPr>
            <p:spPr>
              <a:xfrm>
                <a:off x="9226557" y="2401516"/>
                <a:ext cx="2296368" cy="307777"/>
              </a:xfrm>
              <a:prstGeom prst="rect">
                <a:avLst/>
              </a:prstGeom>
              <a:noFill/>
            </p:spPr>
            <p:txBody>
              <a:bodyPr wrap="square" lIns="0" rtlCol="0">
                <a:spAutoFit/>
              </a:bodyPr>
              <a:lstStyle/>
              <a:p>
                <a:pPr algn="r" fontAlgn="ctr"/>
                <a:r>
                  <a:rPr lang="pt-BR" sz="1400" i="1" dirty="0">
                    <a:latin typeface="Segoe UI" panose="020B0502040204020203" pitchFamily="34" charset="0"/>
                    <a:ea typeface="Segoe UI Symbol" panose="020B0502040204020203" pitchFamily="34" charset="0"/>
                    <a:cs typeface="Segoe UI" panose="020B0502040204020203" pitchFamily="34" charset="0"/>
                  </a:rPr>
                  <a:t>Temas relacionados</a:t>
                </a:r>
              </a:p>
            </p:txBody>
          </p:sp>
          <p:sp>
            <p:nvSpPr>
              <p:cNvPr id="113" name="CaixaDeTexto 26">
                <a:extLst>
                  <a:ext uri="{FF2B5EF4-FFF2-40B4-BE49-F238E27FC236}">
                    <a16:creationId xmlns:a16="http://schemas.microsoft.com/office/drawing/2014/main" id="{CD27E8A1-5466-3C42-9FE6-96AB7978D554}"/>
                  </a:ext>
                </a:extLst>
              </p:cNvPr>
              <p:cNvSpPr txBox="1"/>
              <p:nvPr/>
            </p:nvSpPr>
            <p:spPr>
              <a:xfrm>
                <a:off x="7067028" y="2678236"/>
                <a:ext cx="2565570" cy="261610"/>
              </a:xfrm>
              <a:prstGeom prst="rect">
                <a:avLst/>
              </a:prstGeom>
              <a:noFill/>
            </p:spPr>
            <p:txBody>
              <a:bodyPr wrap="square" lIns="0" rtlCol="0">
                <a:spAutoFit/>
              </a:bodyPr>
              <a:lstStyle/>
              <a:p>
                <a:pPr fontAlgn="ctr"/>
                <a:r>
                  <a:rPr lang="pt-BR" sz="1100" i="1" dirty="0">
                    <a:latin typeface="Segoe UI" panose="020B0502040204020203" pitchFamily="34" charset="0"/>
                    <a:ea typeface="Segoe UI Symbol" panose="020B0502040204020203" pitchFamily="34" charset="0"/>
                    <a:cs typeface="Segoe UI" panose="020B0502040204020203" pitchFamily="34" charset="0"/>
                  </a:rPr>
                  <a:t>(97% classificados)</a:t>
                </a:r>
              </a:p>
            </p:txBody>
          </p:sp>
        </p:grpSp>
        <p:sp>
          <p:nvSpPr>
            <p:cNvPr id="24" name="Triângulo Retângulo 23">
              <a:extLst>
                <a:ext uri="{FF2B5EF4-FFF2-40B4-BE49-F238E27FC236}">
                  <a16:creationId xmlns:a16="http://schemas.microsoft.com/office/drawing/2014/main" id="{9775EB5A-4C98-F34E-9784-0649CC471269}"/>
                </a:ext>
              </a:extLst>
            </p:cNvPr>
            <p:cNvSpPr/>
            <p:nvPr/>
          </p:nvSpPr>
          <p:spPr>
            <a:xfrm rot="18900000">
              <a:off x="11165065" y="2633205"/>
              <a:ext cx="225855" cy="22585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2" name="CaixaDeTexto 26">
            <a:extLst>
              <a:ext uri="{FF2B5EF4-FFF2-40B4-BE49-F238E27FC236}">
                <a16:creationId xmlns:a16="http://schemas.microsoft.com/office/drawing/2014/main" id="{1B8D9027-D1A5-324C-AD09-ABB937B6D86E}"/>
              </a:ext>
            </a:extLst>
          </p:cNvPr>
          <p:cNvSpPr txBox="1"/>
          <p:nvPr/>
        </p:nvSpPr>
        <p:spPr>
          <a:xfrm>
            <a:off x="5265416" y="4218738"/>
            <a:ext cx="1787495" cy="261610"/>
          </a:xfrm>
          <a:prstGeom prst="rect">
            <a:avLst/>
          </a:prstGeom>
          <a:noFill/>
        </p:spPr>
        <p:txBody>
          <a:bodyPr wrap="square" lIns="0" rtlCol="0">
            <a:spAutoFit/>
          </a:bodyPr>
          <a:lstStyle/>
          <a:p>
            <a:pPr fontAlgn="ctr"/>
            <a:r>
              <a:rPr lang="pt-BR" sz="11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Teor da resposta:</a:t>
            </a:r>
          </a:p>
        </p:txBody>
      </p:sp>
      <p:sp>
        <p:nvSpPr>
          <p:cNvPr id="73" name="CaixaDeTexto 26">
            <a:extLst>
              <a:ext uri="{FF2B5EF4-FFF2-40B4-BE49-F238E27FC236}">
                <a16:creationId xmlns:a16="http://schemas.microsoft.com/office/drawing/2014/main" id="{79E2BB0E-0537-BC49-8F8C-7DCBB2B84600}"/>
              </a:ext>
            </a:extLst>
          </p:cNvPr>
          <p:cNvSpPr txBox="1"/>
          <p:nvPr/>
        </p:nvSpPr>
        <p:spPr>
          <a:xfrm>
            <a:off x="5275807" y="4667783"/>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Positivo</a:t>
            </a:r>
          </a:p>
        </p:txBody>
      </p:sp>
      <p:sp>
        <p:nvSpPr>
          <p:cNvPr id="74" name="CaixaDeTexto 26">
            <a:extLst>
              <a:ext uri="{FF2B5EF4-FFF2-40B4-BE49-F238E27FC236}">
                <a16:creationId xmlns:a16="http://schemas.microsoft.com/office/drawing/2014/main" id="{C051E93B-4405-BB44-A033-6D5B33C6B3AB}"/>
              </a:ext>
            </a:extLst>
          </p:cNvPr>
          <p:cNvSpPr txBox="1"/>
          <p:nvPr/>
        </p:nvSpPr>
        <p:spPr>
          <a:xfrm>
            <a:off x="7478679" y="4667783"/>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Negativo</a:t>
            </a:r>
          </a:p>
        </p:txBody>
      </p:sp>
      <p:grpSp>
        <p:nvGrpSpPr>
          <p:cNvPr id="84" name="Agrupar 83">
            <a:extLst>
              <a:ext uri="{FF2B5EF4-FFF2-40B4-BE49-F238E27FC236}">
                <a16:creationId xmlns:a16="http://schemas.microsoft.com/office/drawing/2014/main" id="{81C6BAC8-39A5-7E47-BCF0-4F12C53FA4AC}"/>
              </a:ext>
            </a:extLst>
          </p:cNvPr>
          <p:cNvGrpSpPr/>
          <p:nvPr/>
        </p:nvGrpSpPr>
        <p:grpSpPr>
          <a:xfrm>
            <a:off x="5255023" y="4928792"/>
            <a:ext cx="3204058" cy="188520"/>
            <a:chOff x="663728" y="4928792"/>
            <a:chExt cx="3204058" cy="188520"/>
          </a:xfrm>
        </p:grpSpPr>
        <p:cxnSp>
          <p:nvCxnSpPr>
            <p:cNvPr id="85" name="Conector Reto 84">
              <a:extLst>
                <a:ext uri="{FF2B5EF4-FFF2-40B4-BE49-F238E27FC236}">
                  <a16:creationId xmlns:a16="http://schemas.microsoft.com/office/drawing/2014/main" id="{BE42969A-8EDE-EE40-88AF-E2DFD8A4613E}"/>
                </a:ext>
              </a:extLst>
            </p:cNvPr>
            <p:cNvCxnSpPr>
              <a:cxnSpLocks/>
            </p:cNvCxnSpPr>
            <p:nvPr/>
          </p:nvCxnSpPr>
          <p:spPr>
            <a:xfrm>
              <a:off x="663728" y="5015548"/>
              <a:ext cx="320405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86" name="Triângulo Retângulo 85">
              <a:extLst>
                <a:ext uri="{FF2B5EF4-FFF2-40B4-BE49-F238E27FC236}">
                  <a16:creationId xmlns:a16="http://schemas.microsoft.com/office/drawing/2014/main" id="{09C9FD94-2BC0-F246-BE58-2C71ABFF7E51}"/>
                </a:ext>
              </a:extLst>
            </p:cNvPr>
            <p:cNvSpPr/>
            <p:nvPr/>
          </p:nvSpPr>
          <p:spPr>
            <a:xfrm rot="18900000">
              <a:off x="716629" y="4928792"/>
              <a:ext cx="188520" cy="188520"/>
            </a:xfrm>
            <a:prstGeom prst="r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7" name="Agrupar 86">
            <a:extLst>
              <a:ext uri="{FF2B5EF4-FFF2-40B4-BE49-F238E27FC236}">
                <a16:creationId xmlns:a16="http://schemas.microsoft.com/office/drawing/2014/main" id="{7FE5F74A-036D-7F43-BDB8-947B728CB037}"/>
              </a:ext>
            </a:extLst>
          </p:cNvPr>
          <p:cNvGrpSpPr/>
          <p:nvPr/>
        </p:nvGrpSpPr>
        <p:grpSpPr>
          <a:xfrm>
            <a:off x="9285933" y="3199120"/>
            <a:ext cx="2260742" cy="716350"/>
            <a:chOff x="6353910" y="3226231"/>
            <a:chExt cx="2260742" cy="716350"/>
          </a:xfrm>
        </p:grpSpPr>
        <p:sp>
          <p:nvSpPr>
            <p:cNvPr id="92" name="Retângulo 91">
              <a:extLst>
                <a:ext uri="{FF2B5EF4-FFF2-40B4-BE49-F238E27FC236}">
                  <a16:creationId xmlns:a16="http://schemas.microsoft.com/office/drawing/2014/main" id="{993C0EF8-8808-974F-9498-8269CE3691DD}"/>
                </a:ext>
              </a:extLst>
            </p:cNvPr>
            <p:cNvSpPr/>
            <p:nvPr/>
          </p:nvSpPr>
          <p:spPr>
            <a:xfrm>
              <a:off x="6353910" y="3519379"/>
              <a:ext cx="2122108" cy="313089"/>
            </a:xfrm>
            <a:prstGeom prst="rect">
              <a:avLst/>
            </a:prstGeom>
            <a:gradFill>
              <a:gsLst>
                <a:gs pos="0">
                  <a:srgbClr val="FFC000"/>
                </a:gs>
                <a:gs pos="99000">
                  <a:srgbClr val="FFEE4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aixaDeTexto 26">
              <a:extLst>
                <a:ext uri="{FF2B5EF4-FFF2-40B4-BE49-F238E27FC236}">
                  <a16:creationId xmlns:a16="http://schemas.microsoft.com/office/drawing/2014/main" id="{0B06CE43-6700-8E43-B706-28113F472A45}"/>
                </a:ext>
              </a:extLst>
            </p:cNvPr>
            <p:cNvSpPr txBox="1"/>
            <p:nvPr/>
          </p:nvSpPr>
          <p:spPr>
            <a:xfrm>
              <a:off x="7160723" y="3226231"/>
              <a:ext cx="1453929" cy="716350"/>
            </a:xfrm>
            <a:prstGeom prst="rect">
              <a:avLst/>
            </a:prstGeom>
            <a:noFill/>
            <a:ln>
              <a:noFill/>
            </a:ln>
          </p:spPr>
          <p:txBody>
            <a:bodyPr wrap="square" lIns="0" rtlCol="0">
              <a:spAutoFit/>
            </a:bodyPr>
            <a:lstStyle/>
            <a:p>
              <a:pPr>
                <a:lnSpc>
                  <a:spcPct val="110000"/>
                </a:lnSpc>
                <a:spcAft>
                  <a:spcPts val="1000"/>
                </a:spcAft>
              </a:pPr>
              <a:r>
                <a:rPr lang="pt-BR" sz="4000" b="1" spc="10" dirty="0">
                  <a:solidFill>
                    <a:schemeClr val="bg1"/>
                  </a:solidFill>
                  <a:latin typeface="Segoe UI" panose="020B0502040204020203" pitchFamily="34" charset="0"/>
                  <a:ea typeface="Century Gothic" charset="0"/>
                  <a:cs typeface="Segoe UI" panose="020B0502040204020203" pitchFamily="34" charset="0"/>
                </a:rPr>
                <a:t>21%</a:t>
              </a:r>
            </a:p>
          </p:txBody>
        </p:sp>
      </p:grpSp>
      <p:sp>
        <p:nvSpPr>
          <p:cNvPr id="101" name="CaixaDeTexto 26">
            <a:extLst>
              <a:ext uri="{FF2B5EF4-FFF2-40B4-BE49-F238E27FC236}">
                <a16:creationId xmlns:a16="http://schemas.microsoft.com/office/drawing/2014/main" id="{6222E503-B6D3-C940-B050-B69BCA4B3E21}"/>
              </a:ext>
            </a:extLst>
          </p:cNvPr>
          <p:cNvSpPr txBox="1"/>
          <p:nvPr/>
        </p:nvSpPr>
        <p:spPr>
          <a:xfrm>
            <a:off x="10651271" y="5707336"/>
            <a:ext cx="734827" cy="466666"/>
          </a:xfrm>
          <a:prstGeom prst="rect">
            <a:avLst/>
          </a:prstGeom>
          <a:noFill/>
        </p:spPr>
        <p:txBody>
          <a:bodyPr wrap="square" lIns="0" rtlCol="0">
            <a:spAutoFit/>
          </a:bodyPr>
          <a:lstStyle/>
          <a:p>
            <a:pPr>
              <a:lnSpc>
                <a:spcPct val="110000"/>
              </a:lnSpc>
              <a:spcAft>
                <a:spcPts val="1000"/>
              </a:spcAft>
            </a:pPr>
            <a:r>
              <a:rPr lang="pt-BR" sz="2400" b="1" spc="10" dirty="0">
                <a:solidFill>
                  <a:srgbClr val="1C273A"/>
                </a:solidFill>
                <a:latin typeface="Segoe UI" panose="020B0502040204020203" pitchFamily="34" charset="0"/>
                <a:ea typeface="Century Gothic" charset="0"/>
                <a:cs typeface="Segoe UI" panose="020B0502040204020203" pitchFamily="34" charset="0"/>
              </a:rPr>
              <a:t>6%</a:t>
            </a:r>
          </a:p>
        </p:txBody>
      </p:sp>
      <p:sp>
        <p:nvSpPr>
          <p:cNvPr id="104" name="CaixaDeTexto 26">
            <a:extLst>
              <a:ext uri="{FF2B5EF4-FFF2-40B4-BE49-F238E27FC236}">
                <a16:creationId xmlns:a16="http://schemas.microsoft.com/office/drawing/2014/main" id="{91CBE252-2E29-8E43-8ECA-89F45D0CEA1C}"/>
              </a:ext>
            </a:extLst>
          </p:cNvPr>
          <p:cNvSpPr txBox="1"/>
          <p:nvPr/>
        </p:nvSpPr>
        <p:spPr>
          <a:xfrm>
            <a:off x="8810204" y="3914432"/>
            <a:ext cx="1787495" cy="261610"/>
          </a:xfrm>
          <a:prstGeom prst="rect">
            <a:avLst/>
          </a:prstGeom>
          <a:noFill/>
        </p:spPr>
        <p:txBody>
          <a:bodyPr wrap="square" lIns="0" rtlCol="0">
            <a:spAutoFit/>
          </a:bodyPr>
          <a:lstStyle/>
          <a:p>
            <a:pPr fontAlgn="ctr"/>
            <a:r>
              <a:rPr lang="pt-BR" sz="11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Teor da resposta:</a:t>
            </a:r>
          </a:p>
        </p:txBody>
      </p:sp>
      <p:sp>
        <p:nvSpPr>
          <p:cNvPr id="105" name="CaixaDeTexto 26">
            <a:extLst>
              <a:ext uri="{FF2B5EF4-FFF2-40B4-BE49-F238E27FC236}">
                <a16:creationId xmlns:a16="http://schemas.microsoft.com/office/drawing/2014/main" id="{8E5662D5-E3E3-5242-BAA6-BDD926A3C864}"/>
              </a:ext>
            </a:extLst>
          </p:cNvPr>
          <p:cNvSpPr txBox="1"/>
          <p:nvPr/>
        </p:nvSpPr>
        <p:spPr>
          <a:xfrm>
            <a:off x="8820595" y="4363477"/>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Positivo</a:t>
            </a:r>
          </a:p>
        </p:txBody>
      </p:sp>
      <p:sp>
        <p:nvSpPr>
          <p:cNvPr id="106" name="CaixaDeTexto 26">
            <a:extLst>
              <a:ext uri="{FF2B5EF4-FFF2-40B4-BE49-F238E27FC236}">
                <a16:creationId xmlns:a16="http://schemas.microsoft.com/office/drawing/2014/main" id="{74327621-D893-2449-A967-28282DDD5D79}"/>
              </a:ext>
            </a:extLst>
          </p:cNvPr>
          <p:cNvSpPr txBox="1"/>
          <p:nvPr/>
        </p:nvSpPr>
        <p:spPr>
          <a:xfrm>
            <a:off x="10847324" y="4363477"/>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Negativo</a:t>
            </a:r>
          </a:p>
        </p:txBody>
      </p:sp>
      <p:sp>
        <p:nvSpPr>
          <p:cNvPr id="107" name="CaixaDeTexto 26">
            <a:extLst>
              <a:ext uri="{FF2B5EF4-FFF2-40B4-BE49-F238E27FC236}">
                <a16:creationId xmlns:a16="http://schemas.microsoft.com/office/drawing/2014/main" id="{4C759C55-7BB4-5045-93D2-E82C80C4B834}"/>
              </a:ext>
            </a:extLst>
          </p:cNvPr>
          <p:cNvSpPr txBox="1"/>
          <p:nvPr/>
        </p:nvSpPr>
        <p:spPr>
          <a:xfrm>
            <a:off x="8810204" y="5948081"/>
            <a:ext cx="1787495" cy="261610"/>
          </a:xfrm>
          <a:prstGeom prst="rect">
            <a:avLst/>
          </a:prstGeom>
          <a:noFill/>
        </p:spPr>
        <p:txBody>
          <a:bodyPr wrap="square" lIns="0" rtlCol="0">
            <a:spAutoFit/>
          </a:bodyPr>
          <a:lstStyle/>
          <a:p>
            <a:pPr fontAlgn="ctr"/>
            <a:r>
              <a:rPr lang="pt-BR" sz="1100" b="1" i="1"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rPr>
              <a:t>Teor da resposta:</a:t>
            </a:r>
          </a:p>
        </p:txBody>
      </p:sp>
      <p:sp>
        <p:nvSpPr>
          <p:cNvPr id="81" name="Text Placeholder 33">
            <a:extLst>
              <a:ext uri="{FF2B5EF4-FFF2-40B4-BE49-F238E27FC236}">
                <a16:creationId xmlns:a16="http://schemas.microsoft.com/office/drawing/2014/main" id="{5EBF1D83-187C-E349-9093-4A7A035480C2}"/>
              </a:ext>
            </a:extLst>
          </p:cNvPr>
          <p:cNvSpPr txBox="1">
            <a:spLocks/>
          </p:cNvSpPr>
          <p:nvPr/>
        </p:nvSpPr>
        <p:spPr>
          <a:xfrm>
            <a:off x="434406" y="6589894"/>
            <a:ext cx="6367049" cy="215481"/>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pPr>
            <a:r>
              <a:rPr lang="pt-BR" sz="1050" i="1"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a:t>
            </a:r>
          </a:p>
        </p:txBody>
      </p:sp>
      <p:grpSp>
        <p:nvGrpSpPr>
          <p:cNvPr id="82" name="Agrupar 4">
            <a:extLst>
              <a:ext uri="{FF2B5EF4-FFF2-40B4-BE49-F238E27FC236}">
                <a16:creationId xmlns:a16="http://schemas.microsoft.com/office/drawing/2014/main" id="{061DDAEE-44A6-144C-9EE8-0AE120A7391A}"/>
              </a:ext>
            </a:extLst>
          </p:cNvPr>
          <p:cNvGrpSpPr/>
          <p:nvPr/>
        </p:nvGrpSpPr>
        <p:grpSpPr>
          <a:xfrm>
            <a:off x="4974821" y="6538528"/>
            <a:ext cx="2009082" cy="279349"/>
            <a:chOff x="645763" y="6000804"/>
            <a:chExt cx="2009082" cy="279349"/>
          </a:xfrm>
        </p:grpSpPr>
        <p:grpSp>
          <p:nvGrpSpPr>
            <p:cNvPr id="83" name="Grupo 43">
              <a:extLst>
                <a:ext uri="{FF2B5EF4-FFF2-40B4-BE49-F238E27FC236}">
                  <a16:creationId xmlns:a16="http://schemas.microsoft.com/office/drawing/2014/main" id="{E12A7EAF-803F-C54A-B2C6-B86ED135A68A}"/>
                </a:ext>
              </a:extLst>
            </p:cNvPr>
            <p:cNvGrpSpPr/>
            <p:nvPr/>
          </p:nvGrpSpPr>
          <p:grpSpPr>
            <a:xfrm>
              <a:off x="645763" y="6000804"/>
              <a:ext cx="766355" cy="279349"/>
              <a:chOff x="2929256" y="6375771"/>
              <a:chExt cx="766355" cy="279349"/>
            </a:xfrm>
          </p:grpSpPr>
          <p:sp>
            <p:nvSpPr>
              <p:cNvPr id="111" name="Title 1">
                <a:extLst>
                  <a:ext uri="{FF2B5EF4-FFF2-40B4-BE49-F238E27FC236}">
                    <a16:creationId xmlns:a16="http://schemas.microsoft.com/office/drawing/2014/main" id="{906F4A51-E742-ED4B-B7C4-0F2CECB10DF1}"/>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05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Menor</a:t>
                </a:r>
              </a:p>
            </p:txBody>
          </p:sp>
          <p:sp>
            <p:nvSpPr>
              <p:cNvPr id="112" name="Rectangle 24">
                <a:extLst>
                  <a:ext uri="{FF2B5EF4-FFF2-40B4-BE49-F238E27FC236}">
                    <a16:creationId xmlns:a16="http://schemas.microsoft.com/office/drawing/2014/main" id="{7FB204A8-5ED8-0148-9775-641FAE6F221E}"/>
                  </a:ext>
                </a:extLst>
              </p:cNvPr>
              <p:cNvSpPr/>
              <p:nvPr/>
            </p:nvSpPr>
            <p:spPr>
              <a:xfrm>
                <a:off x="2929256" y="6375771"/>
                <a:ext cx="335348" cy="276999"/>
              </a:xfrm>
              <a:prstGeom prst="rect">
                <a:avLst/>
              </a:prstGeom>
              <a:noFill/>
            </p:spPr>
            <p:txBody>
              <a:bodyPr wrap="none">
                <a:spAutoFit/>
              </a:bodyPr>
              <a:lstStyle/>
              <a:p>
                <a:pPr algn="ctr" defTabSz="914340" fontAlgn="ctr"/>
                <a:r>
                  <a:rPr lang="fr-FR" sz="1200" b="1" dirty="0">
                    <a:solidFill>
                      <a:srgbClr val="C80000"/>
                    </a:solidFill>
                    <a:latin typeface="Wingdings 3" charset="2"/>
                    <a:ea typeface="Wingdings 3" charset="2"/>
                    <a:cs typeface="Segoe UI" panose="020B0502040204020203" pitchFamily="34" charset="0"/>
                  </a:rPr>
                  <a:t>q</a:t>
                </a:r>
              </a:p>
            </p:txBody>
          </p:sp>
        </p:grpSp>
        <p:grpSp>
          <p:nvGrpSpPr>
            <p:cNvPr id="88" name="Grupo 47">
              <a:extLst>
                <a:ext uri="{FF2B5EF4-FFF2-40B4-BE49-F238E27FC236}">
                  <a16:creationId xmlns:a16="http://schemas.microsoft.com/office/drawing/2014/main" id="{1B76D56A-FF57-8E45-885C-274248133BFA}"/>
                </a:ext>
              </a:extLst>
            </p:cNvPr>
            <p:cNvGrpSpPr/>
            <p:nvPr/>
          </p:nvGrpSpPr>
          <p:grpSpPr>
            <a:xfrm>
              <a:off x="1319366" y="6000804"/>
              <a:ext cx="726806" cy="279349"/>
              <a:chOff x="3775440" y="6375771"/>
              <a:chExt cx="726806" cy="279349"/>
            </a:xfrm>
          </p:grpSpPr>
          <p:sp>
            <p:nvSpPr>
              <p:cNvPr id="109" name="Rectangle 25">
                <a:extLst>
                  <a:ext uri="{FF2B5EF4-FFF2-40B4-BE49-F238E27FC236}">
                    <a16:creationId xmlns:a16="http://schemas.microsoft.com/office/drawing/2014/main" id="{D98AA2FD-F31D-9D4B-8D7D-C216336CA094}"/>
                  </a:ext>
                </a:extLst>
              </p:cNvPr>
              <p:cNvSpPr/>
              <p:nvPr/>
            </p:nvSpPr>
            <p:spPr>
              <a:xfrm>
                <a:off x="3775440" y="6375771"/>
                <a:ext cx="335348" cy="276999"/>
              </a:xfrm>
              <a:prstGeom prst="rect">
                <a:avLst/>
              </a:prstGeom>
              <a:noFill/>
            </p:spPr>
            <p:txBody>
              <a:bodyPr wrap="none">
                <a:spAutoFit/>
              </a:bodyPr>
              <a:lstStyle/>
              <a:p>
                <a:pPr algn="ctr" defTabSz="914340" fontAlgn="ctr"/>
                <a:r>
                  <a:rPr lang="en-US" sz="1200" b="1" dirty="0">
                    <a:solidFill>
                      <a:srgbClr val="1476E1"/>
                    </a:solidFill>
                    <a:latin typeface="Wingdings 3" charset="2"/>
                    <a:ea typeface="Wingdings 3" charset="2"/>
                    <a:cs typeface="Segoe UI" panose="020B0502040204020203" pitchFamily="34" charset="0"/>
                  </a:rPr>
                  <a:t>p</a:t>
                </a:r>
              </a:p>
            </p:txBody>
          </p:sp>
          <p:sp>
            <p:nvSpPr>
              <p:cNvPr id="110" name="Title 1">
                <a:extLst>
                  <a:ext uri="{FF2B5EF4-FFF2-40B4-BE49-F238E27FC236}">
                    <a16:creationId xmlns:a16="http://schemas.microsoft.com/office/drawing/2014/main" id="{C15151DD-4A37-524B-9B05-5FDBB3BB41D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05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Maior</a:t>
                </a:r>
              </a:p>
            </p:txBody>
          </p:sp>
        </p:grpSp>
        <p:grpSp>
          <p:nvGrpSpPr>
            <p:cNvPr id="93" name="Grupo 48">
              <a:extLst>
                <a:ext uri="{FF2B5EF4-FFF2-40B4-BE49-F238E27FC236}">
                  <a16:creationId xmlns:a16="http://schemas.microsoft.com/office/drawing/2014/main" id="{C7193967-A011-C74B-8AB6-EFC5973A28A5}"/>
                </a:ext>
              </a:extLst>
            </p:cNvPr>
            <p:cNvGrpSpPr/>
            <p:nvPr/>
          </p:nvGrpSpPr>
          <p:grpSpPr>
            <a:xfrm>
              <a:off x="1950184" y="6000804"/>
              <a:ext cx="704661" cy="279349"/>
              <a:chOff x="4600177" y="6375771"/>
              <a:chExt cx="704661" cy="279349"/>
            </a:xfrm>
          </p:grpSpPr>
          <p:sp>
            <p:nvSpPr>
              <p:cNvPr id="94" name="Rectangle 26">
                <a:extLst>
                  <a:ext uri="{FF2B5EF4-FFF2-40B4-BE49-F238E27FC236}">
                    <a16:creationId xmlns:a16="http://schemas.microsoft.com/office/drawing/2014/main" id="{079A9E6C-1C7A-9848-BF32-D30B9E9C1290}"/>
                  </a:ext>
                </a:extLst>
              </p:cNvPr>
              <p:cNvSpPr/>
              <p:nvPr/>
            </p:nvSpPr>
            <p:spPr>
              <a:xfrm>
                <a:off x="4600177" y="6375771"/>
                <a:ext cx="300082" cy="276999"/>
              </a:xfrm>
              <a:prstGeom prst="rect">
                <a:avLst/>
              </a:prstGeom>
              <a:noFill/>
            </p:spPr>
            <p:txBody>
              <a:bodyPr wrap="none">
                <a:spAutoFit/>
              </a:bodyPr>
              <a:lstStyle/>
              <a:p>
                <a:pPr algn="ctr" defTabSz="914340" fontAlgn="ctr"/>
                <a:r>
                  <a:rPr lang="pt-BR" sz="1200" b="1" dirty="0">
                    <a:solidFill>
                      <a:srgbClr val="A6A6A6"/>
                    </a:solidFill>
                    <a:latin typeface="Wingdings" charset="2"/>
                    <a:ea typeface="Wingdings" charset="2"/>
                    <a:cs typeface="Segoe UI" panose="020B0502040204020203" pitchFamily="34" charset="0"/>
                  </a:rPr>
                  <a:t>l</a:t>
                </a:r>
              </a:p>
            </p:txBody>
          </p:sp>
          <p:sp>
            <p:nvSpPr>
              <p:cNvPr id="108" name="Title 1">
                <a:extLst>
                  <a:ext uri="{FF2B5EF4-FFF2-40B4-BE49-F238E27FC236}">
                    <a16:creationId xmlns:a16="http://schemas.microsoft.com/office/drawing/2014/main" id="{54184377-D709-B04C-BA31-5A25FD29BA17}"/>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050" i="1" dirty="0">
                    <a:solidFill>
                      <a:schemeClr val="tx1">
                        <a:lumMod val="75000"/>
                        <a:lumOff val="25000"/>
                      </a:schemeClr>
                    </a:solidFill>
                    <a:latin typeface="Segoe UI" panose="020B0502040204020203" pitchFamily="34" charset="0"/>
                    <a:ea typeface="Franklin Gothic Book" charset="0"/>
                    <a:cs typeface="Segoe UI" panose="020B0502040204020203" pitchFamily="34" charset="0"/>
                  </a:rPr>
                  <a:t>Igual</a:t>
                </a:r>
              </a:p>
            </p:txBody>
          </p:sp>
        </p:grpSp>
      </p:grpSp>
      <p:sp>
        <p:nvSpPr>
          <p:cNvPr id="114" name="Espaço Reservado para Texto 3">
            <a:extLst>
              <a:ext uri="{FF2B5EF4-FFF2-40B4-BE49-F238E27FC236}">
                <a16:creationId xmlns:a16="http://schemas.microsoft.com/office/drawing/2014/main" id="{B89BA9CC-C023-E747-912C-C7E6E4939885}"/>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pSp>
        <p:nvGrpSpPr>
          <p:cNvPr id="17" name="Agrupar 16">
            <a:extLst>
              <a:ext uri="{FF2B5EF4-FFF2-40B4-BE49-F238E27FC236}">
                <a16:creationId xmlns:a16="http://schemas.microsoft.com/office/drawing/2014/main" id="{AFB0FFCB-5DFD-BC42-9092-C8E4EF506DD1}"/>
              </a:ext>
            </a:extLst>
          </p:cNvPr>
          <p:cNvGrpSpPr/>
          <p:nvPr/>
        </p:nvGrpSpPr>
        <p:grpSpPr>
          <a:xfrm>
            <a:off x="11037518" y="5835626"/>
            <a:ext cx="597052" cy="290033"/>
            <a:chOff x="8063124" y="3700459"/>
            <a:chExt cx="597052" cy="290033"/>
          </a:xfrm>
        </p:grpSpPr>
        <p:sp>
          <p:nvSpPr>
            <p:cNvPr id="117" name="Title 1">
              <a:extLst>
                <a:ext uri="{FF2B5EF4-FFF2-40B4-BE49-F238E27FC236}">
                  <a16:creationId xmlns:a16="http://schemas.microsoft.com/office/drawing/2014/main" id="{FF2C842F-8382-F843-95F9-51C5E15666DC}"/>
                </a:ext>
              </a:extLst>
            </p:cNvPr>
            <p:cNvSpPr txBox="1">
              <a:spLocks/>
            </p:cNvSpPr>
            <p:nvPr/>
          </p:nvSpPr>
          <p:spPr>
            <a:xfrm>
              <a:off x="8299180" y="3731417"/>
              <a:ext cx="360996" cy="259075"/>
            </a:xfrm>
            <a:prstGeom prst="rect">
              <a:avLst/>
            </a:prstGeom>
            <a:noFill/>
          </p:spPr>
          <p:txBody>
            <a:bodyPr vert="horz" lIns="57367" tIns="28683" rIns="57367" bIns="28683" anchor="t"/>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200" b="1" i="1" dirty="0">
                  <a:solidFill>
                    <a:srgbClr val="FF0000"/>
                  </a:solidFill>
                  <a:latin typeface="Segoe UI" panose="020B0502040204020203" pitchFamily="34" charset="0"/>
                  <a:ea typeface="Franklin Gothic Book" charset="0"/>
                  <a:cs typeface="Segoe UI" panose="020B0502040204020203" pitchFamily="34" charset="0"/>
                </a:rPr>
                <a:t>2</a:t>
              </a:r>
            </a:p>
          </p:txBody>
        </p:sp>
        <p:sp>
          <p:nvSpPr>
            <p:cNvPr id="118" name="Rectangle 25">
              <a:extLst>
                <a:ext uri="{FF2B5EF4-FFF2-40B4-BE49-F238E27FC236}">
                  <a16:creationId xmlns:a16="http://schemas.microsoft.com/office/drawing/2014/main" id="{2770CD2B-3A52-3E4F-A5BE-F9B4C3BDAAEF}"/>
                </a:ext>
              </a:extLst>
            </p:cNvPr>
            <p:cNvSpPr/>
            <p:nvPr/>
          </p:nvSpPr>
          <p:spPr>
            <a:xfrm>
              <a:off x="8063124" y="3700459"/>
              <a:ext cx="335348" cy="276999"/>
            </a:xfrm>
            <a:prstGeom prst="rect">
              <a:avLst/>
            </a:prstGeom>
            <a:noFill/>
          </p:spPr>
          <p:txBody>
            <a:bodyPr wrap="none">
              <a:spAutoFit/>
            </a:bodyPr>
            <a:lstStyle/>
            <a:p>
              <a:pPr algn="ctr" defTabSz="914340" fontAlgn="ctr"/>
              <a:r>
                <a:rPr lang="en-US" sz="1200" b="1" dirty="0">
                  <a:solidFill>
                    <a:srgbClr val="FF0000"/>
                  </a:solidFill>
                  <a:latin typeface="Wingdings 3" charset="2"/>
                  <a:ea typeface="Wingdings 3" charset="2"/>
                  <a:cs typeface="Segoe UI" panose="020B0502040204020203" pitchFamily="34" charset="0"/>
                </a:rPr>
                <a:t>q</a:t>
              </a:r>
            </a:p>
          </p:txBody>
        </p:sp>
      </p:grpSp>
      <p:sp>
        <p:nvSpPr>
          <p:cNvPr id="119" name="Rectangle 24">
            <a:extLst>
              <a:ext uri="{FF2B5EF4-FFF2-40B4-BE49-F238E27FC236}">
                <a16:creationId xmlns:a16="http://schemas.microsoft.com/office/drawing/2014/main" id="{77EDBC2D-A56F-AD4E-9B0A-7A4AA7206640}"/>
              </a:ext>
            </a:extLst>
          </p:cNvPr>
          <p:cNvSpPr/>
          <p:nvPr/>
        </p:nvSpPr>
        <p:spPr>
          <a:xfrm>
            <a:off x="10891677" y="3509407"/>
            <a:ext cx="534146" cy="286311"/>
          </a:xfrm>
          <a:prstGeom prst="rect">
            <a:avLst/>
          </a:prstGeom>
          <a:noFill/>
        </p:spPr>
        <p:txBody>
          <a:bodyPr wrap="square">
            <a:spAutoFit/>
          </a:bodyPr>
          <a:lstStyle/>
          <a:p>
            <a:pPr algn="ctr" defTabSz="914340" fontAlgn="ctr"/>
            <a:r>
              <a:rPr lang="en-US" sz="1200" b="1" dirty="0">
                <a:solidFill>
                  <a:srgbClr val="0070C0"/>
                </a:solidFill>
                <a:latin typeface="Wingdings 3" charset="2"/>
                <a:ea typeface="Wingdings 3" charset="2"/>
                <a:cs typeface="Segoe UI" panose="020B0502040204020203" pitchFamily="34" charset="0"/>
              </a:rPr>
              <a:t>p</a:t>
            </a:r>
            <a:r>
              <a:rPr lang="pt-BR" sz="1200" i="1" dirty="0">
                <a:solidFill>
                  <a:srgbClr val="0070C0"/>
                </a:solidFill>
                <a:latin typeface="Segoe UI" panose="020B0502040204020203" pitchFamily="34" charset="0"/>
                <a:ea typeface="Franklin Gothic Book" charset="0"/>
                <a:cs typeface="Segoe UI" panose="020B0502040204020203" pitchFamily="34" charset="0"/>
              </a:rPr>
              <a:t> </a:t>
            </a:r>
            <a:r>
              <a:rPr lang="pt-BR" sz="1200" b="1" i="1" dirty="0">
                <a:solidFill>
                  <a:srgbClr val="0070C0"/>
                </a:solidFill>
                <a:latin typeface="Segoe UI" panose="020B0502040204020203" pitchFamily="34" charset="0"/>
                <a:ea typeface="Franklin Gothic Book" charset="0"/>
                <a:cs typeface="Segoe UI" panose="020B0502040204020203" pitchFamily="34" charset="0"/>
              </a:rPr>
              <a:t>2</a:t>
            </a:r>
            <a:endParaRPr lang="fr-FR" sz="1200" b="1" dirty="0">
              <a:solidFill>
                <a:srgbClr val="0070C0"/>
              </a:solidFill>
              <a:latin typeface="Wingdings 3" charset="2"/>
              <a:ea typeface="Wingdings 3" charset="2"/>
              <a:cs typeface="Segoe UI" panose="020B0502040204020203" pitchFamily="34" charset="0"/>
            </a:endParaRPr>
          </a:p>
        </p:txBody>
      </p:sp>
      <p:sp>
        <p:nvSpPr>
          <p:cNvPr id="43" name="CaixaDeTexto 26">
            <a:extLst>
              <a:ext uri="{FF2B5EF4-FFF2-40B4-BE49-F238E27FC236}">
                <a16:creationId xmlns:a16="http://schemas.microsoft.com/office/drawing/2014/main" id="{7F539BEF-B00F-F84C-BCAD-8E4DDFD24575}"/>
              </a:ext>
            </a:extLst>
          </p:cNvPr>
          <p:cNvSpPr txBox="1"/>
          <p:nvPr/>
        </p:nvSpPr>
        <p:spPr>
          <a:xfrm>
            <a:off x="8809406" y="3309323"/>
            <a:ext cx="1246415" cy="523220"/>
          </a:xfrm>
          <a:prstGeom prst="rect">
            <a:avLst/>
          </a:prstGeom>
          <a:noFill/>
        </p:spPr>
        <p:txBody>
          <a:bodyPr wrap="square" lIns="0" rtlCol="0">
            <a:spAutoFit/>
          </a:bodyPr>
          <a:lstStyle/>
          <a:p>
            <a:pPr fontAlgn="ctr"/>
            <a:r>
              <a:rPr lang="pt-BR" sz="14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Canais e Conveniência</a:t>
            </a:r>
          </a:p>
        </p:txBody>
      </p:sp>
      <p:grpSp>
        <p:nvGrpSpPr>
          <p:cNvPr id="121" name="Agrupar 120">
            <a:extLst>
              <a:ext uri="{FF2B5EF4-FFF2-40B4-BE49-F238E27FC236}">
                <a16:creationId xmlns:a16="http://schemas.microsoft.com/office/drawing/2014/main" id="{CFA92F2C-8875-1D46-8122-37F999C20185}"/>
              </a:ext>
            </a:extLst>
          </p:cNvPr>
          <p:cNvGrpSpPr/>
          <p:nvPr/>
        </p:nvGrpSpPr>
        <p:grpSpPr>
          <a:xfrm>
            <a:off x="6336973" y="3399949"/>
            <a:ext cx="2260742" cy="735586"/>
            <a:chOff x="6353910" y="3226231"/>
            <a:chExt cx="2260742" cy="735586"/>
          </a:xfrm>
        </p:grpSpPr>
        <p:sp>
          <p:nvSpPr>
            <p:cNvPr id="122" name="Retângulo 121">
              <a:extLst>
                <a:ext uri="{FF2B5EF4-FFF2-40B4-BE49-F238E27FC236}">
                  <a16:creationId xmlns:a16="http://schemas.microsoft.com/office/drawing/2014/main" id="{903592B8-1A0A-A44F-8380-889A318CCFD1}"/>
                </a:ext>
              </a:extLst>
            </p:cNvPr>
            <p:cNvSpPr/>
            <p:nvPr/>
          </p:nvSpPr>
          <p:spPr>
            <a:xfrm>
              <a:off x="6353910" y="3519379"/>
              <a:ext cx="2122108" cy="313089"/>
            </a:xfrm>
            <a:prstGeom prst="rect">
              <a:avLst/>
            </a:prstGeom>
            <a:gradFill>
              <a:gsLst>
                <a:gs pos="0">
                  <a:srgbClr val="FFC000"/>
                </a:gs>
                <a:gs pos="99000">
                  <a:srgbClr val="FFEE4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CaixaDeTexto 26">
              <a:extLst>
                <a:ext uri="{FF2B5EF4-FFF2-40B4-BE49-F238E27FC236}">
                  <a16:creationId xmlns:a16="http://schemas.microsoft.com/office/drawing/2014/main" id="{292D5A6D-C458-7746-BF17-265A63E23668}"/>
                </a:ext>
              </a:extLst>
            </p:cNvPr>
            <p:cNvSpPr txBox="1"/>
            <p:nvPr/>
          </p:nvSpPr>
          <p:spPr>
            <a:xfrm>
              <a:off x="7160723" y="3226231"/>
              <a:ext cx="1453929" cy="735586"/>
            </a:xfrm>
            <a:prstGeom prst="rect">
              <a:avLst/>
            </a:prstGeom>
            <a:noFill/>
            <a:ln>
              <a:noFill/>
            </a:ln>
          </p:spPr>
          <p:txBody>
            <a:bodyPr wrap="square" lIns="0" rtlCol="0">
              <a:spAutoFit/>
            </a:bodyPr>
            <a:lstStyle/>
            <a:p>
              <a:pPr>
                <a:lnSpc>
                  <a:spcPct val="110000"/>
                </a:lnSpc>
                <a:spcAft>
                  <a:spcPts val="1000"/>
                </a:spcAft>
              </a:pPr>
              <a:r>
                <a:rPr lang="pt-BR" sz="4000" b="1" spc="10" dirty="0">
                  <a:solidFill>
                    <a:schemeClr val="bg1"/>
                  </a:solidFill>
                  <a:latin typeface="Segoe UI" panose="020B0502040204020203" pitchFamily="34" charset="0"/>
                  <a:ea typeface="Century Gothic" charset="0"/>
                  <a:cs typeface="Segoe UI" panose="020B0502040204020203" pitchFamily="34" charset="0"/>
                </a:rPr>
                <a:t>32%</a:t>
              </a:r>
            </a:p>
          </p:txBody>
        </p:sp>
      </p:grpSp>
      <p:grpSp>
        <p:nvGrpSpPr>
          <p:cNvPr id="128" name="Agrupar 127">
            <a:extLst>
              <a:ext uri="{FF2B5EF4-FFF2-40B4-BE49-F238E27FC236}">
                <a16:creationId xmlns:a16="http://schemas.microsoft.com/office/drawing/2014/main" id="{D0C29187-680C-BE44-9B7B-D80B2087885E}"/>
              </a:ext>
            </a:extLst>
          </p:cNvPr>
          <p:cNvGrpSpPr/>
          <p:nvPr/>
        </p:nvGrpSpPr>
        <p:grpSpPr>
          <a:xfrm>
            <a:off x="2715784" y="3399949"/>
            <a:ext cx="2260742" cy="716350"/>
            <a:chOff x="6353910" y="3226231"/>
            <a:chExt cx="2260742" cy="716350"/>
          </a:xfrm>
        </p:grpSpPr>
        <p:sp>
          <p:nvSpPr>
            <p:cNvPr id="129" name="Retângulo 128">
              <a:extLst>
                <a:ext uri="{FF2B5EF4-FFF2-40B4-BE49-F238E27FC236}">
                  <a16:creationId xmlns:a16="http://schemas.microsoft.com/office/drawing/2014/main" id="{8587E5DE-8B9C-114F-BDC7-923BEAF0BD9F}"/>
                </a:ext>
              </a:extLst>
            </p:cNvPr>
            <p:cNvSpPr/>
            <p:nvPr/>
          </p:nvSpPr>
          <p:spPr>
            <a:xfrm>
              <a:off x="6353910" y="3519379"/>
              <a:ext cx="2122108" cy="313089"/>
            </a:xfrm>
            <a:prstGeom prst="rect">
              <a:avLst/>
            </a:prstGeom>
            <a:gradFill>
              <a:gsLst>
                <a:gs pos="0">
                  <a:srgbClr val="FFC000"/>
                </a:gs>
                <a:gs pos="99000">
                  <a:srgbClr val="FFEE4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CaixaDeTexto 26">
              <a:extLst>
                <a:ext uri="{FF2B5EF4-FFF2-40B4-BE49-F238E27FC236}">
                  <a16:creationId xmlns:a16="http://schemas.microsoft.com/office/drawing/2014/main" id="{7F086FFE-2EF7-8941-A671-625BD0CFBA66}"/>
                </a:ext>
              </a:extLst>
            </p:cNvPr>
            <p:cNvSpPr txBox="1"/>
            <p:nvPr/>
          </p:nvSpPr>
          <p:spPr>
            <a:xfrm>
              <a:off x="7160723" y="3226231"/>
              <a:ext cx="1453929" cy="716350"/>
            </a:xfrm>
            <a:prstGeom prst="rect">
              <a:avLst/>
            </a:prstGeom>
            <a:noFill/>
            <a:ln>
              <a:noFill/>
            </a:ln>
          </p:spPr>
          <p:txBody>
            <a:bodyPr wrap="square" lIns="0" rtlCol="0">
              <a:spAutoFit/>
            </a:bodyPr>
            <a:lstStyle/>
            <a:p>
              <a:pPr>
                <a:lnSpc>
                  <a:spcPct val="110000"/>
                </a:lnSpc>
                <a:spcAft>
                  <a:spcPts val="1000"/>
                </a:spcAft>
              </a:pPr>
              <a:r>
                <a:rPr lang="pt-BR" sz="4000" b="1" spc="10" dirty="0">
                  <a:solidFill>
                    <a:schemeClr val="bg1"/>
                  </a:solidFill>
                  <a:latin typeface="Segoe UI" panose="020B0502040204020203" pitchFamily="34" charset="0"/>
                  <a:ea typeface="Century Gothic" charset="0"/>
                  <a:cs typeface="Segoe UI" panose="020B0502040204020203" pitchFamily="34" charset="0"/>
                </a:rPr>
                <a:t>41%</a:t>
              </a:r>
            </a:p>
          </p:txBody>
        </p:sp>
      </p:grpSp>
      <p:grpSp>
        <p:nvGrpSpPr>
          <p:cNvPr id="131" name="Agrupar 130">
            <a:extLst>
              <a:ext uri="{FF2B5EF4-FFF2-40B4-BE49-F238E27FC236}">
                <a16:creationId xmlns:a16="http://schemas.microsoft.com/office/drawing/2014/main" id="{0332DAB0-B1AB-7C45-A31A-ADDBCFA3A094}"/>
              </a:ext>
            </a:extLst>
          </p:cNvPr>
          <p:cNvGrpSpPr/>
          <p:nvPr/>
        </p:nvGrpSpPr>
        <p:grpSpPr>
          <a:xfrm>
            <a:off x="4374497" y="3709942"/>
            <a:ext cx="597052" cy="290033"/>
            <a:chOff x="8063124" y="3700459"/>
            <a:chExt cx="597052" cy="290033"/>
          </a:xfrm>
        </p:grpSpPr>
        <p:sp>
          <p:nvSpPr>
            <p:cNvPr id="132" name="Title 1">
              <a:extLst>
                <a:ext uri="{FF2B5EF4-FFF2-40B4-BE49-F238E27FC236}">
                  <a16:creationId xmlns:a16="http://schemas.microsoft.com/office/drawing/2014/main" id="{F6C972CB-8890-C640-987E-A279F2D90CBB}"/>
                </a:ext>
              </a:extLst>
            </p:cNvPr>
            <p:cNvSpPr txBox="1">
              <a:spLocks/>
            </p:cNvSpPr>
            <p:nvPr/>
          </p:nvSpPr>
          <p:spPr>
            <a:xfrm>
              <a:off x="8299180" y="3731417"/>
              <a:ext cx="360996" cy="259075"/>
            </a:xfrm>
            <a:prstGeom prst="rect">
              <a:avLst/>
            </a:prstGeom>
            <a:noFill/>
          </p:spPr>
          <p:txBody>
            <a:bodyPr vert="horz" lIns="57367" tIns="28683" rIns="57367" bIns="28683" anchor="t"/>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r>
                <a:rPr lang="pt-BR" sz="1200" b="1" i="1" dirty="0">
                  <a:solidFill>
                    <a:srgbClr val="FF0000"/>
                  </a:solidFill>
                  <a:latin typeface="Segoe UI" panose="020B0502040204020203" pitchFamily="34" charset="0"/>
                  <a:ea typeface="Franklin Gothic Book" charset="0"/>
                  <a:cs typeface="Segoe UI" panose="020B0502040204020203" pitchFamily="34" charset="0"/>
                </a:rPr>
                <a:t>2</a:t>
              </a:r>
            </a:p>
          </p:txBody>
        </p:sp>
        <p:sp>
          <p:nvSpPr>
            <p:cNvPr id="133" name="Rectangle 25">
              <a:extLst>
                <a:ext uri="{FF2B5EF4-FFF2-40B4-BE49-F238E27FC236}">
                  <a16:creationId xmlns:a16="http://schemas.microsoft.com/office/drawing/2014/main" id="{AF062715-E943-C346-AB93-5887F0A5ABA1}"/>
                </a:ext>
              </a:extLst>
            </p:cNvPr>
            <p:cNvSpPr/>
            <p:nvPr/>
          </p:nvSpPr>
          <p:spPr>
            <a:xfrm>
              <a:off x="8063124" y="3700459"/>
              <a:ext cx="335348" cy="276999"/>
            </a:xfrm>
            <a:prstGeom prst="rect">
              <a:avLst/>
            </a:prstGeom>
            <a:noFill/>
          </p:spPr>
          <p:txBody>
            <a:bodyPr wrap="none">
              <a:spAutoFit/>
            </a:bodyPr>
            <a:lstStyle/>
            <a:p>
              <a:pPr algn="ctr" defTabSz="914340" fontAlgn="ctr"/>
              <a:r>
                <a:rPr lang="en-US" sz="1200" b="1" dirty="0">
                  <a:solidFill>
                    <a:srgbClr val="FF0000"/>
                  </a:solidFill>
                  <a:latin typeface="Wingdings 3" charset="2"/>
                  <a:ea typeface="Wingdings 3" charset="2"/>
                  <a:cs typeface="Segoe UI" panose="020B0502040204020203" pitchFamily="34" charset="0"/>
                </a:rPr>
                <a:t>q</a:t>
              </a:r>
            </a:p>
          </p:txBody>
        </p:sp>
      </p:grpSp>
      <p:sp>
        <p:nvSpPr>
          <p:cNvPr id="12" name="CaixaDeTexto 26">
            <a:extLst>
              <a:ext uri="{FF2B5EF4-FFF2-40B4-BE49-F238E27FC236}">
                <a16:creationId xmlns:a16="http://schemas.microsoft.com/office/drawing/2014/main" id="{F75791B8-4F4B-E54B-BFA8-278B149F3D46}"/>
              </a:ext>
            </a:extLst>
          </p:cNvPr>
          <p:cNvSpPr txBox="1"/>
          <p:nvPr/>
        </p:nvSpPr>
        <p:spPr>
          <a:xfrm>
            <a:off x="1337536" y="3280033"/>
            <a:ext cx="1154686" cy="784702"/>
          </a:xfrm>
          <a:prstGeom prst="rect">
            <a:avLst/>
          </a:prstGeom>
          <a:noFill/>
        </p:spPr>
        <p:txBody>
          <a:bodyPr wrap="square" lIns="0" rtlCol="0">
            <a:spAutoFit/>
          </a:bodyPr>
          <a:lstStyle/>
          <a:p>
            <a:pPr>
              <a:lnSpc>
                <a:spcPct val="110000"/>
              </a:lnSpc>
              <a:spcAft>
                <a:spcPts val="1000"/>
              </a:spcAft>
            </a:pPr>
            <a:r>
              <a:rPr lang="pt-BR" sz="1400" b="1" spc="10" dirty="0">
                <a:solidFill>
                  <a:schemeClr val="bg1"/>
                </a:solidFill>
                <a:latin typeface="Segoe UI" panose="020B0502040204020203" pitchFamily="34" charset="0"/>
                <a:ea typeface="Century Gothic" charset="0"/>
                <a:cs typeface="Segoe UI" panose="020B0502040204020203" pitchFamily="34" charset="0"/>
              </a:rPr>
              <a:t>Produtos e Serviços Adequados</a:t>
            </a:r>
          </a:p>
        </p:txBody>
      </p:sp>
      <p:pic>
        <p:nvPicPr>
          <p:cNvPr id="13" name="Imagem 12">
            <a:extLst>
              <a:ext uri="{FF2B5EF4-FFF2-40B4-BE49-F238E27FC236}">
                <a16:creationId xmlns:a16="http://schemas.microsoft.com/office/drawing/2014/main" id="{00B6CAD8-86E0-094D-9AB5-1600C8C286F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634863" y="3301030"/>
            <a:ext cx="560519" cy="560519"/>
          </a:xfrm>
          <a:prstGeom prst="rect">
            <a:avLst/>
          </a:prstGeom>
        </p:spPr>
      </p:pic>
      <p:sp>
        <p:nvSpPr>
          <p:cNvPr id="14" name="CaixaDeTexto 26">
            <a:extLst>
              <a:ext uri="{FF2B5EF4-FFF2-40B4-BE49-F238E27FC236}">
                <a16:creationId xmlns:a16="http://schemas.microsoft.com/office/drawing/2014/main" id="{DA04CCEB-315F-FB43-BC9A-562D985B5E49}"/>
              </a:ext>
            </a:extLst>
          </p:cNvPr>
          <p:cNvSpPr txBox="1"/>
          <p:nvPr/>
        </p:nvSpPr>
        <p:spPr>
          <a:xfrm>
            <a:off x="5893339" y="3256283"/>
            <a:ext cx="1741295" cy="738664"/>
          </a:xfrm>
          <a:prstGeom prst="rect">
            <a:avLst/>
          </a:prstGeom>
          <a:noFill/>
        </p:spPr>
        <p:txBody>
          <a:bodyPr wrap="square" lIns="0" rtlCol="0">
            <a:spAutoFit/>
          </a:bodyPr>
          <a:lstStyle/>
          <a:p>
            <a:pPr fontAlgn="ctr"/>
            <a:r>
              <a:rPr lang="pt-BR" sz="14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Relacionamento, Atendimento </a:t>
            </a:r>
            <a:br>
              <a:rPr lang="pt-BR" sz="14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e Agências</a:t>
            </a:r>
          </a:p>
        </p:txBody>
      </p:sp>
      <p:pic>
        <p:nvPicPr>
          <p:cNvPr id="48" name="Imagem 47">
            <a:extLst>
              <a:ext uri="{FF2B5EF4-FFF2-40B4-BE49-F238E27FC236}">
                <a16:creationId xmlns:a16="http://schemas.microsoft.com/office/drawing/2014/main" id="{ED360BF3-F47C-904E-B2EF-783B6806493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5218769" y="3277281"/>
            <a:ext cx="537903" cy="537903"/>
          </a:xfrm>
          <a:prstGeom prst="rect">
            <a:avLst/>
          </a:prstGeom>
        </p:spPr>
      </p:pic>
      <p:graphicFrame>
        <p:nvGraphicFramePr>
          <p:cNvPr id="34" name="Tabela 33">
            <a:extLst>
              <a:ext uri="{FF2B5EF4-FFF2-40B4-BE49-F238E27FC236}">
                <a16:creationId xmlns:a16="http://schemas.microsoft.com/office/drawing/2014/main" id="{4B78297E-D961-FB44-86E4-608D3BECBA4E}"/>
              </a:ext>
            </a:extLst>
          </p:cNvPr>
          <p:cNvGraphicFramePr>
            <a:graphicFrameLocks noGrp="1"/>
          </p:cNvGraphicFramePr>
          <p:nvPr/>
        </p:nvGraphicFramePr>
        <p:xfrm>
          <a:off x="8778428" y="4810263"/>
          <a:ext cx="2647395" cy="864000"/>
        </p:xfrm>
        <a:graphic>
          <a:graphicData uri="http://schemas.openxmlformats.org/drawingml/2006/table">
            <a:tbl>
              <a:tblPr>
                <a:tableStyleId>{5C22544A-7EE6-4342-B048-85BDC9FD1C3A}</a:tableStyleId>
              </a:tblPr>
              <a:tblGrid>
                <a:gridCol w="2647395">
                  <a:extLst>
                    <a:ext uri="{9D8B030D-6E8A-4147-A177-3AD203B41FA5}">
                      <a16:colId xmlns:a16="http://schemas.microsoft.com/office/drawing/2014/main" val="2116758276"/>
                    </a:ext>
                  </a:extLst>
                </a:gridCol>
              </a:tblGrid>
              <a:tr h="432000">
                <a:tc>
                  <a:txBody>
                    <a:bodyPr/>
                    <a:lstStyle/>
                    <a:p>
                      <a:pPr algn="l" fontAlgn="ctr"/>
                      <a:r>
                        <a:rPr lang="pt-BR" sz="1200" b="0" i="1" u="none" strike="noStrike" dirty="0">
                          <a:solidFill>
                            <a:srgbClr val="FFFFFF">
                              <a:alpha val="50000"/>
                            </a:srgbClr>
                          </a:solidFill>
                          <a:effectLst/>
                          <a:latin typeface="Segoe UI" panose="020B0502040204020203" pitchFamily="34" charset="0"/>
                        </a:rPr>
                        <a:t>&gt; Facilidade/dificuldade de operações e processos nos canais digitais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326950"/>
                  </a:ext>
                </a:extLst>
              </a:tr>
              <a:tr h="432000">
                <a:tc>
                  <a:txBody>
                    <a:bodyPr/>
                    <a:lstStyle/>
                    <a:p>
                      <a:pPr algn="l" fontAlgn="ctr"/>
                      <a:r>
                        <a:rPr lang="pt-BR" sz="1200" b="0" i="1" u="none" strike="noStrike" dirty="0">
                          <a:solidFill>
                            <a:srgbClr val="FFFFFF">
                              <a:alpha val="50000"/>
                            </a:srgbClr>
                          </a:solidFill>
                          <a:effectLst/>
                          <a:latin typeface="Segoe UI" panose="020B0502040204020203" pitchFamily="34" charset="0"/>
                        </a:rPr>
                        <a:t>&gt; Funcionamento/Funcionalidades de caixas eletrônicos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783910"/>
                  </a:ext>
                </a:extLst>
              </a:tr>
            </a:tbl>
          </a:graphicData>
        </a:graphic>
      </p:graphicFrame>
      <p:grpSp>
        <p:nvGrpSpPr>
          <p:cNvPr id="134" name="Agrupar 133">
            <a:extLst>
              <a:ext uri="{FF2B5EF4-FFF2-40B4-BE49-F238E27FC236}">
                <a16:creationId xmlns:a16="http://schemas.microsoft.com/office/drawing/2014/main" id="{F4611327-5FF2-2543-B420-9D3E9EF3CF23}"/>
              </a:ext>
            </a:extLst>
          </p:cNvPr>
          <p:cNvGrpSpPr/>
          <p:nvPr/>
        </p:nvGrpSpPr>
        <p:grpSpPr>
          <a:xfrm>
            <a:off x="8781995" y="4584408"/>
            <a:ext cx="2643828" cy="188520"/>
            <a:chOff x="663728" y="4928792"/>
            <a:chExt cx="2643828" cy="188520"/>
          </a:xfrm>
        </p:grpSpPr>
        <p:cxnSp>
          <p:nvCxnSpPr>
            <p:cNvPr id="135" name="Conector Reto 134">
              <a:extLst>
                <a:ext uri="{FF2B5EF4-FFF2-40B4-BE49-F238E27FC236}">
                  <a16:creationId xmlns:a16="http://schemas.microsoft.com/office/drawing/2014/main" id="{52D4E5F0-C64A-C64E-AA86-DC736453142D}"/>
                </a:ext>
              </a:extLst>
            </p:cNvPr>
            <p:cNvCxnSpPr>
              <a:cxnSpLocks/>
            </p:cNvCxnSpPr>
            <p:nvPr/>
          </p:nvCxnSpPr>
          <p:spPr>
            <a:xfrm>
              <a:off x="663728" y="5015548"/>
              <a:ext cx="264382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36" name="Triângulo Retângulo 135">
              <a:extLst>
                <a:ext uri="{FF2B5EF4-FFF2-40B4-BE49-F238E27FC236}">
                  <a16:creationId xmlns:a16="http://schemas.microsoft.com/office/drawing/2014/main" id="{44CD3EE2-951C-2947-8986-B67221FCE352}"/>
                </a:ext>
              </a:extLst>
            </p:cNvPr>
            <p:cNvSpPr/>
            <p:nvPr/>
          </p:nvSpPr>
          <p:spPr>
            <a:xfrm rot="18900000">
              <a:off x="716629" y="4928792"/>
              <a:ext cx="188520" cy="188520"/>
            </a:xfrm>
            <a:prstGeom prst="r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7" name="Rectangle 24">
            <a:extLst>
              <a:ext uri="{FF2B5EF4-FFF2-40B4-BE49-F238E27FC236}">
                <a16:creationId xmlns:a16="http://schemas.microsoft.com/office/drawing/2014/main" id="{B8A33687-DA81-8B47-86E7-F9043AF92645}"/>
              </a:ext>
            </a:extLst>
          </p:cNvPr>
          <p:cNvSpPr/>
          <p:nvPr/>
        </p:nvSpPr>
        <p:spPr>
          <a:xfrm>
            <a:off x="7946772" y="3711113"/>
            <a:ext cx="534146" cy="286311"/>
          </a:xfrm>
          <a:prstGeom prst="rect">
            <a:avLst/>
          </a:prstGeom>
          <a:noFill/>
        </p:spPr>
        <p:txBody>
          <a:bodyPr wrap="square">
            <a:spAutoFit/>
          </a:bodyPr>
          <a:lstStyle/>
          <a:p>
            <a:pPr algn="ctr" defTabSz="914340" fontAlgn="ctr"/>
            <a:r>
              <a:rPr lang="en-US" sz="1200" b="1" dirty="0">
                <a:solidFill>
                  <a:srgbClr val="0070C0"/>
                </a:solidFill>
                <a:latin typeface="Wingdings 3" charset="2"/>
                <a:ea typeface="Wingdings 3" charset="2"/>
                <a:cs typeface="Segoe UI" panose="020B0502040204020203" pitchFamily="34" charset="0"/>
              </a:rPr>
              <a:t>p</a:t>
            </a:r>
            <a:r>
              <a:rPr lang="pt-BR" sz="1200" i="1" dirty="0">
                <a:solidFill>
                  <a:srgbClr val="0070C0"/>
                </a:solidFill>
                <a:latin typeface="Segoe UI" panose="020B0502040204020203" pitchFamily="34" charset="0"/>
                <a:ea typeface="Franklin Gothic Book" charset="0"/>
                <a:cs typeface="Segoe UI" panose="020B0502040204020203" pitchFamily="34" charset="0"/>
              </a:rPr>
              <a:t> </a:t>
            </a:r>
            <a:r>
              <a:rPr lang="pt-BR" sz="1200" b="1" i="1" dirty="0">
                <a:solidFill>
                  <a:srgbClr val="0070C0"/>
                </a:solidFill>
                <a:latin typeface="Segoe UI" panose="020B0502040204020203" pitchFamily="34" charset="0"/>
                <a:ea typeface="Franklin Gothic Book" charset="0"/>
                <a:cs typeface="Segoe UI" panose="020B0502040204020203" pitchFamily="34" charset="0"/>
              </a:rPr>
              <a:t>1</a:t>
            </a:r>
            <a:endParaRPr lang="fr-FR" sz="1200" b="1" dirty="0">
              <a:solidFill>
                <a:srgbClr val="0070C0"/>
              </a:solidFill>
              <a:latin typeface="Wingdings 3" charset="2"/>
              <a:ea typeface="Wingdings 3" charset="2"/>
              <a:cs typeface="Segoe UI" panose="020B0502040204020203" pitchFamily="34" charset="0"/>
            </a:endParaRPr>
          </a:p>
        </p:txBody>
      </p:sp>
      <p:graphicFrame>
        <p:nvGraphicFramePr>
          <p:cNvPr id="89" name="Gráfico 88">
            <a:extLst>
              <a:ext uri="{FF2B5EF4-FFF2-40B4-BE49-F238E27FC236}">
                <a16:creationId xmlns:a16="http://schemas.microsoft.com/office/drawing/2014/main" id="{6DE1D6C0-1BD9-0F40-A410-1BFE11A83408}"/>
              </a:ext>
            </a:extLst>
          </p:cNvPr>
          <p:cNvGraphicFramePr>
            <a:graphicFrameLocks/>
          </p:cNvGraphicFramePr>
          <p:nvPr/>
        </p:nvGraphicFramePr>
        <p:xfrm>
          <a:off x="517182" y="4371145"/>
          <a:ext cx="2998800" cy="475200"/>
        </p:xfrm>
        <a:graphic>
          <a:graphicData uri="http://schemas.openxmlformats.org/drawingml/2006/chart">
            <c:chart xmlns:c="http://schemas.openxmlformats.org/drawingml/2006/chart" xmlns:r="http://schemas.openxmlformats.org/officeDocument/2006/relationships" r:id="rId11"/>
          </a:graphicData>
        </a:graphic>
      </p:graphicFrame>
      <p:sp>
        <p:nvSpPr>
          <p:cNvPr id="51" name="CaixaDeTexto 26">
            <a:extLst>
              <a:ext uri="{FF2B5EF4-FFF2-40B4-BE49-F238E27FC236}">
                <a16:creationId xmlns:a16="http://schemas.microsoft.com/office/drawing/2014/main" id="{7863B5AD-49A7-6846-906F-4CAE370CD482}"/>
              </a:ext>
            </a:extLst>
          </p:cNvPr>
          <p:cNvSpPr txBox="1"/>
          <p:nvPr/>
        </p:nvSpPr>
        <p:spPr>
          <a:xfrm>
            <a:off x="663728" y="4218738"/>
            <a:ext cx="1787495" cy="261610"/>
          </a:xfrm>
          <a:prstGeom prst="rect">
            <a:avLst/>
          </a:prstGeom>
          <a:noFill/>
        </p:spPr>
        <p:txBody>
          <a:bodyPr wrap="square" lIns="0" rtlCol="0">
            <a:spAutoFit/>
          </a:bodyPr>
          <a:lstStyle/>
          <a:p>
            <a:pPr fontAlgn="ctr"/>
            <a:r>
              <a:rPr lang="pt-BR" sz="1100" b="1"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Teor da resposta:</a:t>
            </a:r>
          </a:p>
        </p:txBody>
      </p:sp>
      <p:sp>
        <p:nvSpPr>
          <p:cNvPr id="69" name="CaixaDeTexto 26">
            <a:extLst>
              <a:ext uri="{FF2B5EF4-FFF2-40B4-BE49-F238E27FC236}">
                <a16:creationId xmlns:a16="http://schemas.microsoft.com/office/drawing/2014/main" id="{45E8183C-0517-1042-BA97-11B67F34A540}"/>
              </a:ext>
            </a:extLst>
          </p:cNvPr>
          <p:cNvSpPr txBox="1"/>
          <p:nvPr/>
        </p:nvSpPr>
        <p:spPr>
          <a:xfrm>
            <a:off x="663729" y="4667783"/>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Positivo</a:t>
            </a:r>
          </a:p>
        </p:txBody>
      </p:sp>
      <p:sp>
        <p:nvSpPr>
          <p:cNvPr id="70" name="CaixaDeTexto 26">
            <a:extLst>
              <a:ext uri="{FF2B5EF4-FFF2-40B4-BE49-F238E27FC236}">
                <a16:creationId xmlns:a16="http://schemas.microsoft.com/office/drawing/2014/main" id="{D8B330A0-3808-594F-8D02-83C7777815E2}"/>
              </a:ext>
            </a:extLst>
          </p:cNvPr>
          <p:cNvSpPr txBox="1"/>
          <p:nvPr/>
        </p:nvSpPr>
        <p:spPr>
          <a:xfrm>
            <a:off x="2866601" y="4667783"/>
            <a:ext cx="624253" cy="246221"/>
          </a:xfrm>
          <a:prstGeom prst="rect">
            <a:avLst/>
          </a:prstGeom>
          <a:noFill/>
        </p:spPr>
        <p:txBody>
          <a:bodyPr wrap="square" lIns="0" rtlCol="0">
            <a:spAutoFit/>
          </a:bodyPr>
          <a:lstStyle/>
          <a:p>
            <a:pPr fontAlgn="ctr"/>
            <a:r>
              <a:rPr lang="pt-BR" sz="1000" i="1" dirty="0">
                <a:solidFill>
                  <a:schemeClr val="bg1"/>
                </a:solidFill>
                <a:latin typeface="Segoe UI" panose="020B0502040204020203" pitchFamily="34" charset="0"/>
                <a:ea typeface="Segoe UI Symbol" panose="020B0502040204020203" pitchFamily="34" charset="0"/>
                <a:cs typeface="Segoe UI" panose="020B0502040204020203" pitchFamily="34" charset="0"/>
              </a:rPr>
              <a:t>Negativo</a:t>
            </a:r>
          </a:p>
        </p:txBody>
      </p:sp>
      <p:grpSp>
        <p:nvGrpSpPr>
          <p:cNvPr id="29" name="Agrupar 28">
            <a:extLst>
              <a:ext uri="{FF2B5EF4-FFF2-40B4-BE49-F238E27FC236}">
                <a16:creationId xmlns:a16="http://schemas.microsoft.com/office/drawing/2014/main" id="{ED3CEABA-905F-B343-BF01-DCF8D45BFE25}"/>
              </a:ext>
            </a:extLst>
          </p:cNvPr>
          <p:cNvGrpSpPr/>
          <p:nvPr/>
        </p:nvGrpSpPr>
        <p:grpSpPr>
          <a:xfrm>
            <a:off x="663728" y="4928792"/>
            <a:ext cx="4270663" cy="188520"/>
            <a:chOff x="663728" y="4928792"/>
            <a:chExt cx="4270663" cy="188520"/>
          </a:xfrm>
        </p:grpSpPr>
        <p:cxnSp>
          <p:nvCxnSpPr>
            <p:cNvPr id="23" name="Conector Reto 22">
              <a:extLst>
                <a:ext uri="{FF2B5EF4-FFF2-40B4-BE49-F238E27FC236}">
                  <a16:creationId xmlns:a16="http://schemas.microsoft.com/office/drawing/2014/main" id="{91066896-A69E-F544-94B2-6A0DC0A885A8}"/>
                </a:ext>
              </a:extLst>
            </p:cNvPr>
            <p:cNvCxnSpPr>
              <a:cxnSpLocks/>
            </p:cNvCxnSpPr>
            <p:nvPr/>
          </p:nvCxnSpPr>
          <p:spPr>
            <a:xfrm>
              <a:off x="663728" y="5015548"/>
              <a:ext cx="4270663"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75" name="Triângulo Retângulo 74">
              <a:extLst>
                <a:ext uri="{FF2B5EF4-FFF2-40B4-BE49-F238E27FC236}">
                  <a16:creationId xmlns:a16="http://schemas.microsoft.com/office/drawing/2014/main" id="{0CBC03C3-9079-DC40-B13E-64A29E8A1BE6}"/>
                </a:ext>
              </a:extLst>
            </p:cNvPr>
            <p:cNvSpPr/>
            <p:nvPr/>
          </p:nvSpPr>
          <p:spPr>
            <a:xfrm rot="18900000">
              <a:off x="716629" y="4928792"/>
              <a:ext cx="188520" cy="188520"/>
            </a:xfrm>
            <a:prstGeom prst="r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99881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249DD1-2D9F-B246-AEE1-F980267D0E1B}"/>
              </a:ext>
            </a:extLst>
          </p:cNvPr>
          <p:cNvSpPr>
            <a:spLocks noGrp="1"/>
          </p:cNvSpPr>
          <p:nvPr>
            <p:ph type="title"/>
          </p:nvPr>
        </p:nvSpPr>
        <p:spPr>
          <a:xfrm>
            <a:off x="459181" y="353768"/>
            <a:ext cx="11261420" cy="424732"/>
          </a:xfrm>
        </p:spPr>
        <p:txBody>
          <a:bodyPr/>
          <a:lstStyle/>
          <a:p>
            <a:r>
              <a:rPr lang="pt-BR" dirty="0"/>
              <a:t>COMENTÁRIOS ESPONTÂNEOS NA PESQUISA</a:t>
            </a:r>
          </a:p>
        </p:txBody>
      </p:sp>
      <p:sp>
        <p:nvSpPr>
          <p:cNvPr id="12" name="Espaço Reservado para Texto 11">
            <a:extLst>
              <a:ext uri="{FF2B5EF4-FFF2-40B4-BE49-F238E27FC236}">
                <a16:creationId xmlns:a16="http://schemas.microsoft.com/office/drawing/2014/main" id="{A49E638B-4CA4-CE47-9323-8D574557226B}"/>
              </a:ext>
            </a:extLst>
          </p:cNvPr>
          <p:cNvSpPr>
            <a:spLocks noGrp="1"/>
          </p:cNvSpPr>
          <p:nvPr>
            <p:ph type="body" sz="quarter" idx="13"/>
          </p:nvPr>
        </p:nvSpPr>
        <p:spPr>
          <a:xfrm>
            <a:off x="452294" y="706125"/>
            <a:ext cx="11281559" cy="413959"/>
          </a:xfrm>
          <a:noFill/>
        </p:spPr>
        <p:txBody>
          <a:bodyPr vert="horz" wrap="square" lIns="0" tIns="45720" rIns="0" bIns="45720" rtlCol="0">
            <a:spAutoFit/>
          </a:bodyPr>
          <a:lstStyle/>
          <a:p>
            <a:pPr>
              <a:spcAft>
                <a:spcPts val="1000"/>
              </a:spcAft>
            </a:pPr>
            <a:r>
              <a:rPr lang="pt-BR" sz="2000" dirty="0"/>
              <a:t>UAV e URV</a:t>
            </a:r>
          </a:p>
        </p:txBody>
      </p:sp>
      <p:sp>
        <p:nvSpPr>
          <p:cNvPr id="14" name="Espaço Reservado para Texto 18">
            <a:extLst>
              <a:ext uri="{FF2B5EF4-FFF2-40B4-BE49-F238E27FC236}">
                <a16:creationId xmlns:a16="http://schemas.microsoft.com/office/drawing/2014/main" id="{5D44546F-B0C0-ED48-BE25-AE931F083B45}"/>
              </a:ext>
            </a:extLst>
          </p:cNvPr>
          <p:cNvSpPr>
            <a:spLocks noGrp="1"/>
          </p:cNvSpPr>
          <p:nvPr>
            <p:ph type="body" sz="quarter" idx="14"/>
          </p:nvPr>
        </p:nvSpPr>
        <p:spPr>
          <a:xfrm>
            <a:off x="458788" y="1236494"/>
            <a:ext cx="11261725" cy="1495666"/>
          </a:xfrm>
        </p:spPr>
        <p:txBody>
          <a:bodyPr/>
          <a:lstStyle/>
          <a:p>
            <a:r>
              <a:rPr lang="pt-BR" spc="40" dirty="0">
                <a:solidFill>
                  <a:schemeClr val="tx1">
                    <a:lumMod val="95000"/>
                    <a:lumOff val="5000"/>
                  </a:schemeClr>
                </a:solidFill>
                <a:latin typeface="Segoe UI Symbol" panose="020B0502040204020203" pitchFamily="34" charset="0"/>
              </a:rPr>
              <a:t>Na comparação entre clientes das diferentes Unidades BB, o</a:t>
            </a:r>
            <a:r>
              <a:rPr lang="pt-BR" spc="40" dirty="0">
                <a:solidFill>
                  <a:schemeClr val="tx1">
                    <a:lumMod val="95000"/>
                    <a:lumOff val="5000"/>
                  </a:schemeClr>
                </a:solidFill>
              </a:rPr>
              <a:t>s comentários espontâneos sobre</a:t>
            </a:r>
            <a:r>
              <a:rPr lang="pt-BR" b="1" spc="40" dirty="0">
                <a:solidFill>
                  <a:schemeClr val="tx1">
                    <a:lumMod val="95000"/>
                    <a:lumOff val="5000"/>
                  </a:schemeClr>
                </a:solidFill>
              </a:rPr>
              <a:t> Produtos e Serviços do Banco </a:t>
            </a:r>
            <a:r>
              <a:rPr lang="pt-BR" spc="40" dirty="0">
                <a:solidFill>
                  <a:schemeClr val="tx1">
                    <a:lumMod val="95000"/>
                    <a:lumOff val="5000"/>
                  </a:schemeClr>
                </a:solidFill>
              </a:rPr>
              <a:t>têm forte teor negativo e são mais comuns entre clientes da UAV, enquanto a URV tem mais menções direcionadas à Relacionamento (maior teor positivo frente à UAV). As observações sobre </a:t>
            </a:r>
            <a:r>
              <a:rPr lang="pt-BR" b="1" spc="40" dirty="0">
                <a:solidFill>
                  <a:schemeClr val="tx1">
                    <a:lumMod val="95000"/>
                    <a:lumOff val="5000"/>
                  </a:schemeClr>
                </a:solidFill>
              </a:rPr>
              <a:t>Canais e Conveniência</a:t>
            </a:r>
            <a:r>
              <a:rPr lang="pt-BR" spc="40" dirty="0">
                <a:solidFill>
                  <a:schemeClr val="tx1">
                    <a:lumMod val="95000"/>
                    <a:lumOff val="5000"/>
                  </a:schemeClr>
                </a:solidFill>
              </a:rPr>
              <a:t> são similares entre as unidades e apresentam tendência de melhoria na percepção dos aspectos positivos, que cresceram em relação ao início do trimestre. </a:t>
            </a:r>
            <a:br>
              <a:rPr lang="pt-BR" spc="40" dirty="0">
                <a:solidFill>
                  <a:schemeClr val="tx1">
                    <a:lumMod val="95000"/>
                    <a:lumOff val="5000"/>
                  </a:schemeClr>
                </a:solidFill>
              </a:rPr>
            </a:br>
            <a:r>
              <a:rPr lang="pt-BR" spc="40" dirty="0">
                <a:solidFill>
                  <a:schemeClr val="tx1">
                    <a:lumMod val="95000"/>
                    <a:lumOff val="5000"/>
                  </a:schemeClr>
                </a:solidFill>
                <a:latin typeface="Segoe UI Symbol" panose="020B0502040204020203" pitchFamily="34" charset="0"/>
              </a:rPr>
              <a:t>Vale ressaltar, ainda, que clientes UAV indicam mais aspectos Institucionais do BB como responsáveis, principalmente, pela sua satisfação com o Banco, já que essas respostas são predominantemente positivas.</a:t>
            </a:r>
            <a:endParaRPr lang="pt-BR" spc="40" dirty="0"/>
          </a:p>
        </p:txBody>
      </p:sp>
      <p:graphicFrame>
        <p:nvGraphicFramePr>
          <p:cNvPr id="8" name="Tabela 7">
            <a:extLst>
              <a:ext uri="{FF2B5EF4-FFF2-40B4-BE49-F238E27FC236}">
                <a16:creationId xmlns:a16="http://schemas.microsoft.com/office/drawing/2014/main" id="{60BBCAC7-779B-B24D-BC88-68D885086270}"/>
              </a:ext>
            </a:extLst>
          </p:cNvPr>
          <p:cNvGraphicFramePr>
            <a:graphicFrameLocks noGrp="1"/>
          </p:cNvGraphicFramePr>
          <p:nvPr>
            <p:extLst>
              <p:ext uri="{D42A27DB-BD31-4B8C-83A1-F6EECF244321}">
                <p14:modId xmlns:p14="http://schemas.microsoft.com/office/powerpoint/2010/main" val="1865691731"/>
              </p:ext>
            </p:extLst>
          </p:nvPr>
        </p:nvGraphicFramePr>
        <p:xfrm>
          <a:off x="638059" y="2947412"/>
          <a:ext cx="10802320" cy="2664000"/>
        </p:xfrm>
        <a:graphic>
          <a:graphicData uri="http://schemas.openxmlformats.org/drawingml/2006/table">
            <a:tbl>
              <a:tblPr firstRow="1" bandRow="1"/>
              <a:tblGrid>
                <a:gridCol w="3956400">
                  <a:extLst>
                    <a:ext uri="{9D8B030D-6E8A-4147-A177-3AD203B41FA5}">
                      <a16:colId xmlns:a16="http://schemas.microsoft.com/office/drawing/2014/main" val="475569345"/>
                    </a:ext>
                  </a:extLst>
                </a:gridCol>
                <a:gridCol w="855740">
                  <a:extLst>
                    <a:ext uri="{9D8B030D-6E8A-4147-A177-3AD203B41FA5}">
                      <a16:colId xmlns:a16="http://schemas.microsoft.com/office/drawing/2014/main" val="3819214951"/>
                    </a:ext>
                  </a:extLst>
                </a:gridCol>
                <a:gridCol w="855740">
                  <a:extLst>
                    <a:ext uri="{9D8B030D-6E8A-4147-A177-3AD203B41FA5}">
                      <a16:colId xmlns:a16="http://schemas.microsoft.com/office/drawing/2014/main" val="1882927766"/>
                    </a:ext>
                  </a:extLst>
                </a:gridCol>
                <a:gridCol w="855740">
                  <a:extLst>
                    <a:ext uri="{9D8B030D-6E8A-4147-A177-3AD203B41FA5}">
                      <a16:colId xmlns:a16="http://schemas.microsoft.com/office/drawing/2014/main" val="853158090"/>
                    </a:ext>
                  </a:extLst>
                </a:gridCol>
                <a:gridCol w="855740">
                  <a:extLst>
                    <a:ext uri="{9D8B030D-6E8A-4147-A177-3AD203B41FA5}">
                      <a16:colId xmlns:a16="http://schemas.microsoft.com/office/drawing/2014/main" val="2853718313"/>
                    </a:ext>
                  </a:extLst>
                </a:gridCol>
                <a:gridCol w="855740">
                  <a:extLst>
                    <a:ext uri="{9D8B030D-6E8A-4147-A177-3AD203B41FA5}">
                      <a16:colId xmlns:a16="http://schemas.microsoft.com/office/drawing/2014/main" val="4227603424"/>
                    </a:ext>
                  </a:extLst>
                </a:gridCol>
                <a:gridCol w="855740">
                  <a:extLst>
                    <a:ext uri="{9D8B030D-6E8A-4147-A177-3AD203B41FA5}">
                      <a16:colId xmlns:a16="http://schemas.microsoft.com/office/drawing/2014/main" val="826436550"/>
                    </a:ext>
                  </a:extLst>
                </a:gridCol>
                <a:gridCol w="855740">
                  <a:extLst>
                    <a:ext uri="{9D8B030D-6E8A-4147-A177-3AD203B41FA5}">
                      <a16:colId xmlns:a16="http://schemas.microsoft.com/office/drawing/2014/main" val="3886459898"/>
                    </a:ext>
                  </a:extLst>
                </a:gridCol>
                <a:gridCol w="855740">
                  <a:extLst>
                    <a:ext uri="{9D8B030D-6E8A-4147-A177-3AD203B41FA5}">
                      <a16:colId xmlns:a16="http://schemas.microsoft.com/office/drawing/2014/main" val="2422747567"/>
                    </a:ext>
                  </a:extLst>
                </a:gridCol>
              </a:tblGrid>
              <a:tr h="432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100" b="1" spc="300" dirty="0">
                          <a:solidFill>
                            <a:schemeClr val="bg1"/>
                          </a:solidFill>
                          <a:latin typeface="Segoe UI" panose="020B0502040204020203" pitchFamily="34" charset="0"/>
                          <a:ea typeface="Franklin Gothic Book" charset="0"/>
                          <a:cs typeface="Segoe UI" panose="020B0502040204020203" pitchFamily="34" charset="0"/>
                        </a:rPr>
                        <a:t>DISTRIBUIÇÃO DOS COMENTÁRIOS</a:t>
                      </a:r>
                      <a:br>
                        <a:rPr lang="pt-BR" sz="1100" b="1" spc="300" dirty="0">
                          <a:solidFill>
                            <a:schemeClr val="bg1"/>
                          </a:solidFill>
                          <a:latin typeface="Segoe UI" panose="020B0502040204020203" pitchFamily="34" charset="0"/>
                          <a:ea typeface="Franklin Gothic Book" charset="0"/>
                          <a:cs typeface="Segoe UI" panose="020B0502040204020203" pitchFamily="34" charset="0"/>
                        </a:rPr>
                      </a:br>
                      <a:r>
                        <a:rPr lang="pt-BR" sz="1100" b="1" spc="300" dirty="0">
                          <a:solidFill>
                            <a:schemeClr val="bg1"/>
                          </a:solidFill>
                          <a:latin typeface="Segoe UI" panose="020B0502040204020203" pitchFamily="34" charset="0"/>
                          <a:ea typeface="Franklin Gothic Book" charset="0"/>
                          <a:cs typeface="Segoe UI" panose="020B0502040204020203" pitchFamily="34" charset="0"/>
                        </a:rPr>
                        <a:t>FEITOS NA PESQUISA</a:t>
                      </a:r>
                    </a:p>
                  </a:txBody>
                  <a:tcPr marL="108000" marR="8906" marT="890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2B35"/>
                    </a:solidFill>
                  </a:tcPr>
                </a:tc>
                <a:tc gridSpan="4">
                  <a:txBody>
                    <a:bodyPr/>
                    <a:lstStyle/>
                    <a:p>
                      <a:pPr algn="ctr" rtl="0" fontAlgn="ctr"/>
                      <a:r>
                        <a:rPr lang="pt-BR" sz="1200" b="1" i="0" u="none" strike="noStrike" spc="40" baseline="0" dirty="0">
                          <a:solidFill>
                            <a:srgbClr val="000000"/>
                          </a:solidFill>
                          <a:effectLst/>
                          <a:latin typeface="Segoe UI" panose="020B0502040204020203" pitchFamily="34" charset="0"/>
                          <a:cs typeface="Segoe UI" panose="020B0502040204020203" pitchFamily="34" charset="0"/>
                        </a:rPr>
                        <a:t> UAV</a:t>
                      </a:r>
                    </a:p>
                  </a:txBody>
                  <a:tcPr marL="8906" marR="8906" marT="890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D966"/>
                    </a:solidFill>
                  </a:tcPr>
                </a:tc>
                <a:tc hMerge="1">
                  <a:txBody>
                    <a:bodyPr/>
                    <a:lstStyle/>
                    <a:p>
                      <a:endParaRPr lang="pt-BR"/>
                    </a:p>
                  </a:txBody>
                  <a:tcPr/>
                </a:tc>
                <a:tc hMerge="1">
                  <a:txBody>
                    <a:bodyPr/>
                    <a:lstStyle/>
                    <a:p>
                      <a:endParaRPr lang="pt-BR"/>
                    </a:p>
                  </a:txBody>
                  <a:tcPr/>
                </a:tc>
                <a:tc hMerge="1">
                  <a:txBody>
                    <a:bodyPr/>
                    <a:lstStyle/>
                    <a:p>
                      <a:endParaRPr lang="pt-BR"/>
                    </a:p>
                  </a:txBody>
                  <a:tcPr/>
                </a:tc>
                <a:tc gridSpan="4">
                  <a:txBody>
                    <a:bodyPr/>
                    <a:lstStyle/>
                    <a:p>
                      <a:pPr algn="ctr" rtl="0" fontAlgn="ctr"/>
                      <a:r>
                        <a:rPr lang="pt-BR" sz="1200" b="1" i="0" u="none" strike="noStrike" spc="40" baseline="0" dirty="0">
                          <a:solidFill>
                            <a:srgbClr val="000000"/>
                          </a:solidFill>
                          <a:effectLst/>
                          <a:latin typeface="Segoe UI" panose="020B0502040204020203" pitchFamily="34" charset="0"/>
                          <a:cs typeface="Segoe UI" panose="020B0502040204020203" pitchFamily="34" charset="0"/>
                        </a:rPr>
                        <a:t>URV</a:t>
                      </a:r>
                    </a:p>
                  </a:txBody>
                  <a:tcPr marL="8906" marR="8906" marT="890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574588605"/>
                  </a:ext>
                </a:extLst>
              </a:tr>
              <a:tr h="252000">
                <a:tc>
                  <a:txBody>
                    <a:bodyPr/>
                    <a:lstStyle/>
                    <a:p>
                      <a:pPr algn="l" rtl="0" fontAlgn="ctr"/>
                      <a:endParaRPr lang="pt-BR" sz="1200" b="0" i="0" u="none" strike="noStrike" spc="40" baseline="0" dirty="0">
                        <a:solidFill>
                          <a:srgbClr val="000000"/>
                        </a:solidFill>
                        <a:effectLst/>
                        <a:latin typeface="Segoe UI" panose="020B0502040204020203" pitchFamily="34" charset="0"/>
                        <a:cs typeface="Segoe UI" panose="020B0502040204020203" pitchFamily="34" charset="0"/>
                      </a:endParaRPr>
                    </a:p>
                  </a:txBody>
                  <a:tcPr marL="108000" marR="8906" marT="8906"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solidFill>
                          <a:effectLst/>
                          <a:latin typeface="Segoe UI" panose="020B0502040204020203" pitchFamily="34" charset="0"/>
                          <a:cs typeface="Segoe UI" panose="020B0502040204020203" pitchFamily="34" charset="0"/>
                        </a:rPr>
                        <a:t>Total</a:t>
                      </a:r>
                    </a:p>
                  </a:txBody>
                  <a:tcPr marL="9525" marR="9525" marT="9525" marB="0" anchor="ctr">
                    <a:lnL>
                      <a:noFill/>
                    </a:lnL>
                    <a:lnR>
                      <a:noFill/>
                    </a:lnR>
                    <a:lnT w="12700" cap="flat" cmpd="sng" algn="ctr">
                      <a:noFill/>
                      <a:prstDash val="solid"/>
                      <a:round/>
                      <a:headEnd type="none" w="med" len="med"/>
                      <a:tailEnd type="none" w="med" len="med"/>
                    </a:lnT>
                    <a:lnB>
                      <a:noFill/>
                    </a:lnB>
                    <a:solidFill>
                      <a:schemeClr val="bg1">
                        <a:lumMod val="95000"/>
                      </a:schemeClr>
                    </a:solidFill>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Positivo</a:t>
                      </a:r>
                    </a:p>
                  </a:txBody>
                  <a:tcPr marL="9525" marR="9525" marT="9525"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Neutro</a:t>
                      </a:r>
                    </a:p>
                  </a:txBody>
                  <a:tcPr marL="9525" marR="9525" marT="9525"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Negativo</a:t>
                      </a:r>
                    </a:p>
                  </a:txBody>
                  <a:tcPr marL="9525" marR="9525" marT="9525"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solidFill>
                          <a:effectLst/>
                          <a:latin typeface="Segoe UI" panose="020B0502040204020203" pitchFamily="34" charset="0"/>
                          <a:cs typeface="Segoe UI" panose="020B0502040204020203" pitchFamily="34" charset="0"/>
                        </a:rPr>
                        <a:t>Total</a:t>
                      </a:r>
                    </a:p>
                  </a:txBody>
                  <a:tcPr marL="9525" marR="9525" marT="9525" marB="0" anchor="ctr">
                    <a:lnL>
                      <a:noFill/>
                    </a:lnL>
                    <a:lnR>
                      <a:noFill/>
                    </a:lnR>
                    <a:lnT w="12700" cap="flat" cmpd="sng" algn="ctr">
                      <a:noFill/>
                      <a:prstDash val="solid"/>
                      <a:round/>
                      <a:headEnd type="none" w="med" len="med"/>
                      <a:tailEnd type="none" w="med" len="med"/>
                    </a:lnT>
                    <a:lnB>
                      <a:noFill/>
                    </a:lnB>
                    <a:solidFill>
                      <a:schemeClr val="bg1">
                        <a:lumMod val="95000"/>
                      </a:schemeClr>
                    </a:solidFill>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Positivo</a:t>
                      </a:r>
                    </a:p>
                  </a:txBody>
                  <a:tcPr marL="9525" marR="9525" marT="9525"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Neutro</a:t>
                      </a:r>
                    </a:p>
                  </a:txBody>
                  <a:tcPr marL="9525" marR="9525" marT="9525" marB="0" anchor="ctr">
                    <a:lnL>
                      <a:noFill/>
                    </a:lnL>
                    <a:lnR>
                      <a:noFill/>
                    </a:lnR>
                    <a:lnT w="12700" cap="flat" cmpd="sng" algn="ctr">
                      <a:noFill/>
                      <a:prstDash val="solid"/>
                      <a:round/>
                      <a:headEnd type="none" w="med" len="med"/>
                      <a:tailEnd type="none" w="med" len="med"/>
                    </a:lnT>
                    <a:lnB>
                      <a:noFill/>
                    </a:lnB>
                  </a:tcPr>
                </a:tc>
                <a:tc>
                  <a:txBody>
                    <a:bodyPr/>
                    <a:lstStyle/>
                    <a:p>
                      <a:pPr algn="ctr" fontAlgn="ctr"/>
                      <a:r>
                        <a:rPr lang="pt-BR" sz="1200" b="0" i="1" u="none" strike="noStrike" spc="40" baseline="0" dirty="0">
                          <a:solidFill>
                            <a:schemeClr val="tx1">
                              <a:lumMod val="50000"/>
                              <a:lumOff val="50000"/>
                            </a:schemeClr>
                          </a:solidFill>
                          <a:effectLst/>
                          <a:latin typeface="Segoe UI" panose="020B0502040204020203" pitchFamily="34" charset="0"/>
                          <a:cs typeface="Segoe UI" panose="020B0502040204020203" pitchFamily="34" charset="0"/>
                        </a:rPr>
                        <a:t>Negativo</a:t>
                      </a:r>
                    </a:p>
                  </a:txBody>
                  <a:tcPr marL="9525" marR="9525" marT="9525" marB="0" anchor="ctr">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647550235"/>
                  </a:ext>
                </a:extLst>
              </a:tr>
              <a:tr h="396000">
                <a:tc>
                  <a:txBody>
                    <a:bodyPr/>
                    <a:lstStyle/>
                    <a:p>
                      <a:pPr algn="l" fontAlgn="ctr"/>
                      <a:r>
                        <a:rPr lang="pt-BR" sz="1400" b="0" i="0" u="none" strike="noStrike" spc="40" baseline="0" dirty="0">
                          <a:solidFill>
                            <a:srgbClr val="000000"/>
                          </a:solidFill>
                          <a:effectLst/>
                          <a:latin typeface="Segoe UI" panose="020B0502040204020203" pitchFamily="34" charset="0"/>
                          <a:cs typeface="Segoe UI" panose="020B0502040204020203" pitchFamily="34" charset="0"/>
                        </a:rPr>
                        <a:t>Relacionamento, atendimento e agências</a:t>
                      </a:r>
                    </a:p>
                  </a:txBody>
                  <a:tcPr marL="10800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30,5%</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dirty="0">
                          <a:solidFill>
                            <a:srgbClr val="000000"/>
                          </a:solidFill>
                          <a:effectLst/>
                          <a:latin typeface="Segoe UI" panose="020B0502040204020203" pitchFamily="34" charset="0"/>
                        </a:rPr>
                        <a:t>29,7%</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0,1%</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70,1%</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36,2%</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37,3%</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0,0%</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62,7%</a:t>
                      </a:r>
                    </a:p>
                  </a:txBody>
                  <a:tcPr marL="9525" marR="9525" marT="9525" marB="0" anchor="ctr">
                    <a:lnL>
                      <a:noFill/>
                    </a:lnL>
                    <a:lnR>
                      <a:noFill/>
                    </a:lnR>
                    <a:lnT>
                      <a:noFill/>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22446833"/>
                  </a:ext>
                </a:extLst>
              </a:tr>
              <a:tr h="396000">
                <a:tc>
                  <a:txBody>
                    <a:bodyPr/>
                    <a:lstStyle/>
                    <a:p>
                      <a:pPr algn="l" fontAlgn="ctr"/>
                      <a:r>
                        <a:rPr lang="pt-BR" sz="1400" b="0" i="0" u="none" strike="noStrike" spc="40" baseline="0" dirty="0">
                          <a:solidFill>
                            <a:srgbClr val="000000"/>
                          </a:solidFill>
                          <a:effectLst/>
                          <a:latin typeface="Segoe UI" panose="020B0502040204020203" pitchFamily="34" charset="0"/>
                          <a:cs typeface="Segoe UI" panose="020B0502040204020203" pitchFamily="34" charset="0"/>
                        </a:rPr>
                        <a:t>Produtos e Serviços do Banco</a:t>
                      </a:r>
                    </a:p>
                  </a:txBody>
                  <a:tcPr marL="10800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41,9%</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4,6%</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0,1%</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95,3%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38,7%</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4,3%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0,1%</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95,6%</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694994384"/>
                  </a:ext>
                </a:extLst>
              </a:tr>
              <a:tr h="396000">
                <a:tc>
                  <a:txBody>
                    <a:bodyPr/>
                    <a:lstStyle/>
                    <a:p>
                      <a:pPr algn="l" fontAlgn="ctr"/>
                      <a:r>
                        <a:rPr lang="pt-BR" sz="1400" b="0" i="0" u="none" strike="noStrike" spc="40" baseline="0" dirty="0">
                          <a:solidFill>
                            <a:srgbClr val="000000"/>
                          </a:solidFill>
                          <a:effectLst/>
                          <a:latin typeface="Segoe UI" panose="020B0502040204020203" pitchFamily="34" charset="0"/>
                          <a:cs typeface="Segoe UI" panose="020B0502040204020203" pitchFamily="34" charset="0"/>
                        </a:rPr>
                        <a:t>Canais e Conveniência</a:t>
                      </a:r>
                    </a:p>
                  </a:txBody>
                  <a:tcPr marL="10800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21,4%</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36,5%</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0,1%</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63,4%</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1" i="0" u="none" strike="noStrike" dirty="0">
                          <a:solidFill>
                            <a:srgbClr val="000000"/>
                          </a:solidFill>
                          <a:effectLst/>
                          <a:latin typeface="Segoe UI" panose="020B0502040204020203" pitchFamily="34" charset="0"/>
                        </a:rPr>
                        <a:t>20,9%</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dirty="0">
                          <a:solidFill>
                            <a:srgbClr val="000000"/>
                          </a:solidFill>
                          <a:effectLst/>
                          <a:latin typeface="Segoe UI" panose="020B0502040204020203" pitchFamily="34" charset="0"/>
                        </a:rPr>
                        <a:t>38,0%</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61,6%</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304266108"/>
                  </a:ext>
                </a:extLst>
              </a:tr>
              <a:tr h="396000">
                <a:tc>
                  <a:txBody>
                    <a:bodyPr/>
                    <a:lstStyle/>
                    <a:p>
                      <a:pPr algn="l" fontAlgn="ctr"/>
                      <a:r>
                        <a:rPr lang="pt-BR" sz="1400" b="0" i="0" u="none" strike="noStrike" spc="40" baseline="0" dirty="0">
                          <a:solidFill>
                            <a:srgbClr val="000000"/>
                          </a:solidFill>
                          <a:effectLst/>
                          <a:latin typeface="Segoe UI" panose="020B0502040204020203" pitchFamily="34" charset="0"/>
                          <a:cs typeface="Segoe UI" panose="020B0502040204020203" pitchFamily="34" charset="0"/>
                        </a:rPr>
                        <a:t>Institucional</a:t>
                      </a:r>
                    </a:p>
                  </a:txBody>
                  <a:tcPr marL="10800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6,2%</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73,5%</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0,5%</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25,9%</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4,2%</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chemeClr val="bg1">
                        <a:lumMod val="95000"/>
                      </a:schemeClr>
                    </a:solidFill>
                  </a:tcPr>
                </a:tc>
                <a:tc>
                  <a:txBody>
                    <a:bodyPr/>
                    <a:lstStyle/>
                    <a:p>
                      <a:pPr algn="ctr" fontAlgn="ctr"/>
                      <a:r>
                        <a:rPr lang="pt-BR" sz="1200" b="0" i="0" u="none" strike="noStrike">
                          <a:solidFill>
                            <a:srgbClr val="000000"/>
                          </a:solidFill>
                          <a:effectLst/>
                          <a:latin typeface="Segoe UI" panose="020B0502040204020203" pitchFamily="34" charset="0"/>
                        </a:rPr>
                        <a:t>70,3%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1,3%</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Segoe UI" panose="020B0502040204020203" pitchFamily="34" charset="0"/>
                        </a:rPr>
                        <a:t>28,4%</a:t>
                      </a:r>
                    </a:p>
                  </a:txBody>
                  <a:tcPr marL="9525" marR="9525" marT="9525" marB="0" anchor="ctr">
                    <a:lnL>
                      <a:noFill/>
                    </a:lnL>
                    <a:lnR>
                      <a:noFill/>
                    </a:lnR>
                    <a:lnT w="6350" cap="flat" cmpd="sng" algn="ctr">
                      <a:solidFill>
                        <a:srgbClr val="7F7F7F"/>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261836054"/>
                  </a:ext>
                </a:extLst>
              </a:tr>
              <a:tr h="396000">
                <a:tc>
                  <a:txBody>
                    <a:bodyPr/>
                    <a:lstStyle/>
                    <a:p>
                      <a:pPr algn="l" fontAlgn="ctr"/>
                      <a:r>
                        <a:rPr lang="pt-BR" sz="1400" b="1" i="0" u="none" strike="noStrike" spc="40" baseline="0" dirty="0">
                          <a:solidFill>
                            <a:srgbClr val="000000"/>
                          </a:solidFill>
                          <a:effectLst/>
                          <a:latin typeface="Segoe UI" panose="020B0502040204020203" pitchFamily="34" charset="0"/>
                          <a:cs typeface="Segoe UI" panose="020B0502040204020203" pitchFamily="34" charset="0"/>
                        </a:rPr>
                        <a:t>TOTAL:</a:t>
                      </a:r>
                    </a:p>
                  </a:txBody>
                  <a:tcPr marL="108000" marR="0" marT="0"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100,0%</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chemeClr val="bg1">
                        <a:lumMod val="95000"/>
                      </a:schemeClr>
                    </a:solidFill>
                  </a:tcPr>
                </a:tc>
                <a:tc>
                  <a:txBody>
                    <a:bodyPr/>
                    <a:lstStyle/>
                    <a:p>
                      <a:pPr algn="ctr" fontAlgn="ctr"/>
                      <a:r>
                        <a:rPr lang="pt-BR" sz="1200" b="1" i="0" u="none" strike="noStrike">
                          <a:solidFill>
                            <a:srgbClr val="000000"/>
                          </a:solidFill>
                          <a:effectLst/>
                          <a:latin typeface="Segoe UI" panose="020B0502040204020203" pitchFamily="34" charset="0"/>
                        </a:rPr>
                        <a:t>23,3%</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0,1%</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dirty="0">
                          <a:solidFill>
                            <a:srgbClr val="000000"/>
                          </a:solidFill>
                          <a:effectLst/>
                          <a:latin typeface="Segoe UI" panose="020B0502040204020203" pitchFamily="34" charset="0"/>
                        </a:rPr>
                        <a:t>76,5%</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100,0%</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chemeClr val="bg1">
                        <a:lumMod val="95000"/>
                      </a:schemeClr>
                    </a:solidFill>
                  </a:tcPr>
                </a:tc>
                <a:tc>
                  <a:txBody>
                    <a:bodyPr/>
                    <a:lstStyle/>
                    <a:p>
                      <a:pPr algn="ctr" fontAlgn="ctr"/>
                      <a:r>
                        <a:rPr lang="pt-BR" sz="1200" b="1" i="0" u="none" strike="noStrike">
                          <a:solidFill>
                            <a:srgbClr val="000000"/>
                          </a:solidFill>
                          <a:effectLst/>
                          <a:latin typeface="Segoe UI" panose="020B0502040204020203" pitchFamily="34" charset="0"/>
                        </a:rPr>
                        <a:t>26,0%</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a:solidFill>
                            <a:srgbClr val="000000"/>
                          </a:solidFill>
                          <a:effectLst/>
                          <a:latin typeface="Segoe UI" panose="020B0502040204020203" pitchFamily="34" charset="0"/>
                        </a:rPr>
                        <a:t>0,2%</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pt-BR" sz="1200" b="1" i="0" u="none" strike="noStrike" dirty="0">
                          <a:solidFill>
                            <a:srgbClr val="000000"/>
                          </a:solidFill>
                          <a:effectLst/>
                          <a:latin typeface="Segoe UI" panose="020B0502040204020203" pitchFamily="34" charset="0"/>
                        </a:rPr>
                        <a:t>73,8%</a:t>
                      </a:r>
                    </a:p>
                  </a:txBody>
                  <a:tcPr marL="9525" marR="9525" marT="9525" marB="0" anchor="ctr">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3041212715"/>
                  </a:ext>
                </a:extLst>
              </a:tr>
            </a:tbl>
          </a:graphicData>
        </a:graphic>
      </p:graphicFrame>
      <p:grpSp>
        <p:nvGrpSpPr>
          <p:cNvPr id="19" name="Agrupar 18">
            <a:extLst>
              <a:ext uri="{FF2B5EF4-FFF2-40B4-BE49-F238E27FC236}">
                <a16:creationId xmlns:a16="http://schemas.microsoft.com/office/drawing/2014/main" id="{3B886ECC-AE8C-7D4A-B812-6498A42305E7}"/>
              </a:ext>
            </a:extLst>
          </p:cNvPr>
          <p:cNvGrpSpPr/>
          <p:nvPr/>
        </p:nvGrpSpPr>
        <p:grpSpPr>
          <a:xfrm>
            <a:off x="8897404" y="5575787"/>
            <a:ext cx="2484000" cy="45719"/>
            <a:chOff x="4953410" y="3064662"/>
            <a:chExt cx="3022190" cy="45719"/>
          </a:xfrm>
        </p:grpSpPr>
        <p:sp>
          <p:nvSpPr>
            <p:cNvPr id="20" name="Retângulo 19">
              <a:extLst>
                <a:ext uri="{FF2B5EF4-FFF2-40B4-BE49-F238E27FC236}">
                  <a16:creationId xmlns:a16="http://schemas.microsoft.com/office/drawing/2014/main" id="{608B7268-38BA-E341-ACD3-B93A82AD61D5}"/>
                </a:ext>
              </a:extLst>
            </p:cNvPr>
            <p:cNvSpPr/>
            <p:nvPr/>
          </p:nvSpPr>
          <p:spPr>
            <a:xfrm>
              <a:off x="4953410" y="3064662"/>
              <a:ext cx="939390" cy="45719"/>
            </a:xfrm>
            <a:prstGeom prst="rect">
              <a:avLst/>
            </a:prstGeom>
            <a:solidFill>
              <a:srgbClr val="72F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1" name="Retângulo 20">
              <a:extLst>
                <a:ext uri="{FF2B5EF4-FFF2-40B4-BE49-F238E27FC236}">
                  <a16:creationId xmlns:a16="http://schemas.microsoft.com/office/drawing/2014/main" id="{3686F5D5-7A6E-AE4F-8018-C5836AEF51C1}"/>
                </a:ext>
              </a:extLst>
            </p:cNvPr>
            <p:cNvSpPr/>
            <p:nvPr/>
          </p:nvSpPr>
          <p:spPr>
            <a:xfrm>
              <a:off x="5982110" y="3064662"/>
              <a:ext cx="939390" cy="457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2" name="Retângulo 21">
              <a:extLst>
                <a:ext uri="{FF2B5EF4-FFF2-40B4-BE49-F238E27FC236}">
                  <a16:creationId xmlns:a16="http://schemas.microsoft.com/office/drawing/2014/main" id="{AF44FCCC-0FDA-F342-8F88-15F914042544}"/>
                </a:ext>
              </a:extLst>
            </p:cNvPr>
            <p:cNvSpPr/>
            <p:nvPr/>
          </p:nvSpPr>
          <p:spPr>
            <a:xfrm>
              <a:off x="7036210" y="3064662"/>
              <a:ext cx="93939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grpSp>
        <p:nvGrpSpPr>
          <p:cNvPr id="24" name="Agrupar 23">
            <a:extLst>
              <a:ext uri="{FF2B5EF4-FFF2-40B4-BE49-F238E27FC236}">
                <a16:creationId xmlns:a16="http://schemas.microsoft.com/office/drawing/2014/main" id="{8B0D3536-61E8-024F-90F9-3411CE2D9AF5}"/>
              </a:ext>
            </a:extLst>
          </p:cNvPr>
          <p:cNvGrpSpPr/>
          <p:nvPr/>
        </p:nvGrpSpPr>
        <p:grpSpPr>
          <a:xfrm>
            <a:off x="5477034" y="5575787"/>
            <a:ext cx="2484000" cy="45719"/>
            <a:chOff x="4953410" y="3064662"/>
            <a:chExt cx="3022190" cy="45719"/>
          </a:xfrm>
        </p:grpSpPr>
        <p:sp>
          <p:nvSpPr>
            <p:cNvPr id="25" name="Retângulo 24">
              <a:extLst>
                <a:ext uri="{FF2B5EF4-FFF2-40B4-BE49-F238E27FC236}">
                  <a16:creationId xmlns:a16="http://schemas.microsoft.com/office/drawing/2014/main" id="{34C21886-3BDF-BF4E-B50C-7629AAB2BF98}"/>
                </a:ext>
              </a:extLst>
            </p:cNvPr>
            <p:cNvSpPr/>
            <p:nvPr/>
          </p:nvSpPr>
          <p:spPr>
            <a:xfrm>
              <a:off x="4953410" y="3064662"/>
              <a:ext cx="939390" cy="45719"/>
            </a:xfrm>
            <a:prstGeom prst="rect">
              <a:avLst/>
            </a:prstGeom>
            <a:solidFill>
              <a:srgbClr val="72F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6" name="Retângulo 25">
              <a:extLst>
                <a:ext uri="{FF2B5EF4-FFF2-40B4-BE49-F238E27FC236}">
                  <a16:creationId xmlns:a16="http://schemas.microsoft.com/office/drawing/2014/main" id="{686DDBF1-79DB-8646-911E-2AA0EAB8A412}"/>
                </a:ext>
              </a:extLst>
            </p:cNvPr>
            <p:cNvSpPr/>
            <p:nvPr/>
          </p:nvSpPr>
          <p:spPr>
            <a:xfrm>
              <a:off x="5982110" y="3064662"/>
              <a:ext cx="939390" cy="457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7" name="Retângulo 26">
              <a:extLst>
                <a:ext uri="{FF2B5EF4-FFF2-40B4-BE49-F238E27FC236}">
                  <a16:creationId xmlns:a16="http://schemas.microsoft.com/office/drawing/2014/main" id="{D7506703-0D42-514E-B928-BD8988D23E95}"/>
                </a:ext>
              </a:extLst>
            </p:cNvPr>
            <p:cNvSpPr/>
            <p:nvPr/>
          </p:nvSpPr>
          <p:spPr>
            <a:xfrm>
              <a:off x="7036210" y="3064662"/>
              <a:ext cx="93939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sp>
        <p:nvSpPr>
          <p:cNvPr id="15" name="Espaço Reservado para Texto 3">
            <a:extLst>
              <a:ext uri="{FF2B5EF4-FFF2-40B4-BE49-F238E27FC236}">
                <a16:creationId xmlns:a16="http://schemas.microsoft.com/office/drawing/2014/main" id="{C7A2B3E9-7130-7B45-A786-BC800E631D0F}"/>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017784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3EEE5ED-ECA0-D64B-BE35-ED2275D62657}"/>
              </a:ext>
            </a:extLst>
          </p:cNvPr>
          <p:cNvSpPr/>
          <p:nvPr/>
        </p:nvSpPr>
        <p:spPr>
          <a:xfrm>
            <a:off x="0" y="0"/>
            <a:ext cx="403355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EC756E66-1234-FC4C-9320-C66C351901A1}"/>
              </a:ext>
            </a:extLst>
          </p:cNvPr>
          <p:cNvSpPr/>
          <p:nvPr/>
        </p:nvSpPr>
        <p:spPr>
          <a:xfrm>
            <a:off x="4014621" y="0"/>
            <a:ext cx="403355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F5B8AE19-CDFA-B242-BC21-682A8A8D2F2C}"/>
              </a:ext>
            </a:extLst>
          </p:cNvPr>
          <p:cNvSpPr/>
          <p:nvPr/>
        </p:nvSpPr>
        <p:spPr>
          <a:xfrm>
            <a:off x="8029242" y="0"/>
            <a:ext cx="4162758"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vert="horz" lIns="0" tIns="45720" rIns="0" bIns="45720" rtlCol="0" anchor="t" anchorCtr="0">
            <a:spAutoFit/>
          </a:bodyPr>
          <a:lstStyle>
            <a:lvl1pPr marL="11113" indent="0">
              <a:lnSpc>
                <a:spcPct val="90000"/>
              </a:lnSpc>
              <a:spcBef>
                <a:spcPct val="0"/>
              </a:spcBef>
              <a:buNone/>
              <a:tabLst/>
              <a:defRPr sz="2400" b="1" i="0" spc="300">
                <a:latin typeface="Segoe UI" panose="020B0502040204020203" pitchFamily="34" charset="0"/>
                <a:ea typeface="Segoe UI Symbol" panose="020B0502040204020203" pitchFamily="34" charset="0"/>
                <a:cs typeface="Segoe UI" panose="020B0502040204020203" pitchFamily="34" charset="0"/>
              </a:defRPr>
            </a:lvl1pPr>
          </a:lstStyle>
          <a:p>
            <a:r>
              <a:rPr lang="pt-BR" dirty="0">
                <a:solidFill>
                  <a:schemeClr val="bg1"/>
                </a:solidFill>
              </a:rPr>
              <a:t>COMENTÁRIOS ESPONTÂNEOS DOS CLIENTES</a:t>
            </a:r>
          </a:p>
        </p:txBody>
      </p:sp>
      <p:sp>
        <p:nvSpPr>
          <p:cNvPr id="30" name="CaixaDeTexto 26">
            <a:extLst>
              <a:ext uri="{FF2B5EF4-FFF2-40B4-BE49-F238E27FC236}">
                <a16:creationId xmlns:a16="http://schemas.microsoft.com/office/drawing/2014/main" id="{37A1510A-9EC5-7B45-B9F1-40212C5B429B}"/>
              </a:ext>
            </a:extLst>
          </p:cNvPr>
          <p:cNvSpPr txBox="1"/>
          <p:nvPr/>
        </p:nvSpPr>
        <p:spPr>
          <a:xfrm>
            <a:off x="4289039" y="2750129"/>
            <a:ext cx="3436635" cy="250870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Não sei se o sistema é o mesmo em todas as agências do BB, mas o horário de atendimento dos caixas eletrônicos deveria voltar ao normal. Algumas só estão disponíveis até 19:00. Saio do trabalho 19:00 e não tenho como fazer algumas transações, que é justamente necessária no caixa eletrônico. </a:t>
            </a:r>
          </a:p>
        </p:txBody>
      </p:sp>
      <p:pic>
        <p:nvPicPr>
          <p:cNvPr id="27" name="Imagem 26">
            <a:extLst>
              <a:ext uri="{FF2B5EF4-FFF2-40B4-BE49-F238E27FC236}">
                <a16:creationId xmlns:a16="http://schemas.microsoft.com/office/drawing/2014/main" id="{B7454866-67C5-EE4A-8BFB-5DD5D991DE54}"/>
              </a:ext>
            </a:extLst>
          </p:cNvPr>
          <p:cNvPicPr>
            <a:picLocks noChangeAspect="1"/>
          </p:cNvPicPr>
          <p:nvPr/>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9865833" y="1161560"/>
            <a:ext cx="537903" cy="537903"/>
          </a:xfrm>
          <a:prstGeom prst="rect">
            <a:avLst/>
          </a:prstGeom>
        </p:spPr>
      </p:pic>
      <p:pic>
        <p:nvPicPr>
          <p:cNvPr id="40" name="Imagem 39">
            <a:extLst>
              <a:ext uri="{FF2B5EF4-FFF2-40B4-BE49-F238E27FC236}">
                <a16:creationId xmlns:a16="http://schemas.microsoft.com/office/drawing/2014/main" id="{02891CD5-4A57-D343-A6EF-23D1F5B21948}"/>
              </a:ext>
            </a:extLst>
          </p:cNvPr>
          <p:cNvPicPr>
            <a:picLocks noChangeAspect="1"/>
          </p:cNvPicPr>
          <p:nvPr/>
        </p:nvPicPr>
        <p:blipFill>
          <a:blip r:embed="rId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773464" y="1200061"/>
            <a:ext cx="467785" cy="467785"/>
          </a:xfrm>
          <a:prstGeom prst="rect">
            <a:avLst/>
          </a:prstGeom>
        </p:spPr>
      </p:pic>
      <p:pic>
        <p:nvPicPr>
          <p:cNvPr id="3" name="Imagem 2">
            <a:extLst>
              <a:ext uri="{FF2B5EF4-FFF2-40B4-BE49-F238E27FC236}">
                <a16:creationId xmlns:a16="http://schemas.microsoft.com/office/drawing/2014/main" id="{F8539028-C811-0240-8305-F7D572C0FAEC}"/>
              </a:ext>
            </a:extLst>
          </p:cNvPr>
          <p:cNvPicPr>
            <a:picLocks noChangeAspect="1"/>
          </p:cNvPicPr>
          <p:nvPr/>
        </p:nvPicPr>
        <p:blipFill>
          <a:blip r:embed="rId5"/>
          <a:stretch>
            <a:fillRect/>
          </a:stretch>
        </p:blipFill>
        <p:spPr>
          <a:xfrm>
            <a:off x="5808294" y="2365117"/>
            <a:ext cx="398125" cy="276345"/>
          </a:xfrm>
          <a:prstGeom prst="rect">
            <a:avLst/>
          </a:prstGeom>
        </p:spPr>
      </p:pic>
      <p:sp>
        <p:nvSpPr>
          <p:cNvPr id="34" name="CaixaDeTexto 26">
            <a:extLst>
              <a:ext uri="{FF2B5EF4-FFF2-40B4-BE49-F238E27FC236}">
                <a16:creationId xmlns:a16="http://schemas.microsoft.com/office/drawing/2014/main" id="{1B81DC03-56AA-3F4F-ADF7-AA464B32E455}"/>
              </a:ext>
            </a:extLst>
          </p:cNvPr>
          <p:cNvSpPr txBox="1"/>
          <p:nvPr/>
        </p:nvSpPr>
        <p:spPr>
          <a:xfrm>
            <a:off x="4403592" y="1728959"/>
            <a:ext cx="3207528" cy="256096"/>
          </a:xfrm>
          <a:prstGeom prst="rect">
            <a:avLst/>
          </a:prstGeom>
          <a:noFill/>
        </p:spPr>
        <p:txBody>
          <a:bodyPr wrap="square" lIns="0" rtlCol="0">
            <a:spAutoFit/>
          </a:bodyPr>
          <a:lstStyle/>
          <a:p>
            <a:pPr algn="ctr">
              <a:lnSpc>
                <a:spcPct val="110000"/>
              </a:lnSpc>
              <a:spcAft>
                <a:spcPts val="1000"/>
              </a:spcAft>
            </a:pPr>
            <a: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t>CONVENIÊNCIA E PRATICIDADE</a:t>
            </a:r>
          </a:p>
        </p:txBody>
      </p:sp>
      <p:pic>
        <p:nvPicPr>
          <p:cNvPr id="6" name="Imagem 5">
            <a:extLst>
              <a:ext uri="{FF2B5EF4-FFF2-40B4-BE49-F238E27FC236}">
                <a16:creationId xmlns:a16="http://schemas.microsoft.com/office/drawing/2014/main" id="{56C2F979-16AD-B240-9ED3-DA51DCC03FE3}"/>
              </a:ext>
            </a:extLst>
          </p:cNvPr>
          <p:cNvPicPr>
            <a:picLocks noChangeAspect="1"/>
          </p:cNvPicPr>
          <p:nvPr/>
        </p:nvPicPr>
        <p:blipFill>
          <a:blip r:embed="rId6"/>
          <a:stretch>
            <a:fillRect/>
          </a:stretch>
        </p:blipFill>
        <p:spPr>
          <a:xfrm>
            <a:off x="5805057" y="5367496"/>
            <a:ext cx="404599" cy="280839"/>
          </a:xfrm>
          <a:prstGeom prst="rect">
            <a:avLst/>
          </a:prstGeom>
        </p:spPr>
      </p:pic>
      <p:sp>
        <p:nvSpPr>
          <p:cNvPr id="39" name="CaixaDeTexto 26">
            <a:extLst>
              <a:ext uri="{FF2B5EF4-FFF2-40B4-BE49-F238E27FC236}">
                <a16:creationId xmlns:a16="http://schemas.microsoft.com/office/drawing/2014/main" id="{EA76730B-B7B9-F04C-8F80-721606C71CD7}"/>
              </a:ext>
            </a:extLst>
          </p:cNvPr>
          <p:cNvSpPr txBox="1"/>
          <p:nvPr/>
        </p:nvSpPr>
        <p:spPr>
          <a:xfrm>
            <a:off x="8351739" y="2843783"/>
            <a:ext cx="3566090" cy="1967013"/>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A agência do munícipio de Veranópolis é terrível. Funcionários desqualificados e com pouca vontade. Todas as minhas solicitações tenho que encaminhar ao meu gerente, em Santa Maria/RS, porque em Veranópolis não se consegue nada. </a:t>
            </a:r>
          </a:p>
        </p:txBody>
      </p:sp>
      <p:sp>
        <p:nvSpPr>
          <p:cNvPr id="42" name="CaixaDeTexto 26">
            <a:extLst>
              <a:ext uri="{FF2B5EF4-FFF2-40B4-BE49-F238E27FC236}">
                <a16:creationId xmlns:a16="http://schemas.microsoft.com/office/drawing/2014/main" id="{E3B3B0CB-6A18-AF47-85FB-C8AB66ED477D}"/>
              </a:ext>
            </a:extLst>
          </p:cNvPr>
          <p:cNvSpPr txBox="1"/>
          <p:nvPr/>
        </p:nvSpPr>
        <p:spPr>
          <a:xfrm>
            <a:off x="9189386" y="1728959"/>
            <a:ext cx="1890797" cy="433837"/>
          </a:xfrm>
          <a:prstGeom prst="rect">
            <a:avLst/>
          </a:prstGeom>
          <a:noFill/>
        </p:spPr>
        <p:txBody>
          <a:bodyPr wrap="square" lIns="0" rtlCol="0">
            <a:spAutoFit/>
          </a:bodyPr>
          <a:lstStyle/>
          <a:p>
            <a:pPr algn="ctr">
              <a:lnSpc>
                <a:spcPct val="110000"/>
              </a:lnSpc>
              <a:spcAft>
                <a:spcPts val="1000"/>
              </a:spcAft>
            </a:pPr>
            <a: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t>RELACIONAMENTO</a:t>
            </a:r>
            <a:b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t> E ATENDIMENTO</a:t>
            </a:r>
          </a:p>
        </p:txBody>
      </p:sp>
      <p:sp>
        <p:nvSpPr>
          <p:cNvPr id="4" name="CaixaDeTexto 3">
            <a:extLst>
              <a:ext uri="{FF2B5EF4-FFF2-40B4-BE49-F238E27FC236}">
                <a16:creationId xmlns:a16="http://schemas.microsoft.com/office/drawing/2014/main" id="{AF6C9C5B-759F-4A3A-8375-6564F60BE462}"/>
              </a:ext>
            </a:extLst>
          </p:cNvPr>
          <p:cNvSpPr txBox="1"/>
          <p:nvPr/>
        </p:nvSpPr>
        <p:spPr>
          <a:xfrm>
            <a:off x="4670317" y="5888072"/>
            <a:ext cx="2674078" cy="276999"/>
          </a:xfrm>
          <a:prstGeom prst="rect">
            <a:avLst/>
          </a:prstGeom>
          <a:noFill/>
        </p:spPr>
        <p:txBody>
          <a:bodyPr wrap="square" rtlCol="0">
            <a:spAutoFit/>
          </a:bodyPr>
          <a:lstStyle/>
          <a:p>
            <a:pPr algn="ctr"/>
            <a:r>
              <a:rPr lang="pt-BR" sz="1200" i="1" spc="10" dirty="0">
                <a:solidFill>
                  <a:schemeClr val="bg1"/>
                </a:solidFill>
                <a:latin typeface="Segoe UI" panose="020B0502040204020203" pitchFamily="34" charset="0"/>
                <a:cs typeface="Segoe UI" panose="020B0502040204020203" pitchFamily="34" charset="0"/>
              </a:rPr>
              <a:t>Varejo - Mar/20</a:t>
            </a:r>
          </a:p>
        </p:txBody>
      </p:sp>
      <p:sp>
        <p:nvSpPr>
          <p:cNvPr id="29" name="CaixaDeTexto 28">
            <a:extLst>
              <a:ext uri="{FF2B5EF4-FFF2-40B4-BE49-F238E27FC236}">
                <a16:creationId xmlns:a16="http://schemas.microsoft.com/office/drawing/2014/main" id="{D1DF9DB6-C0EC-4F3A-AE54-BA5F85C7C0BD}"/>
              </a:ext>
            </a:extLst>
          </p:cNvPr>
          <p:cNvSpPr txBox="1"/>
          <p:nvPr/>
        </p:nvSpPr>
        <p:spPr>
          <a:xfrm>
            <a:off x="8797745" y="5447948"/>
            <a:ext cx="2674078" cy="276999"/>
          </a:xfrm>
          <a:prstGeom prst="rect">
            <a:avLst/>
          </a:prstGeom>
          <a:noFill/>
        </p:spPr>
        <p:txBody>
          <a:bodyPr wrap="square" rtlCol="0">
            <a:spAutoFit/>
          </a:bodyPr>
          <a:lstStyle/>
          <a:p>
            <a:pPr algn="ctr"/>
            <a:r>
              <a:rPr lang="pt-BR" sz="1200" i="1" spc="10" dirty="0">
                <a:solidFill>
                  <a:schemeClr val="bg1"/>
                </a:solidFill>
                <a:latin typeface="Segoe UI" panose="020B0502040204020203" pitchFamily="34" charset="0"/>
                <a:cs typeface="Segoe UI" panose="020B0502040204020203" pitchFamily="34" charset="0"/>
              </a:rPr>
              <a:t>Exclusivo - Mar/20</a:t>
            </a:r>
          </a:p>
        </p:txBody>
      </p:sp>
      <p:pic>
        <p:nvPicPr>
          <p:cNvPr id="32" name="Imagem 31">
            <a:extLst>
              <a:ext uri="{FF2B5EF4-FFF2-40B4-BE49-F238E27FC236}">
                <a16:creationId xmlns:a16="http://schemas.microsoft.com/office/drawing/2014/main" id="{1F40A812-8016-B94B-8F10-9E5B036A6847}"/>
              </a:ext>
            </a:extLst>
          </p:cNvPr>
          <p:cNvPicPr>
            <a:picLocks noChangeAspect="1"/>
          </p:cNvPicPr>
          <p:nvPr/>
        </p:nvPicPr>
        <p:blipFill>
          <a:blip r:embed="rId5"/>
          <a:stretch>
            <a:fillRect/>
          </a:stretch>
        </p:blipFill>
        <p:spPr>
          <a:xfrm>
            <a:off x="9935722" y="2365117"/>
            <a:ext cx="398125" cy="276345"/>
          </a:xfrm>
          <a:prstGeom prst="rect">
            <a:avLst/>
          </a:prstGeom>
        </p:spPr>
      </p:pic>
      <p:pic>
        <p:nvPicPr>
          <p:cNvPr id="33" name="Imagem 32">
            <a:extLst>
              <a:ext uri="{FF2B5EF4-FFF2-40B4-BE49-F238E27FC236}">
                <a16:creationId xmlns:a16="http://schemas.microsoft.com/office/drawing/2014/main" id="{6D751403-A69D-EF45-B6E2-3C612D57C1C6}"/>
              </a:ext>
            </a:extLst>
          </p:cNvPr>
          <p:cNvPicPr>
            <a:picLocks noChangeAspect="1"/>
          </p:cNvPicPr>
          <p:nvPr/>
        </p:nvPicPr>
        <p:blipFill>
          <a:blip r:embed="rId6"/>
          <a:stretch>
            <a:fillRect/>
          </a:stretch>
        </p:blipFill>
        <p:spPr>
          <a:xfrm>
            <a:off x="9932485" y="4970831"/>
            <a:ext cx="404599" cy="280839"/>
          </a:xfrm>
          <a:prstGeom prst="rect">
            <a:avLst/>
          </a:prstGeom>
        </p:spPr>
      </p:pic>
      <p:sp>
        <p:nvSpPr>
          <p:cNvPr id="24" name="Espaço Reservado para Texto 3">
            <a:extLst>
              <a:ext uri="{FF2B5EF4-FFF2-40B4-BE49-F238E27FC236}">
                <a16:creationId xmlns:a16="http://schemas.microsoft.com/office/drawing/2014/main" id="{5C1320E9-82A4-8D42-97E7-315EE8705745}"/>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bg2">
                    <a:lumMod val="50000"/>
                  </a:schemeClr>
                </a:solidFill>
              </a:rPr>
              <a:t>#interna</a:t>
            </a:r>
          </a:p>
        </p:txBody>
      </p:sp>
      <p:pic>
        <p:nvPicPr>
          <p:cNvPr id="36" name="Imagem 35">
            <a:extLst>
              <a:ext uri="{FF2B5EF4-FFF2-40B4-BE49-F238E27FC236}">
                <a16:creationId xmlns:a16="http://schemas.microsoft.com/office/drawing/2014/main" id="{89C99104-46A1-4A4A-8288-C5516854B392}"/>
              </a:ext>
            </a:extLst>
          </p:cNvPr>
          <p:cNvPicPr>
            <a:picLocks noChangeAspect="1"/>
          </p:cNvPicPr>
          <p:nvPr/>
        </p:nvPicPr>
        <p:blipFill>
          <a:blip r:embed="rId7">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811615" y="1211441"/>
            <a:ext cx="442387" cy="442387"/>
          </a:xfrm>
          <a:prstGeom prst="rect">
            <a:avLst/>
          </a:prstGeom>
        </p:spPr>
      </p:pic>
      <p:sp>
        <p:nvSpPr>
          <p:cNvPr id="38" name="CaixaDeTexto 26">
            <a:extLst>
              <a:ext uri="{FF2B5EF4-FFF2-40B4-BE49-F238E27FC236}">
                <a16:creationId xmlns:a16="http://schemas.microsoft.com/office/drawing/2014/main" id="{111B3B1A-8FAB-6843-B18E-31CBE104FBCC}"/>
              </a:ext>
            </a:extLst>
          </p:cNvPr>
          <p:cNvSpPr txBox="1"/>
          <p:nvPr/>
        </p:nvSpPr>
        <p:spPr>
          <a:xfrm>
            <a:off x="322755" y="2568828"/>
            <a:ext cx="3564121" cy="332123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Através do App consigo realizar transações que facilitam a minha vida, já que não tenho tanto tempo disponível (pagar contas, realizar saques, etc.). Mas o que não me deixa tão satisfeita é a questão das taxas. Pago uma cesta que não me possibilita realizar uma quantidade maior de transações sem cobrança de tarifa extra, sendo que as demais cestas não suprem minha necessidade e não compensam em questão de valores. </a:t>
            </a:r>
          </a:p>
        </p:txBody>
      </p:sp>
      <p:sp>
        <p:nvSpPr>
          <p:cNvPr id="41" name="CaixaDeTexto 26">
            <a:extLst>
              <a:ext uri="{FF2B5EF4-FFF2-40B4-BE49-F238E27FC236}">
                <a16:creationId xmlns:a16="http://schemas.microsoft.com/office/drawing/2014/main" id="{58AFB880-8D6D-1B44-84E5-FDCFF4A20235}"/>
              </a:ext>
            </a:extLst>
          </p:cNvPr>
          <p:cNvSpPr txBox="1"/>
          <p:nvPr/>
        </p:nvSpPr>
        <p:spPr>
          <a:xfrm>
            <a:off x="429044" y="1728959"/>
            <a:ext cx="3207528" cy="433837"/>
          </a:xfrm>
          <a:prstGeom prst="rect">
            <a:avLst/>
          </a:prstGeom>
          <a:noFill/>
        </p:spPr>
        <p:txBody>
          <a:bodyPr wrap="square" lIns="0" rtlCol="0">
            <a:spAutoFit/>
          </a:bodyPr>
          <a:lstStyle/>
          <a:p>
            <a:pPr algn="ctr">
              <a:lnSpc>
                <a:spcPct val="110000"/>
              </a:lnSpc>
              <a:spcAft>
                <a:spcPts val="1000"/>
              </a:spcAft>
            </a:pPr>
            <a: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t>PRODUTOS E SERVIÇOS</a:t>
            </a:r>
            <a:b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bg1">
                    <a:lumMod val="50000"/>
                  </a:schemeClr>
                </a:solidFill>
                <a:latin typeface="Segoe UI" panose="020B0502040204020203" pitchFamily="34" charset="0"/>
                <a:ea typeface="Century Gothic" charset="0"/>
                <a:cs typeface="Segoe UI" panose="020B0502040204020203" pitchFamily="34" charset="0"/>
              </a:rPr>
              <a:t>ADEQUDOS</a:t>
            </a:r>
          </a:p>
        </p:txBody>
      </p:sp>
      <p:sp>
        <p:nvSpPr>
          <p:cNvPr id="43" name="CaixaDeTexto 42">
            <a:extLst>
              <a:ext uri="{FF2B5EF4-FFF2-40B4-BE49-F238E27FC236}">
                <a16:creationId xmlns:a16="http://schemas.microsoft.com/office/drawing/2014/main" id="{565A3567-6319-944B-83F6-90226D2F24CE}"/>
              </a:ext>
            </a:extLst>
          </p:cNvPr>
          <p:cNvSpPr txBox="1"/>
          <p:nvPr/>
        </p:nvSpPr>
        <p:spPr>
          <a:xfrm>
            <a:off x="655696" y="6354375"/>
            <a:ext cx="2674078" cy="276999"/>
          </a:xfrm>
          <a:prstGeom prst="rect">
            <a:avLst/>
          </a:prstGeom>
          <a:noFill/>
        </p:spPr>
        <p:txBody>
          <a:bodyPr wrap="square" rtlCol="0">
            <a:spAutoFit/>
          </a:bodyPr>
          <a:lstStyle/>
          <a:p>
            <a:pPr algn="ctr"/>
            <a:r>
              <a:rPr lang="pt-BR" sz="1200" i="1" spc="10" dirty="0">
                <a:solidFill>
                  <a:schemeClr val="bg1"/>
                </a:solidFill>
                <a:latin typeface="Segoe UI" panose="020B0502040204020203" pitchFamily="34" charset="0"/>
                <a:cs typeface="Segoe UI" panose="020B0502040204020203" pitchFamily="34" charset="0"/>
              </a:rPr>
              <a:t>Varejo - Mar/20</a:t>
            </a:r>
          </a:p>
        </p:txBody>
      </p:sp>
      <p:pic>
        <p:nvPicPr>
          <p:cNvPr id="44" name="Imagem 43">
            <a:extLst>
              <a:ext uri="{FF2B5EF4-FFF2-40B4-BE49-F238E27FC236}">
                <a16:creationId xmlns:a16="http://schemas.microsoft.com/office/drawing/2014/main" id="{2FB18C0C-0DE5-1240-B69E-95A85B825D62}"/>
              </a:ext>
            </a:extLst>
          </p:cNvPr>
          <p:cNvPicPr>
            <a:picLocks noChangeAspect="1"/>
          </p:cNvPicPr>
          <p:nvPr/>
        </p:nvPicPr>
        <p:blipFill>
          <a:blip r:embed="rId5"/>
          <a:stretch>
            <a:fillRect/>
          </a:stretch>
        </p:blipFill>
        <p:spPr>
          <a:xfrm>
            <a:off x="1833746" y="2319322"/>
            <a:ext cx="398125" cy="276345"/>
          </a:xfrm>
          <a:prstGeom prst="rect">
            <a:avLst/>
          </a:prstGeom>
        </p:spPr>
      </p:pic>
      <p:pic>
        <p:nvPicPr>
          <p:cNvPr id="45" name="Imagem 44">
            <a:extLst>
              <a:ext uri="{FF2B5EF4-FFF2-40B4-BE49-F238E27FC236}">
                <a16:creationId xmlns:a16="http://schemas.microsoft.com/office/drawing/2014/main" id="{E0576E1B-D116-B643-AE30-515505AF989D}"/>
              </a:ext>
            </a:extLst>
          </p:cNvPr>
          <p:cNvPicPr>
            <a:picLocks noChangeAspect="1"/>
          </p:cNvPicPr>
          <p:nvPr/>
        </p:nvPicPr>
        <p:blipFill>
          <a:blip r:embed="rId6"/>
          <a:stretch>
            <a:fillRect/>
          </a:stretch>
        </p:blipFill>
        <p:spPr>
          <a:xfrm>
            <a:off x="1830509" y="5960191"/>
            <a:ext cx="404599" cy="280839"/>
          </a:xfrm>
          <a:prstGeom prst="rect">
            <a:avLst/>
          </a:prstGeom>
        </p:spPr>
      </p:pic>
    </p:spTree>
    <p:extLst>
      <p:ext uri="{BB962C8B-B14F-4D97-AF65-F5344CB8AC3E}">
        <p14:creationId xmlns:p14="http://schemas.microsoft.com/office/powerpoint/2010/main" val="2583933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Homem de terno e gravata em frente a computador&#10;&#10;Descrição gerada automaticamente">
            <a:extLst>
              <a:ext uri="{FF2B5EF4-FFF2-40B4-BE49-F238E27FC236}">
                <a16:creationId xmlns:a16="http://schemas.microsoft.com/office/drawing/2014/main" id="{63CFB3BF-ECB0-1F41-97B3-9BB08FF9CA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056" y="0"/>
            <a:ext cx="6849970"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ctrTitle" idx="4294967295"/>
          </p:nvPr>
        </p:nvSpPr>
        <p:spPr>
          <a:xfrm>
            <a:off x="8948738" y="2459038"/>
            <a:ext cx="3243262" cy="1646237"/>
          </a:xfrm>
        </p:spPr>
        <p:txBody>
          <a:bodyPr>
            <a:normAutofit/>
          </a:bodyPr>
          <a:lstStyle/>
          <a:p>
            <a:r>
              <a:rPr lang="pt-BR" sz="3200" b="1" dirty="0">
                <a:latin typeface="Franklin Gothic Medium" panose="020B0603020102020204" pitchFamily="34" charset="0"/>
              </a:rPr>
              <a:t>PRODUTOS E SERVIÇOS ADEQUADOS</a:t>
            </a:r>
          </a:p>
        </p:txBody>
      </p:sp>
      <p:sp>
        <p:nvSpPr>
          <p:cNvPr id="6" name="CaixaDeTexto 5">
            <a:extLst>
              <a:ext uri="{FF2B5EF4-FFF2-40B4-BE49-F238E27FC236}">
                <a16:creationId xmlns:a16="http://schemas.microsoft.com/office/drawing/2014/main" id="{D25DADE9-0F01-7641-BC57-57090FF7EBA9}"/>
              </a:ext>
            </a:extLst>
          </p:cNvPr>
          <p:cNvSpPr txBox="1"/>
          <p:nvPr/>
        </p:nvSpPr>
        <p:spPr>
          <a:xfrm>
            <a:off x="8843068" y="3939586"/>
            <a:ext cx="2313708" cy="116211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 fator de qualidade</a:t>
            </a:r>
          </a:p>
        </p:txBody>
      </p:sp>
      <p:sp>
        <p:nvSpPr>
          <p:cNvPr id="14" name="Retângulo 13">
            <a:extLst>
              <a:ext uri="{FF2B5EF4-FFF2-40B4-BE49-F238E27FC236}">
                <a16:creationId xmlns:a16="http://schemas.microsoft.com/office/drawing/2014/main" id="{45E70559-D1B3-3F47-920A-9932555B06E8}"/>
              </a:ext>
            </a:extLst>
          </p:cNvPr>
          <p:cNvSpPr/>
          <p:nvPr/>
        </p:nvSpPr>
        <p:spPr>
          <a:xfrm>
            <a:off x="1417982"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535608"/>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Título 3">
            <a:extLst>
              <a:ext uri="{FF2B5EF4-FFF2-40B4-BE49-F238E27FC236}">
                <a16:creationId xmlns:a16="http://schemas.microsoft.com/office/drawing/2014/main" id="{A63F5D3F-CFD0-4B48-833E-502FF03E26C4}"/>
              </a:ext>
            </a:extLst>
          </p:cNvPr>
          <p:cNvSpPr txBox="1">
            <a:spLocks/>
          </p:cNvSpPr>
          <p:nvPr/>
        </p:nvSpPr>
        <p:spPr>
          <a:xfrm rot="16200000">
            <a:off x="-636373" y="2937757"/>
            <a:ext cx="4146029" cy="14636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4800" dirty="0">
                <a:solidFill>
                  <a:schemeClr val="bg1"/>
                </a:solidFill>
              </a:rPr>
              <a:t>tema de </a:t>
            </a:r>
            <a:br>
              <a:rPr lang="pt-BR" sz="4800" dirty="0">
                <a:solidFill>
                  <a:schemeClr val="bg1"/>
                </a:solidFill>
              </a:rPr>
            </a:br>
            <a:r>
              <a:rPr lang="pt-BR" sz="4800" dirty="0">
                <a:solidFill>
                  <a:schemeClr val="bg1"/>
                </a:solidFill>
              </a:rPr>
              <a:t>maior impacto</a:t>
            </a:r>
            <a:endParaRPr lang="pt-BR" sz="4800" b="0" dirty="0">
              <a:solidFill>
                <a:schemeClr val="bg1"/>
              </a:solidFill>
              <a:latin typeface="Segoe Pro SemiLight" panose="020B0402040204020203" pitchFamily="34" charset="0"/>
            </a:endParaRPr>
          </a:p>
        </p:txBody>
      </p:sp>
      <p:pic>
        <p:nvPicPr>
          <p:cNvPr id="12" name="Imagem 11">
            <a:extLst>
              <a:ext uri="{FF2B5EF4-FFF2-40B4-BE49-F238E27FC236}">
                <a16:creationId xmlns:a16="http://schemas.microsoft.com/office/drawing/2014/main" id="{85715598-DA70-B841-8A6D-602CC9D75495}"/>
              </a:ext>
            </a:extLst>
          </p:cNvPr>
          <p:cNvPicPr>
            <a:picLocks noChangeAspect="1"/>
          </p:cNvPicPr>
          <p:nvPr/>
        </p:nvPicPr>
        <p:blipFill>
          <a:blip r:embed="rId3"/>
          <a:stretch>
            <a:fillRect/>
          </a:stretch>
        </p:blipFill>
        <p:spPr>
          <a:xfrm>
            <a:off x="10670150" y="1787294"/>
            <a:ext cx="486626" cy="486626"/>
          </a:xfrm>
          <a:prstGeom prst="rect">
            <a:avLst/>
          </a:prstGeom>
        </p:spPr>
      </p:pic>
      <p:sp>
        <p:nvSpPr>
          <p:cNvPr id="15" name="Espaço Reservado para Texto 3">
            <a:extLst>
              <a:ext uri="{FF2B5EF4-FFF2-40B4-BE49-F238E27FC236}">
                <a16:creationId xmlns:a16="http://schemas.microsoft.com/office/drawing/2014/main" id="{D1F5030A-59F8-1342-9893-4DB6EC4115DF}"/>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3170506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49060" y="-11017"/>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98" name="Gráfico 97">
            <a:extLst>
              <a:ext uri="{FF2B5EF4-FFF2-40B4-BE49-F238E27FC236}">
                <a16:creationId xmlns:a16="http://schemas.microsoft.com/office/drawing/2014/main" id="{D678478A-850A-A142-8BB8-69E2568AC953}"/>
              </a:ext>
            </a:extLst>
          </p:cNvPr>
          <p:cNvGraphicFramePr>
            <a:graphicFrameLocks/>
          </p:cNvGraphicFramePr>
          <p:nvPr/>
        </p:nvGraphicFramePr>
        <p:xfrm>
          <a:off x="730861" y="1579640"/>
          <a:ext cx="3180966" cy="21087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5" name="Gráfico 104">
            <a:extLst>
              <a:ext uri="{FF2B5EF4-FFF2-40B4-BE49-F238E27FC236}">
                <a16:creationId xmlns:a16="http://schemas.microsoft.com/office/drawing/2014/main" id="{09C43B6C-9870-5641-8E47-22DBCA18EC31}"/>
              </a:ext>
            </a:extLst>
          </p:cNvPr>
          <p:cNvGraphicFramePr>
            <a:graphicFrameLocks/>
          </p:cNvGraphicFramePr>
          <p:nvPr/>
        </p:nvGraphicFramePr>
        <p:xfrm>
          <a:off x="4385462" y="1581443"/>
          <a:ext cx="3235225" cy="21069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Gráfico 107">
            <a:extLst>
              <a:ext uri="{FF2B5EF4-FFF2-40B4-BE49-F238E27FC236}">
                <a16:creationId xmlns:a16="http://schemas.microsoft.com/office/drawing/2014/main" id="{C48F6C6B-D7B9-8B45-BEF5-C39D6605BD75}"/>
              </a:ext>
            </a:extLst>
          </p:cNvPr>
          <p:cNvGraphicFramePr>
            <a:graphicFrameLocks/>
          </p:cNvGraphicFramePr>
          <p:nvPr/>
        </p:nvGraphicFramePr>
        <p:xfrm>
          <a:off x="8089048" y="1568498"/>
          <a:ext cx="3230593" cy="2119854"/>
        </p:xfrm>
        <a:graphic>
          <a:graphicData uri="http://schemas.openxmlformats.org/drawingml/2006/chart">
            <c:chart xmlns:c="http://schemas.openxmlformats.org/drawingml/2006/chart" xmlns:r="http://schemas.openxmlformats.org/officeDocument/2006/relationships" r:id="rId5"/>
          </a:graphicData>
        </a:graphic>
      </p:graphicFrame>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212881"/>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400" b="1" i="0" u="none" strike="noStrike" kern="1200" cap="none" spc="350" normalizeH="0" baseline="0" noProof="0" dirty="0">
                <a:ln>
                  <a:noFill/>
                </a:ln>
                <a:solidFill>
                  <a:prstClr val="white"/>
                </a:solidFill>
                <a:effectLst/>
                <a:uLnTx/>
                <a:uFillTx/>
                <a:latin typeface="Segoe UI" panose="020B0502040204020203" pitchFamily="34" charset="0"/>
                <a:ea typeface="+mj-ea"/>
              </a:rPr>
              <a:t>PRODUTOS E SERVIÇOS ADEQUADOS</a:t>
            </a:r>
            <a:endParaRPr kumimoji="0" lang="pt-BR" sz="2400" b="0" i="0" u="none" strike="noStrike" kern="1200" cap="none" spc="350" normalizeH="0" baseline="0" noProof="0" dirty="0">
              <a:ln>
                <a:noFill/>
              </a:ln>
              <a:solidFill>
                <a:prstClr val="white"/>
              </a:solidFill>
              <a:effectLst/>
              <a:uLnTx/>
              <a:uFillTx/>
              <a:latin typeface="Segoe Pro SemiLight" panose="020B0402040204020203" pitchFamily="34" charset="0"/>
              <a:ea typeface="+mj-ea"/>
            </a:endParaRP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IMPACTO NO NPS</a:t>
            </a:r>
            <a:b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NECESSIDADES NÃO ATENDIDAS </a:t>
            </a:r>
            <a:b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COMENTÁRIOS </a:t>
            </a: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ESPONTÂNEOS</a:t>
            </a:r>
          </a:p>
        </p:txBody>
      </p:sp>
      <p:grpSp>
        <p:nvGrpSpPr>
          <p:cNvPr id="9" name="Agrupar 8">
            <a:extLst>
              <a:ext uri="{FF2B5EF4-FFF2-40B4-BE49-F238E27FC236}">
                <a16:creationId xmlns:a16="http://schemas.microsoft.com/office/drawing/2014/main" id="{BE673849-85F0-094C-9DB1-7713A87137FF}"/>
              </a:ext>
            </a:extLst>
          </p:cNvPr>
          <p:cNvGrpSpPr/>
          <p:nvPr/>
        </p:nvGrpSpPr>
        <p:grpSpPr>
          <a:xfrm>
            <a:off x="827540" y="1544449"/>
            <a:ext cx="2974570" cy="2244888"/>
            <a:chOff x="453244" y="1838776"/>
            <a:chExt cx="2974570" cy="2244888"/>
          </a:xfrm>
        </p:grpSpPr>
        <p:sp>
          <p:nvSpPr>
            <p:cNvPr id="8" name="Retângulo 7">
              <a:extLst>
                <a:ext uri="{FF2B5EF4-FFF2-40B4-BE49-F238E27FC236}">
                  <a16:creationId xmlns:a16="http://schemas.microsoft.com/office/drawing/2014/main" id="{4744CF26-EB90-3B49-B1B3-27BBC4A9F9C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Colchete Duplo 79">
              <a:extLst>
                <a:ext uri="{FF2B5EF4-FFF2-40B4-BE49-F238E27FC236}">
                  <a16:creationId xmlns:a16="http://schemas.microsoft.com/office/drawing/2014/main" id="{6ED4AC1F-01EA-1840-85BF-D72DC37A9FFF}"/>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CaixaDeTexto 82">
              <a:extLst>
                <a:ext uri="{FF2B5EF4-FFF2-40B4-BE49-F238E27FC236}">
                  <a16:creationId xmlns:a16="http://schemas.microsoft.com/office/drawing/2014/main" id="{AD524ECE-A169-DE4E-8178-42A55EEF25EA}"/>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86" name="CaixaDeTexto 85">
              <a:extLst>
                <a:ext uri="{FF2B5EF4-FFF2-40B4-BE49-F238E27FC236}">
                  <a16:creationId xmlns:a16="http://schemas.microsoft.com/office/drawing/2014/main" id="{7485FF1E-474E-264F-B39F-AADF62829DCE}"/>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89" name="CaixaDeTexto 88">
              <a:extLst>
                <a:ext uri="{FF2B5EF4-FFF2-40B4-BE49-F238E27FC236}">
                  <a16:creationId xmlns:a16="http://schemas.microsoft.com/office/drawing/2014/main" id="{03257244-5045-DD43-9D45-6F5BF7DB7378}"/>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0" name="CaixaDeTexto 109">
              <a:extLst>
                <a:ext uri="{FF2B5EF4-FFF2-40B4-BE49-F238E27FC236}">
                  <a16:creationId xmlns:a16="http://schemas.microsoft.com/office/drawing/2014/main" id="{1927D456-B716-F24D-83E2-365DA113A720}"/>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11" name="CaixaDeTexto 110">
              <a:extLst>
                <a:ext uri="{FF2B5EF4-FFF2-40B4-BE49-F238E27FC236}">
                  <a16:creationId xmlns:a16="http://schemas.microsoft.com/office/drawing/2014/main" id="{8BE3CB69-605C-A540-A5B6-A4F557415C44}"/>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12" name="CaixaDeTexto 111">
              <a:extLst>
                <a:ext uri="{FF2B5EF4-FFF2-40B4-BE49-F238E27FC236}">
                  <a16:creationId xmlns:a16="http://schemas.microsoft.com/office/drawing/2014/main" id="{4BAE7C7C-324C-D348-943C-EDA9460D12AE}"/>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13" name="Agrupar 112">
            <a:extLst>
              <a:ext uri="{FF2B5EF4-FFF2-40B4-BE49-F238E27FC236}">
                <a16:creationId xmlns:a16="http://schemas.microsoft.com/office/drawing/2014/main" id="{9C59A228-E3F8-554B-BE4C-F420A4C84DB8}"/>
              </a:ext>
            </a:extLst>
          </p:cNvPr>
          <p:cNvGrpSpPr/>
          <p:nvPr/>
        </p:nvGrpSpPr>
        <p:grpSpPr>
          <a:xfrm>
            <a:off x="4574164" y="1544449"/>
            <a:ext cx="2974570" cy="2244888"/>
            <a:chOff x="453244" y="1838776"/>
            <a:chExt cx="2974570" cy="2244888"/>
          </a:xfrm>
        </p:grpSpPr>
        <p:sp>
          <p:nvSpPr>
            <p:cNvPr id="114" name="Retângulo 113">
              <a:extLst>
                <a:ext uri="{FF2B5EF4-FFF2-40B4-BE49-F238E27FC236}">
                  <a16:creationId xmlns:a16="http://schemas.microsoft.com/office/drawing/2014/main" id="{5387E721-CFE9-D24F-A1F0-58BF4291E395}"/>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Colchete Duplo 114">
              <a:extLst>
                <a:ext uri="{FF2B5EF4-FFF2-40B4-BE49-F238E27FC236}">
                  <a16:creationId xmlns:a16="http://schemas.microsoft.com/office/drawing/2014/main" id="{E154D718-6F52-9046-8689-675A30A94FB0}"/>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571DB2C5-61D0-5546-8034-3E4674F76E6A}"/>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7" name="CaixaDeTexto 116">
              <a:extLst>
                <a:ext uri="{FF2B5EF4-FFF2-40B4-BE49-F238E27FC236}">
                  <a16:creationId xmlns:a16="http://schemas.microsoft.com/office/drawing/2014/main" id="{93F7BEC5-9CA9-2848-9513-50218A89DAA7}"/>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8" name="CaixaDeTexto 117">
              <a:extLst>
                <a:ext uri="{FF2B5EF4-FFF2-40B4-BE49-F238E27FC236}">
                  <a16:creationId xmlns:a16="http://schemas.microsoft.com/office/drawing/2014/main" id="{DB15926E-E890-244C-95B8-F5F5EBD0F2D1}"/>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9" name="CaixaDeTexto 118">
              <a:extLst>
                <a:ext uri="{FF2B5EF4-FFF2-40B4-BE49-F238E27FC236}">
                  <a16:creationId xmlns:a16="http://schemas.microsoft.com/office/drawing/2014/main" id="{23428E68-8A2B-DD4F-B8C0-A2AFA1F22268}"/>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0" name="CaixaDeTexto 119">
              <a:extLst>
                <a:ext uri="{FF2B5EF4-FFF2-40B4-BE49-F238E27FC236}">
                  <a16:creationId xmlns:a16="http://schemas.microsoft.com/office/drawing/2014/main" id="{85761745-3080-C243-A514-D22A2B3578D6}"/>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1" name="CaixaDeTexto 120">
              <a:extLst>
                <a:ext uri="{FF2B5EF4-FFF2-40B4-BE49-F238E27FC236}">
                  <a16:creationId xmlns:a16="http://schemas.microsoft.com/office/drawing/2014/main" id="{EC85FAAA-1806-4F4D-ACC4-BEFC3C32AE70}"/>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22" name="Agrupar 121">
            <a:extLst>
              <a:ext uri="{FF2B5EF4-FFF2-40B4-BE49-F238E27FC236}">
                <a16:creationId xmlns:a16="http://schemas.microsoft.com/office/drawing/2014/main" id="{200AAEBB-7859-BC49-93AC-4E26E33D5BB6}"/>
              </a:ext>
            </a:extLst>
          </p:cNvPr>
          <p:cNvGrpSpPr/>
          <p:nvPr/>
        </p:nvGrpSpPr>
        <p:grpSpPr>
          <a:xfrm>
            <a:off x="8223064" y="1544449"/>
            <a:ext cx="2974570" cy="2244888"/>
            <a:chOff x="453244" y="1838776"/>
            <a:chExt cx="2974570" cy="2244888"/>
          </a:xfrm>
        </p:grpSpPr>
        <p:sp>
          <p:nvSpPr>
            <p:cNvPr id="123" name="Retângulo 122">
              <a:extLst>
                <a:ext uri="{FF2B5EF4-FFF2-40B4-BE49-F238E27FC236}">
                  <a16:creationId xmlns:a16="http://schemas.microsoft.com/office/drawing/2014/main" id="{81E72B00-CB7C-2745-AB35-6A6E5750313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Colchete Duplo 123">
              <a:extLst>
                <a:ext uri="{FF2B5EF4-FFF2-40B4-BE49-F238E27FC236}">
                  <a16:creationId xmlns:a16="http://schemas.microsoft.com/office/drawing/2014/main" id="{080198EE-B12E-864D-B690-09FC4A46CF0B}"/>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CaixaDeTexto 124">
              <a:extLst>
                <a:ext uri="{FF2B5EF4-FFF2-40B4-BE49-F238E27FC236}">
                  <a16:creationId xmlns:a16="http://schemas.microsoft.com/office/drawing/2014/main" id="{994BC60F-2848-0149-85A7-09535DA079F6}"/>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26" name="CaixaDeTexto 125">
              <a:extLst>
                <a:ext uri="{FF2B5EF4-FFF2-40B4-BE49-F238E27FC236}">
                  <a16:creationId xmlns:a16="http://schemas.microsoft.com/office/drawing/2014/main" id="{879CEB69-8292-F141-AB22-7F816D0A8229}"/>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7" name="CaixaDeTexto 126">
              <a:extLst>
                <a:ext uri="{FF2B5EF4-FFF2-40B4-BE49-F238E27FC236}">
                  <a16:creationId xmlns:a16="http://schemas.microsoft.com/office/drawing/2014/main" id="{25225C69-026C-A94B-A2FB-BFC277633AE6}"/>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8" name="CaixaDeTexto 127">
              <a:extLst>
                <a:ext uri="{FF2B5EF4-FFF2-40B4-BE49-F238E27FC236}">
                  <a16:creationId xmlns:a16="http://schemas.microsoft.com/office/drawing/2014/main" id="{AED8DBAE-4168-C54E-90F0-55AF94F7D32B}"/>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9" name="CaixaDeTexto 128">
              <a:extLst>
                <a:ext uri="{FF2B5EF4-FFF2-40B4-BE49-F238E27FC236}">
                  <a16:creationId xmlns:a16="http://schemas.microsoft.com/office/drawing/2014/main" id="{456FA3E0-39A9-244F-87F0-09D136D9F082}"/>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0" name="CaixaDeTexto 129">
              <a:extLst>
                <a:ext uri="{FF2B5EF4-FFF2-40B4-BE49-F238E27FC236}">
                  <a16:creationId xmlns:a16="http://schemas.microsoft.com/office/drawing/2014/main" id="{59A54C11-AA49-B84E-88A3-ECDA06B68160}"/>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2" name="Agrupar 1">
            <a:extLst>
              <a:ext uri="{FF2B5EF4-FFF2-40B4-BE49-F238E27FC236}">
                <a16:creationId xmlns:a16="http://schemas.microsoft.com/office/drawing/2014/main" id="{9AC91F44-5958-174B-B76A-7E1207E3E8B6}"/>
              </a:ext>
            </a:extLst>
          </p:cNvPr>
          <p:cNvGrpSpPr/>
          <p:nvPr/>
        </p:nvGrpSpPr>
        <p:grpSpPr>
          <a:xfrm>
            <a:off x="913747" y="925457"/>
            <a:ext cx="2851689" cy="662450"/>
            <a:chOff x="514051" y="1219784"/>
            <a:chExt cx="2851689" cy="662450"/>
          </a:xfrm>
        </p:grpSpPr>
        <p:sp>
          <p:nvSpPr>
            <p:cNvPr id="32" name="CaixaDeTexto 31">
              <a:extLst>
                <a:ext uri="{FF2B5EF4-FFF2-40B4-BE49-F238E27FC236}">
                  <a16:creationId xmlns:a16="http://schemas.microsoft.com/office/drawing/2014/main" id="{76FDA40D-3C98-C44D-9BC8-56C35B34133A}"/>
                </a:ext>
              </a:extLst>
            </p:cNvPr>
            <p:cNvSpPr txBox="1"/>
            <p:nvPr/>
          </p:nvSpPr>
          <p:spPr>
            <a:xfrm>
              <a:off x="698972" y="1292295"/>
              <a:ext cx="1066483" cy="52322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MÉDIA </a:t>
              </a:r>
              <a:b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MÓVEL </a:t>
              </a:r>
              <a:r>
                <a:rPr kumimoji="0" lang="pt-BR" sz="1400" b="1"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BB</a:t>
              </a:r>
            </a:p>
          </p:txBody>
        </p:sp>
        <p:sp>
          <p:nvSpPr>
            <p:cNvPr id="73" name="Retângulo 72">
              <a:extLst>
                <a:ext uri="{FF2B5EF4-FFF2-40B4-BE49-F238E27FC236}">
                  <a16:creationId xmlns:a16="http://schemas.microsoft.com/office/drawing/2014/main" id="{3A85149D-A375-C343-967A-A1D7F1F17915}"/>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80">
              <a:extLst>
                <a:ext uri="{FF2B5EF4-FFF2-40B4-BE49-F238E27FC236}">
                  <a16:creationId xmlns:a16="http://schemas.microsoft.com/office/drawing/2014/main" id="{820970E9-77B7-7641-A4AE-C44C561D9F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2" name="Agrupar 81">
            <a:extLst>
              <a:ext uri="{FF2B5EF4-FFF2-40B4-BE49-F238E27FC236}">
                <a16:creationId xmlns:a16="http://schemas.microsoft.com/office/drawing/2014/main" id="{90E77873-4060-6D49-9AB2-420FA7569261}"/>
              </a:ext>
            </a:extLst>
          </p:cNvPr>
          <p:cNvGrpSpPr/>
          <p:nvPr/>
        </p:nvGrpSpPr>
        <p:grpSpPr>
          <a:xfrm>
            <a:off x="4626688" y="925457"/>
            <a:ext cx="2851689" cy="662450"/>
            <a:chOff x="514051" y="1219784"/>
            <a:chExt cx="2851689" cy="662450"/>
          </a:xfrm>
        </p:grpSpPr>
        <p:sp>
          <p:nvSpPr>
            <p:cNvPr id="84" name="CaixaDeTexto 83">
              <a:extLst>
                <a:ext uri="{FF2B5EF4-FFF2-40B4-BE49-F238E27FC236}">
                  <a16:creationId xmlns:a16="http://schemas.microsoft.com/office/drawing/2014/main" id="{51DBE80D-3F11-8544-9F30-B9BC4A07AA1B}"/>
                </a:ext>
              </a:extLst>
            </p:cNvPr>
            <p:cNvSpPr txBox="1"/>
            <p:nvPr/>
          </p:nvSpPr>
          <p:spPr>
            <a:xfrm>
              <a:off x="634816" y="1308921"/>
              <a:ext cx="1486542" cy="46166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t>CONCORRÊNCIA</a:t>
              </a:r>
              <a:br>
                <a:rPr kumimoji="0" lang="pt-BR" sz="1200" b="0"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br>
              <a:r>
                <a:rPr kumimoji="0" lang="pt-BR" sz="1200" b="1"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t>TRADICIONAL</a:t>
              </a:r>
            </a:p>
          </p:txBody>
        </p:sp>
        <p:sp>
          <p:nvSpPr>
            <p:cNvPr id="85" name="Retângulo 84">
              <a:extLst>
                <a:ext uri="{FF2B5EF4-FFF2-40B4-BE49-F238E27FC236}">
                  <a16:creationId xmlns:a16="http://schemas.microsoft.com/office/drawing/2014/main" id="{D23A76C2-5F8F-6344-A00B-0FD8E5149033}"/>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86">
              <a:extLst>
                <a:ext uri="{FF2B5EF4-FFF2-40B4-BE49-F238E27FC236}">
                  <a16:creationId xmlns:a16="http://schemas.microsoft.com/office/drawing/2014/main" id="{2FCE4DF4-38A6-994C-91C2-6B4743E5D11D}"/>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Agrupar 89">
            <a:extLst>
              <a:ext uri="{FF2B5EF4-FFF2-40B4-BE49-F238E27FC236}">
                <a16:creationId xmlns:a16="http://schemas.microsoft.com/office/drawing/2014/main" id="{162BFE24-197B-F248-A56E-56C55DAD1D89}"/>
              </a:ext>
            </a:extLst>
          </p:cNvPr>
          <p:cNvGrpSpPr/>
          <p:nvPr/>
        </p:nvGrpSpPr>
        <p:grpSpPr>
          <a:xfrm>
            <a:off x="8281938" y="925457"/>
            <a:ext cx="2851689" cy="662450"/>
            <a:chOff x="514051" y="1219784"/>
            <a:chExt cx="2851689" cy="662450"/>
          </a:xfrm>
        </p:grpSpPr>
        <p:sp>
          <p:nvSpPr>
            <p:cNvPr id="91" name="CaixaDeTexto 90">
              <a:extLst>
                <a:ext uri="{FF2B5EF4-FFF2-40B4-BE49-F238E27FC236}">
                  <a16:creationId xmlns:a16="http://schemas.microsoft.com/office/drawing/2014/main" id="{C6CB95DA-E37F-7F49-97CB-723E21C374BB}"/>
                </a:ext>
              </a:extLst>
            </p:cNvPr>
            <p:cNvSpPr txBox="1"/>
            <p:nvPr/>
          </p:nvSpPr>
          <p:spPr>
            <a:xfrm>
              <a:off x="634816" y="1308921"/>
              <a:ext cx="1486542" cy="46166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t>CONCORRÊNCIA</a:t>
              </a:r>
              <a:br>
                <a:rPr kumimoji="0" lang="pt-BR" sz="1200" b="0"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br>
              <a:r>
                <a:rPr kumimoji="0" lang="pt-BR" sz="1200" b="1"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t>DIGITAL</a:t>
              </a:r>
            </a:p>
          </p:txBody>
        </p:sp>
        <p:sp>
          <p:nvSpPr>
            <p:cNvPr id="92" name="Retângulo 91">
              <a:extLst>
                <a:ext uri="{FF2B5EF4-FFF2-40B4-BE49-F238E27FC236}">
                  <a16:creationId xmlns:a16="http://schemas.microsoft.com/office/drawing/2014/main" id="{9D9D8382-5A0E-C54B-B5EE-3D604D23504A}"/>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tângulo 92">
              <a:extLst>
                <a:ext uri="{FF2B5EF4-FFF2-40B4-BE49-F238E27FC236}">
                  <a16:creationId xmlns:a16="http://schemas.microsoft.com/office/drawing/2014/main" id="{CE1C7374-3BEC-BB45-8133-F2C90DFCEA9A}"/>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882735" cy="523220"/>
            <a:chOff x="4350432" y="3924135"/>
            <a:chExt cx="5882735"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29" y="3924135"/>
              <a:ext cx="845104" cy="523220"/>
            </a:xfrm>
            <a:prstGeom prst="rect">
              <a:avLst/>
            </a:prstGeom>
            <a:noFill/>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white">
                      <a:alpha val="50000"/>
                    </a:prstClr>
                  </a:solidFill>
                  <a:effectLst/>
                  <a:uLnTx/>
                  <a:uFillTx/>
                  <a:latin typeface="Segoe UI" panose="020B0502040204020203" pitchFamily="34" charset="0"/>
                  <a:ea typeface="+mn-ea"/>
                  <a:cs typeface="Segoe UI" panose="020B0502040204020203" pitchFamily="34" charset="0"/>
                </a:rPr>
                <a:t>76,1</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0" y="3924135"/>
              <a:ext cx="845104" cy="523220"/>
            </a:xfrm>
            <a:prstGeom prst="rect">
              <a:avLst/>
            </a:prstGeom>
            <a:noFill/>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white">
                      <a:alpha val="50000"/>
                    </a:prstClr>
                  </a:solidFill>
                  <a:effectLst/>
                  <a:uLnTx/>
                  <a:uFillTx/>
                  <a:latin typeface="Segoe UI" panose="020B0502040204020203" pitchFamily="34" charset="0"/>
                  <a:ea typeface="+mn-ea"/>
                  <a:cs typeface="Segoe UI" panose="020B0502040204020203" pitchFamily="34" charset="0"/>
                </a:rPr>
                <a:t>87,2</a:t>
              </a:r>
            </a:p>
          </p:txBody>
        </p:sp>
        <p:grpSp>
          <p:nvGrpSpPr>
            <p:cNvPr id="161" name="Agrupar 160">
              <a:extLst>
                <a:ext uri="{FF2B5EF4-FFF2-40B4-BE49-F238E27FC236}">
                  <a16:creationId xmlns:a16="http://schemas.microsoft.com/office/drawing/2014/main" id="{19BF7896-3F84-B448-801B-06EB4335A47A}"/>
                </a:ext>
              </a:extLst>
            </p:cNvPr>
            <p:cNvGrpSpPr/>
            <p:nvPr/>
          </p:nvGrpSpPr>
          <p:grpSpPr>
            <a:xfrm>
              <a:off x="9820417" y="4004549"/>
              <a:ext cx="412750" cy="412750"/>
              <a:chOff x="774935" y="3522090"/>
              <a:chExt cx="412750" cy="412750"/>
            </a:xfrm>
          </p:grpSpPr>
          <p:sp>
            <p:nvSpPr>
              <p:cNvPr id="162" name="Retângulo Arredondado 161">
                <a:extLst>
                  <a:ext uri="{FF2B5EF4-FFF2-40B4-BE49-F238E27FC236}">
                    <a16:creationId xmlns:a16="http://schemas.microsoft.com/office/drawing/2014/main" id="{7E028C32-59D9-6747-BFA2-722F90826982}"/>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31881" y="3597564"/>
                <a:ext cx="320644" cy="256166"/>
              </a:xfrm>
              <a:prstGeom prst="rect">
                <a:avLst/>
              </a:prstGeom>
            </p:spPr>
          </p:pic>
        </p:grpSp>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Benchmarking</a:t>
              </a: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38083109"/>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69,7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72,2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1526559851"/>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04928">
                  <a:extLst>
                    <a:ext uri="{9D8B030D-6E8A-4147-A177-3AD203B41FA5}">
                      <a16:colId xmlns:a16="http://schemas.microsoft.com/office/drawing/2014/main" val="3957641038"/>
                    </a:ext>
                  </a:extLst>
                </a:gridCol>
                <a:gridCol w="898512">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000" b="1" i="0" u="none" strike="noStrike" dirty="0">
                          <a:solidFill>
                            <a:srgbClr val="FFC000"/>
                          </a:solidFill>
                          <a:effectLst/>
                          <a:latin typeface="SegoI UI"/>
                        </a:rPr>
                        <a:t> 18%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000" b="1" i="0" u="none" strike="noStrike" dirty="0">
                          <a:solidFill>
                            <a:srgbClr val="00B0F0"/>
                          </a:solidFill>
                          <a:effectLst/>
                          <a:latin typeface="SegoI UI"/>
                        </a:rPr>
                        <a:t>20%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b"/>
                      <a:r>
                        <a:rPr lang="pt-BR" sz="2800" b="1" i="0" u="none" strike="noStrike" dirty="0">
                          <a:solidFill>
                            <a:srgbClr val="FFFFFF"/>
                          </a:solidFill>
                          <a:effectLst/>
                          <a:latin typeface="SegoI UI"/>
                        </a:rPr>
                        <a:t>18%</a:t>
                      </a:r>
                    </a:p>
                  </a:txBody>
                  <a:tcPr marL="9525" marR="9525" marT="9525"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pt-BR" sz="2800" b="1" i="0" u="none" strike="noStrike" dirty="0">
                          <a:solidFill>
                            <a:srgbClr val="FFFFFF"/>
                          </a:solidFill>
                          <a:effectLst/>
                          <a:latin typeface="SegoI UI"/>
                        </a:rPr>
                        <a:t>52%</a:t>
                      </a:r>
                    </a:p>
                  </a:txBody>
                  <a:tcPr marL="9525" marR="9525" marT="9525"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fontAlgn="b" latinLnBrk="0" hangingPunct="1"/>
                      <a:r>
                        <a:rPr lang="pt-BR" sz="2800" b="1" i="0" u="none" strike="noStrike" kern="1200" dirty="0">
                          <a:solidFill>
                            <a:srgbClr val="FFFFFF"/>
                          </a:solidFill>
                          <a:effectLst/>
                          <a:latin typeface="SegoI UI"/>
                          <a:ea typeface="+mn-ea"/>
                          <a:cs typeface="+mn-cs"/>
                        </a:rPr>
                        <a:t>41%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67" name="Tabela 166">
            <a:extLst>
              <a:ext uri="{FF2B5EF4-FFF2-40B4-BE49-F238E27FC236}">
                <a16:creationId xmlns:a16="http://schemas.microsoft.com/office/drawing/2014/main" id="{5C0A2749-69A8-534C-82DA-368E8411A022}"/>
              </a:ext>
            </a:extLst>
          </p:cNvPr>
          <p:cNvGraphicFramePr>
            <a:graphicFrameLocks noGrp="1"/>
          </p:cNvGraphicFramePr>
          <p:nvPr/>
        </p:nvGraphicFramePr>
        <p:xfrm>
          <a:off x="2707570" y="1031385"/>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defTabSz="914340"/>
                      <a:r>
                        <a:rPr lang="pt-BR" sz="2800" b="1" kern="0" dirty="0">
                          <a:solidFill>
                            <a:srgbClr val="1C273A"/>
                          </a:solidFill>
                          <a:latin typeface="Segoe UI" panose="020B0502040204020203" pitchFamily="34" charset="0"/>
                          <a:ea typeface="Segoe UI Symbol" panose="020B0502040204020203" pitchFamily="34" charset="0"/>
                          <a:cs typeface="Segoe UI" panose="020B0502040204020203" pitchFamily="34" charset="0"/>
                        </a:rPr>
                        <a:t>70,2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defTabSz="914340"/>
                      <a:r>
                        <a:rPr lang="pt-BR" sz="2800" b="1" kern="0" dirty="0">
                          <a:solidFill>
                            <a:srgbClr val="1C273A"/>
                          </a:solidFill>
                          <a:latin typeface="Segoe UI" panose="020B0502040204020203" pitchFamily="34" charset="0"/>
                          <a:ea typeface="Segoe UI Symbol" panose="020B0502040204020203" pitchFamily="34" charset="0"/>
                          <a:cs typeface="Segoe UI" panose="020B0502040204020203" pitchFamily="34" charset="0"/>
                        </a:rPr>
                        <a:t>73,8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defTabSz="914340"/>
                      <a:r>
                        <a:rPr lang="pt-BR" sz="2800" b="1" kern="0" dirty="0">
                          <a:solidFill>
                            <a:srgbClr val="1C273A"/>
                          </a:solidFill>
                          <a:latin typeface="Segoe UI" panose="020B0502040204020203" pitchFamily="34" charset="0"/>
                          <a:ea typeface="Segoe UI Symbol" panose="020B0502040204020203" pitchFamily="34" charset="0"/>
                          <a:cs typeface="Segoe UI" panose="020B0502040204020203" pitchFamily="34" charset="0"/>
                        </a:rPr>
                        <a:t>84,9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88" name="Tabela 87">
            <a:extLst>
              <a:ext uri="{FF2B5EF4-FFF2-40B4-BE49-F238E27FC236}">
                <a16:creationId xmlns:a16="http://schemas.microsoft.com/office/drawing/2014/main" id="{D94F800C-BA01-A641-802E-4D037B6B18B9}"/>
              </a:ext>
            </a:extLst>
          </p:cNvPr>
          <p:cNvGraphicFramePr>
            <a:graphicFrameLocks noGrp="1"/>
          </p:cNvGraphicFramePr>
          <p:nvPr>
            <p:extLst>
              <p:ext uri="{D42A27DB-BD31-4B8C-83A1-F6EECF244321}">
                <p14:modId xmlns:p14="http://schemas.microsoft.com/office/powerpoint/2010/main" val="1892846883"/>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53%</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46%</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C00000"/>
                          </a:solidFill>
                          <a:effectLst/>
                          <a:latin typeface="Wingdings 3" pitchFamily="2" charset="2"/>
                        </a:rPr>
                        <a:t>q</a:t>
                      </a:r>
                      <a:endParaRPr lang="pt-BR" sz="13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96" name="Tabela 95">
            <a:extLst>
              <a:ext uri="{FF2B5EF4-FFF2-40B4-BE49-F238E27FC236}">
                <a16:creationId xmlns:a16="http://schemas.microsoft.com/office/drawing/2014/main" id="{AB4B6341-4E90-AA4D-9028-0FCFEF928145}"/>
              </a:ext>
            </a:extLst>
          </p:cNvPr>
          <p:cNvGraphicFramePr>
            <a:graphicFrameLocks noGrp="1"/>
          </p:cNvGraphicFramePr>
          <p:nvPr>
            <p:extLst>
              <p:ext uri="{D42A27DB-BD31-4B8C-83A1-F6EECF244321}">
                <p14:modId xmlns:p14="http://schemas.microsoft.com/office/powerpoint/2010/main" val="376878735"/>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marL="0" algn="r" defTabSz="914400" rtl="0" eaLnBrk="1" latinLnBrk="0" hangingPunct="1"/>
                      <a:r>
                        <a:rPr lang="pt-BR" sz="1400" b="0" kern="1200" dirty="0">
                          <a:solidFill>
                            <a:srgbClr val="E9B540"/>
                          </a:solidFill>
                          <a:latin typeface="Segoe UI" panose="020B0502040204020203" pitchFamily="34" charset="0"/>
                          <a:ea typeface="+mn-ea"/>
                          <a:cs typeface="Segoe UI" panose="020B0502040204020203" pitchFamily="34" charset="0"/>
                        </a:rPr>
                        <a:t>UAV: </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42%</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39%</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fr-FR" sz="1400" b="1" dirty="0">
                          <a:solidFill>
                            <a:srgbClr val="C80000"/>
                          </a:solidFill>
                          <a:latin typeface="Wingdings 3" pitchFamily="2" charset="2"/>
                          <a:ea typeface="+mn-ea"/>
                          <a:cs typeface="Segoe UI" panose="020B0502040204020203" pitchFamily="34" charset="0"/>
                        </a:rPr>
                        <a:t>q</a:t>
                      </a:r>
                      <a:endParaRPr lang="pt-BR" sz="14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mn-ea"/>
                          <a:cs typeface="Segoe UI" panose="020B0502040204020203" pitchFamily="34" charset="0"/>
                        </a:rPr>
                        <a:t> 3%</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fr-FR" sz="1200" b="1" dirty="0">
                          <a:solidFill>
                            <a:schemeClr val="bg2">
                              <a:lumMod val="75000"/>
                            </a:schemeClr>
                          </a:solidFill>
                          <a:latin typeface="Wingdings" pitchFamily="2" charset="2"/>
                          <a:ea typeface="+mn-ea"/>
                        </a:rPr>
                        <a:t>l</a:t>
                      </a:r>
                      <a:endParaRPr lang="pt-BR" sz="1200" dirty="0">
                        <a:solidFill>
                          <a:schemeClr val="bg2">
                            <a:lumMod val="75000"/>
                          </a:schemeClr>
                        </a:solidFill>
                        <a:latin typeface="Wingdings" pitchFamily="2" charset="2"/>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mn-ea"/>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99" name="Espaço Reservado para Texto 3">
            <a:extLst>
              <a:ext uri="{FF2B5EF4-FFF2-40B4-BE49-F238E27FC236}">
                <a16:creationId xmlns:a16="http://schemas.microsoft.com/office/drawing/2014/main" id="{E1F9551D-3532-D745-8F5B-112630F6EB2E}"/>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09" name="CaixaDeTexto 108">
            <a:extLst>
              <a:ext uri="{FF2B5EF4-FFF2-40B4-BE49-F238E27FC236}">
                <a16:creationId xmlns:a16="http://schemas.microsoft.com/office/drawing/2014/main" id="{7CFC57E1-4B78-8A4F-BEC9-2D2077F98CAA}"/>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pic>
        <p:nvPicPr>
          <p:cNvPr id="94" name="Imagem 93">
            <a:extLst>
              <a:ext uri="{FF2B5EF4-FFF2-40B4-BE49-F238E27FC236}">
                <a16:creationId xmlns:a16="http://schemas.microsoft.com/office/drawing/2014/main" id="{0AB6F288-9484-8447-A45B-0BACDD2CA29C}"/>
              </a:ext>
            </a:extLst>
          </p:cNvPr>
          <p:cNvPicPr>
            <a:picLocks noChangeAspect="1"/>
          </p:cNvPicPr>
          <p:nvPr/>
        </p:nvPicPr>
        <p:blipFill>
          <a:blip r:embed="rId8"/>
          <a:stretch>
            <a:fillRect/>
          </a:stretch>
        </p:blipFill>
        <p:spPr>
          <a:xfrm>
            <a:off x="6794858" y="4032733"/>
            <a:ext cx="382648" cy="382648"/>
          </a:xfrm>
          <a:prstGeom prst="rect">
            <a:avLst/>
          </a:prstGeom>
        </p:spPr>
      </p:pic>
    </p:spTree>
    <p:extLst>
      <p:ext uri="{BB962C8B-B14F-4D97-AF65-F5344CB8AC3E}">
        <p14:creationId xmlns:p14="http://schemas.microsoft.com/office/powerpoint/2010/main" val="169525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PRODUTOS E SERVIÇOS ADEQUADOS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14281"/>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631225659"/>
              </p:ext>
            </p:extLst>
          </p:nvPr>
        </p:nvGraphicFramePr>
        <p:xfrm>
          <a:off x="452294" y="1879600"/>
          <a:ext cx="10891567" cy="3707898"/>
        </p:xfrm>
        <a:graphic>
          <a:graphicData uri="http://schemas.openxmlformats.org/drawingml/2006/table">
            <a:tbl>
              <a:tblPr firstRow="1" bandRow="1">
                <a:tableStyleId>{2D5ABB26-0587-4C30-8999-92F81FD0307C}</a:tableStyleId>
              </a:tblPr>
              <a:tblGrid>
                <a:gridCol w="3774299">
                  <a:extLst>
                    <a:ext uri="{9D8B030D-6E8A-4147-A177-3AD203B41FA5}">
                      <a16:colId xmlns:a16="http://schemas.microsoft.com/office/drawing/2014/main" val="20000"/>
                    </a:ext>
                  </a:extLst>
                </a:gridCol>
                <a:gridCol w="832295">
                  <a:extLst>
                    <a:ext uri="{9D8B030D-6E8A-4147-A177-3AD203B41FA5}">
                      <a16:colId xmlns:a16="http://schemas.microsoft.com/office/drawing/2014/main" val="3813278249"/>
                    </a:ext>
                  </a:extLst>
                </a:gridCol>
                <a:gridCol w="570016">
                  <a:extLst>
                    <a:ext uri="{9D8B030D-6E8A-4147-A177-3AD203B41FA5}">
                      <a16:colId xmlns:a16="http://schemas.microsoft.com/office/drawing/2014/main" val="20001"/>
                    </a:ext>
                  </a:extLst>
                </a:gridCol>
                <a:gridCol w="320634">
                  <a:extLst>
                    <a:ext uri="{9D8B030D-6E8A-4147-A177-3AD203B41FA5}">
                      <a16:colId xmlns:a16="http://schemas.microsoft.com/office/drawing/2014/main" val="20003"/>
                    </a:ext>
                  </a:extLst>
                </a:gridCol>
                <a:gridCol w="427245">
                  <a:extLst>
                    <a:ext uri="{9D8B030D-6E8A-4147-A177-3AD203B41FA5}">
                      <a16:colId xmlns:a16="http://schemas.microsoft.com/office/drawing/2014/main" val="3726549766"/>
                    </a:ext>
                  </a:extLst>
                </a:gridCol>
                <a:gridCol w="1282801">
                  <a:extLst>
                    <a:ext uri="{9D8B030D-6E8A-4147-A177-3AD203B41FA5}">
                      <a16:colId xmlns:a16="http://schemas.microsoft.com/office/drawing/2014/main" val="20002"/>
                    </a:ext>
                  </a:extLst>
                </a:gridCol>
                <a:gridCol w="237507">
                  <a:extLst>
                    <a:ext uri="{9D8B030D-6E8A-4147-A177-3AD203B41FA5}">
                      <a16:colId xmlns:a16="http://schemas.microsoft.com/office/drawing/2014/main" val="20004"/>
                    </a:ext>
                  </a:extLst>
                </a:gridCol>
                <a:gridCol w="826659">
                  <a:extLst>
                    <a:ext uri="{9D8B030D-6E8A-4147-A177-3AD203B41FA5}">
                      <a16:colId xmlns:a16="http://schemas.microsoft.com/office/drawing/2014/main" val="3187864286"/>
                    </a:ext>
                  </a:extLst>
                </a:gridCol>
                <a:gridCol w="1310899">
                  <a:extLst>
                    <a:ext uri="{9D8B030D-6E8A-4147-A177-3AD203B41FA5}">
                      <a16:colId xmlns:a16="http://schemas.microsoft.com/office/drawing/2014/main" val="20005"/>
                    </a:ext>
                  </a:extLst>
                </a:gridCol>
                <a:gridCol w="237507">
                  <a:extLst>
                    <a:ext uri="{9D8B030D-6E8A-4147-A177-3AD203B41FA5}">
                      <a16:colId xmlns:a16="http://schemas.microsoft.com/office/drawing/2014/main" val="20006"/>
                    </a:ext>
                  </a:extLst>
                </a:gridCol>
                <a:gridCol w="1071705">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a:rPr>
                        <a:t>Facilidade para encontrar informações sobre os produtos disponíveis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050" b="0" i="1" u="none" strike="noStrike" dirty="0">
                          <a:solidFill>
                            <a:schemeClr val="tx1">
                              <a:lumMod val="50000"/>
                              <a:lumOff val="50000"/>
                            </a:schemeClr>
                          </a:solidFill>
                          <a:effectLst/>
                          <a:latin typeface="Segoe UI" panose="020B0502040204020203"/>
                        </a:rPr>
                        <a:t>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4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4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100" b="0" i="1" u="none" strike="noStrike" dirty="0">
                          <a:solidFill>
                            <a:schemeClr val="tx1">
                              <a:lumMod val="50000"/>
                              <a:lumOff val="50000"/>
                            </a:schemeClr>
                          </a:solidFill>
                          <a:effectLst/>
                          <a:latin typeface="Segoe UI" panose="020B0502040204020203"/>
                        </a:rPr>
                        <a:t>N/A</a:t>
                      </a: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4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4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a:rPr>
                        <a:t>Catálogo diversificado de produtos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20,6%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73,8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78,4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62626"/>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150615"/>
                  </a:ext>
                </a:extLst>
              </a:tr>
              <a:tr h="360000">
                <a:tc>
                  <a:txBody>
                    <a:bodyPr/>
                    <a:lstStyle/>
                    <a:p>
                      <a:pPr algn="l" fontAlgn="ctr"/>
                      <a:r>
                        <a:rPr lang="pt-BR" sz="1400" b="0" i="0" u="none" strike="noStrike">
                          <a:solidFill>
                            <a:srgbClr val="262626"/>
                          </a:solidFill>
                          <a:effectLst/>
                          <a:latin typeface="Segoe UI" panose="020B0502040204020203"/>
                        </a:rPr>
                        <a:t>Facilidade para se relacionar com o banco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71,4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78,0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62626"/>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0000">
                <a:tc>
                  <a:txBody>
                    <a:bodyPr/>
                    <a:lstStyle/>
                    <a:p>
                      <a:pPr algn="l" fontAlgn="ctr"/>
                      <a:r>
                        <a:rPr lang="pt-BR" sz="1400" b="0" i="0" u="none" strike="noStrike">
                          <a:solidFill>
                            <a:srgbClr val="262626"/>
                          </a:solidFill>
                          <a:effectLst/>
                          <a:latin typeface="Segoe UI" panose="020B0502040204020203"/>
                        </a:rPr>
                        <a:t>Oferta de crédito e limites compatíveis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73,7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62626"/>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0000">
                <a:tc>
                  <a:txBody>
                    <a:bodyPr/>
                    <a:lstStyle/>
                    <a:p>
                      <a:pPr algn="l" fontAlgn="ctr"/>
                      <a:r>
                        <a:rPr lang="pt-BR" sz="1400" b="0" i="0" u="none" strike="noStrike">
                          <a:solidFill>
                            <a:srgbClr val="262626"/>
                          </a:solidFill>
                          <a:effectLst/>
                          <a:latin typeface="Segoe UI" panose="020B0502040204020203"/>
                        </a:rPr>
                        <a:t>Rendimento das aplicações e investimentos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59,6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a:rPr>
                        <a:t>Assessoria na recomendação de investimentos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360000">
                <a:tc>
                  <a:txBody>
                    <a:bodyPr/>
                    <a:lstStyle/>
                    <a:p>
                      <a:pPr algn="l" fontAlgn="ctr"/>
                      <a:r>
                        <a:rPr lang="pt-BR" sz="1400" b="0" i="0" u="none" strike="noStrike">
                          <a:solidFill>
                            <a:srgbClr val="262626"/>
                          </a:solidFill>
                          <a:effectLst/>
                          <a:latin typeface="Segoe UI" panose="020B0502040204020203"/>
                        </a:rPr>
                        <a:t>Adequação de produtos as suas necessidades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71,1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a:solidFill>
                            <a:srgbClr val="262626"/>
                          </a:solidFill>
                          <a:effectLst/>
                          <a:latin typeface="Segoe UI" panose="020B0502040204020203"/>
                        </a:rPr>
                        <a:t>Orientações e dicas para administração do seu dinheiro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a:rPr>
                        <a:t>16,0%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62626"/>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a:rPr>
                        <a:t>65,4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a:rPr>
                        <a:t>84,9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62626"/>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7" name="Espaço Reservado para Texto 3">
            <a:extLst>
              <a:ext uri="{FF2B5EF4-FFF2-40B4-BE49-F238E27FC236}">
                <a16:creationId xmlns:a16="http://schemas.microsoft.com/office/drawing/2014/main" id="{B9766FB8-27E3-B34F-9FBA-CD3F8B1BFE31}"/>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3" name="Tabela 32">
            <a:extLst>
              <a:ext uri="{FF2B5EF4-FFF2-40B4-BE49-F238E27FC236}">
                <a16:creationId xmlns:a16="http://schemas.microsoft.com/office/drawing/2014/main" id="{0D880094-107F-7547-9342-47C155F86E08}"/>
              </a:ext>
            </a:extLst>
          </p:cNvPr>
          <p:cNvGraphicFramePr>
            <a:graphicFrameLocks noGrp="1"/>
          </p:cNvGraphicFramePr>
          <p:nvPr/>
        </p:nvGraphicFramePr>
        <p:xfrm>
          <a:off x="448217" y="5623491"/>
          <a:ext cx="10891569" cy="228600"/>
        </p:xfrm>
        <a:graphic>
          <a:graphicData uri="http://schemas.openxmlformats.org/drawingml/2006/table">
            <a:tbl>
              <a:tblPr>
                <a:tableStyleId>{5C22544A-7EE6-4342-B048-85BDC9FD1C3A}</a:tableStyleId>
              </a:tblPr>
              <a:tblGrid>
                <a:gridCol w="4085994">
                  <a:extLst>
                    <a:ext uri="{9D8B030D-6E8A-4147-A177-3AD203B41FA5}">
                      <a16:colId xmlns:a16="http://schemas.microsoft.com/office/drawing/2014/main" val="3123118014"/>
                    </a:ext>
                  </a:extLst>
                </a:gridCol>
                <a:gridCol w="2044719">
                  <a:extLst>
                    <a:ext uri="{9D8B030D-6E8A-4147-A177-3AD203B41FA5}">
                      <a16:colId xmlns:a16="http://schemas.microsoft.com/office/drawing/2014/main" val="3337537333"/>
                    </a:ext>
                  </a:extLst>
                </a:gridCol>
                <a:gridCol w="2026864">
                  <a:extLst>
                    <a:ext uri="{9D8B030D-6E8A-4147-A177-3AD203B41FA5}">
                      <a16:colId xmlns:a16="http://schemas.microsoft.com/office/drawing/2014/main" val="4100762510"/>
                    </a:ext>
                  </a:extLst>
                </a:gridCol>
                <a:gridCol w="2733992">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3,6</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6,4</a:t>
                      </a:r>
                    </a:p>
                  </a:txBody>
                  <a:tcPr marL="4965" marR="4965" marT="4965" marB="0" anchor="ctr">
                    <a:noFill/>
                  </a:tcPr>
                </a:tc>
                <a:extLst>
                  <a:ext uri="{0D108BD9-81ED-4DB2-BD59-A6C34878D82A}">
                    <a16:rowId xmlns:a16="http://schemas.microsoft.com/office/drawing/2014/main" val="2951049404"/>
                  </a:ext>
                </a:extLst>
              </a:tr>
            </a:tbl>
          </a:graphicData>
        </a:graphic>
      </p:graphicFrame>
      <p:sp>
        <p:nvSpPr>
          <p:cNvPr id="48" name="Text Placeholder 33">
            <a:extLst>
              <a:ext uri="{FF2B5EF4-FFF2-40B4-BE49-F238E27FC236}">
                <a16:creationId xmlns:a16="http://schemas.microsoft.com/office/drawing/2014/main" id="{6AA84DD2-D454-5F49-A8B3-B47E057E343E}"/>
              </a:ext>
            </a:extLst>
          </p:cNvPr>
          <p:cNvSpPr txBox="1">
            <a:spLocks/>
          </p:cNvSpPr>
          <p:nvPr/>
        </p:nvSpPr>
        <p:spPr>
          <a:xfrm>
            <a:off x="448221" y="1863903"/>
            <a:ext cx="3505594" cy="381771"/>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
            </a:r>
            <a:b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b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aplicado apenas para a concorrência digital</a:t>
            </a:r>
          </a:p>
        </p:txBody>
      </p:sp>
      <p:grpSp>
        <p:nvGrpSpPr>
          <p:cNvPr id="34" name="Agrupar 33">
            <a:extLst>
              <a:ext uri="{FF2B5EF4-FFF2-40B4-BE49-F238E27FC236}">
                <a16:creationId xmlns:a16="http://schemas.microsoft.com/office/drawing/2014/main" id="{5036F81D-79F1-5748-BCB7-17FE264590B5}"/>
              </a:ext>
            </a:extLst>
          </p:cNvPr>
          <p:cNvGrpSpPr/>
          <p:nvPr/>
        </p:nvGrpSpPr>
        <p:grpSpPr>
          <a:xfrm>
            <a:off x="0" y="6064595"/>
            <a:ext cx="12192000" cy="793405"/>
            <a:chOff x="0" y="6064595"/>
            <a:chExt cx="12192000" cy="793405"/>
          </a:xfrm>
        </p:grpSpPr>
        <p:sp>
          <p:nvSpPr>
            <p:cNvPr id="49" name="Retângulo 48">
              <a:extLst>
                <a:ext uri="{FF2B5EF4-FFF2-40B4-BE49-F238E27FC236}">
                  <a16:creationId xmlns:a16="http://schemas.microsoft.com/office/drawing/2014/main" id="{4B2A7F79-244F-824A-B1D2-B27837E1980F}"/>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 Placeholder 33">
              <a:extLst>
                <a:ext uri="{FF2B5EF4-FFF2-40B4-BE49-F238E27FC236}">
                  <a16:creationId xmlns:a16="http://schemas.microsoft.com/office/drawing/2014/main" id="{295D3EC3-FD90-914C-821C-BDB1D1451F5B}"/>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51" name="Agrupar 4">
              <a:extLst>
                <a:ext uri="{FF2B5EF4-FFF2-40B4-BE49-F238E27FC236}">
                  <a16:creationId xmlns:a16="http://schemas.microsoft.com/office/drawing/2014/main" id="{525D7B0A-73E3-8649-B112-FCF7FD019119}"/>
                </a:ext>
              </a:extLst>
            </p:cNvPr>
            <p:cNvGrpSpPr/>
            <p:nvPr/>
          </p:nvGrpSpPr>
          <p:grpSpPr>
            <a:xfrm>
              <a:off x="6591092" y="6126614"/>
              <a:ext cx="2021906" cy="307777"/>
              <a:chOff x="632939" y="6000804"/>
              <a:chExt cx="2021906" cy="307777"/>
            </a:xfrm>
          </p:grpSpPr>
          <p:grpSp>
            <p:nvGrpSpPr>
              <p:cNvPr id="56" name="Grupo 43">
                <a:extLst>
                  <a:ext uri="{FF2B5EF4-FFF2-40B4-BE49-F238E27FC236}">
                    <a16:creationId xmlns:a16="http://schemas.microsoft.com/office/drawing/2014/main" id="{230F2BF9-0129-8644-AFBE-1383994DF79B}"/>
                  </a:ext>
                </a:extLst>
              </p:cNvPr>
              <p:cNvGrpSpPr/>
              <p:nvPr/>
            </p:nvGrpSpPr>
            <p:grpSpPr>
              <a:xfrm>
                <a:off x="632939" y="6000804"/>
                <a:ext cx="779179" cy="307777"/>
                <a:chOff x="2916432" y="6375771"/>
                <a:chExt cx="779179" cy="307777"/>
              </a:xfrm>
            </p:grpSpPr>
            <p:sp>
              <p:nvSpPr>
                <p:cNvPr id="63" name="Title 1">
                  <a:extLst>
                    <a:ext uri="{FF2B5EF4-FFF2-40B4-BE49-F238E27FC236}">
                      <a16:creationId xmlns:a16="http://schemas.microsoft.com/office/drawing/2014/main" id="{AED0620F-A086-C249-B656-2CD411B1CE77}"/>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64" name="Rectangle 24">
                  <a:extLst>
                    <a:ext uri="{FF2B5EF4-FFF2-40B4-BE49-F238E27FC236}">
                      <a16:creationId xmlns:a16="http://schemas.microsoft.com/office/drawing/2014/main" id="{729D556E-0756-1B42-B1B2-A29B28DA0E6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57" name="Grupo 47">
                <a:extLst>
                  <a:ext uri="{FF2B5EF4-FFF2-40B4-BE49-F238E27FC236}">
                    <a16:creationId xmlns:a16="http://schemas.microsoft.com/office/drawing/2014/main" id="{513D719B-A722-9E43-A4ED-F6906D4334A2}"/>
                  </a:ext>
                </a:extLst>
              </p:cNvPr>
              <p:cNvGrpSpPr/>
              <p:nvPr/>
            </p:nvGrpSpPr>
            <p:grpSpPr>
              <a:xfrm>
                <a:off x="1306542" y="6000804"/>
                <a:ext cx="739630" cy="307777"/>
                <a:chOff x="3762616" y="6375771"/>
                <a:chExt cx="739630" cy="307777"/>
              </a:xfrm>
            </p:grpSpPr>
            <p:sp>
              <p:nvSpPr>
                <p:cNvPr id="61" name="Rectangle 25">
                  <a:extLst>
                    <a:ext uri="{FF2B5EF4-FFF2-40B4-BE49-F238E27FC236}">
                      <a16:creationId xmlns:a16="http://schemas.microsoft.com/office/drawing/2014/main" id="{B67623A0-D1B8-CD44-A465-904D11595FC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62" name="Title 1">
                  <a:extLst>
                    <a:ext uri="{FF2B5EF4-FFF2-40B4-BE49-F238E27FC236}">
                      <a16:creationId xmlns:a16="http://schemas.microsoft.com/office/drawing/2014/main" id="{F232116A-B3EA-C044-989C-8F4EEF6FD6E2}"/>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58" name="Grupo 48">
                <a:extLst>
                  <a:ext uri="{FF2B5EF4-FFF2-40B4-BE49-F238E27FC236}">
                    <a16:creationId xmlns:a16="http://schemas.microsoft.com/office/drawing/2014/main" id="{5759311A-331F-5A4F-9A1A-C6860DDABDC7}"/>
                  </a:ext>
                </a:extLst>
              </p:cNvPr>
              <p:cNvGrpSpPr/>
              <p:nvPr/>
            </p:nvGrpSpPr>
            <p:grpSpPr>
              <a:xfrm>
                <a:off x="1940566" y="6000804"/>
                <a:ext cx="714279" cy="307777"/>
                <a:chOff x="4590559" y="6375771"/>
                <a:chExt cx="714279" cy="307777"/>
              </a:xfrm>
            </p:grpSpPr>
            <p:sp>
              <p:nvSpPr>
                <p:cNvPr id="59" name="Rectangle 26">
                  <a:extLst>
                    <a:ext uri="{FF2B5EF4-FFF2-40B4-BE49-F238E27FC236}">
                      <a16:creationId xmlns:a16="http://schemas.microsoft.com/office/drawing/2014/main" id="{5F12ED66-A3F5-6E41-AB56-78FEF728DFB8}"/>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60" name="Title 1">
                  <a:extLst>
                    <a:ext uri="{FF2B5EF4-FFF2-40B4-BE49-F238E27FC236}">
                      <a16:creationId xmlns:a16="http://schemas.microsoft.com/office/drawing/2014/main" id="{3D2D2326-F935-4E4E-A3DC-24CC4096B803}"/>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52" name="Agrupar 51">
              <a:extLst>
                <a:ext uri="{FF2B5EF4-FFF2-40B4-BE49-F238E27FC236}">
                  <a16:creationId xmlns:a16="http://schemas.microsoft.com/office/drawing/2014/main" id="{E1CE5F39-5C74-6844-A7E8-F21911BEDC85}"/>
                </a:ext>
              </a:extLst>
            </p:cNvPr>
            <p:cNvGrpSpPr/>
            <p:nvPr/>
          </p:nvGrpSpPr>
          <p:grpSpPr>
            <a:xfrm>
              <a:off x="8625676" y="6110177"/>
              <a:ext cx="3312093" cy="479054"/>
              <a:chOff x="8487128" y="6110177"/>
              <a:chExt cx="3312093" cy="479054"/>
            </a:xfrm>
          </p:grpSpPr>
          <p:pic>
            <p:nvPicPr>
              <p:cNvPr id="54" name="Imagem 53">
                <a:extLst>
                  <a:ext uri="{FF2B5EF4-FFF2-40B4-BE49-F238E27FC236}">
                    <a16:creationId xmlns:a16="http://schemas.microsoft.com/office/drawing/2014/main" id="{2C016781-DFF6-DA47-A7E7-AC7A0D6568CD}"/>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55" name="Imagem 54">
                <a:extLst>
                  <a:ext uri="{FF2B5EF4-FFF2-40B4-BE49-F238E27FC236}">
                    <a16:creationId xmlns:a16="http://schemas.microsoft.com/office/drawing/2014/main" id="{D95DEA4F-657A-F742-B177-45590A709EA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53" name="Text Placeholder 33">
              <a:extLst>
                <a:ext uri="{FF2B5EF4-FFF2-40B4-BE49-F238E27FC236}">
                  <a16:creationId xmlns:a16="http://schemas.microsoft.com/office/drawing/2014/main" id="{4D21A45E-341A-854E-9B2C-66FBAAA1090A}"/>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43071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tângulo 68">
            <a:extLst>
              <a:ext uri="{FF2B5EF4-FFF2-40B4-BE49-F238E27FC236}">
                <a16:creationId xmlns:a16="http://schemas.microsoft.com/office/drawing/2014/main" id="{EBBBECE2-B491-484D-BF2B-939AC5F2EAC0}"/>
              </a:ext>
            </a:extLst>
          </p:cNvPr>
          <p:cNvSpPr/>
          <p:nvPr/>
        </p:nvSpPr>
        <p:spPr>
          <a:xfrm>
            <a:off x="-7060" y="0"/>
            <a:ext cx="12199059" cy="1035781"/>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a:xfrm>
            <a:off x="285754" y="373062"/>
            <a:ext cx="11273638" cy="365125"/>
          </a:xfrm>
        </p:spPr>
        <p:txBody>
          <a:bodyPr lIns="0">
            <a:normAutofit fontScale="90000"/>
          </a:bodyPr>
          <a:lstStyle/>
          <a:p>
            <a:r>
              <a:rPr lang="pt-BR" dirty="0">
                <a:solidFill>
                  <a:schemeClr val="bg1"/>
                </a:solidFill>
              </a:rPr>
              <a:t>A Plataforma                               BB em Grandes Números</a:t>
            </a:r>
          </a:p>
        </p:txBody>
      </p:sp>
      <p:pic>
        <p:nvPicPr>
          <p:cNvPr id="61" name="Imagem 60">
            <a:extLst>
              <a:ext uri="{FF2B5EF4-FFF2-40B4-BE49-F238E27FC236}">
                <a16:creationId xmlns:a16="http://schemas.microsoft.com/office/drawing/2014/main" id="{4F321FA8-8362-E84C-A8B1-9CB6450C867C}"/>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1866579" y="392927"/>
            <a:ext cx="1897250" cy="304800"/>
          </a:xfrm>
          <a:prstGeom prst="rect">
            <a:avLst/>
          </a:prstGeom>
        </p:spPr>
      </p:pic>
      <p:sp>
        <p:nvSpPr>
          <p:cNvPr id="64" name="Espaço Reservado para Texto 3">
            <a:extLst>
              <a:ext uri="{FF2B5EF4-FFF2-40B4-BE49-F238E27FC236}">
                <a16:creationId xmlns:a16="http://schemas.microsoft.com/office/drawing/2014/main" id="{E450E41B-21FF-EA46-9F51-3A43AA93CA05}"/>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pic>
        <p:nvPicPr>
          <p:cNvPr id="7170" name="Picture 2">
            <a:extLst>
              <a:ext uri="{FF2B5EF4-FFF2-40B4-BE49-F238E27FC236}">
                <a16:creationId xmlns:a16="http://schemas.microsoft.com/office/drawing/2014/main" id="{E7CB1D2B-0CE5-F94F-9672-9373D3C31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204" y="1136180"/>
            <a:ext cx="5559602" cy="19989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a 5">
            <a:extLst>
              <a:ext uri="{FF2B5EF4-FFF2-40B4-BE49-F238E27FC236}">
                <a16:creationId xmlns:a16="http://schemas.microsoft.com/office/drawing/2014/main" id="{8374B619-BA6D-C347-9BEC-9434AEFBF0E7}"/>
              </a:ext>
            </a:extLst>
          </p:cNvPr>
          <p:cNvGraphicFramePr>
            <a:graphicFrameLocks noGrp="1"/>
          </p:cNvGraphicFramePr>
          <p:nvPr>
            <p:extLst>
              <p:ext uri="{D42A27DB-BD31-4B8C-83A1-F6EECF244321}">
                <p14:modId xmlns:p14="http://schemas.microsoft.com/office/powerpoint/2010/main" val="325890155"/>
              </p:ext>
            </p:extLst>
          </p:nvPr>
        </p:nvGraphicFramePr>
        <p:xfrm>
          <a:off x="962123" y="3258536"/>
          <a:ext cx="10260692" cy="3114040"/>
        </p:xfrm>
        <a:graphic>
          <a:graphicData uri="http://schemas.openxmlformats.org/drawingml/2006/table">
            <a:tbl>
              <a:tblPr firstRow="1" bandRow="1">
                <a:tableStyleId>{5C22544A-7EE6-4342-B048-85BDC9FD1C3A}</a:tableStyleId>
              </a:tblPr>
              <a:tblGrid>
                <a:gridCol w="1043871">
                  <a:extLst>
                    <a:ext uri="{9D8B030D-6E8A-4147-A177-3AD203B41FA5}">
                      <a16:colId xmlns:a16="http://schemas.microsoft.com/office/drawing/2014/main" val="1286040652"/>
                    </a:ext>
                  </a:extLst>
                </a:gridCol>
                <a:gridCol w="760651">
                  <a:extLst>
                    <a:ext uri="{9D8B030D-6E8A-4147-A177-3AD203B41FA5}">
                      <a16:colId xmlns:a16="http://schemas.microsoft.com/office/drawing/2014/main" val="35583366"/>
                    </a:ext>
                  </a:extLst>
                </a:gridCol>
                <a:gridCol w="671639">
                  <a:extLst>
                    <a:ext uri="{9D8B030D-6E8A-4147-A177-3AD203B41FA5}">
                      <a16:colId xmlns:a16="http://schemas.microsoft.com/office/drawing/2014/main" val="492595262"/>
                    </a:ext>
                  </a:extLst>
                </a:gridCol>
                <a:gridCol w="680975">
                  <a:extLst>
                    <a:ext uri="{9D8B030D-6E8A-4147-A177-3AD203B41FA5}">
                      <a16:colId xmlns:a16="http://schemas.microsoft.com/office/drawing/2014/main" val="1399639363"/>
                    </a:ext>
                  </a:extLst>
                </a:gridCol>
                <a:gridCol w="789284">
                  <a:extLst>
                    <a:ext uri="{9D8B030D-6E8A-4147-A177-3AD203B41FA5}">
                      <a16:colId xmlns:a16="http://schemas.microsoft.com/office/drawing/2014/main" val="2776202712"/>
                    </a:ext>
                  </a:extLst>
                </a:gridCol>
                <a:gridCol w="789284">
                  <a:extLst>
                    <a:ext uri="{9D8B030D-6E8A-4147-A177-3AD203B41FA5}">
                      <a16:colId xmlns:a16="http://schemas.microsoft.com/office/drawing/2014/main" val="1126312295"/>
                    </a:ext>
                  </a:extLst>
                </a:gridCol>
                <a:gridCol w="789284">
                  <a:extLst>
                    <a:ext uri="{9D8B030D-6E8A-4147-A177-3AD203B41FA5}">
                      <a16:colId xmlns:a16="http://schemas.microsoft.com/office/drawing/2014/main" val="1724066381"/>
                    </a:ext>
                  </a:extLst>
                </a:gridCol>
                <a:gridCol w="789284">
                  <a:extLst>
                    <a:ext uri="{9D8B030D-6E8A-4147-A177-3AD203B41FA5}">
                      <a16:colId xmlns:a16="http://schemas.microsoft.com/office/drawing/2014/main" val="3797925204"/>
                    </a:ext>
                  </a:extLst>
                </a:gridCol>
                <a:gridCol w="789284">
                  <a:extLst>
                    <a:ext uri="{9D8B030D-6E8A-4147-A177-3AD203B41FA5}">
                      <a16:colId xmlns:a16="http://schemas.microsoft.com/office/drawing/2014/main" val="1389066153"/>
                    </a:ext>
                  </a:extLst>
                </a:gridCol>
                <a:gridCol w="789284">
                  <a:extLst>
                    <a:ext uri="{9D8B030D-6E8A-4147-A177-3AD203B41FA5}">
                      <a16:colId xmlns:a16="http://schemas.microsoft.com/office/drawing/2014/main" val="1280744938"/>
                    </a:ext>
                  </a:extLst>
                </a:gridCol>
                <a:gridCol w="789284">
                  <a:extLst>
                    <a:ext uri="{9D8B030D-6E8A-4147-A177-3AD203B41FA5}">
                      <a16:colId xmlns:a16="http://schemas.microsoft.com/office/drawing/2014/main" val="4078475721"/>
                    </a:ext>
                  </a:extLst>
                </a:gridCol>
                <a:gridCol w="789284">
                  <a:extLst>
                    <a:ext uri="{9D8B030D-6E8A-4147-A177-3AD203B41FA5}">
                      <a16:colId xmlns:a16="http://schemas.microsoft.com/office/drawing/2014/main" val="3438785131"/>
                    </a:ext>
                  </a:extLst>
                </a:gridCol>
                <a:gridCol w="789284">
                  <a:extLst>
                    <a:ext uri="{9D8B030D-6E8A-4147-A177-3AD203B41FA5}">
                      <a16:colId xmlns:a16="http://schemas.microsoft.com/office/drawing/2014/main" val="3405188043"/>
                    </a:ext>
                  </a:extLst>
                </a:gridCol>
              </a:tblGrid>
              <a:tr h="370840">
                <a:tc>
                  <a:txBody>
                    <a:bodyPr/>
                    <a:lstStyle/>
                    <a:p>
                      <a:pPr algn="ctr"/>
                      <a:r>
                        <a:rPr lang="pt-BR" sz="1400" dirty="0"/>
                        <a:t>BROWSER/SO</a:t>
                      </a:r>
                    </a:p>
                  </a:txBody>
                  <a:tcPr anchor="ctr"/>
                </a:tc>
                <a:tc>
                  <a:txBody>
                    <a:bodyPr/>
                    <a:lstStyle/>
                    <a:p>
                      <a:pPr algn="ctr"/>
                      <a:r>
                        <a:rPr lang="pt-BR" sz="1400"/>
                        <a:t>CH</a:t>
                      </a:r>
                    </a:p>
                  </a:txBody>
                  <a:tcPr anchor="ctr"/>
                </a:tc>
                <a:tc>
                  <a:txBody>
                    <a:bodyPr/>
                    <a:lstStyle/>
                    <a:p>
                      <a:pPr algn="ctr"/>
                      <a:r>
                        <a:rPr lang="pt-BR" sz="1400"/>
                        <a:t>CM</a:t>
                      </a:r>
                    </a:p>
                  </a:txBody>
                  <a:tcPr anchor="ctr"/>
                </a:tc>
                <a:tc>
                  <a:txBody>
                    <a:bodyPr/>
                    <a:lstStyle/>
                    <a:p>
                      <a:pPr algn="ctr"/>
                      <a:r>
                        <a:rPr lang="pt-BR" sz="1400"/>
                        <a:t>CR</a:t>
                      </a:r>
                    </a:p>
                  </a:txBody>
                  <a:tcPr anchor="ctr"/>
                </a:tc>
                <a:tc>
                  <a:txBody>
                    <a:bodyPr/>
                    <a:lstStyle/>
                    <a:p>
                      <a:pPr algn="ctr"/>
                      <a:r>
                        <a:rPr lang="pt-BR" sz="1400"/>
                        <a:t>FF</a:t>
                      </a:r>
                    </a:p>
                  </a:txBody>
                  <a:tcPr anchor="ctr"/>
                </a:tc>
                <a:tc>
                  <a:txBody>
                    <a:bodyPr/>
                    <a:lstStyle/>
                    <a:p>
                      <a:pPr algn="ctr"/>
                      <a:r>
                        <a:rPr lang="pt-BR" sz="1400"/>
                        <a:t>FM</a:t>
                      </a:r>
                    </a:p>
                  </a:txBody>
                  <a:tcPr anchor="ctr"/>
                </a:tc>
                <a:tc>
                  <a:txBody>
                    <a:bodyPr/>
                    <a:lstStyle/>
                    <a:p>
                      <a:pPr algn="ctr"/>
                      <a:r>
                        <a:rPr lang="pt-BR" sz="1400"/>
                        <a:t>ID</a:t>
                      </a:r>
                    </a:p>
                  </a:txBody>
                  <a:tcPr anchor="ctr"/>
                </a:tc>
                <a:tc>
                  <a:txBody>
                    <a:bodyPr/>
                    <a:lstStyle/>
                    <a:p>
                      <a:pPr algn="ctr"/>
                      <a:r>
                        <a:rPr lang="pt-BR" sz="1400"/>
                        <a:t>IE</a:t>
                      </a:r>
                    </a:p>
                  </a:txBody>
                  <a:tcPr anchor="ctr"/>
                </a:tc>
                <a:tc>
                  <a:txBody>
                    <a:bodyPr/>
                    <a:lstStyle/>
                    <a:p>
                      <a:pPr algn="ctr"/>
                      <a:r>
                        <a:rPr lang="pt-BR" sz="1400" dirty="0"/>
                        <a:t>MF</a:t>
                      </a:r>
                    </a:p>
                  </a:txBody>
                  <a:tcPr anchor="ctr"/>
                </a:tc>
                <a:tc>
                  <a:txBody>
                    <a:bodyPr/>
                    <a:lstStyle/>
                    <a:p>
                      <a:pPr algn="ctr"/>
                      <a:r>
                        <a:rPr lang="pt-BR" sz="1400"/>
                        <a:t>OP</a:t>
                      </a:r>
                    </a:p>
                  </a:txBody>
                  <a:tcPr anchor="ctr"/>
                </a:tc>
                <a:tc>
                  <a:txBody>
                    <a:bodyPr/>
                    <a:lstStyle/>
                    <a:p>
                      <a:pPr algn="ctr"/>
                      <a:r>
                        <a:rPr lang="pt-BR" sz="1400"/>
                        <a:t>PS</a:t>
                      </a:r>
                    </a:p>
                  </a:txBody>
                  <a:tcPr anchor="ctr"/>
                </a:tc>
                <a:tc>
                  <a:txBody>
                    <a:bodyPr/>
                    <a:lstStyle/>
                    <a:p>
                      <a:pPr algn="ctr"/>
                      <a:r>
                        <a:rPr lang="pt-BR" sz="1400"/>
                        <a:t>SB</a:t>
                      </a:r>
                    </a:p>
                  </a:txBody>
                  <a:tcPr anchor="ctr"/>
                </a:tc>
                <a:tc>
                  <a:txBody>
                    <a:bodyPr/>
                    <a:lstStyle/>
                    <a:p>
                      <a:pPr algn="ctr"/>
                      <a:r>
                        <a:rPr lang="pt-BR" sz="1400" dirty="0"/>
                        <a:t>SF</a:t>
                      </a:r>
                    </a:p>
                  </a:txBody>
                  <a:tcPr anchor="ctr"/>
                </a:tc>
                <a:extLst>
                  <a:ext uri="{0D108BD9-81ED-4DB2-BD59-A6C34878D82A}">
                    <a16:rowId xmlns:a16="http://schemas.microsoft.com/office/drawing/2014/main" val="436527513"/>
                  </a:ext>
                </a:extLst>
              </a:tr>
              <a:tr h="370840">
                <a:tc>
                  <a:txBody>
                    <a:bodyPr/>
                    <a:lstStyle/>
                    <a:p>
                      <a:r>
                        <a:rPr lang="pt-BR" sz="1400" dirty="0"/>
                        <a:t>ANDROID</a:t>
                      </a:r>
                    </a:p>
                  </a:txBody>
                  <a:tcPr anchor="ctr"/>
                </a:tc>
                <a:tc>
                  <a:txBody>
                    <a:bodyPr/>
                    <a:lstStyle/>
                    <a:p>
                      <a:r>
                        <a:rPr lang="pt-BR" sz="1400"/>
                        <a:t>10.54</a:t>
                      </a:r>
                    </a:p>
                  </a:txBody>
                  <a:tcPr anchor="ctr"/>
                </a:tc>
                <a:tc>
                  <a:txBody>
                    <a:bodyPr/>
                    <a:lstStyle/>
                    <a:p>
                      <a:r>
                        <a:rPr lang="pt-BR" sz="1400"/>
                        <a:t>61.15</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28.25</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0.06</a:t>
                      </a:r>
                    </a:p>
                  </a:txBody>
                  <a:tcPr anchor="ctr"/>
                </a:tc>
                <a:tc>
                  <a:txBody>
                    <a:bodyPr/>
                    <a:lstStyle/>
                    <a:p>
                      <a:r>
                        <a:rPr lang="pt-BR" sz="1400" dirty="0"/>
                        <a:t>0.00</a:t>
                      </a:r>
                    </a:p>
                  </a:txBody>
                  <a:tcPr anchor="ctr"/>
                </a:tc>
                <a:extLst>
                  <a:ext uri="{0D108BD9-81ED-4DB2-BD59-A6C34878D82A}">
                    <a16:rowId xmlns:a16="http://schemas.microsoft.com/office/drawing/2014/main" val="2664941621"/>
                  </a:ext>
                </a:extLst>
              </a:tr>
              <a:tr h="370840">
                <a:tc>
                  <a:txBody>
                    <a:bodyPr/>
                    <a:lstStyle/>
                    <a:p>
                      <a:r>
                        <a:rPr lang="pt-BR" sz="1400" dirty="0"/>
                        <a:t>COS</a:t>
                      </a:r>
                    </a:p>
                  </a:txBody>
                  <a:tcPr anchor="ctr"/>
                </a:tc>
                <a:tc>
                  <a:txBody>
                    <a:bodyPr/>
                    <a:lstStyle/>
                    <a:p>
                      <a:r>
                        <a:rPr lang="pt-BR" sz="1400"/>
                        <a:t>100.00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extLst>
                  <a:ext uri="{0D108BD9-81ED-4DB2-BD59-A6C34878D82A}">
                    <a16:rowId xmlns:a16="http://schemas.microsoft.com/office/drawing/2014/main" val="3754564705"/>
                  </a:ext>
                </a:extLst>
              </a:tr>
              <a:tr h="370840">
                <a:tc>
                  <a:txBody>
                    <a:bodyPr/>
                    <a:lstStyle/>
                    <a:p>
                      <a:r>
                        <a:rPr lang="pt-BR" sz="1400" dirty="0"/>
                        <a:t>IOS</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100.00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extLst>
                  <a:ext uri="{0D108BD9-81ED-4DB2-BD59-A6C34878D82A}">
                    <a16:rowId xmlns:a16="http://schemas.microsoft.com/office/drawing/2014/main" val="1657290636"/>
                  </a:ext>
                </a:extLst>
              </a:tr>
              <a:tr h="370840">
                <a:tc>
                  <a:txBody>
                    <a:bodyPr/>
                    <a:lstStyle/>
                    <a:p>
                      <a:r>
                        <a:rPr lang="pt-BR" sz="1400" dirty="0"/>
                        <a:t>LINUX</a:t>
                      </a:r>
                    </a:p>
                  </a:txBody>
                  <a:tcPr anchor="ctr"/>
                </a:tc>
                <a:tc>
                  <a:txBody>
                    <a:bodyPr/>
                    <a:lstStyle/>
                    <a:p>
                      <a:r>
                        <a:rPr lang="pt-BR" sz="1400"/>
                        <a:t>0.01</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99.99</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extLst>
                  <a:ext uri="{0D108BD9-81ED-4DB2-BD59-A6C34878D82A}">
                    <a16:rowId xmlns:a16="http://schemas.microsoft.com/office/drawing/2014/main" val="1347225198"/>
                  </a:ext>
                </a:extLst>
              </a:tr>
              <a:tr h="370840">
                <a:tc>
                  <a:txBody>
                    <a:bodyPr/>
                    <a:lstStyle/>
                    <a:p>
                      <a:r>
                        <a:rPr lang="pt-BR" sz="1400" dirty="0"/>
                        <a:t>MAC</a:t>
                      </a:r>
                    </a:p>
                  </a:txBody>
                  <a:tcPr anchor="ctr"/>
                </a:tc>
                <a:tc>
                  <a:txBody>
                    <a:bodyPr/>
                    <a:lstStyle/>
                    <a:p>
                      <a:r>
                        <a:rPr lang="pt-BR" sz="1400"/>
                        <a:t>13.07</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72.29</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14.64</a:t>
                      </a:r>
                    </a:p>
                  </a:txBody>
                  <a:tcPr anchor="ctr"/>
                </a:tc>
                <a:extLst>
                  <a:ext uri="{0D108BD9-81ED-4DB2-BD59-A6C34878D82A}">
                    <a16:rowId xmlns:a16="http://schemas.microsoft.com/office/drawing/2014/main" val="1231248164"/>
                  </a:ext>
                </a:extLst>
              </a:tr>
              <a:tr h="370840">
                <a:tc>
                  <a:txBody>
                    <a:bodyPr/>
                    <a:lstStyle/>
                    <a:p>
                      <a:r>
                        <a:rPr lang="pt-BR" sz="1400" dirty="0"/>
                        <a:t>UBUNTU</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0.24</a:t>
                      </a:r>
                    </a:p>
                  </a:txBody>
                  <a:tcPr anchor="ctr"/>
                </a:tc>
                <a:tc>
                  <a:txBody>
                    <a:bodyPr/>
                    <a:lstStyle/>
                    <a:p>
                      <a:r>
                        <a:rPr lang="pt-BR" sz="1400"/>
                        <a:t>99.76</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0.00</a:t>
                      </a:r>
                    </a:p>
                  </a:txBody>
                  <a:tcPr anchor="ctr"/>
                </a:tc>
                <a:extLst>
                  <a:ext uri="{0D108BD9-81ED-4DB2-BD59-A6C34878D82A}">
                    <a16:rowId xmlns:a16="http://schemas.microsoft.com/office/drawing/2014/main" val="1462313160"/>
                  </a:ext>
                </a:extLst>
              </a:tr>
              <a:tr h="370840">
                <a:tc>
                  <a:txBody>
                    <a:bodyPr/>
                    <a:lstStyle/>
                    <a:p>
                      <a:r>
                        <a:rPr lang="pt-BR" sz="1400" dirty="0"/>
                        <a:t>WINDOWS</a:t>
                      </a:r>
                    </a:p>
                  </a:txBody>
                  <a:tcPr anchor="ctr"/>
                </a:tc>
                <a:tc>
                  <a:txBody>
                    <a:bodyPr/>
                    <a:lstStyle/>
                    <a:p>
                      <a:r>
                        <a:rPr lang="pt-BR" sz="1400"/>
                        <a:t>10.83</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88.19</a:t>
                      </a:r>
                    </a:p>
                  </a:txBody>
                  <a:tcPr anchor="ctr"/>
                </a:tc>
                <a:tc>
                  <a:txBody>
                    <a:bodyPr/>
                    <a:lstStyle/>
                    <a:p>
                      <a:r>
                        <a:rPr lang="pt-BR" sz="1400"/>
                        <a:t>0.00</a:t>
                      </a:r>
                    </a:p>
                  </a:txBody>
                  <a:tcPr anchor="ctr"/>
                </a:tc>
                <a:tc>
                  <a:txBody>
                    <a:bodyPr/>
                    <a:lstStyle/>
                    <a:p>
                      <a:r>
                        <a:rPr lang="pt-BR" sz="1400"/>
                        <a:t>0.00</a:t>
                      </a:r>
                    </a:p>
                  </a:txBody>
                  <a:tcPr anchor="ctr"/>
                </a:tc>
                <a:tc>
                  <a:txBody>
                    <a:bodyPr/>
                    <a:lstStyle/>
                    <a:p>
                      <a:r>
                        <a:rPr lang="pt-BR" sz="1400"/>
                        <a:t>0.01</a:t>
                      </a:r>
                    </a:p>
                  </a:txBody>
                  <a:tcPr anchor="ctr"/>
                </a:tc>
                <a:tc>
                  <a:txBody>
                    <a:bodyPr/>
                    <a:lstStyle/>
                    <a:p>
                      <a:r>
                        <a:rPr lang="pt-BR" sz="1400"/>
                        <a:t>0.00</a:t>
                      </a:r>
                    </a:p>
                  </a:txBody>
                  <a:tcPr anchor="ctr"/>
                </a:tc>
                <a:tc>
                  <a:txBody>
                    <a:bodyPr/>
                    <a:lstStyle/>
                    <a:p>
                      <a:r>
                        <a:rPr lang="pt-BR" sz="1400"/>
                        <a:t>0.07</a:t>
                      </a:r>
                    </a:p>
                  </a:txBody>
                  <a:tcPr anchor="ctr"/>
                </a:tc>
                <a:tc>
                  <a:txBody>
                    <a:bodyPr/>
                    <a:lstStyle/>
                    <a:p>
                      <a:r>
                        <a:rPr lang="pt-BR" sz="1400"/>
                        <a:t>0.90</a:t>
                      </a:r>
                    </a:p>
                  </a:txBody>
                  <a:tcPr anchor="ctr"/>
                </a:tc>
                <a:tc>
                  <a:txBody>
                    <a:bodyPr/>
                    <a:lstStyle/>
                    <a:p>
                      <a:r>
                        <a:rPr lang="pt-BR" sz="1400"/>
                        <a:t>0.00</a:t>
                      </a:r>
                    </a:p>
                  </a:txBody>
                  <a:tcPr anchor="ctr"/>
                </a:tc>
                <a:tc>
                  <a:txBody>
                    <a:bodyPr/>
                    <a:lstStyle/>
                    <a:p>
                      <a:r>
                        <a:rPr lang="pt-BR" sz="1400" dirty="0"/>
                        <a:t>0.00</a:t>
                      </a:r>
                    </a:p>
                  </a:txBody>
                  <a:tcPr anchor="ctr"/>
                </a:tc>
                <a:extLst>
                  <a:ext uri="{0D108BD9-81ED-4DB2-BD59-A6C34878D82A}">
                    <a16:rowId xmlns:a16="http://schemas.microsoft.com/office/drawing/2014/main" val="2888897793"/>
                  </a:ext>
                </a:extLst>
              </a:tr>
            </a:tbl>
          </a:graphicData>
        </a:graphic>
      </p:graphicFrame>
      <p:sp>
        <p:nvSpPr>
          <p:cNvPr id="8" name="Forma Livre 7">
            <a:extLst>
              <a:ext uri="{FF2B5EF4-FFF2-40B4-BE49-F238E27FC236}">
                <a16:creationId xmlns:a16="http://schemas.microsoft.com/office/drawing/2014/main" id="{FB2C6BA1-F4C6-2148-BEC9-250314F5C2AD}"/>
              </a:ext>
            </a:extLst>
          </p:cNvPr>
          <p:cNvSpPr/>
          <p:nvPr/>
        </p:nvSpPr>
        <p:spPr>
          <a:xfrm>
            <a:off x="3916545" y="4741933"/>
            <a:ext cx="1051965" cy="1844984"/>
          </a:xfrm>
          <a:custGeom>
            <a:avLst/>
            <a:gdLst>
              <a:gd name="connsiteX0" fmla="*/ 517890 w 1051965"/>
              <a:gd name="connsiteY0" fmla="*/ 24276 h 1844984"/>
              <a:gd name="connsiteX1" fmla="*/ 477430 w 1051965"/>
              <a:gd name="connsiteY1" fmla="*/ 40460 h 1844984"/>
              <a:gd name="connsiteX2" fmla="*/ 436970 w 1051965"/>
              <a:gd name="connsiteY2" fmla="*/ 48552 h 1844984"/>
              <a:gd name="connsiteX3" fmla="*/ 356050 w 1051965"/>
              <a:gd name="connsiteY3" fmla="*/ 72828 h 1844984"/>
              <a:gd name="connsiteX4" fmla="*/ 331774 w 1051965"/>
              <a:gd name="connsiteY4" fmla="*/ 80920 h 1844984"/>
              <a:gd name="connsiteX5" fmla="*/ 307497 w 1051965"/>
              <a:gd name="connsiteY5" fmla="*/ 97104 h 1844984"/>
              <a:gd name="connsiteX6" fmla="*/ 258945 w 1051965"/>
              <a:gd name="connsiteY6" fmla="*/ 137564 h 1844984"/>
              <a:gd name="connsiteX7" fmla="*/ 242761 w 1051965"/>
              <a:gd name="connsiteY7" fmla="*/ 161840 h 1844984"/>
              <a:gd name="connsiteX8" fmla="*/ 226577 w 1051965"/>
              <a:gd name="connsiteY8" fmla="*/ 178025 h 1844984"/>
              <a:gd name="connsiteX9" fmla="*/ 194209 w 1051965"/>
              <a:gd name="connsiteY9" fmla="*/ 226577 h 1844984"/>
              <a:gd name="connsiteX10" fmla="*/ 178025 w 1051965"/>
              <a:gd name="connsiteY10" fmla="*/ 250853 h 1844984"/>
              <a:gd name="connsiteX11" fmla="*/ 161841 w 1051965"/>
              <a:gd name="connsiteY11" fmla="*/ 275129 h 1844984"/>
              <a:gd name="connsiteX12" fmla="*/ 137565 w 1051965"/>
              <a:gd name="connsiteY12" fmla="*/ 323681 h 1844984"/>
              <a:gd name="connsiteX13" fmla="*/ 129473 w 1051965"/>
              <a:gd name="connsiteY13" fmla="*/ 356049 h 1844984"/>
              <a:gd name="connsiteX14" fmla="*/ 113289 w 1051965"/>
              <a:gd name="connsiteY14" fmla="*/ 380325 h 1844984"/>
              <a:gd name="connsiteX15" fmla="*/ 97105 w 1051965"/>
              <a:gd name="connsiteY15" fmla="*/ 412694 h 1844984"/>
              <a:gd name="connsiteX16" fmla="*/ 72828 w 1051965"/>
              <a:gd name="connsiteY16" fmla="*/ 485522 h 1844984"/>
              <a:gd name="connsiteX17" fmla="*/ 64736 w 1051965"/>
              <a:gd name="connsiteY17" fmla="*/ 509798 h 1844984"/>
              <a:gd name="connsiteX18" fmla="*/ 40460 w 1051965"/>
              <a:gd name="connsiteY18" fmla="*/ 566442 h 1844984"/>
              <a:gd name="connsiteX19" fmla="*/ 16184 w 1051965"/>
              <a:gd name="connsiteY19" fmla="*/ 655455 h 1844984"/>
              <a:gd name="connsiteX20" fmla="*/ 8092 w 1051965"/>
              <a:gd name="connsiteY20" fmla="*/ 679731 h 1844984"/>
              <a:gd name="connsiteX21" fmla="*/ 0 w 1051965"/>
              <a:gd name="connsiteY21" fmla="*/ 704007 h 1844984"/>
              <a:gd name="connsiteX22" fmla="*/ 16184 w 1051965"/>
              <a:gd name="connsiteY22" fmla="*/ 946768 h 1844984"/>
              <a:gd name="connsiteX23" fmla="*/ 24276 w 1051965"/>
              <a:gd name="connsiteY23" fmla="*/ 979136 h 1844984"/>
              <a:gd name="connsiteX24" fmla="*/ 40460 w 1051965"/>
              <a:gd name="connsiteY24" fmla="*/ 1027688 h 1844984"/>
              <a:gd name="connsiteX25" fmla="*/ 48552 w 1051965"/>
              <a:gd name="connsiteY25" fmla="*/ 1060056 h 1844984"/>
              <a:gd name="connsiteX26" fmla="*/ 72828 w 1051965"/>
              <a:gd name="connsiteY26" fmla="*/ 1132885 h 1844984"/>
              <a:gd name="connsiteX27" fmla="*/ 89013 w 1051965"/>
              <a:gd name="connsiteY27" fmla="*/ 1181437 h 1844984"/>
              <a:gd name="connsiteX28" fmla="*/ 97105 w 1051965"/>
              <a:gd name="connsiteY28" fmla="*/ 1205713 h 1844984"/>
              <a:gd name="connsiteX29" fmla="*/ 113289 w 1051965"/>
              <a:gd name="connsiteY29" fmla="*/ 1229989 h 1844984"/>
              <a:gd name="connsiteX30" fmla="*/ 129473 w 1051965"/>
              <a:gd name="connsiteY30" fmla="*/ 1278541 h 1844984"/>
              <a:gd name="connsiteX31" fmla="*/ 137565 w 1051965"/>
              <a:gd name="connsiteY31" fmla="*/ 1302817 h 1844984"/>
              <a:gd name="connsiteX32" fmla="*/ 145657 w 1051965"/>
              <a:gd name="connsiteY32" fmla="*/ 1327094 h 1844984"/>
              <a:gd name="connsiteX33" fmla="*/ 161841 w 1051965"/>
              <a:gd name="connsiteY33" fmla="*/ 1351370 h 1844984"/>
              <a:gd name="connsiteX34" fmla="*/ 178025 w 1051965"/>
              <a:gd name="connsiteY34" fmla="*/ 1399922 h 1844984"/>
              <a:gd name="connsiteX35" fmla="*/ 194209 w 1051965"/>
              <a:gd name="connsiteY35" fmla="*/ 1448474 h 1844984"/>
              <a:gd name="connsiteX36" fmla="*/ 202301 w 1051965"/>
              <a:gd name="connsiteY36" fmla="*/ 1472750 h 1844984"/>
              <a:gd name="connsiteX37" fmla="*/ 234669 w 1051965"/>
              <a:gd name="connsiteY37" fmla="*/ 1529394 h 1844984"/>
              <a:gd name="connsiteX38" fmla="*/ 242761 w 1051965"/>
              <a:gd name="connsiteY38" fmla="*/ 1553671 h 1844984"/>
              <a:gd name="connsiteX39" fmla="*/ 258945 w 1051965"/>
              <a:gd name="connsiteY39" fmla="*/ 1577947 h 1844984"/>
              <a:gd name="connsiteX40" fmla="*/ 299405 w 1051965"/>
              <a:gd name="connsiteY40" fmla="*/ 1634591 h 1844984"/>
              <a:gd name="connsiteX41" fmla="*/ 307497 w 1051965"/>
              <a:gd name="connsiteY41" fmla="*/ 1658867 h 1844984"/>
              <a:gd name="connsiteX42" fmla="*/ 339866 w 1051965"/>
              <a:gd name="connsiteY42" fmla="*/ 1707419 h 1844984"/>
              <a:gd name="connsiteX43" fmla="*/ 404602 w 1051965"/>
              <a:gd name="connsiteY43" fmla="*/ 1780248 h 1844984"/>
              <a:gd name="connsiteX44" fmla="*/ 453154 w 1051965"/>
              <a:gd name="connsiteY44" fmla="*/ 1812616 h 1844984"/>
              <a:gd name="connsiteX45" fmla="*/ 534074 w 1051965"/>
              <a:gd name="connsiteY45" fmla="*/ 1836892 h 1844984"/>
              <a:gd name="connsiteX46" fmla="*/ 582627 w 1051965"/>
              <a:gd name="connsiteY46" fmla="*/ 1844984 h 1844984"/>
              <a:gd name="connsiteX47" fmla="*/ 687823 w 1051965"/>
              <a:gd name="connsiteY47" fmla="*/ 1828800 h 1844984"/>
              <a:gd name="connsiteX48" fmla="*/ 784928 w 1051965"/>
              <a:gd name="connsiteY48" fmla="*/ 1796432 h 1844984"/>
              <a:gd name="connsiteX49" fmla="*/ 833480 w 1051965"/>
              <a:gd name="connsiteY49" fmla="*/ 1764063 h 1844984"/>
              <a:gd name="connsiteX50" fmla="*/ 857756 w 1051965"/>
              <a:gd name="connsiteY50" fmla="*/ 1747879 h 1844984"/>
              <a:gd name="connsiteX51" fmla="*/ 882032 w 1051965"/>
              <a:gd name="connsiteY51" fmla="*/ 1731695 h 1844984"/>
              <a:gd name="connsiteX52" fmla="*/ 906308 w 1051965"/>
              <a:gd name="connsiteY52" fmla="*/ 1683143 h 1844984"/>
              <a:gd name="connsiteX53" fmla="*/ 922492 w 1051965"/>
              <a:gd name="connsiteY53" fmla="*/ 1634591 h 1844984"/>
              <a:gd name="connsiteX54" fmla="*/ 930584 w 1051965"/>
              <a:gd name="connsiteY54" fmla="*/ 1610315 h 1844984"/>
              <a:gd name="connsiteX55" fmla="*/ 938676 w 1051965"/>
              <a:gd name="connsiteY55" fmla="*/ 1586039 h 1844984"/>
              <a:gd name="connsiteX56" fmla="*/ 954860 w 1051965"/>
              <a:gd name="connsiteY56" fmla="*/ 1505118 h 1844984"/>
              <a:gd name="connsiteX57" fmla="*/ 962952 w 1051965"/>
              <a:gd name="connsiteY57" fmla="*/ 1480842 h 1844984"/>
              <a:gd name="connsiteX58" fmla="*/ 979136 w 1051965"/>
              <a:gd name="connsiteY58" fmla="*/ 1408014 h 1844984"/>
              <a:gd name="connsiteX59" fmla="*/ 995320 w 1051965"/>
              <a:gd name="connsiteY59" fmla="*/ 1359462 h 1844984"/>
              <a:gd name="connsiteX60" fmla="*/ 1019597 w 1051965"/>
              <a:gd name="connsiteY60" fmla="*/ 1286633 h 1844984"/>
              <a:gd name="connsiteX61" fmla="*/ 1027689 w 1051965"/>
              <a:gd name="connsiteY61" fmla="*/ 1262357 h 1844984"/>
              <a:gd name="connsiteX62" fmla="*/ 1035781 w 1051965"/>
              <a:gd name="connsiteY62" fmla="*/ 1238081 h 1844984"/>
              <a:gd name="connsiteX63" fmla="*/ 1043873 w 1051965"/>
              <a:gd name="connsiteY63" fmla="*/ 1157161 h 1844984"/>
              <a:gd name="connsiteX64" fmla="*/ 1051965 w 1051965"/>
              <a:gd name="connsiteY64" fmla="*/ 1092425 h 1844984"/>
              <a:gd name="connsiteX65" fmla="*/ 1043873 w 1051965"/>
              <a:gd name="connsiteY65" fmla="*/ 833479 h 1844984"/>
              <a:gd name="connsiteX66" fmla="*/ 1027689 w 1051965"/>
              <a:gd name="connsiteY66" fmla="*/ 704007 h 1844984"/>
              <a:gd name="connsiteX67" fmla="*/ 1011505 w 1051965"/>
              <a:gd name="connsiteY67" fmla="*/ 639271 h 1844984"/>
              <a:gd name="connsiteX68" fmla="*/ 1003413 w 1051965"/>
              <a:gd name="connsiteY68" fmla="*/ 606902 h 1844984"/>
              <a:gd name="connsiteX69" fmla="*/ 987228 w 1051965"/>
              <a:gd name="connsiteY69" fmla="*/ 574534 h 1844984"/>
              <a:gd name="connsiteX70" fmla="*/ 962952 w 1051965"/>
              <a:gd name="connsiteY70" fmla="*/ 501706 h 1844984"/>
              <a:gd name="connsiteX71" fmla="*/ 946768 w 1051965"/>
              <a:gd name="connsiteY71" fmla="*/ 469338 h 1844984"/>
              <a:gd name="connsiteX72" fmla="*/ 938676 w 1051965"/>
              <a:gd name="connsiteY72" fmla="*/ 445062 h 1844984"/>
              <a:gd name="connsiteX73" fmla="*/ 922492 w 1051965"/>
              <a:gd name="connsiteY73" fmla="*/ 420786 h 1844984"/>
              <a:gd name="connsiteX74" fmla="*/ 898216 w 1051965"/>
              <a:gd name="connsiteY74" fmla="*/ 380325 h 1844984"/>
              <a:gd name="connsiteX75" fmla="*/ 873940 w 1051965"/>
              <a:gd name="connsiteY75" fmla="*/ 356049 h 1844984"/>
              <a:gd name="connsiteX76" fmla="*/ 857756 w 1051965"/>
              <a:gd name="connsiteY76" fmla="*/ 331773 h 1844984"/>
              <a:gd name="connsiteX77" fmla="*/ 809204 w 1051965"/>
              <a:gd name="connsiteY77" fmla="*/ 291313 h 1844984"/>
              <a:gd name="connsiteX78" fmla="*/ 768743 w 1051965"/>
              <a:gd name="connsiteY78" fmla="*/ 258945 h 1844984"/>
              <a:gd name="connsiteX79" fmla="*/ 744467 w 1051965"/>
              <a:gd name="connsiteY79" fmla="*/ 234669 h 1844984"/>
              <a:gd name="connsiteX80" fmla="*/ 663547 w 1051965"/>
              <a:gd name="connsiteY80" fmla="*/ 178025 h 1844984"/>
              <a:gd name="connsiteX81" fmla="*/ 639271 w 1051965"/>
              <a:gd name="connsiteY81" fmla="*/ 169932 h 1844984"/>
              <a:gd name="connsiteX82" fmla="*/ 582627 w 1051965"/>
              <a:gd name="connsiteY82" fmla="*/ 129472 h 1844984"/>
              <a:gd name="connsiteX83" fmla="*/ 525982 w 1051965"/>
              <a:gd name="connsiteY83" fmla="*/ 105196 h 1844984"/>
              <a:gd name="connsiteX84" fmla="*/ 477430 w 1051965"/>
              <a:gd name="connsiteY84" fmla="*/ 80920 h 1844984"/>
              <a:gd name="connsiteX85" fmla="*/ 453154 w 1051965"/>
              <a:gd name="connsiteY85" fmla="*/ 64736 h 1844984"/>
              <a:gd name="connsiteX86" fmla="*/ 428878 w 1051965"/>
              <a:gd name="connsiteY86" fmla="*/ 56644 h 1844984"/>
              <a:gd name="connsiteX87" fmla="*/ 404602 w 1051965"/>
              <a:gd name="connsiteY87" fmla="*/ 40460 h 1844984"/>
              <a:gd name="connsiteX88" fmla="*/ 356050 w 1051965"/>
              <a:gd name="connsiteY88" fmla="*/ 24276 h 1844984"/>
              <a:gd name="connsiteX89" fmla="*/ 331774 w 1051965"/>
              <a:gd name="connsiteY89" fmla="*/ 16184 h 1844984"/>
              <a:gd name="connsiteX90" fmla="*/ 299405 w 1051965"/>
              <a:gd name="connsiteY90" fmla="*/ 0 h 184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1965" h="1844984">
                <a:moveTo>
                  <a:pt x="517890" y="24276"/>
                </a:moveTo>
                <a:cubicBezTo>
                  <a:pt x="504403" y="29671"/>
                  <a:pt x="491343" y="36286"/>
                  <a:pt x="477430" y="40460"/>
                </a:cubicBezTo>
                <a:cubicBezTo>
                  <a:pt x="464256" y="44412"/>
                  <a:pt x="450396" y="45568"/>
                  <a:pt x="436970" y="48552"/>
                </a:cubicBezTo>
                <a:cubicBezTo>
                  <a:pt x="400281" y="56705"/>
                  <a:pt x="396393" y="59380"/>
                  <a:pt x="356050" y="72828"/>
                </a:cubicBezTo>
                <a:cubicBezTo>
                  <a:pt x="347958" y="75525"/>
                  <a:pt x="338871" y="76189"/>
                  <a:pt x="331774" y="80920"/>
                </a:cubicBezTo>
                <a:cubicBezTo>
                  <a:pt x="323682" y="86315"/>
                  <a:pt x="314969" y="90878"/>
                  <a:pt x="307497" y="97104"/>
                </a:cubicBezTo>
                <a:cubicBezTo>
                  <a:pt x="245185" y="149030"/>
                  <a:pt x="319223" y="97379"/>
                  <a:pt x="258945" y="137564"/>
                </a:cubicBezTo>
                <a:cubicBezTo>
                  <a:pt x="253550" y="145656"/>
                  <a:pt x="248836" y="154246"/>
                  <a:pt x="242761" y="161840"/>
                </a:cubicBezTo>
                <a:cubicBezTo>
                  <a:pt x="237995" y="167798"/>
                  <a:pt x="231155" y="171921"/>
                  <a:pt x="226577" y="178025"/>
                </a:cubicBezTo>
                <a:cubicBezTo>
                  <a:pt x="214907" y="193586"/>
                  <a:pt x="204998" y="210393"/>
                  <a:pt x="194209" y="226577"/>
                </a:cubicBezTo>
                <a:lnTo>
                  <a:pt x="178025" y="250853"/>
                </a:lnTo>
                <a:cubicBezTo>
                  <a:pt x="172630" y="258945"/>
                  <a:pt x="164916" y="265903"/>
                  <a:pt x="161841" y="275129"/>
                </a:cubicBezTo>
                <a:cubicBezTo>
                  <a:pt x="150674" y="308631"/>
                  <a:pt x="158480" y="292308"/>
                  <a:pt x="137565" y="323681"/>
                </a:cubicBezTo>
                <a:cubicBezTo>
                  <a:pt x="134868" y="334470"/>
                  <a:pt x="133854" y="345827"/>
                  <a:pt x="129473" y="356049"/>
                </a:cubicBezTo>
                <a:cubicBezTo>
                  <a:pt x="125642" y="364988"/>
                  <a:pt x="118114" y="371881"/>
                  <a:pt x="113289" y="380325"/>
                </a:cubicBezTo>
                <a:cubicBezTo>
                  <a:pt x="107304" y="390799"/>
                  <a:pt x="101585" y="401494"/>
                  <a:pt x="97105" y="412694"/>
                </a:cubicBezTo>
                <a:cubicBezTo>
                  <a:pt x="97098" y="412711"/>
                  <a:pt x="76877" y="473375"/>
                  <a:pt x="72828" y="485522"/>
                </a:cubicBezTo>
                <a:cubicBezTo>
                  <a:pt x="70131" y="493614"/>
                  <a:pt x="68551" y="502169"/>
                  <a:pt x="64736" y="509798"/>
                </a:cubicBezTo>
                <a:cubicBezTo>
                  <a:pt x="53157" y="532957"/>
                  <a:pt x="46413" y="542629"/>
                  <a:pt x="40460" y="566442"/>
                </a:cubicBezTo>
                <a:cubicBezTo>
                  <a:pt x="17584" y="657944"/>
                  <a:pt x="50904" y="551292"/>
                  <a:pt x="16184" y="655455"/>
                </a:cubicBezTo>
                <a:lnTo>
                  <a:pt x="8092" y="679731"/>
                </a:lnTo>
                <a:lnTo>
                  <a:pt x="0" y="704007"/>
                </a:lnTo>
                <a:cubicBezTo>
                  <a:pt x="6089" y="856240"/>
                  <a:pt x="-4623" y="853135"/>
                  <a:pt x="16184" y="946768"/>
                </a:cubicBezTo>
                <a:cubicBezTo>
                  <a:pt x="18597" y="957625"/>
                  <a:pt x="21080" y="968484"/>
                  <a:pt x="24276" y="979136"/>
                </a:cubicBezTo>
                <a:cubicBezTo>
                  <a:pt x="29178" y="995476"/>
                  <a:pt x="36322" y="1011138"/>
                  <a:pt x="40460" y="1027688"/>
                </a:cubicBezTo>
                <a:cubicBezTo>
                  <a:pt x="43157" y="1038477"/>
                  <a:pt x="45356" y="1049404"/>
                  <a:pt x="48552" y="1060056"/>
                </a:cubicBezTo>
                <a:cubicBezTo>
                  <a:pt x="48555" y="1060068"/>
                  <a:pt x="68780" y="1120741"/>
                  <a:pt x="72828" y="1132885"/>
                </a:cubicBezTo>
                <a:lnTo>
                  <a:pt x="89013" y="1181437"/>
                </a:lnTo>
                <a:cubicBezTo>
                  <a:pt x="91710" y="1189529"/>
                  <a:pt x="92374" y="1198616"/>
                  <a:pt x="97105" y="1205713"/>
                </a:cubicBezTo>
                <a:cubicBezTo>
                  <a:pt x="102500" y="1213805"/>
                  <a:pt x="109339" y="1221102"/>
                  <a:pt x="113289" y="1229989"/>
                </a:cubicBezTo>
                <a:cubicBezTo>
                  <a:pt x="120217" y="1245578"/>
                  <a:pt x="124078" y="1262357"/>
                  <a:pt x="129473" y="1278541"/>
                </a:cubicBezTo>
                <a:lnTo>
                  <a:pt x="137565" y="1302817"/>
                </a:lnTo>
                <a:cubicBezTo>
                  <a:pt x="140262" y="1310909"/>
                  <a:pt x="140925" y="1319997"/>
                  <a:pt x="145657" y="1327094"/>
                </a:cubicBezTo>
                <a:cubicBezTo>
                  <a:pt x="151052" y="1335186"/>
                  <a:pt x="157891" y="1342483"/>
                  <a:pt x="161841" y="1351370"/>
                </a:cubicBezTo>
                <a:cubicBezTo>
                  <a:pt x="168769" y="1366959"/>
                  <a:pt x="172630" y="1383738"/>
                  <a:pt x="178025" y="1399922"/>
                </a:cubicBezTo>
                <a:lnTo>
                  <a:pt x="194209" y="1448474"/>
                </a:lnTo>
                <a:cubicBezTo>
                  <a:pt x="196906" y="1456566"/>
                  <a:pt x="197570" y="1465653"/>
                  <a:pt x="202301" y="1472750"/>
                </a:cubicBezTo>
                <a:cubicBezTo>
                  <a:pt x="218554" y="1497129"/>
                  <a:pt x="222350" y="1500648"/>
                  <a:pt x="234669" y="1529394"/>
                </a:cubicBezTo>
                <a:cubicBezTo>
                  <a:pt x="238029" y="1537234"/>
                  <a:pt x="238946" y="1546041"/>
                  <a:pt x="242761" y="1553671"/>
                </a:cubicBezTo>
                <a:cubicBezTo>
                  <a:pt x="247110" y="1562370"/>
                  <a:pt x="253292" y="1570033"/>
                  <a:pt x="258945" y="1577947"/>
                </a:cubicBezTo>
                <a:cubicBezTo>
                  <a:pt x="265054" y="1586500"/>
                  <a:pt x="293048" y="1621877"/>
                  <a:pt x="299405" y="1634591"/>
                </a:cubicBezTo>
                <a:cubicBezTo>
                  <a:pt x="303220" y="1642220"/>
                  <a:pt x="303355" y="1651411"/>
                  <a:pt x="307497" y="1658867"/>
                </a:cubicBezTo>
                <a:cubicBezTo>
                  <a:pt x="316943" y="1675870"/>
                  <a:pt x="329076" y="1691235"/>
                  <a:pt x="339866" y="1707419"/>
                </a:cubicBezTo>
                <a:cubicBezTo>
                  <a:pt x="359325" y="1736607"/>
                  <a:pt x="371344" y="1758076"/>
                  <a:pt x="404602" y="1780248"/>
                </a:cubicBezTo>
                <a:cubicBezTo>
                  <a:pt x="420786" y="1791037"/>
                  <a:pt x="434701" y="1806465"/>
                  <a:pt x="453154" y="1812616"/>
                </a:cubicBezTo>
                <a:cubicBezTo>
                  <a:pt x="484117" y="1822937"/>
                  <a:pt x="503501" y="1830777"/>
                  <a:pt x="534074" y="1836892"/>
                </a:cubicBezTo>
                <a:cubicBezTo>
                  <a:pt x="550163" y="1840110"/>
                  <a:pt x="566443" y="1842287"/>
                  <a:pt x="582627" y="1844984"/>
                </a:cubicBezTo>
                <a:cubicBezTo>
                  <a:pt x="632592" y="1838738"/>
                  <a:pt x="644012" y="1838910"/>
                  <a:pt x="687823" y="1828800"/>
                </a:cubicBezTo>
                <a:cubicBezTo>
                  <a:pt x="734176" y="1818103"/>
                  <a:pt x="748981" y="1818000"/>
                  <a:pt x="784928" y="1796432"/>
                </a:cubicBezTo>
                <a:cubicBezTo>
                  <a:pt x="801607" y="1786425"/>
                  <a:pt x="817296" y="1774853"/>
                  <a:pt x="833480" y="1764063"/>
                </a:cubicBezTo>
                <a:lnTo>
                  <a:pt x="857756" y="1747879"/>
                </a:lnTo>
                <a:lnTo>
                  <a:pt x="882032" y="1731695"/>
                </a:lnTo>
                <a:cubicBezTo>
                  <a:pt x="911543" y="1643161"/>
                  <a:pt x="864477" y="1777262"/>
                  <a:pt x="906308" y="1683143"/>
                </a:cubicBezTo>
                <a:cubicBezTo>
                  <a:pt x="913236" y="1667554"/>
                  <a:pt x="917097" y="1650775"/>
                  <a:pt x="922492" y="1634591"/>
                </a:cubicBezTo>
                <a:lnTo>
                  <a:pt x="930584" y="1610315"/>
                </a:lnTo>
                <a:cubicBezTo>
                  <a:pt x="933281" y="1602223"/>
                  <a:pt x="937003" y="1594403"/>
                  <a:pt x="938676" y="1586039"/>
                </a:cubicBezTo>
                <a:cubicBezTo>
                  <a:pt x="944071" y="1559065"/>
                  <a:pt x="946161" y="1531214"/>
                  <a:pt x="954860" y="1505118"/>
                </a:cubicBezTo>
                <a:cubicBezTo>
                  <a:pt x="957557" y="1497026"/>
                  <a:pt x="960883" y="1489117"/>
                  <a:pt x="962952" y="1480842"/>
                </a:cubicBezTo>
                <a:cubicBezTo>
                  <a:pt x="974502" y="1434642"/>
                  <a:pt x="966676" y="1449548"/>
                  <a:pt x="979136" y="1408014"/>
                </a:cubicBezTo>
                <a:cubicBezTo>
                  <a:pt x="984038" y="1391674"/>
                  <a:pt x="989925" y="1375646"/>
                  <a:pt x="995320" y="1359462"/>
                </a:cubicBezTo>
                <a:lnTo>
                  <a:pt x="1019597" y="1286633"/>
                </a:lnTo>
                <a:lnTo>
                  <a:pt x="1027689" y="1262357"/>
                </a:lnTo>
                <a:lnTo>
                  <a:pt x="1035781" y="1238081"/>
                </a:lnTo>
                <a:cubicBezTo>
                  <a:pt x="1038478" y="1211108"/>
                  <a:pt x="1040879" y="1184103"/>
                  <a:pt x="1043873" y="1157161"/>
                </a:cubicBezTo>
                <a:cubicBezTo>
                  <a:pt x="1046275" y="1135547"/>
                  <a:pt x="1051965" y="1114172"/>
                  <a:pt x="1051965" y="1092425"/>
                </a:cubicBezTo>
                <a:cubicBezTo>
                  <a:pt x="1051965" y="1006068"/>
                  <a:pt x="1048081" y="919734"/>
                  <a:pt x="1043873" y="833479"/>
                </a:cubicBezTo>
                <a:cubicBezTo>
                  <a:pt x="1043149" y="818639"/>
                  <a:pt x="1031837" y="724747"/>
                  <a:pt x="1027689" y="704007"/>
                </a:cubicBezTo>
                <a:cubicBezTo>
                  <a:pt x="1023327" y="682196"/>
                  <a:pt x="1016900" y="660850"/>
                  <a:pt x="1011505" y="639271"/>
                </a:cubicBezTo>
                <a:cubicBezTo>
                  <a:pt x="1008808" y="628481"/>
                  <a:pt x="1008387" y="616849"/>
                  <a:pt x="1003413" y="606902"/>
                </a:cubicBezTo>
                <a:cubicBezTo>
                  <a:pt x="998018" y="596113"/>
                  <a:pt x="991558" y="585793"/>
                  <a:pt x="987228" y="574534"/>
                </a:cubicBezTo>
                <a:cubicBezTo>
                  <a:pt x="978042" y="550651"/>
                  <a:pt x="974396" y="524594"/>
                  <a:pt x="962952" y="501706"/>
                </a:cubicBezTo>
                <a:cubicBezTo>
                  <a:pt x="957557" y="490917"/>
                  <a:pt x="951520" y="480426"/>
                  <a:pt x="946768" y="469338"/>
                </a:cubicBezTo>
                <a:cubicBezTo>
                  <a:pt x="943408" y="461498"/>
                  <a:pt x="942491" y="452691"/>
                  <a:pt x="938676" y="445062"/>
                </a:cubicBezTo>
                <a:cubicBezTo>
                  <a:pt x="934327" y="436363"/>
                  <a:pt x="927646" y="429033"/>
                  <a:pt x="922492" y="420786"/>
                </a:cubicBezTo>
                <a:cubicBezTo>
                  <a:pt x="914156" y="407448"/>
                  <a:pt x="907653" y="392908"/>
                  <a:pt x="898216" y="380325"/>
                </a:cubicBezTo>
                <a:cubicBezTo>
                  <a:pt x="891350" y="371170"/>
                  <a:pt x="881266" y="364840"/>
                  <a:pt x="873940" y="356049"/>
                </a:cubicBezTo>
                <a:cubicBezTo>
                  <a:pt x="867714" y="348578"/>
                  <a:pt x="863982" y="339244"/>
                  <a:pt x="857756" y="331773"/>
                </a:cubicBezTo>
                <a:cubicBezTo>
                  <a:pt x="838285" y="308408"/>
                  <a:pt x="833074" y="307226"/>
                  <a:pt x="809204" y="291313"/>
                </a:cubicBezTo>
                <a:cubicBezTo>
                  <a:pt x="773009" y="237021"/>
                  <a:pt x="815647" y="290214"/>
                  <a:pt x="768743" y="258945"/>
                </a:cubicBezTo>
                <a:cubicBezTo>
                  <a:pt x="759221" y="252597"/>
                  <a:pt x="753156" y="242117"/>
                  <a:pt x="744467" y="234669"/>
                </a:cubicBezTo>
                <a:cubicBezTo>
                  <a:pt x="732716" y="224597"/>
                  <a:pt x="671145" y="180558"/>
                  <a:pt x="663547" y="178025"/>
                </a:cubicBezTo>
                <a:lnTo>
                  <a:pt x="639271" y="169932"/>
                </a:lnTo>
                <a:cubicBezTo>
                  <a:pt x="625377" y="159511"/>
                  <a:pt x="599193" y="138938"/>
                  <a:pt x="582627" y="129472"/>
                </a:cubicBezTo>
                <a:cubicBezTo>
                  <a:pt x="554628" y="113473"/>
                  <a:pt x="553218" y="114274"/>
                  <a:pt x="525982" y="105196"/>
                </a:cubicBezTo>
                <a:cubicBezTo>
                  <a:pt x="456410" y="58815"/>
                  <a:pt x="544435" y="114422"/>
                  <a:pt x="477430" y="80920"/>
                </a:cubicBezTo>
                <a:cubicBezTo>
                  <a:pt x="468731" y="76571"/>
                  <a:pt x="461853" y="69085"/>
                  <a:pt x="453154" y="64736"/>
                </a:cubicBezTo>
                <a:cubicBezTo>
                  <a:pt x="445525" y="60921"/>
                  <a:pt x="436507" y="60459"/>
                  <a:pt x="428878" y="56644"/>
                </a:cubicBezTo>
                <a:cubicBezTo>
                  <a:pt x="420179" y="52295"/>
                  <a:pt x="413489" y="44410"/>
                  <a:pt x="404602" y="40460"/>
                </a:cubicBezTo>
                <a:cubicBezTo>
                  <a:pt x="389013" y="33532"/>
                  <a:pt x="372234" y="29671"/>
                  <a:pt x="356050" y="24276"/>
                </a:cubicBezTo>
                <a:lnTo>
                  <a:pt x="331774" y="16184"/>
                </a:lnTo>
                <a:cubicBezTo>
                  <a:pt x="303878" y="6885"/>
                  <a:pt x="313529" y="14124"/>
                  <a:pt x="2994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a:extLst>
              <a:ext uri="{FF2B5EF4-FFF2-40B4-BE49-F238E27FC236}">
                <a16:creationId xmlns:a16="http://schemas.microsoft.com/office/drawing/2014/main" id="{DACBDB15-D729-924D-A85D-18AF5FB0381D}"/>
              </a:ext>
            </a:extLst>
          </p:cNvPr>
          <p:cNvSpPr/>
          <p:nvPr/>
        </p:nvSpPr>
        <p:spPr>
          <a:xfrm>
            <a:off x="7201912" y="4304963"/>
            <a:ext cx="721003" cy="857756"/>
          </a:xfrm>
          <a:custGeom>
            <a:avLst/>
            <a:gdLst>
              <a:gd name="connsiteX0" fmla="*/ 331773 w 721003"/>
              <a:gd name="connsiteY0" fmla="*/ 0 h 857756"/>
              <a:gd name="connsiteX1" fmla="*/ 258945 w 721003"/>
              <a:gd name="connsiteY1" fmla="*/ 16184 h 857756"/>
              <a:gd name="connsiteX2" fmla="*/ 210392 w 721003"/>
              <a:gd name="connsiteY2" fmla="*/ 32368 h 857756"/>
              <a:gd name="connsiteX3" fmla="*/ 186116 w 721003"/>
              <a:gd name="connsiteY3" fmla="*/ 40460 h 857756"/>
              <a:gd name="connsiteX4" fmla="*/ 153748 w 721003"/>
              <a:gd name="connsiteY4" fmla="*/ 89012 h 857756"/>
              <a:gd name="connsiteX5" fmla="*/ 137564 w 721003"/>
              <a:gd name="connsiteY5" fmla="*/ 137564 h 857756"/>
              <a:gd name="connsiteX6" fmla="*/ 129472 w 721003"/>
              <a:gd name="connsiteY6" fmla="*/ 202301 h 857756"/>
              <a:gd name="connsiteX7" fmla="*/ 137564 w 721003"/>
              <a:gd name="connsiteY7" fmla="*/ 307497 h 857756"/>
              <a:gd name="connsiteX8" fmla="*/ 153748 w 721003"/>
              <a:gd name="connsiteY8" fmla="*/ 412694 h 857756"/>
              <a:gd name="connsiteX9" fmla="*/ 178024 w 721003"/>
              <a:gd name="connsiteY9" fmla="*/ 517890 h 857756"/>
              <a:gd name="connsiteX10" fmla="*/ 194208 w 721003"/>
              <a:gd name="connsiteY10" fmla="*/ 558350 h 857756"/>
              <a:gd name="connsiteX11" fmla="*/ 202300 w 721003"/>
              <a:gd name="connsiteY11" fmla="*/ 598810 h 857756"/>
              <a:gd name="connsiteX12" fmla="*/ 218484 w 721003"/>
              <a:gd name="connsiteY12" fmla="*/ 631179 h 857756"/>
              <a:gd name="connsiteX13" fmla="*/ 234669 w 721003"/>
              <a:gd name="connsiteY13" fmla="*/ 679731 h 857756"/>
              <a:gd name="connsiteX14" fmla="*/ 283221 w 721003"/>
              <a:gd name="connsiteY14" fmla="*/ 744467 h 857756"/>
              <a:gd name="connsiteX15" fmla="*/ 307497 w 721003"/>
              <a:gd name="connsiteY15" fmla="*/ 776835 h 857756"/>
              <a:gd name="connsiteX16" fmla="*/ 331773 w 721003"/>
              <a:gd name="connsiteY16" fmla="*/ 801111 h 857756"/>
              <a:gd name="connsiteX17" fmla="*/ 347957 w 721003"/>
              <a:gd name="connsiteY17" fmla="*/ 825387 h 857756"/>
              <a:gd name="connsiteX18" fmla="*/ 372233 w 721003"/>
              <a:gd name="connsiteY18" fmla="*/ 841572 h 857756"/>
              <a:gd name="connsiteX19" fmla="*/ 420785 w 721003"/>
              <a:gd name="connsiteY19" fmla="*/ 857756 h 857756"/>
              <a:gd name="connsiteX20" fmla="*/ 493614 w 721003"/>
              <a:gd name="connsiteY20" fmla="*/ 841572 h 857756"/>
              <a:gd name="connsiteX21" fmla="*/ 517890 w 721003"/>
              <a:gd name="connsiteY21" fmla="*/ 825387 h 857756"/>
              <a:gd name="connsiteX22" fmla="*/ 542166 w 721003"/>
              <a:gd name="connsiteY22" fmla="*/ 817295 h 857756"/>
              <a:gd name="connsiteX23" fmla="*/ 590718 w 721003"/>
              <a:gd name="connsiteY23" fmla="*/ 784927 h 857756"/>
              <a:gd name="connsiteX24" fmla="*/ 614994 w 721003"/>
              <a:gd name="connsiteY24" fmla="*/ 768743 h 857756"/>
              <a:gd name="connsiteX25" fmla="*/ 631178 w 721003"/>
              <a:gd name="connsiteY25" fmla="*/ 744467 h 857756"/>
              <a:gd name="connsiteX26" fmla="*/ 671638 w 721003"/>
              <a:gd name="connsiteY26" fmla="*/ 704007 h 857756"/>
              <a:gd name="connsiteX27" fmla="*/ 704007 w 721003"/>
              <a:gd name="connsiteY27" fmla="*/ 631179 h 857756"/>
              <a:gd name="connsiteX28" fmla="*/ 712099 w 721003"/>
              <a:gd name="connsiteY28" fmla="*/ 606902 h 857756"/>
              <a:gd name="connsiteX29" fmla="*/ 712099 w 721003"/>
              <a:gd name="connsiteY29" fmla="*/ 445062 h 857756"/>
              <a:gd name="connsiteX30" fmla="*/ 704007 w 721003"/>
              <a:gd name="connsiteY30" fmla="*/ 412694 h 857756"/>
              <a:gd name="connsiteX31" fmla="*/ 679730 w 721003"/>
              <a:gd name="connsiteY31" fmla="*/ 356049 h 857756"/>
              <a:gd name="connsiteX32" fmla="*/ 655454 w 721003"/>
              <a:gd name="connsiteY32" fmla="*/ 331773 h 857756"/>
              <a:gd name="connsiteX33" fmla="*/ 598810 w 721003"/>
              <a:gd name="connsiteY33" fmla="*/ 258945 h 857756"/>
              <a:gd name="connsiteX34" fmla="*/ 574534 w 721003"/>
              <a:gd name="connsiteY34" fmla="*/ 242761 h 857756"/>
              <a:gd name="connsiteX35" fmla="*/ 525982 w 721003"/>
              <a:gd name="connsiteY35" fmla="*/ 202301 h 857756"/>
              <a:gd name="connsiteX36" fmla="*/ 501706 w 721003"/>
              <a:gd name="connsiteY36" fmla="*/ 194209 h 857756"/>
              <a:gd name="connsiteX37" fmla="*/ 469338 w 721003"/>
              <a:gd name="connsiteY37" fmla="*/ 178025 h 857756"/>
              <a:gd name="connsiteX38" fmla="*/ 404601 w 721003"/>
              <a:gd name="connsiteY38" fmla="*/ 161841 h 857756"/>
              <a:gd name="connsiteX39" fmla="*/ 356049 w 721003"/>
              <a:gd name="connsiteY39" fmla="*/ 145656 h 857756"/>
              <a:gd name="connsiteX40" fmla="*/ 234669 w 721003"/>
              <a:gd name="connsiteY40" fmla="*/ 129472 h 857756"/>
              <a:gd name="connsiteX41" fmla="*/ 169932 w 721003"/>
              <a:gd name="connsiteY41" fmla="*/ 121380 h 857756"/>
              <a:gd name="connsiteX42" fmla="*/ 89012 w 721003"/>
              <a:gd name="connsiteY42" fmla="*/ 113288 h 857756"/>
              <a:gd name="connsiteX43" fmla="*/ 0 w 721003"/>
              <a:gd name="connsiteY43" fmla="*/ 105196 h 8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21003" h="857756">
                <a:moveTo>
                  <a:pt x="331773" y="0"/>
                </a:moveTo>
                <a:cubicBezTo>
                  <a:pt x="308672" y="4620"/>
                  <a:pt x="281801" y="9327"/>
                  <a:pt x="258945" y="16184"/>
                </a:cubicBezTo>
                <a:cubicBezTo>
                  <a:pt x="242605" y="21086"/>
                  <a:pt x="226576" y="26973"/>
                  <a:pt x="210392" y="32368"/>
                </a:cubicBezTo>
                <a:lnTo>
                  <a:pt x="186116" y="40460"/>
                </a:lnTo>
                <a:cubicBezTo>
                  <a:pt x="175327" y="56644"/>
                  <a:pt x="159899" y="70559"/>
                  <a:pt x="153748" y="89012"/>
                </a:cubicBezTo>
                <a:lnTo>
                  <a:pt x="137564" y="137564"/>
                </a:lnTo>
                <a:cubicBezTo>
                  <a:pt x="134867" y="159143"/>
                  <a:pt x="129472" y="180554"/>
                  <a:pt x="129472" y="202301"/>
                </a:cubicBezTo>
                <a:cubicBezTo>
                  <a:pt x="129472" y="237470"/>
                  <a:pt x="134065" y="272503"/>
                  <a:pt x="137564" y="307497"/>
                </a:cubicBezTo>
                <a:cubicBezTo>
                  <a:pt x="139584" y="327700"/>
                  <a:pt x="149740" y="390648"/>
                  <a:pt x="153748" y="412694"/>
                </a:cubicBezTo>
                <a:cubicBezTo>
                  <a:pt x="158091" y="436583"/>
                  <a:pt x="171621" y="501883"/>
                  <a:pt x="178024" y="517890"/>
                </a:cubicBezTo>
                <a:cubicBezTo>
                  <a:pt x="183419" y="531377"/>
                  <a:pt x="190034" y="544437"/>
                  <a:pt x="194208" y="558350"/>
                </a:cubicBezTo>
                <a:cubicBezTo>
                  <a:pt x="198160" y="571524"/>
                  <a:pt x="197951" y="585762"/>
                  <a:pt x="202300" y="598810"/>
                </a:cubicBezTo>
                <a:cubicBezTo>
                  <a:pt x="206115" y="610254"/>
                  <a:pt x="214004" y="619979"/>
                  <a:pt x="218484" y="631179"/>
                </a:cubicBezTo>
                <a:cubicBezTo>
                  <a:pt x="224820" y="647018"/>
                  <a:pt x="224433" y="666083"/>
                  <a:pt x="234669" y="679731"/>
                </a:cubicBezTo>
                <a:lnTo>
                  <a:pt x="283221" y="744467"/>
                </a:lnTo>
                <a:cubicBezTo>
                  <a:pt x="291313" y="755256"/>
                  <a:pt x="297960" y="767298"/>
                  <a:pt x="307497" y="776835"/>
                </a:cubicBezTo>
                <a:cubicBezTo>
                  <a:pt x="315589" y="784927"/>
                  <a:pt x="324447" y="792320"/>
                  <a:pt x="331773" y="801111"/>
                </a:cubicBezTo>
                <a:cubicBezTo>
                  <a:pt x="337999" y="808582"/>
                  <a:pt x="341080" y="818510"/>
                  <a:pt x="347957" y="825387"/>
                </a:cubicBezTo>
                <a:cubicBezTo>
                  <a:pt x="354834" y="832264"/>
                  <a:pt x="363346" y="837622"/>
                  <a:pt x="372233" y="841572"/>
                </a:cubicBezTo>
                <a:cubicBezTo>
                  <a:pt x="387822" y="848501"/>
                  <a:pt x="420785" y="857756"/>
                  <a:pt x="420785" y="857756"/>
                </a:cubicBezTo>
                <a:cubicBezTo>
                  <a:pt x="427986" y="856316"/>
                  <a:pt x="483615" y="845858"/>
                  <a:pt x="493614" y="841572"/>
                </a:cubicBezTo>
                <a:cubicBezTo>
                  <a:pt x="502553" y="837741"/>
                  <a:pt x="509191" y="829737"/>
                  <a:pt x="517890" y="825387"/>
                </a:cubicBezTo>
                <a:cubicBezTo>
                  <a:pt x="525519" y="821572"/>
                  <a:pt x="534710" y="821437"/>
                  <a:pt x="542166" y="817295"/>
                </a:cubicBezTo>
                <a:cubicBezTo>
                  <a:pt x="559169" y="807849"/>
                  <a:pt x="574534" y="795716"/>
                  <a:pt x="590718" y="784927"/>
                </a:cubicBezTo>
                <a:lnTo>
                  <a:pt x="614994" y="768743"/>
                </a:lnTo>
                <a:cubicBezTo>
                  <a:pt x="620389" y="760651"/>
                  <a:pt x="624301" y="751344"/>
                  <a:pt x="631178" y="744467"/>
                </a:cubicBezTo>
                <a:cubicBezTo>
                  <a:pt x="659231" y="716414"/>
                  <a:pt x="654374" y="742850"/>
                  <a:pt x="671638" y="704007"/>
                </a:cubicBezTo>
                <a:cubicBezTo>
                  <a:pt x="710158" y="617340"/>
                  <a:pt x="667381" y="686119"/>
                  <a:pt x="704007" y="631179"/>
                </a:cubicBezTo>
                <a:cubicBezTo>
                  <a:pt x="706704" y="623087"/>
                  <a:pt x="710249" y="615229"/>
                  <a:pt x="712099" y="606902"/>
                </a:cubicBezTo>
                <a:cubicBezTo>
                  <a:pt x="726519" y="542011"/>
                  <a:pt x="721120" y="526249"/>
                  <a:pt x="712099" y="445062"/>
                </a:cubicBezTo>
                <a:cubicBezTo>
                  <a:pt x="710871" y="434009"/>
                  <a:pt x="707062" y="423387"/>
                  <a:pt x="704007" y="412694"/>
                </a:cubicBezTo>
                <a:cubicBezTo>
                  <a:pt x="698975" y="395083"/>
                  <a:pt x="690007" y="370436"/>
                  <a:pt x="679730" y="356049"/>
                </a:cubicBezTo>
                <a:cubicBezTo>
                  <a:pt x="673078" y="346737"/>
                  <a:pt x="662480" y="340806"/>
                  <a:pt x="655454" y="331773"/>
                </a:cubicBezTo>
                <a:cubicBezTo>
                  <a:pt x="622213" y="289035"/>
                  <a:pt x="633619" y="287952"/>
                  <a:pt x="598810" y="258945"/>
                </a:cubicBezTo>
                <a:cubicBezTo>
                  <a:pt x="591339" y="252719"/>
                  <a:pt x="582005" y="248987"/>
                  <a:pt x="574534" y="242761"/>
                </a:cubicBezTo>
                <a:cubicBezTo>
                  <a:pt x="547690" y="220391"/>
                  <a:pt x="556118" y="217369"/>
                  <a:pt x="525982" y="202301"/>
                </a:cubicBezTo>
                <a:cubicBezTo>
                  <a:pt x="518353" y="198486"/>
                  <a:pt x="509546" y="197569"/>
                  <a:pt x="501706" y="194209"/>
                </a:cubicBezTo>
                <a:cubicBezTo>
                  <a:pt x="490618" y="189457"/>
                  <a:pt x="480782" y="181840"/>
                  <a:pt x="469338" y="178025"/>
                </a:cubicBezTo>
                <a:cubicBezTo>
                  <a:pt x="448236" y="170991"/>
                  <a:pt x="425703" y="168875"/>
                  <a:pt x="404601" y="161841"/>
                </a:cubicBezTo>
                <a:cubicBezTo>
                  <a:pt x="388417" y="156446"/>
                  <a:pt x="372876" y="148461"/>
                  <a:pt x="356049" y="145656"/>
                </a:cubicBezTo>
                <a:cubicBezTo>
                  <a:pt x="275422" y="132218"/>
                  <a:pt x="335687" y="141356"/>
                  <a:pt x="234669" y="129472"/>
                </a:cubicBezTo>
                <a:lnTo>
                  <a:pt x="169932" y="121380"/>
                </a:lnTo>
                <a:cubicBezTo>
                  <a:pt x="142990" y="118386"/>
                  <a:pt x="115954" y="116282"/>
                  <a:pt x="89012" y="113288"/>
                </a:cubicBezTo>
                <a:cubicBezTo>
                  <a:pt x="7151" y="104192"/>
                  <a:pt x="49407" y="105196"/>
                  <a:pt x="0" y="1051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69793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PRODUTOS E SERVIÇOS ADEQUADOS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2089"/>
            <a:ext cx="11281559" cy="381771"/>
          </a:xfrm>
        </p:spPr>
        <p:txBody>
          <a:bodyPr/>
          <a:lstStyle/>
          <a:p>
            <a:r>
              <a:rPr lang="pt-BR" dirty="0"/>
              <a:t>Detalhamento questões de qualidade – UAV e URV</a:t>
            </a:r>
          </a:p>
        </p:txBody>
      </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3413090789"/>
              </p:ext>
            </p:extLst>
          </p:nvPr>
        </p:nvGraphicFramePr>
        <p:xfrm>
          <a:off x="452294" y="1879600"/>
          <a:ext cx="10891567" cy="3625695"/>
        </p:xfrm>
        <a:graphic>
          <a:graphicData uri="http://schemas.openxmlformats.org/drawingml/2006/table">
            <a:tbl>
              <a:tblPr firstRow="1" bandRow="1">
                <a:tableStyleId>{2D5ABB26-0587-4C30-8999-92F81FD0307C}</a:tableStyleId>
              </a:tblPr>
              <a:tblGrid>
                <a:gridCol w="3774299">
                  <a:extLst>
                    <a:ext uri="{9D8B030D-6E8A-4147-A177-3AD203B41FA5}">
                      <a16:colId xmlns:a16="http://schemas.microsoft.com/office/drawing/2014/main" val="20000"/>
                    </a:ext>
                  </a:extLst>
                </a:gridCol>
                <a:gridCol w="832295">
                  <a:extLst>
                    <a:ext uri="{9D8B030D-6E8A-4147-A177-3AD203B41FA5}">
                      <a16:colId xmlns:a16="http://schemas.microsoft.com/office/drawing/2014/main" val="3813278249"/>
                    </a:ext>
                  </a:extLst>
                </a:gridCol>
                <a:gridCol w="570016">
                  <a:extLst>
                    <a:ext uri="{9D8B030D-6E8A-4147-A177-3AD203B41FA5}">
                      <a16:colId xmlns:a16="http://schemas.microsoft.com/office/drawing/2014/main" val="20001"/>
                    </a:ext>
                  </a:extLst>
                </a:gridCol>
                <a:gridCol w="320634">
                  <a:extLst>
                    <a:ext uri="{9D8B030D-6E8A-4147-A177-3AD203B41FA5}">
                      <a16:colId xmlns:a16="http://schemas.microsoft.com/office/drawing/2014/main" val="20003"/>
                    </a:ext>
                  </a:extLst>
                </a:gridCol>
                <a:gridCol w="427245">
                  <a:extLst>
                    <a:ext uri="{9D8B030D-6E8A-4147-A177-3AD203B41FA5}">
                      <a16:colId xmlns:a16="http://schemas.microsoft.com/office/drawing/2014/main" val="3726549766"/>
                    </a:ext>
                  </a:extLst>
                </a:gridCol>
                <a:gridCol w="1282801">
                  <a:extLst>
                    <a:ext uri="{9D8B030D-6E8A-4147-A177-3AD203B41FA5}">
                      <a16:colId xmlns:a16="http://schemas.microsoft.com/office/drawing/2014/main" val="20002"/>
                    </a:ext>
                  </a:extLst>
                </a:gridCol>
                <a:gridCol w="237507">
                  <a:extLst>
                    <a:ext uri="{9D8B030D-6E8A-4147-A177-3AD203B41FA5}">
                      <a16:colId xmlns:a16="http://schemas.microsoft.com/office/drawing/2014/main" val="20004"/>
                    </a:ext>
                  </a:extLst>
                </a:gridCol>
                <a:gridCol w="826659">
                  <a:extLst>
                    <a:ext uri="{9D8B030D-6E8A-4147-A177-3AD203B41FA5}">
                      <a16:colId xmlns:a16="http://schemas.microsoft.com/office/drawing/2014/main" val="3187864286"/>
                    </a:ext>
                  </a:extLst>
                </a:gridCol>
                <a:gridCol w="1310899">
                  <a:extLst>
                    <a:ext uri="{9D8B030D-6E8A-4147-A177-3AD203B41FA5}">
                      <a16:colId xmlns:a16="http://schemas.microsoft.com/office/drawing/2014/main" val="20005"/>
                    </a:ext>
                  </a:extLst>
                </a:gridCol>
                <a:gridCol w="237507">
                  <a:extLst>
                    <a:ext uri="{9D8B030D-6E8A-4147-A177-3AD203B41FA5}">
                      <a16:colId xmlns:a16="http://schemas.microsoft.com/office/drawing/2014/main" val="20006"/>
                    </a:ext>
                  </a:extLst>
                </a:gridCol>
                <a:gridCol w="1071705">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Variedade e diversidade de produtos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Facilidade para contratação de produtos e serviços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Oferta de crédito e limites compatíveis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Rendimento das aplicações e investimentos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tx1">
                              <a:lumMod val="50000"/>
                              <a:lumOff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Assessoria/consultoria na recomendação de investimentos mais adequados às suas necessidades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Oferta de produtos adequados ao seu perfil</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69,7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Orientações e dicas para administração do seu dinheiro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grpSp>
        <p:nvGrpSpPr>
          <p:cNvPr id="28" name="Agrupar 27">
            <a:extLst>
              <a:ext uri="{FF2B5EF4-FFF2-40B4-BE49-F238E27FC236}">
                <a16:creationId xmlns:a16="http://schemas.microsoft.com/office/drawing/2014/main" id="{67CE4E88-07DB-AD47-8CB6-E54A2462F025}"/>
              </a:ext>
            </a:extLst>
          </p:cNvPr>
          <p:cNvGrpSpPr/>
          <p:nvPr/>
        </p:nvGrpSpPr>
        <p:grpSpPr>
          <a:xfrm>
            <a:off x="4054300" y="1227980"/>
            <a:ext cx="7394760" cy="652589"/>
            <a:chOff x="4054300" y="1311105"/>
            <a:chExt cx="7394760" cy="652589"/>
          </a:xfrm>
        </p:grpSpPr>
        <p:sp>
          <p:nvSpPr>
            <p:cNvPr id="29" name="Retângulo 28">
              <a:extLst>
                <a:ext uri="{FF2B5EF4-FFF2-40B4-BE49-F238E27FC236}">
                  <a16:creationId xmlns:a16="http://schemas.microsoft.com/office/drawing/2014/main" id="{DC989515-AF7C-0E4E-9D77-D71AF82B3E6F}"/>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63ACF9F4-2BD8-5F4B-9C96-4AC9E9DE7F39}"/>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979E69CC-6C51-E247-9F8E-B1E8904CF960}"/>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TextBox 105">
              <a:extLst>
                <a:ext uri="{FF2B5EF4-FFF2-40B4-BE49-F238E27FC236}">
                  <a16:creationId xmlns:a16="http://schemas.microsoft.com/office/drawing/2014/main" id="{76962FD8-0412-5842-B32C-F786AB5CF961}"/>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35" name="TextBox 105">
              <a:extLst>
                <a:ext uri="{FF2B5EF4-FFF2-40B4-BE49-F238E27FC236}">
                  <a16:creationId xmlns:a16="http://schemas.microsoft.com/office/drawing/2014/main" id="{0FBAB4DD-B662-4043-959F-0B8F9D75BDAB}"/>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36" name="TextBox 105">
              <a:extLst>
                <a:ext uri="{FF2B5EF4-FFF2-40B4-BE49-F238E27FC236}">
                  <a16:creationId xmlns:a16="http://schemas.microsoft.com/office/drawing/2014/main" id="{0BAFC564-D250-D244-8110-A75F2DB410D7}"/>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sp>
        <p:nvSpPr>
          <p:cNvPr id="54" name="Espaço Reservado para Texto 3">
            <a:extLst>
              <a:ext uri="{FF2B5EF4-FFF2-40B4-BE49-F238E27FC236}">
                <a16:creationId xmlns:a16="http://schemas.microsoft.com/office/drawing/2014/main" id="{A48247ED-BE3C-784C-9489-C5A85A9E996E}"/>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4" name="Tabela 33">
            <a:extLst>
              <a:ext uri="{FF2B5EF4-FFF2-40B4-BE49-F238E27FC236}">
                <a16:creationId xmlns:a16="http://schemas.microsoft.com/office/drawing/2014/main" id="{B4E0C885-CC0B-8B4A-BD29-BCE45DB03471}"/>
              </a:ext>
            </a:extLst>
          </p:cNvPr>
          <p:cNvGraphicFramePr>
            <a:graphicFrameLocks noGrp="1"/>
          </p:cNvGraphicFramePr>
          <p:nvPr>
            <p:extLst>
              <p:ext uri="{D42A27DB-BD31-4B8C-83A1-F6EECF244321}">
                <p14:modId xmlns:p14="http://schemas.microsoft.com/office/powerpoint/2010/main" val="1638670871"/>
              </p:ext>
            </p:extLst>
          </p:nvPr>
        </p:nvGraphicFramePr>
        <p:xfrm>
          <a:off x="448217" y="5570173"/>
          <a:ext cx="10891569" cy="228600"/>
        </p:xfrm>
        <a:graphic>
          <a:graphicData uri="http://schemas.openxmlformats.org/drawingml/2006/table">
            <a:tbl>
              <a:tblPr>
                <a:tableStyleId>{5C22544A-7EE6-4342-B048-85BDC9FD1C3A}</a:tableStyleId>
              </a:tblPr>
              <a:tblGrid>
                <a:gridCol w="4085994">
                  <a:extLst>
                    <a:ext uri="{9D8B030D-6E8A-4147-A177-3AD203B41FA5}">
                      <a16:colId xmlns:a16="http://schemas.microsoft.com/office/drawing/2014/main" val="3123118014"/>
                    </a:ext>
                  </a:extLst>
                </a:gridCol>
                <a:gridCol w="2044719">
                  <a:extLst>
                    <a:ext uri="{9D8B030D-6E8A-4147-A177-3AD203B41FA5}">
                      <a16:colId xmlns:a16="http://schemas.microsoft.com/office/drawing/2014/main" val="3337537333"/>
                    </a:ext>
                  </a:extLst>
                </a:gridCol>
                <a:gridCol w="2026864">
                  <a:extLst>
                    <a:ext uri="{9D8B030D-6E8A-4147-A177-3AD203B41FA5}">
                      <a16:colId xmlns:a16="http://schemas.microsoft.com/office/drawing/2014/main" val="4100762510"/>
                    </a:ext>
                  </a:extLst>
                </a:gridCol>
                <a:gridCol w="2733992">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marL="0" algn="ctr" defTabSz="914400" rtl="0" eaLnBrk="1" fontAlgn="ctr" latinLnBrk="0" hangingPunct="1"/>
                      <a:r>
                        <a:rPr lang="pt-BR" sz="1100" b="0" i="1" u="none" strike="noStrike" kern="1200" dirty="0">
                          <a:solidFill>
                            <a:schemeClr val="tx1">
                              <a:lumMod val="50000"/>
                              <a:lumOff val="50000"/>
                            </a:schemeClr>
                          </a:solidFill>
                          <a:effectLst/>
                          <a:latin typeface="Segoe UI" panose="020B0502040204020203" pitchFamily="34" charset="0"/>
                          <a:ea typeface="+mn-ea"/>
                          <a:cs typeface="Segoe UI" panose="020B0502040204020203" pitchFamily="34" charset="0"/>
                        </a:rPr>
                        <a:t>1,2</a:t>
                      </a:r>
                    </a:p>
                  </a:txBody>
                  <a:tcPr marL="4965" marR="4965" marT="4965" marB="0" anchor="ctr">
                    <a:noFill/>
                  </a:tcPr>
                </a:tc>
                <a:tc>
                  <a:txBody>
                    <a:bodyPr/>
                    <a:lstStyle/>
                    <a:p>
                      <a:pPr marL="0" algn="ctr" defTabSz="914400" rtl="0" eaLnBrk="1" fontAlgn="ctr" latinLnBrk="0" hangingPunct="1"/>
                      <a:r>
                        <a:rPr lang="pt-BR" sz="1100" b="0" i="1" u="none" strike="noStrike" kern="1200" dirty="0">
                          <a:solidFill>
                            <a:schemeClr val="tx1">
                              <a:lumMod val="50000"/>
                              <a:lumOff val="50000"/>
                            </a:schemeClr>
                          </a:solidFill>
                          <a:effectLst/>
                          <a:latin typeface="Segoe UI" panose="020B0502040204020203" pitchFamily="34" charset="0"/>
                          <a:ea typeface="+mn-ea"/>
                          <a:cs typeface="Segoe UI" panose="020B0502040204020203" pitchFamily="34" charset="0"/>
                        </a:rPr>
                        <a:t>2,2</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91" name="Agrupar 90">
            <a:extLst>
              <a:ext uri="{FF2B5EF4-FFF2-40B4-BE49-F238E27FC236}">
                <a16:creationId xmlns:a16="http://schemas.microsoft.com/office/drawing/2014/main" id="{0A588C2F-E269-A74E-9E0A-10E9F266B78F}"/>
              </a:ext>
            </a:extLst>
          </p:cNvPr>
          <p:cNvGrpSpPr/>
          <p:nvPr/>
        </p:nvGrpSpPr>
        <p:grpSpPr>
          <a:xfrm>
            <a:off x="0" y="6064595"/>
            <a:ext cx="12192000" cy="793405"/>
            <a:chOff x="0" y="6064595"/>
            <a:chExt cx="12192000" cy="793405"/>
          </a:xfrm>
        </p:grpSpPr>
        <p:sp>
          <p:nvSpPr>
            <p:cNvPr id="92" name="Retângulo 91">
              <a:extLst>
                <a:ext uri="{FF2B5EF4-FFF2-40B4-BE49-F238E27FC236}">
                  <a16:creationId xmlns:a16="http://schemas.microsoft.com/office/drawing/2014/main" id="{08B9F02B-408A-354D-8080-7D40DFAD640E}"/>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xt Placeholder 33">
              <a:extLst>
                <a:ext uri="{FF2B5EF4-FFF2-40B4-BE49-F238E27FC236}">
                  <a16:creationId xmlns:a16="http://schemas.microsoft.com/office/drawing/2014/main" id="{DA0C6744-8BA8-A04E-ABBA-A1025BBA834A}"/>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94" name="Agrupar 4">
              <a:extLst>
                <a:ext uri="{FF2B5EF4-FFF2-40B4-BE49-F238E27FC236}">
                  <a16:creationId xmlns:a16="http://schemas.microsoft.com/office/drawing/2014/main" id="{25DB797A-057C-7F42-81D6-2DCC97BCEA49}"/>
                </a:ext>
              </a:extLst>
            </p:cNvPr>
            <p:cNvGrpSpPr/>
            <p:nvPr/>
          </p:nvGrpSpPr>
          <p:grpSpPr>
            <a:xfrm>
              <a:off x="6591092" y="6126614"/>
              <a:ext cx="2021906" cy="307777"/>
              <a:chOff x="632939" y="6000804"/>
              <a:chExt cx="2021906" cy="307777"/>
            </a:xfrm>
          </p:grpSpPr>
          <p:grpSp>
            <p:nvGrpSpPr>
              <p:cNvPr id="99" name="Grupo 43">
                <a:extLst>
                  <a:ext uri="{FF2B5EF4-FFF2-40B4-BE49-F238E27FC236}">
                    <a16:creationId xmlns:a16="http://schemas.microsoft.com/office/drawing/2014/main" id="{3B44B290-AE1F-874D-A778-7E19FD20329C}"/>
                  </a:ext>
                </a:extLst>
              </p:cNvPr>
              <p:cNvGrpSpPr/>
              <p:nvPr/>
            </p:nvGrpSpPr>
            <p:grpSpPr>
              <a:xfrm>
                <a:off x="632939" y="6000804"/>
                <a:ext cx="779179" cy="307777"/>
                <a:chOff x="2916432" y="6375771"/>
                <a:chExt cx="779179" cy="307777"/>
              </a:xfrm>
            </p:grpSpPr>
            <p:sp>
              <p:nvSpPr>
                <p:cNvPr id="106" name="Title 1">
                  <a:extLst>
                    <a:ext uri="{FF2B5EF4-FFF2-40B4-BE49-F238E27FC236}">
                      <a16:creationId xmlns:a16="http://schemas.microsoft.com/office/drawing/2014/main" id="{75152AEE-D7BC-9946-B3EC-E4289AC9B7BA}"/>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7" name="Rectangle 24">
                  <a:extLst>
                    <a:ext uri="{FF2B5EF4-FFF2-40B4-BE49-F238E27FC236}">
                      <a16:creationId xmlns:a16="http://schemas.microsoft.com/office/drawing/2014/main" id="{2AB81B41-E401-B643-8CEC-F4948A38F714}"/>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0" name="Grupo 47">
                <a:extLst>
                  <a:ext uri="{FF2B5EF4-FFF2-40B4-BE49-F238E27FC236}">
                    <a16:creationId xmlns:a16="http://schemas.microsoft.com/office/drawing/2014/main" id="{C9CD97D1-0FFB-8A48-A0EB-41B96F902353}"/>
                  </a:ext>
                </a:extLst>
              </p:cNvPr>
              <p:cNvGrpSpPr/>
              <p:nvPr/>
            </p:nvGrpSpPr>
            <p:grpSpPr>
              <a:xfrm>
                <a:off x="1306542" y="6000804"/>
                <a:ext cx="739630" cy="307777"/>
                <a:chOff x="3762616" y="6375771"/>
                <a:chExt cx="739630" cy="307777"/>
              </a:xfrm>
            </p:grpSpPr>
            <p:sp>
              <p:nvSpPr>
                <p:cNvPr id="104" name="Rectangle 25">
                  <a:extLst>
                    <a:ext uri="{FF2B5EF4-FFF2-40B4-BE49-F238E27FC236}">
                      <a16:creationId xmlns:a16="http://schemas.microsoft.com/office/drawing/2014/main" id="{2395A3D2-5DD2-D648-8313-E9A73D05AFD9}"/>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5" name="Title 1">
                  <a:extLst>
                    <a:ext uri="{FF2B5EF4-FFF2-40B4-BE49-F238E27FC236}">
                      <a16:creationId xmlns:a16="http://schemas.microsoft.com/office/drawing/2014/main" id="{C2ACC268-E2B8-3541-8EFC-C918B772DEB4}"/>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01" name="Grupo 48">
                <a:extLst>
                  <a:ext uri="{FF2B5EF4-FFF2-40B4-BE49-F238E27FC236}">
                    <a16:creationId xmlns:a16="http://schemas.microsoft.com/office/drawing/2014/main" id="{853F7C0A-E3C8-2C48-94C5-51CCD7269007}"/>
                  </a:ext>
                </a:extLst>
              </p:cNvPr>
              <p:cNvGrpSpPr/>
              <p:nvPr/>
            </p:nvGrpSpPr>
            <p:grpSpPr>
              <a:xfrm>
                <a:off x="1940566" y="6000804"/>
                <a:ext cx="714279" cy="307777"/>
                <a:chOff x="4590559" y="6375771"/>
                <a:chExt cx="714279" cy="307777"/>
              </a:xfrm>
            </p:grpSpPr>
            <p:sp>
              <p:nvSpPr>
                <p:cNvPr id="102" name="Rectangle 26">
                  <a:extLst>
                    <a:ext uri="{FF2B5EF4-FFF2-40B4-BE49-F238E27FC236}">
                      <a16:creationId xmlns:a16="http://schemas.microsoft.com/office/drawing/2014/main" id="{34689D4A-18AD-0647-B20E-F25D9AC455A7}"/>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03" name="Title 1">
                  <a:extLst>
                    <a:ext uri="{FF2B5EF4-FFF2-40B4-BE49-F238E27FC236}">
                      <a16:creationId xmlns:a16="http://schemas.microsoft.com/office/drawing/2014/main" id="{ED9A9EDC-54E8-6D46-9BFA-BB30F506F64E}"/>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5" name="Agrupar 94">
              <a:extLst>
                <a:ext uri="{FF2B5EF4-FFF2-40B4-BE49-F238E27FC236}">
                  <a16:creationId xmlns:a16="http://schemas.microsoft.com/office/drawing/2014/main" id="{8C10F459-6648-C64B-9B66-0BC3AE08B470}"/>
                </a:ext>
              </a:extLst>
            </p:cNvPr>
            <p:cNvGrpSpPr/>
            <p:nvPr/>
          </p:nvGrpSpPr>
          <p:grpSpPr>
            <a:xfrm>
              <a:off x="8625676" y="6110177"/>
              <a:ext cx="3312093" cy="479054"/>
              <a:chOff x="8487128" y="6110177"/>
              <a:chExt cx="3312093" cy="479054"/>
            </a:xfrm>
          </p:grpSpPr>
          <p:pic>
            <p:nvPicPr>
              <p:cNvPr id="97" name="Imagem 96">
                <a:extLst>
                  <a:ext uri="{FF2B5EF4-FFF2-40B4-BE49-F238E27FC236}">
                    <a16:creationId xmlns:a16="http://schemas.microsoft.com/office/drawing/2014/main" id="{26F0AC6B-455B-5C43-89B2-C1715D77E6FD}"/>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8" name="Imagem 97">
                <a:extLst>
                  <a:ext uri="{FF2B5EF4-FFF2-40B4-BE49-F238E27FC236}">
                    <a16:creationId xmlns:a16="http://schemas.microsoft.com/office/drawing/2014/main" id="{9539F2F4-5CD0-CB41-AD25-46CC143CEB1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6" name="Text Placeholder 33">
              <a:extLst>
                <a:ext uri="{FF2B5EF4-FFF2-40B4-BE49-F238E27FC236}">
                  <a16:creationId xmlns:a16="http://schemas.microsoft.com/office/drawing/2014/main" id="{E0D60A5E-6C93-8A46-BF89-3C3E6A396FF4}"/>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8" name="Text Placeholder 33">
            <a:extLst>
              <a:ext uri="{FF2B5EF4-FFF2-40B4-BE49-F238E27FC236}">
                <a16:creationId xmlns:a16="http://schemas.microsoft.com/office/drawing/2014/main" id="{03648A9F-B92C-6343-9D4F-3070BF880193}"/>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3248537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PRODUTOS E SERVIÇOS ADEQUADOS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5974"/>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2024899273"/>
              </p:ext>
            </p:extLst>
          </p:nvPr>
        </p:nvGraphicFramePr>
        <p:xfrm>
          <a:off x="448220" y="1278521"/>
          <a:ext cx="11277189" cy="3964127"/>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396619">
                  <a:extLst>
                    <a:ext uri="{9D8B030D-6E8A-4147-A177-3AD203B41FA5}">
                      <a16:colId xmlns:a16="http://schemas.microsoft.com/office/drawing/2014/main" val="20001"/>
                    </a:ext>
                  </a:extLst>
                </a:gridCol>
                <a:gridCol w="180000">
                  <a:extLst>
                    <a:ext uri="{9D8B030D-6E8A-4147-A177-3AD203B41FA5}">
                      <a16:colId xmlns:a16="http://schemas.microsoft.com/office/drawing/2014/main" val="20003"/>
                    </a:ext>
                  </a:extLst>
                </a:gridCol>
                <a:gridCol w="252000">
                  <a:extLst>
                    <a:ext uri="{9D8B030D-6E8A-4147-A177-3AD203B41FA5}">
                      <a16:colId xmlns:a16="http://schemas.microsoft.com/office/drawing/2014/main" val="3726549766"/>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396000">
                  <a:extLst>
                    <a:ext uri="{9D8B030D-6E8A-4147-A177-3AD203B41FA5}">
                      <a16:colId xmlns:a16="http://schemas.microsoft.com/office/drawing/2014/main" val="1473867245"/>
                    </a:ext>
                  </a:extLst>
                </a:gridCol>
                <a:gridCol w="180000">
                  <a:extLst>
                    <a:ext uri="{9D8B030D-6E8A-4147-A177-3AD203B41FA5}">
                      <a16:colId xmlns:a16="http://schemas.microsoft.com/office/drawing/2014/main" val="1603640640"/>
                    </a:ext>
                  </a:extLst>
                </a:gridCol>
                <a:gridCol w="252000">
                  <a:extLst>
                    <a:ext uri="{9D8B030D-6E8A-4147-A177-3AD203B41FA5}">
                      <a16:colId xmlns:a16="http://schemas.microsoft.com/office/drawing/2014/main" val="4002735497"/>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77146">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Variedade e diversidade de produtos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73,8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77,2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75,5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chemeClr val="accent2"/>
                          </a:solidFill>
                          <a:effectLst/>
                          <a:latin typeface="Segoe UI" panose="020B0502040204020203"/>
                        </a:rPr>
                        <a:t>78,1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7146">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Facilidade para contratação de produtos e serviços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71,4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79,2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77,0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chemeClr val="accent2"/>
                          </a:solidFill>
                          <a:effectLst/>
                          <a:latin typeface="Segoe UI" panose="020B0502040204020203"/>
                        </a:rPr>
                        <a:t>74,5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28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79,1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68,0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66,5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69,5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7146">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Oferta de crédito e limites compatíveis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64,4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79,3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-28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chemeClr val="accent2"/>
                          </a:solidFill>
                          <a:effectLst/>
                          <a:latin typeface="Segoe UI" panose="020B0502040204020203"/>
                        </a:rPr>
                        <a:t>76,8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76,2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63,0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60,4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7146">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Rendimento das aplicações e investimentos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59,6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65,5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60,4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chemeClr val="accent2"/>
                          </a:solidFill>
                          <a:effectLst/>
                          <a:latin typeface="Segoe UI" panose="020B0502040204020203"/>
                        </a:rPr>
                        <a:t>69,2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45,1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55,9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59,8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52482">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Assessoria/consultoria na recomendação de investimentos mais adequados às suas necessidades*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69,4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76,3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69,0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100" b="0" i="0" u="none" strike="noStrike" dirty="0">
                          <a:solidFill>
                            <a:schemeClr val="tx1">
                              <a:lumMod val="50000"/>
                              <a:lumOff val="50000"/>
                            </a:schemeClr>
                          </a:solidFill>
                          <a:effectLst/>
                          <a:latin typeface="Segoe UI" panose="020B0502040204020203"/>
                        </a:rPr>
                        <a:t>N/A</a:t>
                      </a:r>
                      <a:r>
                        <a:rPr lang="pt-BR" sz="1100" b="0" i="0" u="none" strike="noStrike" dirty="0">
                          <a:solidFill>
                            <a:srgbClr val="262626"/>
                          </a:solidFill>
                          <a:effectLst/>
                          <a:latin typeface="Segoe UI" panose="020B0502040204020203"/>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77146">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Oferta de produtos adequados ao seu perfil**</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chemeClr val="accent2"/>
                          </a:solidFill>
                          <a:effectLst/>
                          <a:latin typeface="Segoe UI" panose="020B0502040204020203"/>
                        </a:rPr>
                        <a:t>69,7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23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546303">
                <a:tc>
                  <a:txBody>
                    <a:bodyPr/>
                    <a:lstStyle/>
                    <a:p>
                      <a:pPr>
                        <a:spcAft>
                          <a:spcPts val="0"/>
                        </a:spcAft>
                      </a:pPr>
                      <a:r>
                        <a:rPr lang="pt-BR" sz="1200" b="0" i="0" u="none" strike="noStrike" kern="1200" spc="40" baseline="0" dirty="0">
                          <a:solidFill>
                            <a:schemeClr val="tx1"/>
                          </a:solidFill>
                          <a:effectLst/>
                          <a:latin typeface="Segoe UI Symbol" panose="020B0502040204020203" pitchFamily="34" charset="0"/>
                          <a:ea typeface="Segoe UI Symbol" panose="020B0502040204020203" pitchFamily="34" charset="0"/>
                          <a:cs typeface="Arial Narrow" charset="0"/>
                        </a:rPr>
                        <a:t>Orientações e dicas para administração do seu dinheiro***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67,3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a:ea typeface="+mn-ea"/>
                          <a:cs typeface="+mn-cs"/>
                        </a:rPr>
                        <a:t>N/A</a:t>
                      </a:r>
                      <a:r>
                        <a:rPr kumimoji="0" lang="pt-BR" sz="1100" b="0" i="0" u="none" strike="noStrike" kern="1200" cap="none" spc="0" normalizeH="0" baseline="0" noProof="0" dirty="0">
                          <a:ln>
                            <a:noFill/>
                          </a:ln>
                          <a:solidFill>
                            <a:srgbClr val="262626"/>
                          </a:solidFill>
                          <a:effectLst/>
                          <a:uLnTx/>
                          <a:uFillTx/>
                          <a:latin typeface="Segoe UI" panose="020B0502040204020203"/>
                          <a:ea typeface="+mn-ea"/>
                          <a:cs typeface="+mn-cs"/>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68,5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err="1">
                          <a:solidFill>
                            <a:srgbClr val="118CE7"/>
                          </a:solidFill>
                          <a:effectLst/>
                          <a:latin typeface="Wingdings 3" pitchFamily="2" charset="2"/>
                        </a:rPr>
                        <a:t>p</a:t>
                      </a:r>
                      <a:endParaRPr lang="pt-BR" sz="12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100" b="0" i="0" u="none" strike="noStrike" dirty="0">
                          <a:solidFill>
                            <a:schemeClr val="tx1">
                              <a:lumMod val="50000"/>
                              <a:lumOff val="50000"/>
                            </a:schemeClr>
                          </a:solidFill>
                          <a:effectLst/>
                          <a:latin typeface="Segoe UI" panose="020B0502040204020203"/>
                        </a:rPr>
                        <a:t>N/A</a:t>
                      </a:r>
                      <a:r>
                        <a:rPr lang="pt-BR" sz="1100" b="0" i="0" u="none" strike="noStrike" dirty="0">
                          <a:solidFill>
                            <a:srgbClr val="262626"/>
                          </a:solidFill>
                          <a:effectLst/>
                          <a:latin typeface="Segoe UI" panose="020B0502040204020203"/>
                        </a:rPr>
                        <a:t>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fontAlgn="ctr"/>
                      <a:endParaRPr lang="pt-BR" sz="1200" b="0" i="0" u="none" strike="noStrike">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err="1">
                          <a:solidFill>
                            <a:srgbClr val="118CE7"/>
                          </a:solidFill>
                          <a:effectLst/>
                          <a:latin typeface="Wingdings 3" pitchFamily="2" charset="2"/>
                        </a:rPr>
                        <a:t>p</a:t>
                      </a:r>
                      <a:endParaRPr lang="pt-BR" sz="12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65,3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67,2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grpSp>
        <p:nvGrpSpPr>
          <p:cNvPr id="6" name="Agrupar 5">
            <a:extLst>
              <a:ext uri="{FF2B5EF4-FFF2-40B4-BE49-F238E27FC236}">
                <a16:creationId xmlns:a16="http://schemas.microsoft.com/office/drawing/2014/main" id="{BCA4DB9B-E711-0C4F-809D-712239922AE6}"/>
              </a:ext>
            </a:extLst>
          </p:cNvPr>
          <p:cNvGrpSpPr/>
          <p:nvPr/>
        </p:nvGrpSpPr>
        <p:grpSpPr>
          <a:xfrm>
            <a:off x="4275240" y="1737596"/>
            <a:ext cx="7528812" cy="48421"/>
            <a:chOff x="4275240" y="1748747"/>
            <a:chExt cx="7528812" cy="48421"/>
          </a:xfrm>
        </p:grpSpPr>
        <p:sp>
          <p:nvSpPr>
            <p:cNvPr id="4" name="Retângulo 3">
              <a:extLst>
                <a:ext uri="{FF2B5EF4-FFF2-40B4-BE49-F238E27FC236}">
                  <a16:creationId xmlns:a16="http://schemas.microsoft.com/office/drawing/2014/main" id="{2FC8C42D-B53F-BC4D-B72A-D840ED93AE93}"/>
                </a:ext>
              </a:extLst>
            </p:cNvPr>
            <p:cNvSpPr/>
            <p:nvPr/>
          </p:nvSpPr>
          <p:spPr>
            <a:xfrm>
              <a:off x="4275240" y="1748747"/>
              <a:ext cx="784547" cy="45719"/>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059789"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567790"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 name="Text Placeholder 33">
            <a:extLst>
              <a:ext uri="{FF2B5EF4-FFF2-40B4-BE49-F238E27FC236}">
                <a16:creationId xmlns:a16="http://schemas.microsoft.com/office/drawing/2014/main" id="{1915C13A-7984-DB4D-BC08-95C579CCA833}"/>
              </a:ext>
            </a:extLst>
          </p:cNvPr>
          <p:cNvSpPr txBox="1">
            <a:spLocks/>
          </p:cNvSpPr>
          <p:nvPr/>
        </p:nvSpPr>
        <p:spPr>
          <a:xfrm>
            <a:off x="1216846" y="5514424"/>
            <a:ext cx="6153425" cy="52110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aplicado apenas para a carteira Estilo</a:t>
            </a:r>
            <a:b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b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aplicado apenas para públicos </a:t>
            </a:r>
            <a:r>
              <a:rPr kumimoji="0" lang="pt-BR" sz="1050" b="0" i="1"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encarteirados</a:t>
            </a:r>
            <a:b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b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aplicado apenas para públicos não </a:t>
            </a:r>
            <a:r>
              <a:rPr kumimoji="0" lang="pt-BR" sz="1050" b="0" i="1"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encarteirados</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 carteiras Personalizado e Exclusivo</a:t>
            </a:r>
          </a:p>
        </p:txBody>
      </p:sp>
      <p:grpSp>
        <p:nvGrpSpPr>
          <p:cNvPr id="70" name="Agrupar 69">
            <a:extLst>
              <a:ext uri="{FF2B5EF4-FFF2-40B4-BE49-F238E27FC236}">
                <a16:creationId xmlns:a16="http://schemas.microsoft.com/office/drawing/2014/main" id="{30F581D1-178F-8245-8481-F641DBF85266}"/>
              </a:ext>
            </a:extLst>
          </p:cNvPr>
          <p:cNvGrpSpPr/>
          <p:nvPr/>
        </p:nvGrpSpPr>
        <p:grpSpPr>
          <a:xfrm>
            <a:off x="9904716" y="936086"/>
            <a:ext cx="1973433" cy="308294"/>
            <a:chOff x="9157111" y="-514377"/>
            <a:chExt cx="1973433" cy="308294"/>
          </a:xfrm>
        </p:grpSpPr>
        <p:grpSp>
          <p:nvGrpSpPr>
            <p:cNvPr id="71" name="Agrupar 70">
              <a:extLst>
                <a:ext uri="{FF2B5EF4-FFF2-40B4-BE49-F238E27FC236}">
                  <a16:creationId xmlns:a16="http://schemas.microsoft.com/office/drawing/2014/main" id="{4FD303C0-5205-E145-AB1A-43CC23E02F41}"/>
                </a:ext>
              </a:extLst>
            </p:cNvPr>
            <p:cNvGrpSpPr/>
            <p:nvPr/>
          </p:nvGrpSpPr>
          <p:grpSpPr>
            <a:xfrm>
              <a:off x="9157111" y="-514377"/>
              <a:ext cx="957382" cy="307777"/>
              <a:chOff x="9157111" y="401174"/>
              <a:chExt cx="957382" cy="307777"/>
            </a:xfrm>
          </p:grpSpPr>
          <p:sp>
            <p:nvSpPr>
              <p:cNvPr id="75" name="Retângulo 74">
                <a:extLst>
                  <a:ext uri="{FF2B5EF4-FFF2-40B4-BE49-F238E27FC236}">
                    <a16:creationId xmlns:a16="http://schemas.microsoft.com/office/drawing/2014/main" id="{0A4B75D0-30D5-434C-B271-6D5B432A8B11}"/>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75">
                <a:extLst>
                  <a:ext uri="{FF2B5EF4-FFF2-40B4-BE49-F238E27FC236}">
                    <a16:creationId xmlns:a16="http://schemas.microsoft.com/office/drawing/2014/main" id="{FF5D1633-0225-6242-9ADC-93DB7844D19B}"/>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Agrupar 71">
              <a:extLst>
                <a:ext uri="{FF2B5EF4-FFF2-40B4-BE49-F238E27FC236}">
                  <a16:creationId xmlns:a16="http://schemas.microsoft.com/office/drawing/2014/main" id="{2754E1A1-87F5-DC44-BBC7-2583B51BA2FF}"/>
                </a:ext>
              </a:extLst>
            </p:cNvPr>
            <p:cNvGrpSpPr/>
            <p:nvPr/>
          </p:nvGrpSpPr>
          <p:grpSpPr>
            <a:xfrm>
              <a:off x="10173162" y="-513860"/>
              <a:ext cx="957382" cy="307777"/>
              <a:chOff x="9157111" y="705974"/>
              <a:chExt cx="957382" cy="307777"/>
            </a:xfrm>
          </p:grpSpPr>
          <p:sp>
            <p:nvSpPr>
              <p:cNvPr id="73" name="Retângulo 72">
                <a:extLst>
                  <a:ext uri="{FF2B5EF4-FFF2-40B4-BE49-F238E27FC236}">
                    <a16:creationId xmlns:a16="http://schemas.microsoft.com/office/drawing/2014/main" id="{C659C197-2850-5D48-81C6-677CBC375345}"/>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73">
                <a:extLst>
                  <a:ext uri="{FF2B5EF4-FFF2-40B4-BE49-F238E27FC236}">
                    <a16:creationId xmlns:a16="http://schemas.microsoft.com/office/drawing/2014/main" id="{180660EC-A334-BE44-92E7-A90BDE5A77E8}"/>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7" name="Espaço Reservado para Texto 3">
            <a:extLst>
              <a:ext uri="{FF2B5EF4-FFF2-40B4-BE49-F238E27FC236}">
                <a16:creationId xmlns:a16="http://schemas.microsoft.com/office/drawing/2014/main" id="{5F9EE80B-5FEE-5E42-B69D-4CA13FBC38A4}"/>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7" name="Tabela 36">
            <a:extLst>
              <a:ext uri="{FF2B5EF4-FFF2-40B4-BE49-F238E27FC236}">
                <a16:creationId xmlns:a16="http://schemas.microsoft.com/office/drawing/2014/main" id="{55E5C014-5A74-C54F-9829-8B3FF0D93EF4}"/>
              </a:ext>
            </a:extLst>
          </p:cNvPr>
          <p:cNvGraphicFramePr>
            <a:graphicFrameLocks noGrp="1"/>
          </p:cNvGraphicFramePr>
          <p:nvPr/>
        </p:nvGraphicFramePr>
        <p:xfrm>
          <a:off x="448216" y="5274865"/>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0,6</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5,6</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3,6</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2,9</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10,0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3,9</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5,9</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4,0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1" name="Agrupar 10">
            <a:extLst>
              <a:ext uri="{FF2B5EF4-FFF2-40B4-BE49-F238E27FC236}">
                <a16:creationId xmlns:a16="http://schemas.microsoft.com/office/drawing/2014/main" id="{9B175E6F-780A-5A45-8B9F-6BE7DC9E8DF7}"/>
              </a:ext>
            </a:extLst>
          </p:cNvPr>
          <p:cNvGrpSpPr/>
          <p:nvPr/>
        </p:nvGrpSpPr>
        <p:grpSpPr>
          <a:xfrm>
            <a:off x="466725" y="5567614"/>
            <a:ext cx="669925" cy="357072"/>
            <a:chOff x="466725" y="5577139"/>
            <a:chExt cx="669925" cy="357072"/>
          </a:xfrm>
        </p:grpSpPr>
        <p:sp>
          <p:nvSpPr>
            <p:cNvPr id="97" name="Text Placeholder 33">
              <a:extLst>
                <a:ext uri="{FF2B5EF4-FFF2-40B4-BE49-F238E27FC236}">
                  <a16:creationId xmlns:a16="http://schemas.microsoft.com/office/drawing/2014/main" id="{F10E6AE6-090A-BF4A-A372-9EA92CCFF89E}"/>
                </a:ext>
              </a:extLst>
            </p:cNvPr>
            <p:cNvSpPr txBox="1">
              <a:spLocks/>
            </p:cNvSpPr>
            <p:nvPr/>
          </p:nvSpPr>
          <p:spPr>
            <a:xfrm>
              <a:off x="592950" y="5670208"/>
              <a:ext cx="320407" cy="210884"/>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N/A</a:t>
              </a:r>
            </a:p>
          </p:txBody>
        </p:sp>
        <p:sp>
          <p:nvSpPr>
            <p:cNvPr id="5" name="Retângulo 4">
              <a:extLst>
                <a:ext uri="{FF2B5EF4-FFF2-40B4-BE49-F238E27FC236}">
                  <a16:creationId xmlns:a16="http://schemas.microsoft.com/office/drawing/2014/main" id="{E97AAED1-1B9E-224B-8087-DB39347FDAB2}"/>
                </a:ext>
              </a:extLst>
            </p:cNvPr>
            <p:cNvSpPr/>
            <p:nvPr/>
          </p:nvSpPr>
          <p:spPr>
            <a:xfrm>
              <a:off x="466725" y="5577139"/>
              <a:ext cx="495300" cy="35707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53A52F26-2870-5142-8203-BF6766B71F02}"/>
                </a:ext>
              </a:extLst>
            </p:cNvPr>
            <p:cNvCxnSpPr>
              <a:cxnSpLocks/>
              <a:stCxn id="5" idx="3"/>
            </p:cNvCxnSpPr>
            <p:nvPr/>
          </p:nvCxnSpPr>
          <p:spPr>
            <a:xfrm flipV="1">
              <a:off x="962025" y="5755350"/>
              <a:ext cx="174625" cy="32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Agrupar 97">
            <a:extLst>
              <a:ext uri="{FF2B5EF4-FFF2-40B4-BE49-F238E27FC236}">
                <a16:creationId xmlns:a16="http://schemas.microsoft.com/office/drawing/2014/main" id="{E014B117-8072-304F-9F2C-132B48C97C12}"/>
              </a:ext>
            </a:extLst>
          </p:cNvPr>
          <p:cNvGrpSpPr/>
          <p:nvPr/>
        </p:nvGrpSpPr>
        <p:grpSpPr>
          <a:xfrm>
            <a:off x="0" y="6064595"/>
            <a:ext cx="12192000" cy="793405"/>
            <a:chOff x="0" y="6064595"/>
            <a:chExt cx="12192000" cy="793405"/>
          </a:xfrm>
        </p:grpSpPr>
        <p:sp>
          <p:nvSpPr>
            <p:cNvPr id="99" name="Retângulo 98">
              <a:extLst>
                <a:ext uri="{FF2B5EF4-FFF2-40B4-BE49-F238E27FC236}">
                  <a16:creationId xmlns:a16="http://schemas.microsoft.com/office/drawing/2014/main" id="{D532DDD6-E9AA-0F4B-89B8-C042A648B824}"/>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 Placeholder 33">
              <a:extLst>
                <a:ext uri="{FF2B5EF4-FFF2-40B4-BE49-F238E27FC236}">
                  <a16:creationId xmlns:a16="http://schemas.microsoft.com/office/drawing/2014/main" id="{386D2A57-E221-E14B-B225-08EDD8B1FA2F}"/>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1" name="Agrupar 4">
              <a:extLst>
                <a:ext uri="{FF2B5EF4-FFF2-40B4-BE49-F238E27FC236}">
                  <a16:creationId xmlns:a16="http://schemas.microsoft.com/office/drawing/2014/main" id="{0487B28B-6404-2F4F-94F5-9B42DCFA3907}"/>
                </a:ext>
              </a:extLst>
            </p:cNvPr>
            <p:cNvGrpSpPr/>
            <p:nvPr/>
          </p:nvGrpSpPr>
          <p:grpSpPr>
            <a:xfrm>
              <a:off x="6591092" y="6126614"/>
              <a:ext cx="2021906" cy="307777"/>
              <a:chOff x="632939" y="6000804"/>
              <a:chExt cx="2021906" cy="307777"/>
            </a:xfrm>
          </p:grpSpPr>
          <p:grpSp>
            <p:nvGrpSpPr>
              <p:cNvPr id="106" name="Grupo 43">
                <a:extLst>
                  <a:ext uri="{FF2B5EF4-FFF2-40B4-BE49-F238E27FC236}">
                    <a16:creationId xmlns:a16="http://schemas.microsoft.com/office/drawing/2014/main" id="{D9E8D203-1EEC-CF4B-A524-4938C9F422FF}"/>
                  </a:ext>
                </a:extLst>
              </p:cNvPr>
              <p:cNvGrpSpPr/>
              <p:nvPr/>
            </p:nvGrpSpPr>
            <p:grpSpPr>
              <a:xfrm>
                <a:off x="632939" y="6000804"/>
                <a:ext cx="779179" cy="307777"/>
                <a:chOff x="2916432" y="6375771"/>
                <a:chExt cx="779179" cy="307777"/>
              </a:xfrm>
            </p:grpSpPr>
            <p:sp>
              <p:nvSpPr>
                <p:cNvPr id="113" name="Title 1">
                  <a:extLst>
                    <a:ext uri="{FF2B5EF4-FFF2-40B4-BE49-F238E27FC236}">
                      <a16:creationId xmlns:a16="http://schemas.microsoft.com/office/drawing/2014/main" id="{DD14EDA1-0BB1-A844-A63E-0EADE0D6BC9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4" name="Rectangle 24">
                  <a:extLst>
                    <a:ext uri="{FF2B5EF4-FFF2-40B4-BE49-F238E27FC236}">
                      <a16:creationId xmlns:a16="http://schemas.microsoft.com/office/drawing/2014/main" id="{AD2FF520-49AF-4C4C-972D-153CACE76997}"/>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7" name="Grupo 47">
                <a:extLst>
                  <a:ext uri="{FF2B5EF4-FFF2-40B4-BE49-F238E27FC236}">
                    <a16:creationId xmlns:a16="http://schemas.microsoft.com/office/drawing/2014/main" id="{FCE1DD9E-E979-0940-B025-6B9EB7CA1A42}"/>
                  </a:ext>
                </a:extLst>
              </p:cNvPr>
              <p:cNvGrpSpPr/>
              <p:nvPr/>
            </p:nvGrpSpPr>
            <p:grpSpPr>
              <a:xfrm>
                <a:off x="1306542" y="6000804"/>
                <a:ext cx="739630" cy="307777"/>
                <a:chOff x="3762616" y="6375771"/>
                <a:chExt cx="739630" cy="307777"/>
              </a:xfrm>
            </p:grpSpPr>
            <p:sp>
              <p:nvSpPr>
                <p:cNvPr id="111" name="Rectangle 25">
                  <a:extLst>
                    <a:ext uri="{FF2B5EF4-FFF2-40B4-BE49-F238E27FC236}">
                      <a16:creationId xmlns:a16="http://schemas.microsoft.com/office/drawing/2014/main" id="{D3FDD8B5-37C7-494C-A4AC-161254271C5F}"/>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2" name="Title 1">
                  <a:extLst>
                    <a:ext uri="{FF2B5EF4-FFF2-40B4-BE49-F238E27FC236}">
                      <a16:creationId xmlns:a16="http://schemas.microsoft.com/office/drawing/2014/main" id="{1F50B060-7AFD-8940-8559-EBF3BB4E9115}"/>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08" name="Grupo 48">
                <a:extLst>
                  <a:ext uri="{FF2B5EF4-FFF2-40B4-BE49-F238E27FC236}">
                    <a16:creationId xmlns:a16="http://schemas.microsoft.com/office/drawing/2014/main" id="{4CD1C4CB-5F2E-6F47-BAD5-0E3641033F50}"/>
                  </a:ext>
                </a:extLst>
              </p:cNvPr>
              <p:cNvGrpSpPr/>
              <p:nvPr/>
            </p:nvGrpSpPr>
            <p:grpSpPr>
              <a:xfrm>
                <a:off x="1940566" y="6000804"/>
                <a:ext cx="714279" cy="307777"/>
                <a:chOff x="4590559" y="6375771"/>
                <a:chExt cx="714279" cy="307777"/>
              </a:xfrm>
            </p:grpSpPr>
            <p:sp>
              <p:nvSpPr>
                <p:cNvPr id="109" name="Rectangle 26">
                  <a:extLst>
                    <a:ext uri="{FF2B5EF4-FFF2-40B4-BE49-F238E27FC236}">
                      <a16:creationId xmlns:a16="http://schemas.microsoft.com/office/drawing/2014/main" id="{8E2C06CA-CEF7-9C44-B124-88626A6D99AE}"/>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0" name="Title 1">
                  <a:extLst>
                    <a:ext uri="{FF2B5EF4-FFF2-40B4-BE49-F238E27FC236}">
                      <a16:creationId xmlns:a16="http://schemas.microsoft.com/office/drawing/2014/main" id="{56C2FB33-763B-4B4C-9F20-C160B85CED2E}"/>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2" name="Agrupar 101">
              <a:extLst>
                <a:ext uri="{FF2B5EF4-FFF2-40B4-BE49-F238E27FC236}">
                  <a16:creationId xmlns:a16="http://schemas.microsoft.com/office/drawing/2014/main" id="{961D61D1-E871-A242-84C5-8F4A55F82A61}"/>
                </a:ext>
              </a:extLst>
            </p:cNvPr>
            <p:cNvGrpSpPr/>
            <p:nvPr/>
          </p:nvGrpSpPr>
          <p:grpSpPr>
            <a:xfrm>
              <a:off x="8625676" y="6110177"/>
              <a:ext cx="3312093" cy="479054"/>
              <a:chOff x="8487128" y="6110177"/>
              <a:chExt cx="3312093" cy="479054"/>
            </a:xfrm>
          </p:grpSpPr>
          <p:pic>
            <p:nvPicPr>
              <p:cNvPr id="104" name="Imagem 103">
                <a:extLst>
                  <a:ext uri="{FF2B5EF4-FFF2-40B4-BE49-F238E27FC236}">
                    <a16:creationId xmlns:a16="http://schemas.microsoft.com/office/drawing/2014/main" id="{9D3F2245-85D2-064B-8C16-BCF1A1F037D6}"/>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5" name="Imagem 104">
                <a:extLst>
                  <a:ext uri="{FF2B5EF4-FFF2-40B4-BE49-F238E27FC236}">
                    <a16:creationId xmlns:a16="http://schemas.microsoft.com/office/drawing/2014/main" id="{B1DBB2E3-1C17-E34D-B815-A494E24E67C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3" name="Text Placeholder 33">
              <a:extLst>
                <a:ext uri="{FF2B5EF4-FFF2-40B4-BE49-F238E27FC236}">
                  <a16:creationId xmlns:a16="http://schemas.microsoft.com/office/drawing/2014/main" id="{81A09610-2F68-6D46-9E9E-B59410096EC2}"/>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2347829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descr="Mão segurando aparelho eletrônico&#10;&#10;Descrição gerada automaticamente">
            <a:extLst>
              <a:ext uri="{FF2B5EF4-FFF2-40B4-BE49-F238E27FC236}">
                <a16:creationId xmlns:a16="http://schemas.microsoft.com/office/drawing/2014/main" id="{BD8D911A-2301-8C4B-81EA-257F3A24EFB2}"/>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19886" y="0"/>
            <a:ext cx="3890230"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PRODUTOS E SERVIÇOS ADEQUADOS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51272"/>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91" name="CaixaDeTexto 26">
            <a:extLst>
              <a:ext uri="{FF2B5EF4-FFF2-40B4-BE49-F238E27FC236}">
                <a16:creationId xmlns:a16="http://schemas.microsoft.com/office/drawing/2014/main" id="{694C1B1E-7350-354D-AB43-1C2462ABF780}"/>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5" name="CaixaDeTexto 26">
            <a:extLst>
              <a:ext uri="{FF2B5EF4-FFF2-40B4-BE49-F238E27FC236}">
                <a16:creationId xmlns:a16="http://schemas.microsoft.com/office/drawing/2014/main" id="{F6632942-3B2C-124C-8108-3AAA30980BCB}"/>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Agrupar 94">
            <a:extLst>
              <a:ext uri="{FF2B5EF4-FFF2-40B4-BE49-F238E27FC236}">
                <a16:creationId xmlns:a16="http://schemas.microsoft.com/office/drawing/2014/main" id="{F7EA1824-848F-CA47-AFC9-4628C40C8FEC}"/>
              </a:ext>
            </a:extLst>
          </p:cNvPr>
          <p:cNvGrpSpPr/>
          <p:nvPr/>
        </p:nvGrpSpPr>
        <p:grpSpPr>
          <a:xfrm>
            <a:off x="6089521" y="2891985"/>
            <a:ext cx="994707" cy="1527452"/>
            <a:chOff x="2109192" y="2891985"/>
            <a:chExt cx="994707" cy="1434705"/>
          </a:xfrm>
        </p:grpSpPr>
        <p:cxnSp>
          <p:nvCxnSpPr>
            <p:cNvPr id="96" name="Conector Reto 95">
              <a:extLst>
                <a:ext uri="{FF2B5EF4-FFF2-40B4-BE49-F238E27FC236}">
                  <a16:creationId xmlns:a16="http://schemas.microsoft.com/office/drawing/2014/main" id="{146F859F-09D5-5643-B315-35BF29C39AB3}"/>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D9249165-1A19-BB4C-961C-AC68BF18FB2A}"/>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A8C2D3DC-7B96-9042-900D-3A49A3B3464A}"/>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9EFCA67C-BBB5-354C-80DF-05590F983200}"/>
              </a:ext>
            </a:extLst>
          </p:cNvPr>
          <p:cNvGrpSpPr/>
          <p:nvPr/>
        </p:nvGrpSpPr>
        <p:grpSpPr>
          <a:xfrm>
            <a:off x="9975721" y="2891985"/>
            <a:ext cx="1021601" cy="1527452"/>
            <a:chOff x="2082298" y="2891985"/>
            <a:chExt cx="1021601" cy="1434705"/>
          </a:xfrm>
        </p:grpSpPr>
        <p:cxnSp>
          <p:nvCxnSpPr>
            <p:cNvPr id="100" name="Conector Reto 99">
              <a:extLst>
                <a:ext uri="{FF2B5EF4-FFF2-40B4-BE49-F238E27FC236}">
                  <a16:creationId xmlns:a16="http://schemas.microsoft.com/office/drawing/2014/main" id="{15F35425-0ECF-9142-8114-EBC12591016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E6FC252C-3E41-5B4B-BBB5-E7289465FCBD}"/>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B7CE2296-A645-FF48-9FA5-9442E4C55930}"/>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tângulo 51">
            <a:extLst>
              <a:ext uri="{FF2B5EF4-FFF2-40B4-BE49-F238E27FC236}">
                <a16:creationId xmlns:a16="http://schemas.microsoft.com/office/drawing/2014/main" id="{70949075-7342-7147-82EC-F40F9BB3D9B7}"/>
              </a:ext>
            </a:extLst>
          </p:cNvPr>
          <p:cNvSpPr/>
          <p:nvPr/>
        </p:nvSpPr>
        <p:spPr>
          <a:xfrm>
            <a:off x="7503865" y="3475527"/>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69,7</a:t>
            </a:r>
          </a:p>
        </p:txBody>
      </p:sp>
      <p:sp>
        <p:nvSpPr>
          <p:cNvPr id="53" name="CaixaDeTexto 52">
            <a:extLst>
              <a:ext uri="{FF2B5EF4-FFF2-40B4-BE49-F238E27FC236}">
                <a16:creationId xmlns:a16="http://schemas.microsoft.com/office/drawing/2014/main" id="{E7479ABD-4AF0-2846-BC5C-192F0BD0B8F7}"/>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4" name="Retângulo 53">
            <a:extLst>
              <a:ext uri="{FF2B5EF4-FFF2-40B4-BE49-F238E27FC236}">
                <a16:creationId xmlns:a16="http://schemas.microsoft.com/office/drawing/2014/main" id="{D9411810-E5FF-D24B-B37C-661E10FB3D10}"/>
              </a:ext>
            </a:extLst>
          </p:cNvPr>
          <p:cNvSpPr/>
          <p:nvPr/>
        </p:nvSpPr>
        <p:spPr>
          <a:xfrm>
            <a:off x="11440961" y="3437342"/>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72,2</a:t>
            </a:r>
          </a:p>
        </p:txBody>
      </p:sp>
      <p:sp>
        <p:nvSpPr>
          <p:cNvPr id="55" name="CaixaDeTexto 54">
            <a:extLst>
              <a:ext uri="{FF2B5EF4-FFF2-40B4-BE49-F238E27FC236}">
                <a16:creationId xmlns:a16="http://schemas.microsoft.com/office/drawing/2014/main" id="{C57816DE-7A56-3A4C-B52B-AB46EA22E178}"/>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60" name="CaixaDeTexto 59">
            <a:extLst>
              <a:ext uri="{FF2B5EF4-FFF2-40B4-BE49-F238E27FC236}">
                <a16:creationId xmlns:a16="http://schemas.microsoft.com/office/drawing/2014/main" id="{3156B307-E4D9-EF47-8A67-491147D1738E}"/>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p:txBody>
      </p:sp>
      <p:sp>
        <p:nvSpPr>
          <p:cNvPr id="61" name="CaixaDeTexto 60">
            <a:extLst>
              <a:ext uri="{FF2B5EF4-FFF2-40B4-BE49-F238E27FC236}">
                <a16:creationId xmlns:a16="http://schemas.microsoft.com/office/drawing/2014/main" id="{0697E60C-8A36-F641-BE84-91D1721F8BE4}"/>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p:txBody>
      </p:sp>
      <p:graphicFrame>
        <p:nvGraphicFramePr>
          <p:cNvPr id="65" name="Gráfico 64">
            <a:extLst>
              <a:ext uri="{FF2B5EF4-FFF2-40B4-BE49-F238E27FC236}">
                <a16:creationId xmlns:a16="http://schemas.microsoft.com/office/drawing/2014/main" id="{2FC74031-7D7C-6941-BC47-C4AB268B16CB}"/>
              </a:ext>
            </a:extLst>
          </p:cNvPr>
          <p:cNvGraphicFramePr>
            <a:graphicFrameLocks/>
          </p:cNvGraphicFramePr>
          <p:nvPr>
            <p:extLst>
              <p:ext uri="{D42A27DB-BD31-4B8C-83A1-F6EECF244321}">
                <p14:modId xmlns:p14="http://schemas.microsoft.com/office/powerpoint/2010/main" val="1060717094"/>
              </p:ext>
            </p:extLst>
          </p:nvPr>
        </p:nvGraphicFramePr>
        <p:xfrm>
          <a:off x="4162947" y="2709324"/>
          <a:ext cx="3332706" cy="20489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6" name="Gráfico 65">
            <a:extLst>
              <a:ext uri="{FF2B5EF4-FFF2-40B4-BE49-F238E27FC236}">
                <a16:creationId xmlns:a16="http://schemas.microsoft.com/office/drawing/2014/main" id="{BC6F4741-BA16-3149-A4A7-A1F6202A05FC}"/>
              </a:ext>
            </a:extLst>
          </p:cNvPr>
          <p:cNvGraphicFramePr>
            <a:graphicFrameLocks/>
          </p:cNvGraphicFramePr>
          <p:nvPr>
            <p:extLst>
              <p:ext uri="{D42A27DB-BD31-4B8C-83A1-F6EECF244321}">
                <p14:modId xmlns:p14="http://schemas.microsoft.com/office/powerpoint/2010/main" val="257756368"/>
              </p:ext>
            </p:extLst>
          </p:nvPr>
        </p:nvGraphicFramePr>
        <p:xfrm>
          <a:off x="8068197" y="2709324"/>
          <a:ext cx="3332706" cy="2048952"/>
        </p:xfrm>
        <a:graphic>
          <a:graphicData uri="http://schemas.openxmlformats.org/drawingml/2006/chart">
            <c:chart xmlns:c="http://schemas.openxmlformats.org/drawingml/2006/chart" xmlns:r="http://schemas.openxmlformats.org/officeDocument/2006/relationships" r:id="rId5"/>
          </a:graphicData>
        </a:graphic>
      </p:graphicFrame>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03" name="Retângulo 102">
            <a:extLst>
              <a:ext uri="{FF2B5EF4-FFF2-40B4-BE49-F238E27FC236}">
                <a16:creationId xmlns:a16="http://schemas.microsoft.com/office/drawing/2014/main" id="{4322C568-D725-BF46-8F5F-844B296D6AEF}"/>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Arredondado 103">
            <a:extLst>
              <a:ext uri="{FF2B5EF4-FFF2-40B4-BE49-F238E27FC236}">
                <a16:creationId xmlns:a16="http://schemas.microsoft.com/office/drawing/2014/main" id="{E3EF364E-88D8-474F-A5C3-225111977CD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olchete Duplo 104">
            <a:extLst>
              <a:ext uri="{FF2B5EF4-FFF2-40B4-BE49-F238E27FC236}">
                <a16:creationId xmlns:a16="http://schemas.microsoft.com/office/drawing/2014/main" id="{D8B35ED2-1A5A-9A47-850E-BB74C3375BA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6" name="CaixaDeTexto 26">
            <a:extLst>
              <a:ext uri="{FF2B5EF4-FFF2-40B4-BE49-F238E27FC236}">
                <a16:creationId xmlns:a16="http://schemas.microsoft.com/office/drawing/2014/main" id="{FE97911E-45D5-0C4D-87A4-64C3FE3E314E}"/>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9" name="CaixaDeTexto 26">
            <a:extLst>
              <a:ext uri="{FF2B5EF4-FFF2-40B4-BE49-F238E27FC236}">
                <a16:creationId xmlns:a16="http://schemas.microsoft.com/office/drawing/2014/main" id="{78D03641-6AF0-004D-9876-A73B29DE4FCF}"/>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7" name="Retângulo 56">
            <a:extLst>
              <a:ext uri="{FF2B5EF4-FFF2-40B4-BE49-F238E27FC236}">
                <a16:creationId xmlns:a16="http://schemas.microsoft.com/office/drawing/2014/main" id="{0DDEB9E3-C2AB-2442-AC22-600111B2F158}"/>
              </a:ext>
            </a:extLst>
          </p:cNvPr>
          <p:cNvSpPr/>
          <p:nvPr/>
        </p:nvSpPr>
        <p:spPr>
          <a:xfrm>
            <a:off x="3616069" y="3484346"/>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70,2</a:t>
            </a:r>
          </a:p>
        </p:txBody>
      </p:sp>
      <p:sp>
        <p:nvSpPr>
          <p:cNvPr id="58" name="CaixaDeTexto 57">
            <a:extLst>
              <a:ext uri="{FF2B5EF4-FFF2-40B4-BE49-F238E27FC236}">
                <a16:creationId xmlns:a16="http://schemas.microsoft.com/office/drawing/2014/main" id="{1C3E49E5-458C-FE42-AFA1-7C2FDD1A472E}"/>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9" name="CaixaDeTexto 58">
            <a:extLst>
              <a:ext uri="{FF2B5EF4-FFF2-40B4-BE49-F238E27FC236}">
                <a16:creationId xmlns:a16="http://schemas.microsoft.com/office/drawing/2014/main" id="{39F285B4-E83E-2944-A134-82D40177CE81}"/>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p:txBody>
      </p:sp>
      <p:grpSp>
        <p:nvGrpSpPr>
          <p:cNvPr id="47" name="Agrupar 46">
            <a:extLst>
              <a:ext uri="{FF2B5EF4-FFF2-40B4-BE49-F238E27FC236}">
                <a16:creationId xmlns:a16="http://schemas.microsoft.com/office/drawing/2014/main" id="{433C778E-D095-254E-A432-8F5A40D3298A}"/>
              </a:ext>
            </a:extLst>
          </p:cNvPr>
          <p:cNvGrpSpPr/>
          <p:nvPr/>
        </p:nvGrpSpPr>
        <p:grpSpPr>
          <a:xfrm>
            <a:off x="2109192" y="2891985"/>
            <a:ext cx="1008154" cy="1527452"/>
            <a:chOff x="2109192" y="2891985"/>
            <a:chExt cx="1008154" cy="1434705"/>
          </a:xfrm>
        </p:grpSpPr>
        <p:cxnSp>
          <p:nvCxnSpPr>
            <p:cNvPr id="48" name="Conector Reto 47">
              <a:extLst>
                <a:ext uri="{FF2B5EF4-FFF2-40B4-BE49-F238E27FC236}">
                  <a16:creationId xmlns:a16="http://schemas.microsoft.com/office/drawing/2014/main" id="{C8BFC9B5-8552-D340-A79E-BF6068E08B81}"/>
                </a:ext>
              </a:extLst>
            </p:cNvPr>
            <p:cNvCxnSpPr/>
            <p:nvPr/>
          </p:nvCxnSpPr>
          <p:spPr>
            <a:xfrm>
              <a:off x="311734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2760CEC2-163B-154B-ABB5-4D67D0376EFE}"/>
                </a:ext>
              </a:extLst>
            </p:cNvPr>
            <p:cNvCxnSpPr/>
            <p:nvPr/>
          </p:nvCxnSpPr>
          <p:spPr>
            <a:xfrm>
              <a:off x="262140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350FCABD-F0C3-F042-8BE3-39F1FB93B753}"/>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51" name="Gráfico 50">
            <a:extLst>
              <a:ext uri="{FF2B5EF4-FFF2-40B4-BE49-F238E27FC236}">
                <a16:creationId xmlns:a16="http://schemas.microsoft.com/office/drawing/2014/main" id="{4BA3C434-3160-5249-960E-9A89736F4B71}"/>
              </a:ext>
            </a:extLst>
          </p:cNvPr>
          <p:cNvGraphicFramePr>
            <a:graphicFrameLocks/>
          </p:cNvGraphicFramePr>
          <p:nvPr>
            <p:extLst>
              <p:ext uri="{D42A27DB-BD31-4B8C-83A1-F6EECF244321}">
                <p14:modId xmlns:p14="http://schemas.microsoft.com/office/powerpoint/2010/main" val="1610481760"/>
              </p:ext>
            </p:extLst>
          </p:nvPr>
        </p:nvGraphicFramePr>
        <p:xfrm>
          <a:off x="181497" y="2709324"/>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Tabela 4">
            <a:extLst>
              <a:ext uri="{FF2B5EF4-FFF2-40B4-BE49-F238E27FC236}">
                <a16:creationId xmlns:a16="http://schemas.microsoft.com/office/drawing/2014/main" id="{3756C400-4D24-7048-B134-B7CC7F94C0E2}"/>
              </a:ext>
            </a:extLst>
          </p:cNvPr>
          <p:cNvGraphicFramePr>
            <a:graphicFrameLocks noGrp="1"/>
          </p:cNvGraphicFramePr>
          <p:nvPr>
            <p:extLst>
              <p:ext uri="{D42A27DB-BD31-4B8C-83A1-F6EECF244321}">
                <p14:modId xmlns:p14="http://schemas.microsoft.com/office/powerpoint/2010/main" val="4015845692"/>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8" name="Tabela 67">
            <a:extLst>
              <a:ext uri="{FF2B5EF4-FFF2-40B4-BE49-F238E27FC236}">
                <a16:creationId xmlns:a16="http://schemas.microsoft.com/office/drawing/2014/main" id="{A9452293-C85F-D145-912C-5B36B33BBAB9}"/>
              </a:ext>
            </a:extLst>
          </p:cNvPr>
          <p:cNvGraphicFramePr>
            <a:graphicFrameLocks noGrp="1"/>
          </p:cNvGraphicFramePr>
          <p:nvPr>
            <p:extLst>
              <p:ext uri="{D42A27DB-BD31-4B8C-83A1-F6EECF244321}">
                <p14:modId xmlns:p14="http://schemas.microsoft.com/office/powerpoint/2010/main" val="2102940069"/>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err="1">
                          <a:solidFill>
                            <a:srgbClr val="118CE7"/>
                          </a:solidFill>
                          <a:effectLst/>
                          <a:latin typeface="Wingdings 3" pitchFamily="2" charset="2"/>
                        </a:rPr>
                        <a:t>p</a:t>
                      </a:r>
                      <a:endParaRPr lang="pt-BR" sz="12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71" name="Tabela 70">
            <a:extLst>
              <a:ext uri="{FF2B5EF4-FFF2-40B4-BE49-F238E27FC236}">
                <a16:creationId xmlns:a16="http://schemas.microsoft.com/office/drawing/2014/main" id="{78FCAA11-06D6-314D-9271-F0A59DC59FE1}"/>
              </a:ext>
            </a:extLst>
          </p:cNvPr>
          <p:cNvGraphicFramePr>
            <a:graphicFrameLocks noGrp="1"/>
          </p:cNvGraphicFramePr>
          <p:nvPr>
            <p:extLst>
              <p:ext uri="{D42A27DB-BD31-4B8C-83A1-F6EECF244321}">
                <p14:modId xmlns:p14="http://schemas.microsoft.com/office/powerpoint/2010/main" val="3818897543"/>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108" name="Espaço Reservado para Texto 3">
            <a:extLst>
              <a:ext uri="{FF2B5EF4-FFF2-40B4-BE49-F238E27FC236}">
                <a16:creationId xmlns:a16="http://schemas.microsoft.com/office/drawing/2014/main" id="{210F9400-14BF-514E-89EB-3A655FF7EF5D}"/>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10" name="Text Placeholder 33">
            <a:extLst>
              <a:ext uri="{FF2B5EF4-FFF2-40B4-BE49-F238E27FC236}">
                <a16:creationId xmlns:a16="http://schemas.microsoft.com/office/drawing/2014/main" id="{B96C7A1C-6080-304A-B15E-6BADC71B19F8}"/>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11" name="Agrupar 4">
            <a:extLst>
              <a:ext uri="{FF2B5EF4-FFF2-40B4-BE49-F238E27FC236}">
                <a16:creationId xmlns:a16="http://schemas.microsoft.com/office/drawing/2014/main" id="{83288C18-F158-644F-ADB4-B235896BA29F}"/>
              </a:ext>
            </a:extLst>
          </p:cNvPr>
          <p:cNvGrpSpPr/>
          <p:nvPr/>
        </p:nvGrpSpPr>
        <p:grpSpPr>
          <a:xfrm>
            <a:off x="168535" y="6452541"/>
            <a:ext cx="2033481" cy="307777"/>
            <a:chOff x="632939" y="6000804"/>
            <a:chExt cx="2033481" cy="307777"/>
          </a:xfrm>
        </p:grpSpPr>
        <p:grpSp>
          <p:nvGrpSpPr>
            <p:cNvPr id="112" name="Grupo 43">
              <a:extLst>
                <a:ext uri="{FF2B5EF4-FFF2-40B4-BE49-F238E27FC236}">
                  <a16:creationId xmlns:a16="http://schemas.microsoft.com/office/drawing/2014/main" id="{B832C91E-1E43-484A-80F7-B8CF1EEFE112}"/>
                </a:ext>
              </a:extLst>
            </p:cNvPr>
            <p:cNvGrpSpPr/>
            <p:nvPr/>
          </p:nvGrpSpPr>
          <p:grpSpPr>
            <a:xfrm>
              <a:off x="632939" y="6000804"/>
              <a:ext cx="779179" cy="307777"/>
              <a:chOff x="2916432" y="6375771"/>
              <a:chExt cx="779179" cy="307777"/>
            </a:xfrm>
          </p:grpSpPr>
          <p:sp>
            <p:nvSpPr>
              <p:cNvPr id="119" name="Title 1">
                <a:extLst>
                  <a:ext uri="{FF2B5EF4-FFF2-40B4-BE49-F238E27FC236}">
                    <a16:creationId xmlns:a16="http://schemas.microsoft.com/office/drawing/2014/main" id="{0AE47A3C-BDAE-CC44-921F-CC11C0A75A0E}"/>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0" name="Rectangle 24">
                <a:extLst>
                  <a:ext uri="{FF2B5EF4-FFF2-40B4-BE49-F238E27FC236}">
                    <a16:creationId xmlns:a16="http://schemas.microsoft.com/office/drawing/2014/main" id="{73BE4E35-E36D-034A-A96F-71CCE0656025}"/>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3" name="Grupo 47">
              <a:extLst>
                <a:ext uri="{FF2B5EF4-FFF2-40B4-BE49-F238E27FC236}">
                  <a16:creationId xmlns:a16="http://schemas.microsoft.com/office/drawing/2014/main" id="{3138A749-A672-2C41-AB78-663A1D1F33E9}"/>
                </a:ext>
              </a:extLst>
            </p:cNvPr>
            <p:cNvGrpSpPr/>
            <p:nvPr/>
          </p:nvGrpSpPr>
          <p:grpSpPr>
            <a:xfrm>
              <a:off x="1306542" y="6000804"/>
              <a:ext cx="739630" cy="307777"/>
              <a:chOff x="3762616" y="6375771"/>
              <a:chExt cx="739630" cy="307777"/>
            </a:xfrm>
          </p:grpSpPr>
          <p:sp>
            <p:nvSpPr>
              <p:cNvPr id="117" name="Rectangle 25">
                <a:extLst>
                  <a:ext uri="{FF2B5EF4-FFF2-40B4-BE49-F238E27FC236}">
                    <a16:creationId xmlns:a16="http://schemas.microsoft.com/office/drawing/2014/main" id="{B79875AD-8B7C-6D4F-B408-14A6AD5A2C31}"/>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18" name="Title 1">
                <a:extLst>
                  <a:ext uri="{FF2B5EF4-FFF2-40B4-BE49-F238E27FC236}">
                    <a16:creationId xmlns:a16="http://schemas.microsoft.com/office/drawing/2014/main" id="{CE9780C5-D0D9-5D4C-9E77-69D8F3ADB87B}"/>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4" name="Grupo 48">
              <a:extLst>
                <a:ext uri="{FF2B5EF4-FFF2-40B4-BE49-F238E27FC236}">
                  <a16:creationId xmlns:a16="http://schemas.microsoft.com/office/drawing/2014/main" id="{42520999-F3E6-7243-A110-21B2C5F123B2}"/>
                </a:ext>
              </a:extLst>
            </p:cNvPr>
            <p:cNvGrpSpPr/>
            <p:nvPr/>
          </p:nvGrpSpPr>
          <p:grpSpPr>
            <a:xfrm>
              <a:off x="1963716" y="6000804"/>
              <a:ext cx="702704" cy="307777"/>
              <a:chOff x="4613709" y="6375771"/>
              <a:chExt cx="702704" cy="307777"/>
            </a:xfrm>
          </p:grpSpPr>
          <p:sp>
            <p:nvSpPr>
              <p:cNvPr id="115" name="Rectangle 26">
                <a:extLst>
                  <a:ext uri="{FF2B5EF4-FFF2-40B4-BE49-F238E27FC236}">
                    <a16:creationId xmlns:a16="http://schemas.microsoft.com/office/drawing/2014/main" id="{B60E638D-C4FB-124E-A0F6-D5C8992BD08A}"/>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6" name="Title 1">
                <a:extLst>
                  <a:ext uri="{FF2B5EF4-FFF2-40B4-BE49-F238E27FC236}">
                    <a16:creationId xmlns:a16="http://schemas.microsoft.com/office/drawing/2014/main" id="{2161B53C-5C99-3542-A572-DBF739AA7CDF}"/>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4046027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Agrupar 11">
            <a:extLst>
              <a:ext uri="{FF2B5EF4-FFF2-40B4-BE49-F238E27FC236}">
                <a16:creationId xmlns:a16="http://schemas.microsoft.com/office/drawing/2014/main" id="{9B154885-1FAF-C747-BC5A-6388D1066CD0}"/>
              </a:ext>
            </a:extLst>
          </p:cNvPr>
          <p:cNvGrpSpPr/>
          <p:nvPr/>
        </p:nvGrpSpPr>
        <p:grpSpPr>
          <a:xfrm>
            <a:off x="5901771" y="1297747"/>
            <a:ext cx="1525185" cy="2549903"/>
            <a:chOff x="5901771" y="1297747"/>
            <a:chExt cx="1525185" cy="2549903"/>
          </a:xfrm>
        </p:grpSpPr>
        <p:sp>
          <p:nvSpPr>
            <p:cNvPr id="90" name="Colchete Duplo 89">
              <a:extLst>
                <a:ext uri="{FF2B5EF4-FFF2-40B4-BE49-F238E27FC236}">
                  <a16:creationId xmlns:a16="http://schemas.microsoft.com/office/drawing/2014/main" id="{FE4C989F-1980-904A-B54B-D8B8224CB662}"/>
                </a:ext>
              </a:extLst>
            </p:cNvPr>
            <p:cNvSpPr/>
            <p:nvPr/>
          </p:nvSpPr>
          <p:spPr>
            <a:xfrm>
              <a:off x="5901771" y="1297747"/>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1" name="Conector Reto 90">
              <a:extLst>
                <a:ext uri="{FF2B5EF4-FFF2-40B4-BE49-F238E27FC236}">
                  <a16:creationId xmlns:a16="http://schemas.microsoft.com/office/drawing/2014/main" id="{4707DC61-300D-FD4C-9441-1A45CD39B798}"/>
                </a:ext>
              </a:extLst>
            </p:cNvPr>
            <p:cNvCxnSpPr/>
            <p:nvPr/>
          </p:nvCxnSpPr>
          <p:spPr>
            <a:xfrm>
              <a:off x="7058741"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84B06AEB-CA9C-884D-8E7F-0F73B6F47474}"/>
                </a:ext>
              </a:extLst>
            </p:cNvPr>
            <p:cNvCxnSpPr/>
            <p:nvPr/>
          </p:nvCxnSpPr>
          <p:spPr>
            <a:xfrm>
              <a:off x="6549352"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9930EF5D-86C7-0445-BD6C-7B427FC70075}"/>
                </a:ext>
              </a:extLst>
            </p:cNvPr>
            <p:cNvCxnSpPr/>
            <p:nvPr/>
          </p:nvCxnSpPr>
          <p:spPr>
            <a:xfrm>
              <a:off x="6050587"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Agrupar 95">
            <a:extLst>
              <a:ext uri="{FF2B5EF4-FFF2-40B4-BE49-F238E27FC236}">
                <a16:creationId xmlns:a16="http://schemas.microsoft.com/office/drawing/2014/main" id="{0EC52986-94F4-E34B-BADB-5C912F7A61B8}"/>
              </a:ext>
            </a:extLst>
          </p:cNvPr>
          <p:cNvGrpSpPr/>
          <p:nvPr/>
        </p:nvGrpSpPr>
        <p:grpSpPr>
          <a:xfrm>
            <a:off x="9831241" y="1311603"/>
            <a:ext cx="1525185" cy="2549903"/>
            <a:chOff x="9831241" y="1311603"/>
            <a:chExt cx="1525185" cy="2549903"/>
          </a:xfrm>
        </p:grpSpPr>
        <p:sp>
          <p:nvSpPr>
            <p:cNvPr id="97" name="Colchete Duplo 96">
              <a:extLst>
                <a:ext uri="{FF2B5EF4-FFF2-40B4-BE49-F238E27FC236}">
                  <a16:creationId xmlns:a16="http://schemas.microsoft.com/office/drawing/2014/main" id="{70C30861-BEAC-2C40-86C0-690E2DC5CBAE}"/>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8" name="Conector Reto 97">
              <a:extLst>
                <a:ext uri="{FF2B5EF4-FFF2-40B4-BE49-F238E27FC236}">
                  <a16:creationId xmlns:a16="http://schemas.microsoft.com/office/drawing/2014/main" id="{21FC28B4-6A6E-DF4A-9D0A-E22CD8B241C1}"/>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2C8946CD-3C7F-B842-89A5-EA2B934F6649}"/>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FB1A278B-B6AC-214B-8F9E-E5B0B51DD59A}"/>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Agrupar 100">
            <a:extLst>
              <a:ext uri="{FF2B5EF4-FFF2-40B4-BE49-F238E27FC236}">
                <a16:creationId xmlns:a16="http://schemas.microsoft.com/office/drawing/2014/main" id="{F12D4EA1-1C43-764A-B4CB-3F8BDB757B96}"/>
              </a:ext>
            </a:extLst>
          </p:cNvPr>
          <p:cNvGrpSpPr/>
          <p:nvPr/>
        </p:nvGrpSpPr>
        <p:grpSpPr>
          <a:xfrm>
            <a:off x="5901771" y="3919924"/>
            <a:ext cx="1525185" cy="2549903"/>
            <a:chOff x="9831241" y="1311603"/>
            <a:chExt cx="1525185" cy="2549903"/>
          </a:xfrm>
        </p:grpSpPr>
        <p:sp>
          <p:nvSpPr>
            <p:cNvPr id="102" name="Colchete Duplo 101">
              <a:extLst>
                <a:ext uri="{FF2B5EF4-FFF2-40B4-BE49-F238E27FC236}">
                  <a16:creationId xmlns:a16="http://schemas.microsoft.com/office/drawing/2014/main" id="{A553BF29-1D7A-C240-B8D3-357C9387D8BA}"/>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03" name="Conector Reto 102">
              <a:extLst>
                <a:ext uri="{FF2B5EF4-FFF2-40B4-BE49-F238E27FC236}">
                  <a16:creationId xmlns:a16="http://schemas.microsoft.com/office/drawing/2014/main" id="{4C154D81-C51F-7242-8B53-6D92A043E527}"/>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EC17AC8B-BAC1-4A4B-9C4F-7CD4BE9F9DD4}"/>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719BE5C6-0BFF-FE43-BD26-0421C4628306}"/>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Agrupar 113">
            <a:extLst>
              <a:ext uri="{FF2B5EF4-FFF2-40B4-BE49-F238E27FC236}">
                <a16:creationId xmlns:a16="http://schemas.microsoft.com/office/drawing/2014/main" id="{CCD2C761-DF34-7D4E-A288-974BD0973150}"/>
              </a:ext>
            </a:extLst>
          </p:cNvPr>
          <p:cNvGrpSpPr/>
          <p:nvPr/>
        </p:nvGrpSpPr>
        <p:grpSpPr>
          <a:xfrm>
            <a:off x="9831241" y="3933780"/>
            <a:ext cx="1525185" cy="2549903"/>
            <a:chOff x="9831241" y="1311603"/>
            <a:chExt cx="1525185" cy="2549903"/>
          </a:xfrm>
        </p:grpSpPr>
        <p:sp>
          <p:nvSpPr>
            <p:cNvPr id="115" name="Colchete Duplo 114">
              <a:extLst>
                <a:ext uri="{FF2B5EF4-FFF2-40B4-BE49-F238E27FC236}">
                  <a16:creationId xmlns:a16="http://schemas.microsoft.com/office/drawing/2014/main" id="{42449F7E-D3FA-1E4D-A7C5-FD369AF1A733}"/>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16" name="Conector Reto 115">
              <a:extLst>
                <a:ext uri="{FF2B5EF4-FFF2-40B4-BE49-F238E27FC236}">
                  <a16:creationId xmlns:a16="http://schemas.microsoft.com/office/drawing/2014/main" id="{39E44C63-167D-8540-8E00-FB91C0CAEA48}"/>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Conector Reto 116">
              <a:extLst>
                <a:ext uri="{FF2B5EF4-FFF2-40B4-BE49-F238E27FC236}">
                  <a16:creationId xmlns:a16="http://schemas.microsoft.com/office/drawing/2014/main" id="{B9DB6D20-D09F-934B-A34B-92CC1AD2F820}"/>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onector Reto 117">
              <a:extLst>
                <a:ext uri="{FF2B5EF4-FFF2-40B4-BE49-F238E27FC236}">
                  <a16:creationId xmlns:a16="http://schemas.microsoft.com/office/drawing/2014/main" id="{11FD488E-E5A8-4B46-97B6-F9A34AE33DF8}"/>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PRODUTOS E SERVIÇOS ADEQUADOS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73" name="Imagem 72" descr="Mão segurando aparelho eletrônico&#10;&#10;Descrição gerada automaticamente">
            <a:extLst>
              <a:ext uri="{FF2B5EF4-FFF2-40B4-BE49-F238E27FC236}">
                <a16:creationId xmlns:a16="http://schemas.microsoft.com/office/drawing/2014/main" id="{CB57E6D1-0BA3-7548-8556-4ABB209C5AB9}"/>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19886" y="0"/>
            <a:ext cx="3890230" cy="6858000"/>
          </a:xfrm>
          <a:prstGeom prst="rect">
            <a:avLst/>
          </a:prstGeom>
        </p:spPr>
      </p:pic>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84" name="CaixaDeTexto 26">
            <a:extLst>
              <a:ext uri="{FF2B5EF4-FFF2-40B4-BE49-F238E27FC236}">
                <a16:creationId xmlns:a16="http://schemas.microsoft.com/office/drawing/2014/main" id="{8DC2A4A0-22DA-DE49-BFA4-EDED0B6D3AE5}"/>
              </a:ext>
            </a:extLst>
          </p:cNvPr>
          <p:cNvSpPr txBox="1"/>
          <p:nvPr/>
        </p:nvSpPr>
        <p:spPr>
          <a:xfrm>
            <a:off x="7456242" y="396578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5845005"/>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89" name="Retângulo Arredondado 188">
            <a:extLst>
              <a:ext uri="{FF2B5EF4-FFF2-40B4-BE49-F238E27FC236}">
                <a16:creationId xmlns:a16="http://schemas.microsoft.com/office/drawing/2014/main" id="{88122E52-4484-514C-B7CA-54CD3EB47BB5}"/>
              </a:ext>
            </a:extLst>
          </p:cNvPr>
          <p:cNvSpPr/>
          <p:nvPr/>
        </p:nvSpPr>
        <p:spPr>
          <a:xfrm>
            <a:off x="11348103" y="3937237"/>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396578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5845005"/>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sp>
        <p:nvSpPr>
          <p:cNvPr id="79" name="Retângulo 78">
            <a:extLst>
              <a:ext uri="{FF2B5EF4-FFF2-40B4-BE49-F238E27FC236}">
                <a16:creationId xmlns:a16="http://schemas.microsoft.com/office/drawing/2014/main" id="{72B5573C-1BF8-0C41-830E-8F79B41F1C2A}"/>
              </a:ext>
            </a:extLst>
          </p:cNvPr>
          <p:cNvSpPr/>
          <p:nvPr/>
        </p:nvSpPr>
        <p:spPr>
          <a:xfrm>
            <a:off x="7512644" y="5085587"/>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71,4</a:t>
            </a:r>
          </a:p>
        </p:txBody>
      </p:sp>
      <p:sp>
        <p:nvSpPr>
          <p:cNvPr id="80" name="CaixaDeTexto 79">
            <a:extLst>
              <a:ext uri="{FF2B5EF4-FFF2-40B4-BE49-F238E27FC236}">
                <a16:creationId xmlns:a16="http://schemas.microsoft.com/office/drawing/2014/main" id="{690620A0-E55A-A449-9FF0-8E20FE2FCE37}"/>
              </a:ext>
            </a:extLst>
          </p:cNvPr>
          <p:cNvSpPr txBox="1"/>
          <p:nvPr/>
        </p:nvSpPr>
        <p:spPr>
          <a:xfrm>
            <a:off x="7455129" y="6029557"/>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81" name="Retângulo 80">
            <a:extLst>
              <a:ext uri="{FF2B5EF4-FFF2-40B4-BE49-F238E27FC236}">
                <a16:creationId xmlns:a16="http://schemas.microsoft.com/office/drawing/2014/main" id="{9AFE7052-9DE1-0A48-9FC9-C6F8DDE922E2}"/>
              </a:ext>
            </a:extLst>
          </p:cNvPr>
          <p:cNvSpPr/>
          <p:nvPr/>
        </p:nvSpPr>
        <p:spPr>
          <a:xfrm>
            <a:off x="11416290" y="4880373"/>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71,1</a:t>
            </a:r>
          </a:p>
        </p:txBody>
      </p:sp>
      <p:sp>
        <p:nvSpPr>
          <p:cNvPr id="82" name="CaixaDeTexto 81">
            <a:extLst>
              <a:ext uri="{FF2B5EF4-FFF2-40B4-BE49-F238E27FC236}">
                <a16:creationId xmlns:a16="http://schemas.microsoft.com/office/drawing/2014/main" id="{D5CF37ED-5C61-354F-B01F-69DB9A08DE8F}"/>
              </a:ext>
            </a:extLst>
          </p:cNvPr>
          <p:cNvSpPr txBox="1"/>
          <p:nvPr/>
        </p:nvSpPr>
        <p:spPr>
          <a:xfrm>
            <a:off x="11364515" y="6029557"/>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83" name="Retângulo 82">
            <a:extLst>
              <a:ext uri="{FF2B5EF4-FFF2-40B4-BE49-F238E27FC236}">
                <a16:creationId xmlns:a16="http://schemas.microsoft.com/office/drawing/2014/main" id="{77A40A12-3C9D-BB45-9C33-FF6B05B9C8AA}"/>
              </a:ext>
            </a:extLst>
          </p:cNvPr>
          <p:cNvSpPr/>
          <p:nvPr/>
        </p:nvSpPr>
        <p:spPr>
          <a:xfrm>
            <a:off x="7501489" y="2183421"/>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73,8</a:t>
            </a:r>
          </a:p>
        </p:txBody>
      </p:sp>
      <p:sp>
        <p:nvSpPr>
          <p:cNvPr id="84" name="CaixaDeTexto 83">
            <a:extLst>
              <a:ext uri="{FF2B5EF4-FFF2-40B4-BE49-F238E27FC236}">
                <a16:creationId xmlns:a16="http://schemas.microsoft.com/office/drawing/2014/main" id="{41EAAAE8-5A79-9644-A544-9346730669B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85" name="Retângulo 84">
            <a:extLst>
              <a:ext uri="{FF2B5EF4-FFF2-40B4-BE49-F238E27FC236}">
                <a16:creationId xmlns:a16="http://schemas.microsoft.com/office/drawing/2014/main" id="{86F04D69-1AFA-DA42-A03F-EC2E503D22F0}"/>
              </a:ext>
            </a:extLst>
          </p:cNvPr>
          <p:cNvSpPr/>
          <p:nvPr/>
        </p:nvSpPr>
        <p:spPr>
          <a:xfrm>
            <a:off x="11416290" y="2560196"/>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67,3</a:t>
            </a:r>
          </a:p>
        </p:txBody>
      </p:sp>
      <p:sp>
        <p:nvSpPr>
          <p:cNvPr id="88" name="CaixaDeTexto 87">
            <a:extLst>
              <a:ext uri="{FF2B5EF4-FFF2-40B4-BE49-F238E27FC236}">
                <a16:creationId xmlns:a16="http://schemas.microsoft.com/office/drawing/2014/main" id="{6A37E4A9-5429-C24C-A5FD-40E5EC30393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29" name="CaixaDeTexto 128">
            <a:extLst>
              <a:ext uri="{FF2B5EF4-FFF2-40B4-BE49-F238E27FC236}">
                <a16:creationId xmlns:a16="http://schemas.microsoft.com/office/drawing/2014/main" id="{12A4EA45-EEC5-D347-B0A6-35607FD4B814}"/>
              </a:ext>
            </a:extLst>
          </p:cNvPr>
          <p:cNvSpPr txBox="1"/>
          <p:nvPr/>
        </p:nvSpPr>
        <p:spPr>
          <a:xfrm>
            <a:off x="4351997" y="403011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para contratação de produtos e serviços</a:t>
            </a:r>
          </a:p>
        </p:txBody>
      </p:sp>
      <p:sp>
        <p:nvSpPr>
          <p:cNvPr id="130" name="CaixaDeTexto 129">
            <a:extLst>
              <a:ext uri="{FF2B5EF4-FFF2-40B4-BE49-F238E27FC236}">
                <a16:creationId xmlns:a16="http://schemas.microsoft.com/office/drawing/2014/main" id="{47E94C5C-6896-C44F-99E3-5EB52E7B0CED}"/>
              </a:ext>
            </a:extLst>
          </p:cNvPr>
          <p:cNvSpPr txBox="1"/>
          <p:nvPr/>
        </p:nvSpPr>
        <p:spPr>
          <a:xfrm>
            <a:off x="8261383" y="403011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Oferta de produtos adequados ao seu perfil</a:t>
            </a:r>
          </a:p>
        </p:txBody>
      </p:sp>
      <p:grpSp>
        <p:nvGrpSpPr>
          <p:cNvPr id="11" name="Agrupar 10">
            <a:extLst>
              <a:ext uri="{FF2B5EF4-FFF2-40B4-BE49-F238E27FC236}">
                <a16:creationId xmlns:a16="http://schemas.microsoft.com/office/drawing/2014/main" id="{96FA554E-1DE5-FA45-AF0C-C9B1B59AE64C}"/>
              </a:ext>
            </a:extLst>
          </p:cNvPr>
          <p:cNvGrpSpPr/>
          <p:nvPr/>
        </p:nvGrpSpPr>
        <p:grpSpPr>
          <a:xfrm>
            <a:off x="5460561" y="6549797"/>
            <a:ext cx="4524015" cy="261610"/>
            <a:chOff x="5436811" y="6549797"/>
            <a:chExt cx="4524015" cy="261610"/>
          </a:xfrm>
        </p:grpSpPr>
        <p:grpSp>
          <p:nvGrpSpPr>
            <p:cNvPr id="10" name="Agrupar 9">
              <a:extLst>
                <a:ext uri="{FF2B5EF4-FFF2-40B4-BE49-F238E27FC236}">
                  <a16:creationId xmlns:a16="http://schemas.microsoft.com/office/drawing/2014/main" id="{8984294F-F6AB-D848-A3EC-8EEF874C0B01}"/>
                </a:ext>
              </a:extLst>
            </p:cNvPr>
            <p:cNvGrpSpPr/>
            <p:nvPr/>
          </p:nvGrpSpPr>
          <p:grpSpPr>
            <a:xfrm>
              <a:off x="5436811" y="6549797"/>
              <a:ext cx="2716900" cy="261610"/>
              <a:chOff x="5436811" y="6549797"/>
              <a:chExt cx="2716900" cy="261610"/>
            </a:xfrm>
          </p:grpSpPr>
          <p:cxnSp>
            <p:nvCxnSpPr>
              <p:cNvPr id="5" name="Conector Reto 4">
                <a:extLst>
                  <a:ext uri="{FF2B5EF4-FFF2-40B4-BE49-F238E27FC236}">
                    <a16:creationId xmlns:a16="http://schemas.microsoft.com/office/drawing/2014/main" id="{8613F418-00C9-FE42-82F7-3F617ED3E13E}"/>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26650186-1470-9948-91F1-3854D96EF145}"/>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8" name="Agrupar 7">
              <a:extLst>
                <a:ext uri="{FF2B5EF4-FFF2-40B4-BE49-F238E27FC236}">
                  <a16:creationId xmlns:a16="http://schemas.microsoft.com/office/drawing/2014/main" id="{BA77BAF0-35FA-1E44-995F-FCB7454EFA15}"/>
                </a:ext>
              </a:extLst>
            </p:cNvPr>
            <p:cNvGrpSpPr/>
            <p:nvPr/>
          </p:nvGrpSpPr>
          <p:grpSpPr>
            <a:xfrm>
              <a:off x="8025632" y="6549797"/>
              <a:ext cx="1935194" cy="261610"/>
              <a:chOff x="8025632" y="6549797"/>
              <a:chExt cx="1935194" cy="261610"/>
            </a:xfrm>
          </p:grpSpPr>
          <p:cxnSp>
            <p:nvCxnSpPr>
              <p:cNvPr id="75" name="Conector Reto 74">
                <a:extLst>
                  <a:ext uri="{FF2B5EF4-FFF2-40B4-BE49-F238E27FC236}">
                    <a16:creationId xmlns:a16="http://schemas.microsoft.com/office/drawing/2014/main" id="{37360EA9-220C-FA4A-8161-8B2E806FD075}"/>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6" name="Retângulo 75">
                <a:extLst>
                  <a:ext uri="{FF2B5EF4-FFF2-40B4-BE49-F238E27FC236}">
                    <a16:creationId xmlns:a16="http://schemas.microsoft.com/office/drawing/2014/main" id="{4A2DE5EF-60D1-A841-B200-F2F6A7E834E0}"/>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127" name="CaixaDeTexto 126">
            <a:extLst>
              <a:ext uri="{FF2B5EF4-FFF2-40B4-BE49-F238E27FC236}">
                <a16:creationId xmlns:a16="http://schemas.microsoft.com/office/drawing/2014/main" id="{EFE798D6-BF10-1F45-BABB-7EF7323AC26B}"/>
              </a:ext>
            </a:extLst>
          </p:cNvPr>
          <p:cNvSpPr txBox="1"/>
          <p:nvPr/>
        </p:nvSpPr>
        <p:spPr>
          <a:xfrm>
            <a:off x="4351997" y="137835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Variedade e diversidade de produtos</a:t>
            </a:r>
          </a:p>
        </p:txBody>
      </p:sp>
      <p:sp>
        <p:nvSpPr>
          <p:cNvPr id="128" name="CaixaDeTexto 127">
            <a:extLst>
              <a:ext uri="{FF2B5EF4-FFF2-40B4-BE49-F238E27FC236}">
                <a16:creationId xmlns:a16="http://schemas.microsoft.com/office/drawing/2014/main" id="{DEC2E384-11AC-6440-974D-2C32D63F274E}"/>
              </a:ext>
            </a:extLst>
          </p:cNvPr>
          <p:cNvSpPr txBox="1"/>
          <p:nvPr/>
        </p:nvSpPr>
        <p:spPr>
          <a:xfrm>
            <a:off x="8261383" y="137835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Orientações e dicas para administração do seu dinheiro</a:t>
            </a:r>
          </a:p>
        </p:txBody>
      </p:sp>
      <p:graphicFrame>
        <p:nvGraphicFramePr>
          <p:cNvPr id="86" name="Gráfico 85">
            <a:extLst>
              <a:ext uri="{FF2B5EF4-FFF2-40B4-BE49-F238E27FC236}">
                <a16:creationId xmlns:a16="http://schemas.microsoft.com/office/drawing/2014/main" id="{84B72DCE-CC6A-5243-83DE-397DD4AB9186}"/>
              </a:ext>
            </a:extLst>
          </p:cNvPr>
          <p:cNvGraphicFramePr>
            <a:graphicFrameLocks/>
          </p:cNvGraphicFramePr>
          <p:nvPr>
            <p:extLst>
              <p:ext uri="{D42A27DB-BD31-4B8C-83A1-F6EECF244321}">
                <p14:modId xmlns:p14="http://schemas.microsoft.com/office/powerpoint/2010/main" val="1747268917"/>
              </p:ext>
            </p:extLst>
          </p:nvPr>
        </p:nvGraphicFramePr>
        <p:xfrm>
          <a:off x="4130103" y="1589185"/>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7" name="Gráfico 86">
            <a:extLst>
              <a:ext uri="{FF2B5EF4-FFF2-40B4-BE49-F238E27FC236}">
                <a16:creationId xmlns:a16="http://schemas.microsoft.com/office/drawing/2014/main" id="{45822FC7-7F68-E747-8DA5-563FA4C94C12}"/>
              </a:ext>
            </a:extLst>
          </p:cNvPr>
          <p:cNvGraphicFramePr>
            <a:graphicFrameLocks/>
          </p:cNvGraphicFramePr>
          <p:nvPr>
            <p:extLst>
              <p:ext uri="{D42A27DB-BD31-4B8C-83A1-F6EECF244321}">
                <p14:modId xmlns:p14="http://schemas.microsoft.com/office/powerpoint/2010/main" val="393078763"/>
              </p:ext>
            </p:extLst>
          </p:nvPr>
        </p:nvGraphicFramePr>
        <p:xfrm>
          <a:off x="8023132" y="1589185"/>
          <a:ext cx="3337539" cy="2082313"/>
        </p:xfrm>
        <a:graphic>
          <a:graphicData uri="http://schemas.openxmlformats.org/drawingml/2006/chart">
            <c:chart xmlns:c="http://schemas.openxmlformats.org/drawingml/2006/chart" xmlns:r="http://schemas.openxmlformats.org/officeDocument/2006/relationships" r:id="rId6"/>
          </a:graphicData>
        </a:graphic>
      </p:graphicFrame>
      <p:sp>
        <p:nvSpPr>
          <p:cNvPr id="94" name="Retângulo 93">
            <a:extLst>
              <a:ext uri="{FF2B5EF4-FFF2-40B4-BE49-F238E27FC236}">
                <a16:creationId xmlns:a16="http://schemas.microsoft.com/office/drawing/2014/main" id="{74515F7B-6691-3540-AF1E-EE7EB0EFA7DB}"/>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tângulo Arredondado 104">
            <a:extLst>
              <a:ext uri="{FF2B5EF4-FFF2-40B4-BE49-F238E27FC236}">
                <a16:creationId xmlns:a16="http://schemas.microsoft.com/office/drawing/2014/main" id="{D049224B-B781-0A42-BCCB-6C345189641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Colchete Duplo 106">
            <a:extLst>
              <a:ext uri="{FF2B5EF4-FFF2-40B4-BE49-F238E27FC236}">
                <a16:creationId xmlns:a16="http://schemas.microsoft.com/office/drawing/2014/main" id="{F9D7B715-E593-F042-9344-E530821FBBA0}"/>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8" name="CaixaDeTexto 26">
            <a:extLst>
              <a:ext uri="{FF2B5EF4-FFF2-40B4-BE49-F238E27FC236}">
                <a16:creationId xmlns:a16="http://schemas.microsoft.com/office/drawing/2014/main" id="{4DC72565-1AC1-8843-87D1-308696A13F88}"/>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9" name="CaixaDeTexto 26">
            <a:extLst>
              <a:ext uri="{FF2B5EF4-FFF2-40B4-BE49-F238E27FC236}">
                <a16:creationId xmlns:a16="http://schemas.microsoft.com/office/drawing/2014/main" id="{F73AFC97-F5A7-7545-8A4D-5D8192350115}"/>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10" name="Retângulo 109">
            <a:extLst>
              <a:ext uri="{FF2B5EF4-FFF2-40B4-BE49-F238E27FC236}">
                <a16:creationId xmlns:a16="http://schemas.microsoft.com/office/drawing/2014/main" id="{F960E206-A8FE-8B4B-8631-43D3E869C5F5}"/>
              </a:ext>
            </a:extLst>
          </p:cNvPr>
          <p:cNvSpPr/>
          <p:nvPr/>
        </p:nvSpPr>
        <p:spPr>
          <a:xfrm>
            <a:off x="3616069" y="3484346"/>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70,2</a:t>
            </a:r>
          </a:p>
        </p:txBody>
      </p:sp>
      <p:sp>
        <p:nvSpPr>
          <p:cNvPr id="111" name="CaixaDeTexto 110">
            <a:extLst>
              <a:ext uri="{FF2B5EF4-FFF2-40B4-BE49-F238E27FC236}">
                <a16:creationId xmlns:a16="http://schemas.microsoft.com/office/drawing/2014/main" id="{A7A6AD70-5AA2-A545-A8C0-3B59EEC5C5CE}"/>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112" name="CaixaDeTexto 111">
            <a:extLst>
              <a:ext uri="{FF2B5EF4-FFF2-40B4-BE49-F238E27FC236}">
                <a16:creationId xmlns:a16="http://schemas.microsoft.com/office/drawing/2014/main" id="{5D67B6A2-4CEE-A54F-833B-7C4BD9733A0C}"/>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p:txBody>
      </p:sp>
      <p:grpSp>
        <p:nvGrpSpPr>
          <p:cNvPr id="119" name="Agrupar 118">
            <a:extLst>
              <a:ext uri="{FF2B5EF4-FFF2-40B4-BE49-F238E27FC236}">
                <a16:creationId xmlns:a16="http://schemas.microsoft.com/office/drawing/2014/main" id="{ADC54AAD-E4AF-8940-9241-2942918A70B0}"/>
              </a:ext>
            </a:extLst>
          </p:cNvPr>
          <p:cNvGrpSpPr/>
          <p:nvPr/>
        </p:nvGrpSpPr>
        <p:grpSpPr>
          <a:xfrm>
            <a:off x="2109192" y="2891985"/>
            <a:ext cx="1008154" cy="1527452"/>
            <a:chOff x="2109192" y="2891985"/>
            <a:chExt cx="1008154" cy="1434705"/>
          </a:xfrm>
        </p:grpSpPr>
        <p:cxnSp>
          <p:nvCxnSpPr>
            <p:cNvPr id="120" name="Conector Reto 119">
              <a:extLst>
                <a:ext uri="{FF2B5EF4-FFF2-40B4-BE49-F238E27FC236}">
                  <a16:creationId xmlns:a16="http://schemas.microsoft.com/office/drawing/2014/main" id="{F21358CA-38DC-9B45-BB1E-F73B8FDA3FC8}"/>
                </a:ext>
              </a:extLst>
            </p:cNvPr>
            <p:cNvCxnSpPr/>
            <p:nvPr/>
          </p:nvCxnSpPr>
          <p:spPr>
            <a:xfrm>
              <a:off x="311734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Reto 120">
              <a:extLst>
                <a:ext uri="{FF2B5EF4-FFF2-40B4-BE49-F238E27FC236}">
                  <a16:creationId xmlns:a16="http://schemas.microsoft.com/office/drawing/2014/main" id="{ADA97DB4-A11E-B541-94D9-D13C9EEFF9D8}"/>
                </a:ext>
              </a:extLst>
            </p:cNvPr>
            <p:cNvCxnSpPr/>
            <p:nvPr/>
          </p:nvCxnSpPr>
          <p:spPr>
            <a:xfrm>
              <a:off x="262140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ector Reto 121">
              <a:extLst>
                <a:ext uri="{FF2B5EF4-FFF2-40B4-BE49-F238E27FC236}">
                  <a16:creationId xmlns:a16="http://schemas.microsoft.com/office/drawing/2014/main" id="{6FAB4A76-98B1-F745-B874-B7D1DAD193CC}"/>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23" name="Gráfico 122">
            <a:extLst>
              <a:ext uri="{FF2B5EF4-FFF2-40B4-BE49-F238E27FC236}">
                <a16:creationId xmlns:a16="http://schemas.microsoft.com/office/drawing/2014/main" id="{EC4582D3-CDE0-8444-B433-2A31373ED6D4}"/>
              </a:ext>
            </a:extLst>
          </p:cNvPr>
          <p:cNvGraphicFramePr>
            <a:graphicFrameLocks/>
          </p:cNvGraphicFramePr>
          <p:nvPr>
            <p:extLst>
              <p:ext uri="{D42A27DB-BD31-4B8C-83A1-F6EECF244321}">
                <p14:modId xmlns:p14="http://schemas.microsoft.com/office/powerpoint/2010/main" val="1305874926"/>
              </p:ext>
            </p:extLst>
          </p:nvPr>
        </p:nvGraphicFramePr>
        <p:xfrm>
          <a:off x="181497" y="2709324"/>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4" name="Tabela 123">
            <a:extLst>
              <a:ext uri="{FF2B5EF4-FFF2-40B4-BE49-F238E27FC236}">
                <a16:creationId xmlns:a16="http://schemas.microsoft.com/office/drawing/2014/main" id="{BE99E538-1298-1943-B34F-AAF95A89CC9E}"/>
              </a:ext>
            </a:extLst>
          </p:cNvPr>
          <p:cNvGraphicFramePr>
            <a:graphicFrameLocks noGrp="1"/>
          </p:cNvGraphicFramePr>
          <p:nvPr>
            <p:extLst>
              <p:ext uri="{D42A27DB-BD31-4B8C-83A1-F6EECF244321}">
                <p14:modId xmlns:p14="http://schemas.microsoft.com/office/powerpoint/2010/main" val="2137564263"/>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25" name="Tabela 124">
            <a:extLst>
              <a:ext uri="{FF2B5EF4-FFF2-40B4-BE49-F238E27FC236}">
                <a16:creationId xmlns:a16="http://schemas.microsoft.com/office/drawing/2014/main" id="{9D2F888F-C4E6-6747-AFA6-D86FDF9C471E}"/>
              </a:ext>
            </a:extLst>
          </p:cNvPr>
          <p:cNvGraphicFramePr>
            <a:graphicFrameLocks noGrp="1"/>
          </p:cNvGraphicFramePr>
          <p:nvPr>
            <p:extLst>
              <p:ext uri="{D42A27DB-BD31-4B8C-83A1-F6EECF244321}">
                <p14:modId xmlns:p14="http://schemas.microsoft.com/office/powerpoint/2010/main" val="2225543272"/>
              </p:ext>
            </p:extLst>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26" name="Tabela 125">
            <a:extLst>
              <a:ext uri="{FF2B5EF4-FFF2-40B4-BE49-F238E27FC236}">
                <a16:creationId xmlns:a16="http://schemas.microsoft.com/office/drawing/2014/main" id="{30DB02EC-B71B-6441-B2A0-38CAD9BDF8C3}"/>
              </a:ext>
            </a:extLst>
          </p:cNvPr>
          <p:cNvGraphicFramePr>
            <a:graphicFrameLocks noGrp="1"/>
          </p:cNvGraphicFramePr>
          <p:nvPr>
            <p:extLst>
              <p:ext uri="{D42A27DB-BD31-4B8C-83A1-F6EECF244321}">
                <p14:modId xmlns:p14="http://schemas.microsoft.com/office/powerpoint/2010/main" val="3269354936"/>
              </p:ext>
            </p:extLst>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8" name="Tabela 147">
            <a:extLst>
              <a:ext uri="{FF2B5EF4-FFF2-40B4-BE49-F238E27FC236}">
                <a16:creationId xmlns:a16="http://schemas.microsoft.com/office/drawing/2014/main" id="{82DFE209-8BD4-954A-9E64-65BE99455C0C}"/>
              </a:ext>
            </a:extLst>
          </p:cNvPr>
          <p:cNvGraphicFramePr>
            <a:graphicFrameLocks noGrp="1"/>
          </p:cNvGraphicFramePr>
          <p:nvPr>
            <p:extLst>
              <p:ext uri="{D42A27DB-BD31-4B8C-83A1-F6EECF244321}">
                <p14:modId xmlns:p14="http://schemas.microsoft.com/office/powerpoint/2010/main" val="3150946015"/>
              </p:ext>
            </p:extLst>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9" name="Tabela 148">
            <a:extLst>
              <a:ext uri="{FF2B5EF4-FFF2-40B4-BE49-F238E27FC236}">
                <a16:creationId xmlns:a16="http://schemas.microsoft.com/office/drawing/2014/main" id="{553F8CBD-28F6-4647-B5CA-46C5E226D516}"/>
              </a:ext>
            </a:extLst>
          </p:cNvPr>
          <p:cNvGraphicFramePr>
            <a:graphicFrameLocks noGrp="1"/>
          </p:cNvGraphicFramePr>
          <p:nvPr>
            <p:extLst>
              <p:ext uri="{D42A27DB-BD31-4B8C-83A1-F6EECF244321}">
                <p14:modId xmlns:p14="http://schemas.microsoft.com/office/powerpoint/2010/main" val="1442053504"/>
              </p:ext>
            </p:extLst>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2</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50" name="Gráfico 149">
            <a:extLst>
              <a:ext uri="{FF2B5EF4-FFF2-40B4-BE49-F238E27FC236}">
                <a16:creationId xmlns:a16="http://schemas.microsoft.com/office/drawing/2014/main" id="{3B8732A3-730B-1144-8D90-E66469DDCC37}"/>
              </a:ext>
            </a:extLst>
          </p:cNvPr>
          <p:cNvGraphicFramePr>
            <a:graphicFrameLocks/>
          </p:cNvGraphicFramePr>
          <p:nvPr>
            <p:extLst>
              <p:ext uri="{D42A27DB-BD31-4B8C-83A1-F6EECF244321}">
                <p14:modId xmlns:p14="http://schemas.microsoft.com/office/powerpoint/2010/main" val="4080369584"/>
              </p:ext>
            </p:extLst>
          </p:nvPr>
        </p:nvGraphicFramePr>
        <p:xfrm>
          <a:off x="4095380" y="4239791"/>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1" name="Gráfico 150">
            <a:extLst>
              <a:ext uri="{FF2B5EF4-FFF2-40B4-BE49-F238E27FC236}">
                <a16:creationId xmlns:a16="http://schemas.microsoft.com/office/drawing/2014/main" id="{E2323E94-E2E9-DC4F-A3F0-A488859B09F0}"/>
              </a:ext>
            </a:extLst>
          </p:cNvPr>
          <p:cNvGraphicFramePr>
            <a:graphicFrameLocks/>
          </p:cNvGraphicFramePr>
          <p:nvPr>
            <p:extLst>
              <p:ext uri="{D42A27DB-BD31-4B8C-83A1-F6EECF244321}">
                <p14:modId xmlns:p14="http://schemas.microsoft.com/office/powerpoint/2010/main" val="94650037"/>
              </p:ext>
            </p:extLst>
          </p:nvPr>
        </p:nvGraphicFramePr>
        <p:xfrm>
          <a:off x="8023133" y="4239791"/>
          <a:ext cx="3337539" cy="2082313"/>
        </p:xfrm>
        <a:graphic>
          <a:graphicData uri="http://schemas.openxmlformats.org/drawingml/2006/chart">
            <c:chart xmlns:c="http://schemas.openxmlformats.org/drawingml/2006/chart" xmlns:r="http://schemas.openxmlformats.org/officeDocument/2006/relationships" r:id="rId9"/>
          </a:graphicData>
        </a:graphic>
      </p:graphicFrame>
      <p:sp>
        <p:nvSpPr>
          <p:cNvPr id="152" name="Espaço Reservado para Texto 3">
            <a:extLst>
              <a:ext uri="{FF2B5EF4-FFF2-40B4-BE49-F238E27FC236}">
                <a16:creationId xmlns:a16="http://schemas.microsoft.com/office/drawing/2014/main" id="{28A92808-48F6-EB46-9AEF-78817550352F}"/>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53" name="Text Placeholder 33">
            <a:extLst>
              <a:ext uri="{FF2B5EF4-FFF2-40B4-BE49-F238E27FC236}">
                <a16:creationId xmlns:a16="http://schemas.microsoft.com/office/drawing/2014/main" id="{54A85682-23C4-4548-B0CC-A9C63A92A32B}"/>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54" name="Agrupar 4">
            <a:extLst>
              <a:ext uri="{FF2B5EF4-FFF2-40B4-BE49-F238E27FC236}">
                <a16:creationId xmlns:a16="http://schemas.microsoft.com/office/drawing/2014/main" id="{BFF0DE8B-AA98-D64A-8E0E-2F9BB2EC989A}"/>
              </a:ext>
            </a:extLst>
          </p:cNvPr>
          <p:cNvGrpSpPr/>
          <p:nvPr/>
        </p:nvGrpSpPr>
        <p:grpSpPr>
          <a:xfrm>
            <a:off x="168535" y="6452541"/>
            <a:ext cx="2033481" cy="307777"/>
            <a:chOff x="632939" y="6000804"/>
            <a:chExt cx="2033481" cy="307777"/>
          </a:xfrm>
        </p:grpSpPr>
        <p:grpSp>
          <p:nvGrpSpPr>
            <p:cNvPr id="155" name="Grupo 43">
              <a:extLst>
                <a:ext uri="{FF2B5EF4-FFF2-40B4-BE49-F238E27FC236}">
                  <a16:creationId xmlns:a16="http://schemas.microsoft.com/office/drawing/2014/main" id="{72D003F6-84EE-8349-95A1-7A88129406CE}"/>
                </a:ext>
              </a:extLst>
            </p:cNvPr>
            <p:cNvGrpSpPr/>
            <p:nvPr/>
          </p:nvGrpSpPr>
          <p:grpSpPr>
            <a:xfrm>
              <a:off x="632939" y="6000804"/>
              <a:ext cx="779179" cy="307777"/>
              <a:chOff x="2916432" y="6375771"/>
              <a:chExt cx="779179" cy="307777"/>
            </a:xfrm>
          </p:grpSpPr>
          <p:sp>
            <p:nvSpPr>
              <p:cNvPr id="162" name="Title 1">
                <a:extLst>
                  <a:ext uri="{FF2B5EF4-FFF2-40B4-BE49-F238E27FC236}">
                    <a16:creationId xmlns:a16="http://schemas.microsoft.com/office/drawing/2014/main" id="{F13A8577-71BB-F841-9DEB-999F0721EAC8}"/>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63" name="Rectangle 24">
                <a:extLst>
                  <a:ext uri="{FF2B5EF4-FFF2-40B4-BE49-F238E27FC236}">
                    <a16:creationId xmlns:a16="http://schemas.microsoft.com/office/drawing/2014/main" id="{92287C5E-C2E7-CC41-AB24-79F77973941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56" name="Grupo 47">
              <a:extLst>
                <a:ext uri="{FF2B5EF4-FFF2-40B4-BE49-F238E27FC236}">
                  <a16:creationId xmlns:a16="http://schemas.microsoft.com/office/drawing/2014/main" id="{1D88E5BA-5C27-D644-9567-AA44D0153223}"/>
                </a:ext>
              </a:extLst>
            </p:cNvPr>
            <p:cNvGrpSpPr/>
            <p:nvPr/>
          </p:nvGrpSpPr>
          <p:grpSpPr>
            <a:xfrm>
              <a:off x="1306542" y="6000804"/>
              <a:ext cx="739630" cy="307777"/>
              <a:chOff x="3762616" y="6375771"/>
              <a:chExt cx="739630" cy="307777"/>
            </a:xfrm>
          </p:grpSpPr>
          <p:sp>
            <p:nvSpPr>
              <p:cNvPr id="160" name="Rectangle 25">
                <a:extLst>
                  <a:ext uri="{FF2B5EF4-FFF2-40B4-BE49-F238E27FC236}">
                    <a16:creationId xmlns:a16="http://schemas.microsoft.com/office/drawing/2014/main" id="{408B7A79-26C8-7D4D-9B42-CECEB42E406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61" name="Title 1">
                <a:extLst>
                  <a:ext uri="{FF2B5EF4-FFF2-40B4-BE49-F238E27FC236}">
                    <a16:creationId xmlns:a16="http://schemas.microsoft.com/office/drawing/2014/main" id="{F6927715-EDB5-9148-9C94-10891166CDFC}"/>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57" name="Grupo 48">
              <a:extLst>
                <a:ext uri="{FF2B5EF4-FFF2-40B4-BE49-F238E27FC236}">
                  <a16:creationId xmlns:a16="http://schemas.microsoft.com/office/drawing/2014/main" id="{53B2D8A3-186B-4042-8334-A4ED9AB10979}"/>
                </a:ext>
              </a:extLst>
            </p:cNvPr>
            <p:cNvGrpSpPr/>
            <p:nvPr/>
          </p:nvGrpSpPr>
          <p:grpSpPr>
            <a:xfrm>
              <a:off x="1963716" y="6000804"/>
              <a:ext cx="702704" cy="307777"/>
              <a:chOff x="4613709" y="6375771"/>
              <a:chExt cx="702704" cy="307777"/>
            </a:xfrm>
          </p:grpSpPr>
          <p:sp>
            <p:nvSpPr>
              <p:cNvPr id="158" name="Rectangle 26">
                <a:extLst>
                  <a:ext uri="{FF2B5EF4-FFF2-40B4-BE49-F238E27FC236}">
                    <a16:creationId xmlns:a16="http://schemas.microsoft.com/office/drawing/2014/main" id="{067A626D-C04C-1848-9D7F-62FD3E5CD2D2}"/>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59" name="Title 1">
                <a:extLst>
                  <a:ext uri="{FF2B5EF4-FFF2-40B4-BE49-F238E27FC236}">
                    <a16:creationId xmlns:a16="http://schemas.microsoft.com/office/drawing/2014/main" id="{59C25169-9438-6E41-B1E3-CCEDDB7847BB}"/>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64" name="Retângulo 163">
            <a:extLst>
              <a:ext uri="{FF2B5EF4-FFF2-40B4-BE49-F238E27FC236}">
                <a16:creationId xmlns:a16="http://schemas.microsoft.com/office/drawing/2014/main" id="{E7B8C54B-FA4B-574C-BEFF-CA229F69C429}"/>
              </a:ext>
            </a:extLst>
          </p:cNvPr>
          <p:cNvSpPr/>
          <p:nvPr/>
        </p:nvSpPr>
        <p:spPr>
          <a:xfrm>
            <a:off x="117894" y="5638906"/>
            <a:ext cx="2124299"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1%</a:t>
            </a:r>
            <a:endParaRPr lang="pt-BR" sz="1100" dirty="0"/>
          </a:p>
        </p:txBody>
      </p:sp>
      <p:cxnSp>
        <p:nvCxnSpPr>
          <p:cNvPr id="165" name="Conector Reto 164">
            <a:extLst>
              <a:ext uri="{FF2B5EF4-FFF2-40B4-BE49-F238E27FC236}">
                <a16:creationId xmlns:a16="http://schemas.microsoft.com/office/drawing/2014/main" id="{74120A0B-2A25-3842-959F-23FB26445A38}"/>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330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PRODUTOS E SERVIÇOS ADEQUADOS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30" name="CaixaDeTexto 26">
            <a:extLst>
              <a:ext uri="{FF2B5EF4-FFF2-40B4-BE49-F238E27FC236}">
                <a16:creationId xmlns:a16="http://schemas.microsoft.com/office/drawing/2014/main" id="{37A1510A-9EC5-7B45-B9F1-40212C5B429B}"/>
              </a:ext>
            </a:extLst>
          </p:cNvPr>
          <p:cNvSpPr txBox="1"/>
          <p:nvPr/>
        </p:nvSpPr>
        <p:spPr>
          <a:xfrm>
            <a:off x="579360" y="2215117"/>
            <a:ext cx="4434739" cy="305038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cs typeface="Segoe UI" panose="020B0502040204020203" pitchFamily="34" charset="0"/>
              </a:rPr>
              <a:t>Taxas e juros absurdas! Apesar do esforço dos seus funcionários o banco não apresentou nenhuma proposta para a solução das minhas dividas, além de me conceder um limite de 100 reais apenas, mesmo utilizando sempre a conta e o cartão de crédito, o adiantamento depositante era muito caro. Procurei o banco para abrir uma conta empresa e a burocracia era muito grande, por isso migrei para o Itaú, e muito em breve estarei cancelando a minha conta do BB.</a:t>
            </a:r>
          </a:p>
        </p:txBody>
      </p:sp>
      <p:pic>
        <p:nvPicPr>
          <p:cNvPr id="23" name="Imagem 22">
            <a:extLst>
              <a:ext uri="{FF2B5EF4-FFF2-40B4-BE49-F238E27FC236}">
                <a16:creationId xmlns:a16="http://schemas.microsoft.com/office/drawing/2014/main" id="{C33D0C61-4C20-904E-88AD-8066E86B179A}"/>
              </a:ext>
            </a:extLst>
          </p:cNvPr>
          <p:cNvPicPr>
            <a:picLocks noChangeAspect="1"/>
          </p:cNvPicPr>
          <p:nvPr/>
        </p:nvPicPr>
        <p:blipFill>
          <a:blip r:embed="rId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770280" y="3384578"/>
            <a:ext cx="486626" cy="486626"/>
          </a:xfrm>
          <a:prstGeom prst="rect">
            <a:avLst/>
          </a:prstGeom>
        </p:spPr>
      </p:pic>
      <p:pic>
        <p:nvPicPr>
          <p:cNvPr id="3" name="Imagem 2">
            <a:extLst>
              <a:ext uri="{FF2B5EF4-FFF2-40B4-BE49-F238E27FC236}">
                <a16:creationId xmlns:a16="http://schemas.microsoft.com/office/drawing/2014/main" id="{F8539028-C811-0240-8305-F7D572C0FAEC}"/>
              </a:ext>
            </a:extLst>
          </p:cNvPr>
          <p:cNvPicPr>
            <a:picLocks noChangeAspect="1"/>
          </p:cNvPicPr>
          <p:nvPr/>
        </p:nvPicPr>
        <p:blipFill>
          <a:blip r:embed="rId4"/>
          <a:stretch>
            <a:fillRect/>
          </a:stretch>
        </p:blipFill>
        <p:spPr>
          <a:xfrm>
            <a:off x="2404922" y="1647693"/>
            <a:ext cx="582895" cy="404598"/>
          </a:xfrm>
          <a:prstGeom prst="rect">
            <a:avLst/>
          </a:prstGeom>
        </p:spPr>
      </p:pic>
      <p:pic>
        <p:nvPicPr>
          <p:cNvPr id="6" name="Imagem 5">
            <a:extLst>
              <a:ext uri="{FF2B5EF4-FFF2-40B4-BE49-F238E27FC236}">
                <a16:creationId xmlns:a16="http://schemas.microsoft.com/office/drawing/2014/main" id="{56C2F979-16AD-B240-9ED3-DA51DCC03FE3}"/>
              </a:ext>
            </a:extLst>
          </p:cNvPr>
          <p:cNvPicPr>
            <a:picLocks noChangeAspect="1"/>
          </p:cNvPicPr>
          <p:nvPr/>
        </p:nvPicPr>
        <p:blipFill>
          <a:blip r:embed="rId5"/>
          <a:stretch>
            <a:fillRect/>
          </a:stretch>
        </p:blipFill>
        <p:spPr>
          <a:xfrm>
            <a:off x="2367115" y="5373800"/>
            <a:ext cx="592374" cy="411177"/>
          </a:xfrm>
          <a:prstGeom prst="rect">
            <a:avLst/>
          </a:prstGeom>
        </p:spPr>
      </p:pic>
      <p:sp>
        <p:nvSpPr>
          <p:cNvPr id="39" name="CaixaDeTexto 26">
            <a:extLst>
              <a:ext uri="{FF2B5EF4-FFF2-40B4-BE49-F238E27FC236}">
                <a16:creationId xmlns:a16="http://schemas.microsoft.com/office/drawing/2014/main" id="{EA76730B-B7B9-F04C-8F80-721606C71CD7}"/>
              </a:ext>
            </a:extLst>
          </p:cNvPr>
          <p:cNvSpPr txBox="1"/>
          <p:nvPr/>
        </p:nvSpPr>
        <p:spPr>
          <a:xfrm>
            <a:off x="7177903" y="1696432"/>
            <a:ext cx="4463970" cy="386291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cs typeface="Segoe UI" panose="020B0502040204020203" pitchFamily="34" charset="0"/>
              </a:rPr>
              <a:t>Tive um problema com um cartão, que para mim, estava desativado há mais de ano e não foi muito grato o furdunço do acerto. Um cartão desativado (para mim) e foram feitos 20 cartões virtuais, comprados em dólares, além de colocar neste dito cartão dois pagamentos de compras de crédito de telefone. Estes dois pagamentos foram solucionados rapidamente, pois foram direto na conta, mas quanto às compras em dólares, que problemão! Mas, felizmente, tudo foi solucionado. Espero que isto não aconteça com ninguém, e que ninguém diga que o ocorrido foi porque eu usei o cartão em qualquer lugar. Questão de segurança é coisa séria, certo? </a:t>
            </a:r>
          </a:p>
        </p:txBody>
      </p:sp>
      <p:sp>
        <p:nvSpPr>
          <p:cNvPr id="26" name="CaixaDeTexto 26">
            <a:extLst>
              <a:ext uri="{FF2B5EF4-FFF2-40B4-BE49-F238E27FC236}">
                <a16:creationId xmlns:a16="http://schemas.microsoft.com/office/drawing/2014/main" id="{F8A9D53F-A148-7442-917C-710EABB4F9C3}"/>
              </a:ext>
            </a:extLst>
          </p:cNvPr>
          <p:cNvSpPr txBox="1"/>
          <p:nvPr/>
        </p:nvSpPr>
        <p:spPr>
          <a:xfrm>
            <a:off x="1713105" y="6094020"/>
            <a:ext cx="1811186"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3" name="CaixaDeTexto 26">
            <a:extLst>
              <a:ext uri="{FF2B5EF4-FFF2-40B4-BE49-F238E27FC236}">
                <a16:creationId xmlns:a16="http://schemas.microsoft.com/office/drawing/2014/main" id="{B7B48305-F2AE-6749-A095-F2C4C14F07F7}"/>
              </a:ext>
            </a:extLst>
          </p:cNvPr>
          <p:cNvSpPr txBox="1"/>
          <p:nvPr/>
        </p:nvSpPr>
        <p:spPr>
          <a:xfrm>
            <a:off x="8418553" y="6094020"/>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 name="Imagem 19">
            <a:extLst>
              <a:ext uri="{FF2B5EF4-FFF2-40B4-BE49-F238E27FC236}">
                <a16:creationId xmlns:a16="http://schemas.microsoft.com/office/drawing/2014/main" id="{B424B01E-6107-3E4F-BC00-5B415273C773}"/>
              </a:ext>
            </a:extLst>
          </p:cNvPr>
          <p:cNvPicPr>
            <a:picLocks noChangeAspect="1"/>
          </p:cNvPicPr>
          <p:nvPr/>
        </p:nvPicPr>
        <p:blipFill>
          <a:blip r:embed="rId6"/>
          <a:stretch>
            <a:fillRect/>
          </a:stretch>
        </p:blipFill>
        <p:spPr>
          <a:xfrm>
            <a:off x="9078199" y="5636197"/>
            <a:ext cx="592374" cy="411178"/>
          </a:xfrm>
          <a:prstGeom prst="rect">
            <a:avLst/>
          </a:prstGeom>
        </p:spPr>
      </p:pic>
      <p:pic>
        <p:nvPicPr>
          <p:cNvPr id="21" name="Imagem 20">
            <a:extLst>
              <a:ext uri="{FF2B5EF4-FFF2-40B4-BE49-F238E27FC236}">
                <a16:creationId xmlns:a16="http://schemas.microsoft.com/office/drawing/2014/main" id="{99193336-A2C2-0744-A1B4-4377EC6A0436}"/>
              </a:ext>
            </a:extLst>
          </p:cNvPr>
          <p:cNvPicPr>
            <a:picLocks noChangeAspect="1"/>
          </p:cNvPicPr>
          <p:nvPr/>
        </p:nvPicPr>
        <p:blipFill>
          <a:blip r:embed="rId6"/>
          <a:stretch>
            <a:fillRect/>
          </a:stretch>
        </p:blipFill>
        <p:spPr>
          <a:xfrm rot="10800000">
            <a:off x="9078199" y="1198265"/>
            <a:ext cx="592374" cy="411178"/>
          </a:xfrm>
          <a:prstGeom prst="rect">
            <a:avLst/>
          </a:prstGeom>
        </p:spPr>
      </p:pic>
      <p:sp>
        <p:nvSpPr>
          <p:cNvPr id="16" name="Espaço Reservado para Texto 3">
            <a:extLst>
              <a:ext uri="{FF2B5EF4-FFF2-40B4-BE49-F238E27FC236}">
                <a16:creationId xmlns:a16="http://schemas.microsoft.com/office/drawing/2014/main" id="{F7314D79-0C7E-D24C-95F7-B1E4D6431A3D}"/>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187904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F3FE215-54B0-DF4C-96CA-02C874DC6306}"/>
              </a:ext>
            </a:extLst>
          </p:cNvPr>
          <p:cNvPicPr>
            <a:picLocks noChangeAspect="1"/>
          </p:cNvPicPr>
          <p:nvPr/>
        </p:nvPicPr>
        <p:blipFill rotWithShape="1">
          <a:blip r:embed="rId2"/>
          <a:srcRect l="36506"/>
          <a:stretch/>
        </p:blipFill>
        <p:spPr>
          <a:xfrm>
            <a:off x="1310889" y="0"/>
            <a:ext cx="6536138"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8215712" y="2734083"/>
            <a:ext cx="3778366" cy="958448"/>
          </a:xfrm>
        </p:spPr>
        <p:txBody>
          <a:bodyPr>
            <a:noAutofit/>
          </a:bodyPr>
          <a:lstStyle/>
          <a:p>
            <a:r>
              <a:rPr lang="pt-BR" sz="3200" dirty="0"/>
              <a:t>TAXAS, TARIFAS </a:t>
            </a:r>
            <a:br>
              <a:rPr lang="pt-BR" sz="3200" dirty="0"/>
            </a:br>
            <a:r>
              <a:rPr lang="pt-BR" sz="3200" dirty="0"/>
              <a:t>E JUROS</a:t>
            </a:r>
            <a:br>
              <a:rPr lang="pt-BR" sz="3200" dirty="0"/>
            </a:br>
            <a:endParaRPr lang="pt-BR" sz="3200" b="0" dirty="0">
              <a:latin typeface="Segoe Pro SemiLight" panose="020B0402040204020203" pitchFamily="34" charset="0"/>
              <a:ea typeface="Segoe UI Symbol" panose="020B05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9226415" y="3776661"/>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844366"/>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5" name="Imagem 14">
            <a:extLst>
              <a:ext uri="{FF2B5EF4-FFF2-40B4-BE49-F238E27FC236}">
                <a16:creationId xmlns:a16="http://schemas.microsoft.com/office/drawing/2014/main" id="{AEE5F853-8F57-4A4A-A54A-DC966543AADB}"/>
              </a:ext>
            </a:extLst>
          </p:cNvPr>
          <p:cNvPicPr>
            <a:picLocks noChangeAspect="1"/>
          </p:cNvPicPr>
          <p:nvPr/>
        </p:nvPicPr>
        <p:blipFill>
          <a:blip r:embed="rId3"/>
          <a:stretch>
            <a:fillRect/>
          </a:stretch>
        </p:blipFill>
        <p:spPr>
          <a:xfrm>
            <a:off x="11245714" y="2061135"/>
            <a:ext cx="588818" cy="588818"/>
          </a:xfrm>
          <a:prstGeom prst="rect">
            <a:avLst/>
          </a:prstGeom>
        </p:spPr>
      </p:pic>
      <p:sp>
        <p:nvSpPr>
          <p:cNvPr id="16" name="Retângulo 15">
            <a:extLst>
              <a:ext uri="{FF2B5EF4-FFF2-40B4-BE49-F238E27FC236}">
                <a16:creationId xmlns:a16="http://schemas.microsoft.com/office/drawing/2014/main" id="{DB3F2F7F-AC65-444F-AF17-92232C727793}"/>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505678" y="3001449"/>
            <a:ext cx="4188988"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menor satisfação</a:t>
            </a:r>
            <a:endParaRPr lang="pt-BR" sz="3600" b="0" dirty="0">
              <a:solidFill>
                <a:schemeClr val="bg1"/>
              </a:solidFill>
              <a:latin typeface="Segoe Pro SemiLight" panose="020B0402040204020203" pitchFamily="34" charset="0"/>
            </a:endParaRPr>
          </a:p>
        </p:txBody>
      </p:sp>
      <p:sp>
        <p:nvSpPr>
          <p:cNvPr id="12" name="Espaço Reservado para Texto 3">
            <a:extLst>
              <a:ext uri="{FF2B5EF4-FFF2-40B4-BE49-F238E27FC236}">
                <a16:creationId xmlns:a16="http://schemas.microsoft.com/office/drawing/2014/main" id="{C30396BD-7B92-054D-BE5C-838288D61A9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4027485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49060" y="-23246"/>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3" name="Gráfico 172">
            <a:extLst>
              <a:ext uri="{FF2B5EF4-FFF2-40B4-BE49-F238E27FC236}">
                <a16:creationId xmlns:a16="http://schemas.microsoft.com/office/drawing/2014/main" id="{AA112FBC-AB3D-9945-91BB-3321D922ADD0}"/>
              </a:ext>
            </a:extLst>
          </p:cNvPr>
          <p:cNvGraphicFramePr>
            <a:graphicFrameLocks/>
          </p:cNvGraphicFramePr>
          <p:nvPr/>
        </p:nvGraphicFramePr>
        <p:xfrm>
          <a:off x="792542" y="1603755"/>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4" name="Gráfico 173">
            <a:extLst>
              <a:ext uri="{FF2B5EF4-FFF2-40B4-BE49-F238E27FC236}">
                <a16:creationId xmlns:a16="http://schemas.microsoft.com/office/drawing/2014/main" id="{D847B682-C8B1-604D-A8B9-CF82D893FD5C}"/>
              </a:ext>
            </a:extLst>
          </p:cNvPr>
          <p:cNvGraphicFramePr>
            <a:graphicFrameLocks/>
          </p:cNvGraphicFramePr>
          <p:nvPr/>
        </p:nvGraphicFramePr>
        <p:xfrm>
          <a:off x="4497023" y="1600081"/>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5" name="Gráfico 174">
            <a:extLst>
              <a:ext uri="{FF2B5EF4-FFF2-40B4-BE49-F238E27FC236}">
                <a16:creationId xmlns:a16="http://schemas.microsoft.com/office/drawing/2014/main" id="{9D0EC23C-80E5-3A40-B927-10D323C38419}"/>
              </a:ext>
            </a:extLst>
          </p:cNvPr>
          <p:cNvGraphicFramePr>
            <a:graphicFrameLocks/>
          </p:cNvGraphicFramePr>
          <p:nvPr/>
        </p:nvGraphicFramePr>
        <p:xfrm>
          <a:off x="8149570" y="1587362"/>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5" name="Agrupar 84">
            <a:extLst>
              <a:ext uri="{FF2B5EF4-FFF2-40B4-BE49-F238E27FC236}">
                <a16:creationId xmlns:a16="http://schemas.microsoft.com/office/drawing/2014/main" id="{4E9D2EB3-C17F-8F41-9A10-AD802538719D}"/>
              </a:ext>
            </a:extLst>
          </p:cNvPr>
          <p:cNvGrpSpPr/>
          <p:nvPr/>
        </p:nvGrpSpPr>
        <p:grpSpPr>
          <a:xfrm>
            <a:off x="827540" y="1544449"/>
            <a:ext cx="2974570" cy="2244888"/>
            <a:chOff x="453244" y="1838776"/>
            <a:chExt cx="2974570" cy="2244888"/>
          </a:xfrm>
        </p:grpSpPr>
        <p:sp>
          <p:nvSpPr>
            <p:cNvPr id="92" name="Retângulo 91">
              <a:extLst>
                <a:ext uri="{FF2B5EF4-FFF2-40B4-BE49-F238E27FC236}">
                  <a16:creationId xmlns:a16="http://schemas.microsoft.com/office/drawing/2014/main" id="{206AC7AA-C58F-EB45-835D-999BF5A68472}"/>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olchete Duplo 92">
              <a:extLst>
                <a:ext uri="{FF2B5EF4-FFF2-40B4-BE49-F238E27FC236}">
                  <a16:creationId xmlns:a16="http://schemas.microsoft.com/office/drawing/2014/main" id="{8A3A283A-863F-D440-BBC7-929E49ACC4E2}"/>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CaixaDeTexto 93">
              <a:extLst>
                <a:ext uri="{FF2B5EF4-FFF2-40B4-BE49-F238E27FC236}">
                  <a16:creationId xmlns:a16="http://schemas.microsoft.com/office/drawing/2014/main" id="{73BFEA5E-FC72-ED4B-A794-10BC9E89F7FA}"/>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5" name="CaixaDeTexto 94">
              <a:extLst>
                <a:ext uri="{FF2B5EF4-FFF2-40B4-BE49-F238E27FC236}">
                  <a16:creationId xmlns:a16="http://schemas.microsoft.com/office/drawing/2014/main" id="{65A43ADB-84EA-644C-A12D-38058CBAC871}"/>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6" name="CaixaDeTexto 95">
              <a:extLst>
                <a:ext uri="{FF2B5EF4-FFF2-40B4-BE49-F238E27FC236}">
                  <a16:creationId xmlns:a16="http://schemas.microsoft.com/office/drawing/2014/main" id="{63BE5C9C-BB83-3041-BA9C-2CDDF026BEAF}"/>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8" name="CaixaDeTexto 97">
              <a:extLst>
                <a:ext uri="{FF2B5EF4-FFF2-40B4-BE49-F238E27FC236}">
                  <a16:creationId xmlns:a16="http://schemas.microsoft.com/office/drawing/2014/main" id="{052384F1-3FD5-A340-A28C-3BD9454A80B5}"/>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99" name="CaixaDeTexto 98">
              <a:extLst>
                <a:ext uri="{FF2B5EF4-FFF2-40B4-BE49-F238E27FC236}">
                  <a16:creationId xmlns:a16="http://schemas.microsoft.com/office/drawing/2014/main" id="{0D1C39AC-4083-B843-BA96-86BDE8F65437}"/>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5" name="CaixaDeTexto 104">
              <a:extLst>
                <a:ext uri="{FF2B5EF4-FFF2-40B4-BE49-F238E27FC236}">
                  <a16:creationId xmlns:a16="http://schemas.microsoft.com/office/drawing/2014/main" id="{48F8797D-6326-1D41-A2D5-88D41FCED492}"/>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08" name="Agrupar 107">
            <a:extLst>
              <a:ext uri="{FF2B5EF4-FFF2-40B4-BE49-F238E27FC236}">
                <a16:creationId xmlns:a16="http://schemas.microsoft.com/office/drawing/2014/main" id="{44F25BB1-6764-4548-B7D1-8F6C719A48F3}"/>
              </a:ext>
            </a:extLst>
          </p:cNvPr>
          <p:cNvGrpSpPr/>
          <p:nvPr/>
        </p:nvGrpSpPr>
        <p:grpSpPr>
          <a:xfrm>
            <a:off x="4574164" y="1544449"/>
            <a:ext cx="2974570" cy="2244888"/>
            <a:chOff x="453244" y="1838776"/>
            <a:chExt cx="2974570" cy="2244888"/>
          </a:xfrm>
        </p:grpSpPr>
        <p:sp>
          <p:nvSpPr>
            <p:cNvPr id="109" name="Retângulo 108">
              <a:extLst>
                <a:ext uri="{FF2B5EF4-FFF2-40B4-BE49-F238E27FC236}">
                  <a16:creationId xmlns:a16="http://schemas.microsoft.com/office/drawing/2014/main" id="{621AC400-8753-3A44-9F08-F55FF15C913C}"/>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Colchete Duplo 130">
              <a:extLst>
                <a:ext uri="{FF2B5EF4-FFF2-40B4-BE49-F238E27FC236}">
                  <a16:creationId xmlns:a16="http://schemas.microsoft.com/office/drawing/2014/main" id="{F4B2D0F1-62E5-5646-8C6D-DE4422B677FF}"/>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CaixaDeTexto 131">
              <a:extLst>
                <a:ext uri="{FF2B5EF4-FFF2-40B4-BE49-F238E27FC236}">
                  <a16:creationId xmlns:a16="http://schemas.microsoft.com/office/drawing/2014/main" id="{2EC858BE-5658-7747-A35D-89024C2C48EE}"/>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3" name="CaixaDeTexto 132">
              <a:extLst>
                <a:ext uri="{FF2B5EF4-FFF2-40B4-BE49-F238E27FC236}">
                  <a16:creationId xmlns:a16="http://schemas.microsoft.com/office/drawing/2014/main" id="{149C5F78-3192-314C-80AA-D0B286ECA9E0}"/>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4" name="CaixaDeTexto 133">
              <a:extLst>
                <a:ext uri="{FF2B5EF4-FFF2-40B4-BE49-F238E27FC236}">
                  <a16:creationId xmlns:a16="http://schemas.microsoft.com/office/drawing/2014/main" id="{9D4FBA4D-59E7-314A-A315-06BEABB103CB}"/>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5" name="CaixaDeTexto 134">
              <a:extLst>
                <a:ext uri="{FF2B5EF4-FFF2-40B4-BE49-F238E27FC236}">
                  <a16:creationId xmlns:a16="http://schemas.microsoft.com/office/drawing/2014/main" id="{100D6F57-BCFC-4E44-9B99-1964C985DF1C}"/>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6" name="CaixaDeTexto 135">
              <a:extLst>
                <a:ext uri="{FF2B5EF4-FFF2-40B4-BE49-F238E27FC236}">
                  <a16:creationId xmlns:a16="http://schemas.microsoft.com/office/drawing/2014/main" id="{04F36E0E-0846-7342-BACE-E2A891205726}"/>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7" name="CaixaDeTexto 136">
              <a:extLst>
                <a:ext uri="{FF2B5EF4-FFF2-40B4-BE49-F238E27FC236}">
                  <a16:creationId xmlns:a16="http://schemas.microsoft.com/office/drawing/2014/main" id="{34EDC563-6D50-3247-8725-15CFF11A4E05}"/>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8" name="Agrupar 137">
            <a:extLst>
              <a:ext uri="{FF2B5EF4-FFF2-40B4-BE49-F238E27FC236}">
                <a16:creationId xmlns:a16="http://schemas.microsoft.com/office/drawing/2014/main" id="{821A4EE8-3BBB-C741-AEE0-4A56095BE7A7}"/>
              </a:ext>
            </a:extLst>
          </p:cNvPr>
          <p:cNvGrpSpPr/>
          <p:nvPr/>
        </p:nvGrpSpPr>
        <p:grpSpPr>
          <a:xfrm>
            <a:off x="8223064" y="1544449"/>
            <a:ext cx="2974570" cy="2244888"/>
            <a:chOff x="453244" y="1838776"/>
            <a:chExt cx="2974570" cy="2244888"/>
          </a:xfrm>
        </p:grpSpPr>
        <p:sp>
          <p:nvSpPr>
            <p:cNvPr id="139" name="Retângulo 138">
              <a:extLst>
                <a:ext uri="{FF2B5EF4-FFF2-40B4-BE49-F238E27FC236}">
                  <a16:creationId xmlns:a16="http://schemas.microsoft.com/office/drawing/2014/main" id="{57738A2C-AEBD-B44B-87F3-94BFADF1036E}"/>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Colchete Duplo 160">
              <a:extLst>
                <a:ext uri="{FF2B5EF4-FFF2-40B4-BE49-F238E27FC236}">
                  <a16:creationId xmlns:a16="http://schemas.microsoft.com/office/drawing/2014/main" id="{34E1E769-700C-0141-AE25-E78340EB14DA}"/>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CaixaDeTexto 161">
              <a:extLst>
                <a:ext uri="{FF2B5EF4-FFF2-40B4-BE49-F238E27FC236}">
                  <a16:creationId xmlns:a16="http://schemas.microsoft.com/office/drawing/2014/main" id="{EE2F59A8-606C-634B-BC35-A66280B24610}"/>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68" name="CaixaDeTexto 167">
              <a:extLst>
                <a:ext uri="{FF2B5EF4-FFF2-40B4-BE49-F238E27FC236}">
                  <a16:creationId xmlns:a16="http://schemas.microsoft.com/office/drawing/2014/main" id="{F2F00084-13FD-9F4E-A813-1EA70FF3F642}"/>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9" name="CaixaDeTexto 168">
              <a:extLst>
                <a:ext uri="{FF2B5EF4-FFF2-40B4-BE49-F238E27FC236}">
                  <a16:creationId xmlns:a16="http://schemas.microsoft.com/office/drawing/2014/main" id="{C9ABA86A-A3FE-AB40-93C5-4B90BA182CFC}"/>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0" name="CaixaDeTexto 169">
              <a:extLst>
                <a:ext uri="{FF2B5EF4-FFF2-40B4-BE49-F238E27FC236}">
                  <a16:creationId xmlns:a16="http://schemas.microsoft.com/office/drawing/2014/main" id="{EB4BB18A-89EA-7F4F-93E8-DA82F42EA331}"/>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1" name="CaixaDeTexto 170">
              <a:extLst>
                <a:ext uri="{FF2B5EF4-FFF2-40B4-BE49-F238E27FC236}">
                  <a16:creationId xmlns:a16="http://schemas.microsoft.com/office/drawing/2014/main" id="{A7E4798B-CC63-144E-8069-2B0BBF68AD18}"/>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2" name="CaixaDeTexto 171">
              <a:extLst>
                <a:ext uri="{FF2B5EF4-FFF2-40B4-BE49-F238E27FC236}">
                  <a16:creationId xmlns:a16="http://schemas.microsoft.com/office/drawing/2014/main" id="{CEC8C147-4AB3-F841-A9CD-4B17ADC2C948}"/>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TAXAS, TARIFAS E JUROS</a:t>
            </a:r>
            <a:endParaRPr lang="pt-BR" b="0" dirty="0">
              <a:solidFill>
                <a:schemeClr val="bg1"/>
              </a:solidFill>
              <a:latin typeface="Segoe Pro SemiLight" panose="020B0402040204020203" pitchFamily="34" charset="0"/>
            </a:endParaRP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3954056915"/>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51,4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51,0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C00000"/>
                          </a:solidFill>
                          <a:effectLst/>
                          <a:latin typeface="Wingdings 3" pitchFamily="2" charset="2"/>
                        </a:rPr>
                        <a:t>q</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2287936395"/>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3%</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5%</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2800" b="1" i="0" dirty="0">
                          <a:solidFill>
                            <a:schemeClr val="bg1"/>
                          </a:solidFill>
                          <a:latin typeface="Segoe UI" panose="020B0502040204020203" pitchFamily="34" charset="0"/>
                          <a:cs typeface="Segoe UI" panose="020B0502040204020203" pitchFamily="34" charset="0"/>
                        </a:rPr>
                        <a:t>16%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25%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79" name="Tabela 78">
            <a:extLst>
              <a:ext uri="{FF2B5EF4-FFF2-40B4-BE49-F238E27FC236}">
                <a16:creationId xmlns:a16="http://schemas.microsoft.com/office/drawing/2014/main" id="{0567465E-C00A-5E47-810D-67011770ED92}"/>
              </a:ext>
            </a:extLst>
          </p:cNvPr>
          <p:cNvGraphicFramePr>
            <a:graphicFrameLocks noGrp="1"/>
          </p:cNvGraphicFramePr>
          <p:nvPr>
            <p:extLst>
              <p:ext uri="{D42A27DB-BD31-4B8C-83A1-F6EECF244321}">
                <p14:modId xmlns:p14="http://schemas.microsoft.com/office/powerpoint/2010/main" val="2061334119"/>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fontAlgn="ctr"/>
                      <a:r>
                        <a:rPr lang="pt-BR" sz="1300" b="0" i="0" u="none" strike="noStrike" dirty="0">
                          <a:solidFill>
                            <a:srgbClr val="FFC000"/>
                          </a:solidFill>
                          <a:effectLst/>
                          <a:latin typeface="Segoe UI" panose="020B0502040204020203" pitchFamily="34" charset="0"/>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C000"/>
                          </a:solidFill>
                          <a:effectLst/>
                          <a:latin typeface="Segoe UI" panose="020B0502040204020203" pitchFamily="34" charset="0"/>
                        </a:rPr>
                        <a:t> 16%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B0F0"/>
                          </a:solidFill>
                          <a:effectLst/>
                          <a:latin typeface="Segoe UI" panose="020B0502040204020203" pitchFamily="34" charset="0"/>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pitchFamily="34" charset="0"/>
                        </a:rPr>
                        <a:t> 20%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C00000"/>
                          </a:solidFill>
                          <a:effectLst/>
                          <a:latin typeface="Wingdings 3" pitchFamily="2" charset="2"/>
                        </a:rPr>
                        <a:t>q</a:t>
                      </a:r>
                      <a:endParaRPr lang="pt-BR" sz="13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3156442768"/>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23%</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29%</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rgbClr val="118CE7"/>
                          </a:solidFill>
                          <a:effectLst/>
                          <a:latin typeface="Wingdings 3" pitchFamily="2" charset="2"/>
                        </a:rPr>
                        <a:t>p</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1%</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200" b="0" i="0" u="none" strike="noStrike" dirty="0">
                          <a:solidFill>
                            <a:srgbClr val="A6A6A6"/>
                          </a:solidFill>
                          <a:effectLst/>
                          <a:latin typeface="Wingdings" pitchFamily="2" charset="2"/>
                        </a:rPr>
                        <a:t>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847575" cy="523220"/>
            <a:chOff x="4350432" y="3924135"/>
            <a:chExt cx="5847575"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30" y="3924135"/>
              <a:ext cx="845103"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65,3</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87,3</a:t>
              </a: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9877363" y="4080023"/>
              <a:ext cx="320644" cy="256166"/>
            </a:xfrm>
            <a:prstGeom prst="rect">
              <a:avLst/>
            </a:prstGeom>
          </p:spPr>
        </p:pic>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grpSp>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extLst>
              <p:ext uri="{D42A27DB-BD31-4B8C-83A1-F6EECF244321}">
                <p14:modId xmlns:p14="http://schemas.microsoft.com/office/powerpoint/2010/main" val="2230375315"/>
              </p:ext>
            </p:extLst>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51,3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60,4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85,2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sp>
        <p:nvSpPr>
          <p:cNvPr id="91" name="Espaço Reservado para Texto 3">
            <a:extLst>
              <a:ext uri="{FF2B5EF4-FFF2-40B4-BE49-F238E27FC236}">
                <a16:creationId xmlns:a16="http://schemas.microsoft.com/office/drawing/2014/main" id="{0FF7CD32-E44B-5245-9969-79AE1FFED90A}"/>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pic>
        <p:nvPicPr>
          <p:cNvPr id="87" name="Imagem 86" descr="Uma imagem contendo placar, desenho&#10;&#10;Descrição gerada automaticamente">
            <a:extLst>
              <a:ext uri="{FF2B5EF4-FFF2-40B4-BE49-F238E27FC236}">
                <a16:creationId xmlns:a16="http://schemas.microsoft.com/office/drawing/2014/main" id="{68B0D9DA-4BB5-9B42-87CD-C25085D619F5}"/>
              </a:ext>
            </a:extLst>
          </p:cNvPr>
          <p:cNvPicPr>
            <a:picLocks noChangeAspect="1"/>
          </p:cNvPicPr>
          <p:nvPr/>
        </p:nvPicPr>
        <p:blipFill>
          <a:blip r:embed="rId8"/>
          <a:stretch>
            <a:fillRect/>
          </a:stretch>
        </p:blipFill>
        <p:spPr>
          <a:xfrm>
            <a:off x="10307938" y="3996332"/>
            <a:ext cx="382649" cy="382649"/>
          </a:xfrm>
          <a:prstGeom prst="rect">
            <a:avLst/>
          </a:prstGeom>
        </p:spPr>
      </p:pic>
      <p:pic>
        <p:nvPicPr>
          <p:cNvPr id="90" name="Imagem 89">
            <a:extLst>
              <a:ext uri="{FF2B5EF4-FFF2-40B4-BE49-F238E27FC236}">
                <a16:creationId xmlns:a16="http://schemas.microsoft.com/office/drawing/2014/main" id="{F0D7DD4C-178B-DD4D-94AC-F29428079709}"/>
              </a:ext>
            </a:extLst>
          </p:cNvPr>
          <p:cNvPicPr>
            <a:picLocks noChangeAspect="1"/>
          </p:cNvPicPr>
          <p:nvPr/>
        </p:nvPicPr>
        <p:blipFill>
          <a:blip r:embed="rId9"/>
          <a:stretch>
            <a:fillRect/>
          </a:stretch>
        </p:blipFill>
        <p:spPr>
          <a:xfrm>
            <a:off x="6791335" y="3984457"/>
            <a:ext cx="415134" cy="415134"/>
          </a:xfrm>
          <a:prstGeom prst="rect">
            <a:avLst/>
          </a:prstGeom>
        </p:spPr>
      </p:pic>
      <p:sp>
        <p:nvSpPr>
          <p:cNvPr id="176" name="CaixaDeTexto 175">
            <a:extLst>
              <a:ext uri="{FF2B5EF4-FFF2-40B4-BE49-F238E27FC236}">
                <a16:creationId xmlns:a16="http://schemas.microsoft.com/office/drawing/2014/main" id="{5FD34907-A776-694D-AA3B-F53A44E25917}"/>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spTree>
    <p:extLst>
      <p:ext uri="{BB962C8B-B14F-4D97-AF65-F5344CB8AC3E}">
        <p14:creationId xmlns:p14="http://schemas.microsoft.com/office/powerpoint/2010/main" val="3221026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TAXAS, TARIFAS E JUROS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796442810"/>
              </p:ext>
            </p:extLst>
          </p:nvPr>
        </p:nvGraphicFramePr>
        <p:xfrm>
          <a:off x="452294" y="1879600"/>
          <a:ext cx="10996768" cy="1759290"/>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682917">
                  <a:extLst>
                    <a:ext uri="{9D8B030D-6E8A-4147-A177-3AD203B41FA5}">
                      <a16:colId xmlns:a16="http://schemas.microsoft.com/office/drawing/2014/main" val="20001"/>
                    </a:ext>
                  </a:extLst>
                </a:gridCol>
                <a:gridCol w="225287">
                  <a:extLst>
                    <a:ext uri="{9D8B030D-6E8A-4147-A177-3AD203B41FA5}">
                      <a16:colId xmlns:a16="http://schemas.microsoft.com/office/drawing/2014/main" val="20003"/>
                    </a:ext>
                  </a:extLst>
                </a:gridCol>
                <a:gridCol w="623713">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A tarifa cobrada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rgbClr val="C00000"/>
                          </a:solidFill>
                          <a:effectLst/>
                          <a:latin typeface="Segoe UI" panose="020B0502040204020203"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100" b="0" i="1" u="none" strike="noStrike" dirty="0">
                          <a:solidFill>
                            <a:schemeClr val="tx1">
                              <a:lumMod val="50000"/>
                              <a:lumOff val="50000"/>
                            </a:schemeClr>
                          </a:solidFill>
                          <a:effectLst/>
                          <a:latin typeface="Segoe UI" panose="020B0502040204020203"/>
                        </a:rPr>
                        <a:t>N/A</a:t>
                      </a:r>
                      <a:endParaRPr lang="pt-BR" sz="1100" b="0" i="0" u="none" strike="noStrike" dirty="0">
                        <a:solidFill>
                          <a:srgbClr val="262626"/>
                        </a:solidFill>
                        <a:effectLst/>
                        <a:latin typeface="Segoe UI" panose="020B0502040204020203"/>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4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400" b="0" i="0" u="none" strike="noStrike" dirty="0">
                        <a:solidFill>
                          <a:srgbClr val="262626"/>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As taxas e juros cobrados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48,2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100" b="0" i="1" u="none" strike="noStrike" dirty="0">
                          <a:solidFill>
                            <a:schemeClr val="tx1">
                              <a:lumMod val="50000"/>
                              <a:lumOff val="50000"/>
                            </a:schemeClr>
                          </a:solidFill>
                          <a:effectLst/>
                          <a:latin typeface="Segoe UI" panose="020B0502040204020203"/>
                        </a:rPr>
                        <a:t>N/A</a:t>
                      </a:r>
                      <a:endParaRPr lang="pt-BR" sz="1100" b="0"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1400" b="0" i="0" u="none" strike="noStrike" dirty="0">
                        <a:solidFill>
                          <a:srgbClr val="757171"/>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pt-BR" sz="1400" b="0" i="0" u="none" strike="noStrike" dirty="0">
                        <a:solidFill>
                          <a:srgbClr val="C00000"/>
                        </a:solidFill>
                        <a:effectLst/>
                        <a:latin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negociação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0" name="Espaço Reservado para Texto 3">
            <a:extLst>
              <a:ext uri="{FF2B5EF4-FFF2-40B4-BE49-F238E27FC236}">
                <a16:creationId xmlns:a16="http://schemas.microsoft.com/office/drawing/2014/main" id="{13E0C457-179D-E448-BC5B-28504AFD0C2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33" name="Text Placeholder 33">
            <a:extLst>
              <a:ext uri="{FF2B5EF4-FFF2-40B4-BE49-F238E27FC236}">
                <a16:creationId xmlns:a16="http://schemas.microsoft.com/office/drawing/2014/main" id="{60979E71-9CC5-E84C-AE6F-F5DFEB4AEE6E}"/>
              </a:ext>
            </a:extLst>
          </p:cNvPr>
          <p:cNvSpPr txBox="1">
            <a:spLocks/>
          </p:cNvSpPr>
          <p:nvPr/>
        </p:nvSpPr>
        <p:spPr>
          <a:xfrm>
            <a:off x="448220" y="4100042"/>
            <a:ext cx="4084591" cy="22859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não aplicado no questionário da concorrência</a:t>
            </a:r>
          </a:p>
        </p:txBody>
      </p:sp>
      <p:cxnSp>
        <p:nvCxnSpPr>
          <p:cNvPr id="5" name="Conector Reto 4">
            <a:extLst>
              <a:ext uri="{FF2B5EF4-FFF2-40B4-BE49-F238E27FC236}">
                <a16:creationId xmlns:a16="http://schemas.microsoft.com/office/drawing/2014/main" id="{44E9C1D4-C4FE-B444-AFB0-C447E9C46752}"/>
              </a:ext>
            </a:extLst>
          </p:cNvPr>
          <p:cNvCxnSpPr/>
          <p:nvPr/>
        </p:nvCxnSpPr>
        <p:spPr>
          <a:xfrm>
            <a:off x="448217" y="3995297"/>
            <a:ext cx="70368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51" name="Tabela 50">
            <a:extLst>
              <a:ext uri="{FF2B5EF4-FFF2-40B4-BE49-F238E27FC236}">
                <a16:creationId xmlns:a16="http://schemas.microsoft.com/office/drawing/2014/main" id="{0837BB17-E395-474A-8AAC-F82D0B25E5F6}"/>
              </a:ext>
            </a:extLst>
          </p:cNvPr>
          <p:cNvGraphicFramePr>
            <a:graphicFrameLocks noGrp="1"/>
          </p:cNvGraphicFramePr>
          <p:nvPr>
            <p:extLst>
              <p:ext uri="{D42A27DB-BD31-4B8C-83A1-F6EECF244321}">
                <p14:modId xmlns:p14="http://schemas.microsoft.com/office/powerpoint/2010/main" val="3822513114"/>
              </p:ext>
            </p:extLst>
          </p:nvPr>
        </p:nvGraphicFramePr>
        <p:xfrm>
          <a:off x="448217" y="3707326"/>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3,7</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6,0</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6" name="Agrupar 85">
            <a:extLst>
              <a:ext uri="{FF2B5EF4-FFF2-40B4-BE49-F238E27FC236}">
                <a16:creationId xmlns:a16="http://schemas.microsoft.com/office/drawing/2014/main" id="{B7A3A009-AFFB-D240-B96E-90DF8DB014EE}"/>
              </a:ext>
            </a:extLst>
          </p:cNvPr>
          <p:cNvGrpSpPr/>
          <p:nvPr/>
        </p:nvGrpSpPr>
        <p:grpSpPr>
          <a:xfrm>
            <a:off x="0" y="6064595"/>
            <a:ext cx="12192000" cy="793405"/>
            <a:chOff x="0" y="6064595"/>
            <a:chExt cx="12192000" cy="793405"/>
          </a:xfrm>
        </p:grpSpPr>
        <p:sp>
          <p:nvSpPr>
            <p:cNvPr id="87" name="Retângulo 86">
              <a:extLst>
                <a:ext uri="{FF2B5EF4-FFF2-40B4-BE49-F238E27FC236}">
                  <a16:creationId xmlns:a16="http://schemas.microsoft.com/office/drawing/2014/main" id="{CAD6F564-89B9-1147-9593-020B7A25328D}"/>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 Placeholder 33">
              <a:extLst>
                <a:ext uri="{FF2B5EF4-FFF2-40B4-BE49-F238E27FC236}">
                  <a16:creationId xmlns:a16="http://schemas.microsoft.com/office/drawing/2014/main" id="{4D43DCAA-B401-B640-A969-9844B3C95D8E}"/>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9" name="Agrupar 4">
              <a:extLst>
                <a:ext uri="{FF2B5EF4-FFF2-40B4-BE49-F238E27FC236}">
                  <a16:creationId xmlns:a16="http://schemas.microsoft.com/office/drawing/2014/main" id="{6702E13B-0230-F149-AF45-D4DF134CCBA8}"/>
                </a:ext>
              </a:extLst>
            </p:cNvPr>
            <p:cNvGrpSpPr/>
            <p:nvPr/>
          </p:nvGrpSpPr>
          <p:grpSpPr>
            <a:xfrm>
              <a:off x="6591092" y="6126614"/>
              <a:ext cx="2021906" cy="307777"/>
              <a:chOff x="632939" y="6000804"/>
              <a:chExt cx="2021906" cy="307777"/>
            </a:xfrm>
          </p:grpSpPr>
          <p:grpSp>
            <p:nvGrpSpPr>
              <p:cNvPr id="94" name="Grupo 43">
                <a:extLst>
                  <a:ext uri="{FF2B5EF4-FFF2-40B4-BE49-F238E27FC236}">
                    <a16:creationId xmlns:a16="http://schemas.microsoft.com/office/drawing/2014/main" id="{002C3664-F6D0-3447-8F1D-FE0A892D0AFC}"/>
                  </a:ext>
                </a:extLst>
              </p:cNvPr>
              <p:cNvGrpSpPr/>
              <p:nvPr/>
            </p:nvGrpSpPr>
            <p:grpSpPr>
              <a:xfrm>
                <a:off x="632939" y="6000804"/>
                <a:ext cx="779179" cy="307777"/>
                <a:chOff x="2916432" y="6375771"/>
                <a:chExt cx="779179" cy="307777"/>
              </a:xfrm>
            </p:grpSpPr>
            <p:sp>
              <p:nvSpPr>
                <p:cNvPr id="101" name="Title 1">
                  <a:extLst>
                    <a:ext uri="{FF2B5EF4-FFF2-40B4-BE49-F238E27FC236}">
                      <a16:creationId xmlns:a16="http://schemas.microsoft.com/office/drawing/2014/main" id="{C8847608-6E33-E345-A8AB-5984134850CE}"/>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2" name="Rectangle 24">
                  <a:extLst>
                    <a:ext uri="{FF2B5EF4-FFF2-40B4-BE49-F238E27FC236}">
                      <a16:creationId xmlns:a16="http://schemas.microsoft.com/office/drawing/2014/main" id="{E7D9919E-8214-B14F-8DE9-7AB9F1BC8EA5}"/>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5" name="Grupo 47">
                <a:extLst>
                  <a:ext uri="{FF2B5EF4-FFF2-40B4-BE49-F238E27FC236}">
                    <a16:creationId xmlns:a16="http://schemas.microsoft.com/office/drawing/2014/main" id="{FFE9DA1E-BFD5-9042-A778-792BE6D204B9}"/>
                  </a:ext>
                </a:extLst>
              </p:cNvPr>
              <p:cNvGrpSpPr/>
              <p:nvPr/>
            </p:nvGrpSpPr>
            <p:grpSpPr>
              <a:xfrm>
                <a:off x="1306542" y="6000804"/>
                <a:ext cx="739630" cy="307777"/>
                <a:chOff x="3762616" y="6375771"/>
                <a:chExt cx="739630" cy="307777"/>
              </a:xfrm>
            </p:grpSpPr>
            <p:sp>
              <p:nvSpPr>
                <p:cNvPr id="99" name="Rectangle 25">
                  <a:extLst>
                    <a:ext uri="{FF2B5EF4-FFF2-40B4-BE49-F238E27FC236}">
                      <a16:creationId xmlns:a16="http://schemas.microsoft.com/office/drawing/2014/main" id="{66983908-9098-F640-8ADC-A7AF6803132A}"/>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0" name="Title 1">
                  <a:extLst>
                    <a:ext uri="{FF2B5EF4-FFF2-40B4-BE49-F238E27FC236}">
                      <a16:creationId xmlns:a16="http://schemas.microsoft.com/office/drawing/2014/main" id="{698979AF-1197-D845-B3E4-5A10E74946E9}"/>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6" name="Grupo 48">
                <a:extLst>
                  <a:ext uri="{FF2B5EF4-FFF2-40B4-BE49-F238E27FC236}">
                    <a16:creationId xmlns:a16="http://schemas.microsoft.com/office/drawing/2014/main" id="{5E9722B7-4F19-3F40-927A-87FC9F5D973A}"/>
                  </a:ext>
                </a:extLst>
              </p:cNvPr>
              <p:cNvGrpSpPr/>
              <p:nvPr/>
            </p:nvGrpSpPr>
            <p:grpSpPr>
              <a:xfrm>
                <a:off x="1940566" y="6000804"/>
                <a:ext cx="714279" cy="307777"/>
                <a:chOff x="4590559" y="6375771"/>
                <a:chExt cx="714279" cy="307777"/>
              </a:xfrm>
            </p:grpSpPr>
            <p:sp>
              <p:nvSpPr>
                <p:cNvPr id="97" name="Rectangle 26">
                  <a:extLst>
                    <a:ext uri="{FF2B5EF4-FFF2-40B4-BE49-F238E27FC236}">
                      <a16:creationId xmlns:a16="http://schemas.microsoft.com/office/drawing/2014/main" id="{0A06837D-F27B-CF4C-B8D0-E6D10D71BF0D}"/>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8" name="Title 1">
                  <a:extLst>
                    <a:ext uri="{FF2B5EF4-FFF2-40B4-BE49-F238E27FC236}">
                      <a16:creationId xmlns:a16="http://schemas.microsoft.com/office/drawing/2014/main" id="{5F24B53C-C1D2-824C-BE87-3A55069389FC}"/>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0" name="Agrupar 89">
              <a:extLst>
                <a:ext uri="{FF2B5EF4-FFF2-40B4-BE49-F238E27FC236}">
                  <a16:creationId xmlns:a16="http://schemas.microsoft.com/office/drawing/2014/main" id="{02A0CC04-A1AC-8249-925D-BCBDD84D085A}"/>
                </a:ext>
              </a:extLst>
            </p:cNvPr>
            <p:cNvGrpSpPr/>
            <p:nvPr/>
          </p:nvGrpSpPr>
          <p:grpSpPr>
            <a:xfrm>
              <a:off x="8625676" y="6110177"/>
              <a:ext cx="3312093" cy="479054"/>
              <a:chOff x="8487128" y="6110177"/>
              <a:chExt cx="3312093" cy="479054"/>
            </a:xfrm>
          </p:grpSpPr>
          <p:pic>
            <p:nvPicPr>
              <p:cNvPr id="92" name="Imagem 91">
                <a:extLst>
                  <a:ext uri="{FF2B5EF4-FFF2-40B4-BE49-F238E27FC236}">
                    <a16:creationId xmlns:a16="http://schemas.microsoft.com/office/drawing/2014/main" id="{44A817B5-D194-974B-AC0C-AB23AA94EFD9}"/>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3" name="Imagem 92">
                <a:extLst>
                  <a:ext uri="{FF2B5EF4-FFF2-40B4-BE49-F238E27FC236}">
                    <a16:creationId xmlns:a16="http://schemas.microsoft.com/office/drawing/2014/main" id="{14DA85A1-66BE-9948-B303-274AF92672E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1" name="Text Placeholder 33">
              <a:extLst>
                <a:ext uri="{FF2B5EF4-FFF2-40B4-BE49-F238E27FC236}">
                  <a16:creationId xmlns:a16="http://schemas.microsoft.com/office/drawing/2014/main" id="{4E66F923-4799-794A-831D-79ABAAEBEB27}"/>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920293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TAXAS, TARIFAS E JUROS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3398507515"/>
              </p:ext>
            </p:extLst>
          </p:nvPr>
        </p:nvGraphicFramePr>
        <p:xfrm>
          <a:off x="452294" y="1879600"/>
          <a:ext cx="10996768" cy="1759290"/>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682917">
                  <a:extLst>
                    <a:ext uri="{9D8B030D-6E8A-4147-A177-3AD203B41FA5}">
                      <a16:colId xmlns:a16="http://schemas.microsoft.com/office/drawing/2014/main" val="20001"/>
                    </a:ext>
                  </a:extLst>
                </a:gridCol>
                <a:gridCol w="225287">
                  <a:extLst>
                    <a:ext uri="{9D8B030D-6E8A-4147-A177-3AD203B41FA5}">
                      <a16:colId xmlns:a16="http://schemas.microsoft.com/office/drawing/2014/main" val="20003"/>
                    </a:ext>
                  </a:extLst>
                </a:gridCol>
                <a:gridCol w="623713">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A tarifa cobrada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As taxas e juros cobrados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48,2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48,5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46,5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negociação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56,9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29" name="Agrupar 28">
            <a:extLst>
              <a:ext uri="{FF2B5EF4-FFF2-40B4-BE49-F238E27FC236}">
                <a16:creationId xmlns:a16="http://schemas.microsoft.com/office/drawing/2014/main" id="{11C9F012-B84B-9546-90A6-FF83DB685559}"/>
              </a:ext>
            </a:extLst>
          </p:cNvPr>
          <p:cNvGrpSpPr/>
          <p:nvPr/>
        </p:nvGrpSpPr>
        <p:grpSpPr>
          <a:xfrm>
            <a:off x="4054300" y="1188224"/>
            <a:ext cx="7394760" cy="652589"/>
            <a:chOff x="4054300" y="1311105"/>
            <a:chExt cx="7394760" cy="652589"/>
          </a:xfrm>
        </p:grpSpPr>
        <p:sp>
          <p:nvSpPr>
            <p:cNvPr id="30" name="Retângulo 29">
              <a:extLst>
                <a:ext uri="{FF2B5EF4-FFF2-40B4-BE49-F238E27FC236}">
                  <a16:creationId xmlns:a16="http://schemas.microsoft.com/office/drawing/2014/main" id="{8A013BDE-5E64-A94D-84FF-12826047077A}"/>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7FE7E694-94ED-0245-855E-76DFE6DF1F2A}"/>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2073FB2F-6DBD-9D45-8059-BA322BE6AA6E}"/>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TextBox 105">
              <a:extLst>
                <a:ext uri="{FF2B5EF4-FFF2-40B4-BE49-F238E27FC236}">
                  <a16:creationId xmlns:a16="http://schemas.microsoft.com/office/drawing/2014/main" id="{E24D3493-58D3-4F4A-8475-7D9CB5A66283}"/>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36" name="TextBox 105">
              <a:extLst>
                <a:ext uri="{FF2B5EF4-FFF2-40B4-BE49-F238E27FC236}">
                  <a16:creationId xmlns:a16="http://schemas.microsoft.com/office/drawing/2014/main" id="{F2230F0F-7D9B-A44B-8230-2419C2F4749D}"/>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37" name="TextBox 105">
              <a:extLst>
                <a:ext uri="{FF2B5EF4-FFF2-40B4-BE49-F238E27FC236}">
                  <a16:creationId xmlns:a16="http://schemas.microsoft.com/office/drawing/2014/main" id="{08F2A9AB-B527-A743-82A0-40D4CDB1D6A3}"/>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sp>
        <p:nvSpPr>
          <p:cNvPr id="57" name="Espaço Reservado para Texto 3">
            <a:extLst>
              <a:ext uri="{FF2B5EF4-FFF2-40B4-BE49-F238E27FC236}">
                <a16:creationId xmlns:a16="http://schemas.microsoft.com/office/drawing/2014/main" id="{4D6A2867-FF77-5849-8064-548E7F65FE98}"/>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8" name="Tabela 57">
            <a:extLst>
              <a:ext uri="{FF2B5EF4-FFF2-40B4-BE49-F238E27FC236}">
                <a16:creationId xmlns:a16="http://schemas.microsoft.com/office/drawing/2014/main" id="{65112F96-BCC1-E649-B72C-FC7CFB2285AC}"/>
              </a:ext>
            </a:extLst>
          </p:cNvPr>
          <p:cNvGraphicFramePr>
            <a:graphicFrameLocks noGrp="1"/>
          </p:cNvGraphicFramePr>
          <p:nvPr>
            <p:extLst>
              <p:ext uri="{D42A27DB-BD31-4B8C-83A1-F6EECF244321}">
                <p14:modId xmlns:p14="http://schemas.microsoft.com/office/powerpoint/2010/main" val="4190735443"/>
              </p:ext>
            </p:extLst>
          </p:nvPr>
        </p:nvGraphicFramePr>
        <p:xfrm>
          <a:off x="448217" y="3707326"/>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1,2</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2,2</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92" name="Agrupar 91">
            <a:extLst>
              <a:ext uri="{FF2B5EF4-FFF2-40B4-BE49-F238E27FC236}">
                <a16:creationId xmlns:a16="http://schemas.microsoft.com/office/drawing/2014/main" id="{89A8992B-B948-E644-B678-907EE2FCCFE4}"/>
              </a:ext>
            </a:extLst>
          </p:cNvPr>
          <p:cNvGrpSpPr/>
          <p:nvPr/>
        </p:nvGrpSpPr>
        <p:grpSpPr>
          <a:xfrm>
            <a:off x="0" y="6064595"/>
            <a:ext cx="12192000" cy="793405"/>
            <a:chOff x="0" y="6064595"/>
            <a:chExt cx="12192000" cy="793405"/>
          </a:xfrm>
        </p:grpSpPr>
        <p:sp>
          <p:nvSpPr>
            <p:cNvPr id="93" name="Retângulo 92">
              <a:extLst>
                <a:ext uri="{FF2B5EF4-FFF2-40B4-BE49-F238E27FC236}">
                  <a16:creationId xmlns:a16="http://schemas.microsoft.com/office/drawing/2014/main" id="{530D8288-CDC0-384A-99B7-838AE48902BE}"/>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 Placeholder 33">
              <a:extLst>
                <a:ext uri="{FF2B5EF4-FFF2-40B4-BE49-F238E27FC236}">
                  <a16:creationId xmlns:a16="http://schemas.microsoft.com/office/drawing/2014/main" id="{C7BC4812-64BD-3547-BCC6-F651CF850B3B}"/>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95" name="Agrupar 4">
              <a:extLst>
                <a:ext uri="{FF2B5EF4-FFF2-40B4-BE49-F238E27FC236}">
                  <a16:creationId xmlns:a16="http://schemas.microsoft.com/office/drawing/2014/main" id="{7319B999-AB9C-1E4F-9475-CFD916C3E7ED}"/>
                </a:ext>
              </a:extLst>
            </p:cNvPr>
            <p:cNvGrpSpPr/>
            <p:nvPr/>
          </p:nvGrpSpPr>
          <p:grpSpPr>
            <a:xfrm>
              <a:off x="6591092" y="6126614"/>
              <a:ext cx="2021906" cy="307777"/>
              <a:chOff x="632939" y="6000804"/>
              <a:chExt cx="2021906" cy="307777"/>
            </a:xfrm>
          </p:grpSpPr>
          <p:grpSp>
            <p:nvGrpSpPr>
              <p:cNvPr id="100" name="Grupo 43">
                <a:extLst>
                  <a:ext uri="{FF2B5EF4-FFF2-40B4-BE49-F238E27FC236}">
                    <a16:creationId xmlns:a16="http://schemas.microsoft.com/office/drawing/2014/main" id="{03CD729C-0F5F-FF4F-9489-0F0089322D78}"/>
                  </a:ext>
                </a:extLst>
              </p:cNvPr>
              <p:cNvGrpSpPr/>
              <p:nvPr/>
            </p:nvGrpSpPr>
            <p:grpSpPr>
              <a:xfrm>
                <a:off x="632939" y="6000804"/>
                <a:ext cx="779179" cy="307777"/>
                <a:chOff x="2916432" y="6375771"/>
                <a:chExt cx="779179" cy="307777"/>
              </a:xfrm>
            </p:grpSpPr>
            <p:sp>
              <p:nvSpPr>
                <p:cNvPr id="107" name="Title 1">
                  <a:extLst>
                    <a:ext uri="{FF2B5EF4-FFF2-40B4-BE49-F238E27FC236}">
                      <a16:creationId xmlns:a16="http://schemas.microsoft.com/office/drawing/2014/main" id="{9C177277-E88A-A54E-B45A-88BF35FA26F5}"/>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8" name="Rectangle 24">
                  <a:extLst>
                    <a:ext uri="{FF2B5EF4-FFF2-40B4-BE49-F238E27FC236}">
                      <a16:creationId xmlns:a16="http://schemas.microsoft.com/office/drawing/2014/main" id="{18B9AAE4-ACC8-004F-9904-99443183539C}"/>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1" name="Grupo 47">
                <a:extLst>
                  <a:ext uri="{FF2B5EF4-FFF2-40B4-BE49-F238E27FC236}">
                    <a16:creationId xmlns:a16="http://schemas.microsoft.com/office/drawing/2014/main" id="{B5E78202-A649-FB4E-9D0C-E074923F17C0}"/>
                  </a:ext>
                </a:extLst>
              </p:cNvPr>
              <p:cNvGrpSpPr/>
              <p:nvPr/>
            </p:nvGrpSpPr>
            <p:grpSpPr>
              <a:xfrm>
                <a:off x="1306542" y="6000804"/>
                <a:ext cx="739630" cy="307777"/>
                <a:chOff x="3762616" y="6375771"/>
                <a:chExt cx="739630" cy="307777"/>
              </a:xfrm>
            </p:grpSpPr>
            <p:sp>
              <p:nvSpPr>
                <p:cNvPr id="105" name="Rectangle 25">
                  <a:extLst>
                    <a:ext uri="{FF2B5EF4-FFF2-40B4-BE49-F238E27FC236}">
                      <a16:creationId xmlns:a16="http://schemas.microsoft.com/office/drawing/2014/main" id="{681CCB8D-3D1C-4C49-BD75-983BAB0E14AE}"/>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6" name="Title 1">
                  <a:extLst>
                    <a:ext uri="{FF2B5EF4-FFF2-40B4-BE49-F238E27FC236}">
                      <a16:creationId xmlns:a16="http://schemas.microsoft.com/office/drawing/2014/main" id="{F6DAB34F-4231-6849-9529-1754C11C0B7B}"/>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02" name="Grupo 48">
                <a:extLst>
                  <a:ext uri="{FF2B5EF4-FFF2-40B4-BE49-F238E27FC236}">
                    <a16:creationId xmlns:a16="http://schemas.microsoft.com/office/drawing/2014/main" id="{F5FA6810-9FA6-EB4B-AB14-10D8954BBF97}"/>
                  </a:ext>
                </a:extLst>
              </p:cNvPr>
              <p:cNvGrpSpPr/>
              <p:nvPr/>
            </p:nvGrpSpPr>
            <p:grpSpPr>
              <a:xfrm>
                <a:off x="1940566" y="6000804"/>
                <a:ext cx="714279" cy="307777"/>
                <a:chOff x="4590559" y="6375771"/>
                <a:chExt cx="714279" cy="307777"/>
              </a:xfrm>
            </p:grpSpPr>
            <p:sp>
              <p:nvSpPr>
                <p:cNvPr id="103" name="Rectangle 26">
                  <a:extLst>
                    <a:ext uri="{FF2B5EF4-FFF2-40B4-BE49-F238E27FC236}">
                      <a16:creationId xmlns:a16="http://schemas.microsoft.com/office/drawing/2014/main" id="{1F42ED8A-B7E8-DD4A-9A7C-39D1EA969B1F}"/>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04" name="Title 1">
                  <a:extLst>
                    <a:ext uri="{FF2B5EF4-FFF2-40B4-BE49-F238E27FC236}">
                      <a16:creationId xmlns:a16="http://schemas.microsoft.com/office/drawing/2014/main" id="{14F1E2D4-59BD-5448-B1CA-A15AF0D45ED1}"/>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6" name="Agrupar 95">
              <a:extLst>
                <a:ext uri="{FF2B5EF4-FFF2-40B4-BE49-F238E27FC236}">
                  <a16:creationId xmlns:a16="http://schemas.microsoft.com/office/drawing/2014/main" id="{CE82BA02-22DA-E145-9676-7F10454A91B3}"/>
                </a:ext>
              </a:extLst>
            </p:cNvPr>
            <p:cNvGrpSpPr/>
            <p:nvPr/>
          </p:nvGrpSpPr>
          <p:grpSpPr>
            <a:xfrm>
              <a:off x="8625676" y="6110177"/>
              <a:ext cx="3312093" cy="479054"/>
              <a:chOff x="8487128" y="6110177"/>
              <a:chExt cx="3312093" cy="479054"/>
            </a:xfrm>
          </p:grpSpPr>
          <p:pic>
            <p:nvPicPr>
              <p:cNvPr id="98" name="Imagem 97">
                <a:extLst>
                  <a:ext uri="{FF2B5EF4-FFF2-40B4-BE49-F238E27FC236}">
                    <a16:creationId xmlns:a16="http://schemas.microsoft.com/office/drawing/2014/main" id="{708C572E-B7A2-2F42-BE7E-8FF4D06B2938}"/>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9" name="Imagem 98">
                <a:extLst>
                  <a:ext uri="{FF2B5EF4-FFF2-40B4-BE49-F238E27FC236}">
                    <a16:creationId xmlns:a16="http://schemas.microsoft.com/office/drawing/2014/main" id="{96FCA446-17A3-6545-8632-64B38A97E92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7" name="Text Placeholder 33">
              <a:extLst>
                <a:ext uri="{FF2B5EF4-FFF2-40B4-BE49-F238E27FC236}">
                  <a16:creationId xmlns:a16="http://schemas.microsoft.com/office/drawing/2014/main" id="{06FF0B4C-0393-904D-8C27-A68A1C4265D9}"/>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4160350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TAXAS, TARIFAS E JUROS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8893"/>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3798882417"/>
              </p:ext>
            </p:extLst>
          </p:nvPr>
        </p:nvGraphicFramePr>
        <p:xfrm>
          <a:off x="503975" y="1278521"/>
          <a:ext cx="11277189" cy="209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396619">
                  <a:extLst>
                    <a:ext uri="{9D8B030D-6E8A-4147-A177-3AD203B41FA5}">
                      <a16:colId xmlns:a16="http://schemas.microsoft.com/office/drawing/2014/main" val="20001"/>
                    </a:ext>
                  </a:extLst>
                </a:gridCol>
                <a:gridCol w="180000">
                  <a:extLst>
                    <a:ext uri="{9D8B030D-6E8A-4147-A177-3AD203B41FA5}">
                      <a16:colId xmlns:a16="http://schemas.microsoft.com/office/drawing/2014/main" val="20003"/>
                    </a:ext>
                  </a:extLst>
                </a:gridCol>
                <a:gridCol w="252000">
                  <a:extLst>
                    <a:ext uri="{9D8B030D-6E8A-4147-A177-3AD203B41FA5}">
                      <a16:colId xmlns:a16="http://schemas.microsoft.com/office/drawing/2014/main" val="3726549766"/>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396000">
                  <a:extLst>
                    <a:ext uri="{9D8B030D-6E8A-4147-A177-3AD203B41FA5}">
                      <a16:colId xmlns:a16="http://schemas.microsoft.com/office/drawing/2014/main" val="1473867245"/>
                    </a:ext>
                  </a:extLst>
                </a:gridCol>
                <a:gridCol w="180000">
                  <a:extLst>
                    <a:ext uri="{9D8B030D-6E8A-4147-A177-3AD203B41FA5}">
                      <a16:colId xmlns:a16="http://schemas.microsoft.com/office/drawing/2014/main" val="1603640640"/>
                    </a:ext>
                  </a:extLst>
                </a:gridCol>
                <a:gridCol w="252000">
                  <a:extLst>
                    <a:ext uri="{9D8B030D-6E8A-4147-A177-3AD203B41FA5}">
                      <a16:colId xmlns:a16="http://schemas.microsoft.com/office/drawing/2014/main" val="4002735497"/>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400" b="0" i="0" u="none" strike="noStrike" dirty="0">
                          <a:solidFill>
                            <a:srgbClr val="262626"/>
                          </a:solidFill>
                          <a:effectLst/>
                          <a:latin typeface="Segoe UI" panose="020B0502040204020203" pitchFamily="34" charset="0"/>
                        </a:rPr>
                        <a:t>A tarifa cobrada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55,3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60,5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50,1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49,3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52,5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55,9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l" fontAlgn="ctr"/>
                      <a:r>
                        <a:rPr lang="pt-BR" sz="1400" b="0" i="0" u="none" strike="noStrike" dirty="0">
                          <a:solidFill>
                            <a:srgbClr val="262626"/>
                          </a:solidFill>
                          <a:effectLst/>
                          <a:latin typeface="Segoe UI" panose="020B0502040204020203" pitchFamily="34" charset="0"/>
                        </a:rPr>
                        <a:t>As taxas e juros cobrados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48,2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58,9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47,8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45,8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45,1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49,9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47,4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42,8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48,3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400" b="0" i="0" u="none" strike="noStrike" dirty="0">
                          <a:solidFill>
                            <a:srgbClr val="262626"/>
                          </a:solidFill>
                          <a:effectLst/>
                          <a:latin typeface="Segoe UI" panose="020B0502040204020203" pitchFamily="34" charset="0"/>
                        </a:rPr>
                        <a:t>Facilidade de negociação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57,4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56,4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54,9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32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63,9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58,6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56,7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Agrupar 70">
            <a:extLst>
              <a:ext uri="{FF2B5EF4-FFF2-40B4-BE49-F238E27FC236}">
                <a16:creationId xmlns:a16="http://schemas.microsoft.com/office/drawing/2014/main" id="{7B4441D2-B54F-1649-98A0-E377D76D70FE}"/>
              </a:ext>
            </a:extLst>
          </p:cNvPr>
          <p:cNvGrpSpPr/>
          <p:nvPr/>
        </p:nvGrpSpPr>
        <p:grpSpPr>
          <a:xfrm>
            <a:off x="9904716" y="936086"/>
            <a:ext cx="1973433" cy="308294"/>
            <a:chOff x="9157111" y="-514377"/>
            <a:chExt cx="1973433" cy="308294"/>
          </a:xfrm>
        </p:grpSpPr>
        <p:grpSp>
          <p:nvGrpSpPr>
            <p:cNvPr id="72" name="Agrupar 71">
              <a:extLst>
                <a:ext uri="{FF2B5EF4-FFF2-40B4-BE49-F238E27FC236}">
                  <a16:creationId xmlns:a16="http://schemas.microsoft.com/office/drawing/2014/main" id="{097BEB09-EEB5-FA41-BDDC-3A89DA55C99D}"/>
                </a:ext>
              </a:extLst>
            </p:cNvPr>
            <p:cNvGrpSpPr/>
            <p:nvPr/>
          </p:nvGrpSpPr>
          <p:grpSpPr>
            <a:xfrm>
              <a:off x="9157111" y="-514377"/>
              <a:ext cx="957382" cy="307777"/>
              <a:chOff x="9157111" y="401174"/>
              <a:chExt cx="957382" cy="307777"/>
            </a:xfrm>
          </p:grpSpPr>
          <p:sp>
            <p:nvSpPr>
              <p:cNvPr id="76" name="Retângulo 75">
                <a:extLst>
                  <a:ext uri="{FF2B5EF4-FFF2-40B4-BE49-F238E27FC236}">
                    <a16:creationId xmlns:a16="http://schemas.microsoft.com/office/drawing/2014/main" id="{788DDE1E-918F-4849-9814-001CA2E70F30}"/>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76">
                <a:extLst>
                  <a:ext uri="{FF2B5EF4-FFF2-40B4-BE49-F238E27FC236}">
                    <a16:creationId xmlns:a16="http://schemas.microsoft.com/office/drawing/2014/main" id="{5616AA5E-E1ED-C049-833F-98CF7DEA1736}"/>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3" name="Agrupar 72">
              <a:extLst>
                <a:ext uri="{FF2B5EF4-FFF2-40B4-BE49-F238E27FC236}">
                  <a16:creationId xmlns:a16="http://schemas.microsoft.com/office/drawing/2014/main" id="{394D2920-2F29-0148-ADEE-7A8D20ECB6A4}"/>
                </a:ext>
              </a:extLst>
            </p:cNvPr>
            <p:cNvGrpSpPr/>
            <p:nvPr/>
          </p:nvGrpSpPr>
          <p:grpSpPr>
            <a:xfrm>
              <a:off x="10173162" y="-513860"/>
              <a:ext cx="957382" cy="307777"/>
              <a:chOff x="9157111" y="705974"/>
              <a:chExt cx="957382" cy="307777"/>
            </a:xfrm>
          </p:grpSpPr>
          <p:sp>
            <p:nvSpPr>
              <p:cNvPr id="74" name="Retângulo 73">
                <a:extLst>
                  <a:ext uri="{FF2B5EF4-FFF2-40B4-BE49-F238E27FC236}">
                    <a16:creationId xmlns:a16="http://schemas.microsoft.com/office/drawing/2014/main" id="{833FF179-8990-5D49-AD52-C90DCF08438B}"/>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74">
                <a:extLst>
                  <a:ext uri="{FF2B5EF4-FFF2-40B4-BE49-F238E27FC236}">
                    <a16:creationId xmlns:a16="http://schemas.microsoft.com/office/drawing/2014/main" id="{50C7C11D-E010-8C44-A160-B2E98B44A614}"/>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8" name="Espaço Reservado para Texto 3">
            <a:extLst>
              <a:ext uri="{FF2B5EF4-FFF2-40B4-BE49-F238E27FC236}">
                <a16:creationId xmlns:a16="http://schemas.microsoft.com/office/drawing/2014/main" id="{7791CA1B-5A69-4447-8552-537BFA879553}"/>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5" name="Tabela 54">
            <a:extLst>
              <a:ext uri="{FF2B5EF4-FFF2-40B4-BE49-F238E27FC236}">
                <a16:creationId xmlns:a16="http://schemas.microsoft.com/office/drawing/2014/main" id="{C0FED621-94EB-7245-B0D8-F5D5135E5FB0}"/>
              </a:ext>
            </a:extLst>
          </p:cNvPr>
          <p:cNvGraphicFramePr>
            <a:graphicFrameLocks noGrp="1"/>
          </p:cNvGraphicFramePr>
          <p:nvPr/>
        </p:nvGraphicFramePr>
        <p:xfrm>
          <a:off x="505832" y="3409745"/>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5,9</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3,7</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2,9</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9,6</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4,1</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3,7</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6,1</a:t>
                      </a:r>
                    </a:p>
                  </a:txBody>
                  <a:tcPr marL="4965" marR="4965" marT="4965" marB="0" anchor="ctr">
                    <a:noFill/>
                  </a:tcPr>
                </a:tc>
                <a:tc>
                  <a:txBody>
                    <a:bodyPr/>
                    <a:lstStyle/>
                    <a:p>
                      <a:pPr algn="ctr" fontAlgn="ctr"/>
                      <a:r>
                        <a:rPr lang="pt-BR" sz="1100" b="0" i="1" u="none" strike="noStrike" kern="1200" dirty="0">
                          <a:solidFill>
                            <a:schemeClr val="tx1">
                              <a:lumMod val="50000"/>
                              <a:lumOff val="50000"/>
                            </a:schemeClr>
                          </a:solidFill>
                          <a:effectLst/>
                          <a:latin typeface="Segoe UI" panose="020B0502040204020203" pitchFamily="34" charset="0"/>
                          <a:ea typeface="+mn-ea"/>
                          <a:cs typeface="Segoe UI" panose="020B0502040204020203" pitchFamily="34" charset="0"/>
                        </a:rPr>
                        <a:t>3,8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01" name="Agrupar 100">
            <a:extLst>
              <a:ext uri="{FF2B5EF4-FFF2-40B4-BE49-F238E27FC236}">
                <a16:creationId xmlns:a16="http://schemas.microsoft.com/office/drawing/2014/main" id="{4405CCB5-D057-D042-83B3-D8BDB0DE7C70}"/>
              </a:ext>
            </a:extLst>
          </p:cNvPr>
          <p:cNvGrpSpPr/>
          <p:nvPr/>
        </p:nvGrpSpPr>
        <p:grpSpPr>
          <a:xfrm>
            <a:off x="0" y="6064595"/>
            <a:ext cx="12192000" cy="793405"/>
            <a:chOff x="0" y="6064595"/>
            <a:chExt cx="12192000" cy="793405"/>
          </a:xfrm>
        </p:grpSpPr>
        <p:sp>
          <p:nvSpPr>
            <p:cNvPr id="102" name="Retângulo 101">
              <a:extLst>
                <a:ext uri="{FF2B5EF4-FFF2-40B4-BE49-F238E27FC236}">
                  <a16:creationId xmlns:a16="http://schemas.microsoft.com/office/drawing/2014/main" id="{6878097B-18AA-6641-AAC9-962D0ECF04AF}"/>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 Placeholder 33">
              <a:extLst>
                <a:ext uri="{FF2B5EF4-FFF2-40B4-BE49-F238E27FC236}">
                  <a16:creationId xmlns:a16="http://schemas.microsoft.com/office/drawing/2014/main" id="{D11C572F-9265-DC43-BFA3-5A9592DF44CA}"/>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4" name="Agrupar 4">
              <a:extLst>
                <a:ext uri="{FF2B5EF4-FFF2-40B4-BE49-F238E27FC236}">
                  <a16:creationId xmlns:a16="http://schemas.microsoft.com/office/drawing/2014/main" id="{D6AB3B0A-546F-134C-825E-1D958C734FE9}"/>
                </a:ext>
              </a:extLst>
            </p:cNvPr>
            <p:cNvGrpSpPr/>
            <p:nvPr/>
          </p:nvGrpSpPr>
          <p:grpSpPr>
            <a:xfrm>
              <a:off x="6591092" y="6126614"/>
              <a:ext cx="2021906" cy="307777"/>
              <a:chOff x="632939" y="6000804"/>
              <a:chExt cx="2021906" cy="307777"/>
            </a:xfrm>
          </p:grpSpPr>
          <p:grpSp>
            <p:nvGrpSpPr>
              <p:cNvPr id="109" name="Grupo 43">
                <a:extLst>
                  <a:ext uri="{FF2B5EF4-FFF2-40B4-BE49-F238E27FC236}">
                    <a16:creationId xmlns:a16="http://schemas.microsoft.com/office/drawing/2014/main" id="{E9B6FBC5-FD66-0748-85DC-B858863DF36D}"/>
                  </a:ext>
                </a:extLst>
              </p:cNvPr>
              <p:cNvGrpSpPr/>
              <p:nvPr/>
            </p:nvGrpSpPr>
            <p:grpSpPr>
              <a:xfrm>
                <a:off x="632939" y="6000804"/>
                <a:ext cx="779179" cy="307777"/>
                <a:chOff x="2916432" y="6375771"/>
                <a:chExt cx="779179" cy="307777"/>
              </a:xfrm>
            </p:grpSpPr>
            <p:sp>
              <p:nvSpPr>
                <p:cNvPr id="116" name="Title 1">
                  <a:extLst>
                    <a:ext uri="{FF2B5EF4-FFF2-40B4-BE49-F238E27FC236}">
                      <a16:creationId xmlns:a16="http://schemas.microsoft.com/office/drawing/2014/main" id="{627CC833-AEC1-FB41-B581-C6BB92C2BD35}"/>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7" name="Rectangle 24">
                  <a:extLst>
                    <a:ext uri="{FF2B5EF4-FFF2-40B4-BE49-F238E27FC236}">
                      <a16:creationId xmlns:a16="http://schemas.microsoft.com/office/drawing/2014/main" id="{391932CE-5B71-234A-BA48-EE83FA3FE8C0}"/>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0" name="Grupo 47">
                <a:extLst>
                  <a:ext uri="{FF2B5EF4-FFF2-40B4-BE49-F238E27FC236}">
                    <a16:creationId xmlns:a16="http://schemas.microsoft.com/office/drawing/2014/main" id="{005C7B9D-9993-FF49-9688-4002D7FCC9B8}"/>
                  </a:ext>
                </a:extLst>
              </p:cNvPr>
              <p:cNvGrpSpPr/>
              <p:nvPr/>
            </p:nvGrpSpPr>
            <p:grpSpPr>
              <a:xfrm>
                <a:off x="1306542" y="6000804"/>
                <a:ext cx="739630" cy="307777"/>
                <a:chOff x="3762616" y="6375771"/>
                <a:chExt cx="739630" cy="307777"/>
              </a:xfrm>
            </p:grpSpPr>
            <p:sp>
              <p:nvSpPr>
                <p:cNvPr id="114" name="Rectangle 25">
                  <a:extLst>
                    <a:ext uri="{FF2B5EF4-FFF2-40B4-BE49-F238E27FC236}">
                      <a16:creationId xmlns:a16="http://schemas.microsoft.com/office/drawing/2014/main" id="{576D3B86-C075-8C40-BDDE-5F6002C75821}"/>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5" name="Title 1">
                  <a:extLst>
                    <a:ext uri="{FF2B5EF4-FFF2-40B4-BE49-F238E27FC236}">
                      <a16:creationId xmlns:a16="http://schemas.microsoft.com/office/drawing/2014/main" id="{DA670992-4BEF-984D-AB14-47347CBF33C4}"/>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1" name="Grupo 48">
                <a:extLst>
                  <a:ext uri="{FF2B5EF4-FFF2-40B4-BE49-F238E27FC236}">
                    <a16:creationId xmlns:a16="http://schemas.microsoft.com/office/drawing/2014/main" id="{E5630D94-C3F2-9746-B0BA-3D4A1F15B9F1}"/>
                  </a:ext>
                </a:extLst>
              </p:cNvPr>
              <p:cNvGrpSpPr/>
              <p:nvPr/>
            </p:nvGrpSpPr>
            <p:grpSpPr>
              <a:xfrm>
                <a:off x="1940566" y="6000804"/>
                <a:ext cx="714279" cy="307777"/>
                <a:chOff x="4590559" y="6375771"/>
                <a:chExt cx="714279" cy="307777"/>
              </a:xfrm>
            </p:grpSpPr>
            <p:sp>
              <p:nvSpPr>
                <p:cNvPr id="112" name="Rectangle 26">
                  <a:extLst>
                    <a:ext uri="{FF2B5EF4-FFF2-40B4-BE49-F238E27FC236}">
                      <a16:creationId xmlns:a16="http://schemas.microsoft.com/office/drawing/2014/main" id="{28213ED8-6C5A-2741-A881-F290BBED145C}"/>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3" name="Title 1">
                  <a:extLst>
                    <a:ext uri="{FF2B5EF4-FFF2-40B4-BE49-F238E27FC236}">
                      <a16:creationId xmlns:a16="http://schemas.microsoft.com/office/drawing/2014/main" id="{9922BCFA-5924-D34A-8CB6-970557BFD37B}"/>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5" name="Agrupar 104">
              <a:extLst>
                <a:ext uri="{FF2B5EF4-FFF2-40B4-BE49-F238E27FC236}">
                  <a16:creationId xmlns:a16="http://schemas.microsoft.com/office/drawing/2014/main" id="{C2506CFA-88E4-7B40-B307-7C38B25A1D31}"/>
                </a:ext>
              </a:extLst>
            </p:cNvPr>
            <p:cNvGrpSpPr/>
            <p:nvPr/>
          </p:nvGrpSpPr>
          <p:grpSpPr>
            <a:xfrm>
              <a:off x="8625676" y="6110177"/>
              <a:ext cx="3312093" cy="479054"/>
              <a:chOff x="8487128" y="6110177"/>
              <a:chExt cx="3312093" cy="479054"/>
            </a:xfrm>
          </p:grpSpPr>
          <p:pic>
            <p:nvPicPr>
              <p:cNvPr id="107" name="Imagem 106">
                <a:extLst>
                  <a:ext uri="{FF2B5EF4-FFF2-40B4-BE49-F238E27FC236}">
                    <a16:creationId xmlns:a16="http://schemas.microsoft.com/office/drawing/2014/main" id="{FE17C9B6-C2A2-654D-9BC9-F1365E7035F9}"/>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8" name="Imagem 107">
                <a:extLst>
                  <a:ext uri="{FF2B5EF4-FFF2-40B4-BE49-F238E27FC236}">
                    <a16:creationId xmlns:a16="http://schemas.microsoft.com/office/drawing/2014/main" id="{965224DB-B4B4-3649-9024-695991581A2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6" name="Text Placeholder 33">
              <a:extLst>
                <a:ext uri="{FF2B5EF4-FFF2-40B4-BE49-F238E27FC236}">
                  <a16:creationId xmlns:a16="http://schemas.microsoft.com/office/drawing/2014/main" id="{1F915B71-CBD9-5E45-88C8-526E446CDE52}"/>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379023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tângulo 55">
            <a:extLst>
              <a:ext uri="{FF2B5EF4-FFF2-40B4-BE49-F238E27FC236}">
                <a16:creationId xmlns:a16="http://schemas.microsoft.com/office/drawing/2014/main" id="{B625C1E2-E0A2-284B-8B57-AC87F70153B6}"/>
              </a:ext>
            </a:extLst>
          </p:cNvPr>
          <p:cNvSpPr/>
          <p:nvPr/>
        </p:nvSpPr>
        <p:spPr>
          <a:xfrm>
            <a:off x="0" y="0"/>
            <a:ext cx="12191999" cy="6860126"/>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p:txBody>
          <a:bodyPr lIns="0">
            <a:normAutofit fontScale="90000"/>
          </a:bodyPr>
          <a:lstStyle/>
          <a:p>
            <a:r>
              <a:rPr lang="pt-BR" dirty="0">
                <a:solidFill>
                  <a:schemeClr val="bg1"/>
                </a:solidFill>
              </a:rPr>
              <a:t>EXPERIÊNCIA DO CLIENTE BB 2020</a:t>
            </a:r>
          </a:p>
        </p:txBody>
      </p:sp>
      <p:sp>
        <p:nvSpPr>
          <p:cNvPr id="67" name="Subtítulo 8">
            <a:extLst>
              <a:ext uri="{FF2B5EF4-FFF2-40B4-BE49-F238E27FC236}">
                <a16:creationId xmlns:a16="http://schemas.microsoft.com/office/drawing/2014/main" id="{3831AB57-73E0-0B48-9B5E-301B171EBD4A}"/>
              </a:ext>
            </a:extLst>
          </p:cNvPr>
          <p:cNvSpPr>
            <a:spLocks noGrp="1"/>
          </p:cNvSpPr>
          <p:nvPr>
            <p:ph type="subTitle" idx="1"/>
          </p:nvPr>
        </p:nvSpPr>
        <p:spPr>
          <a:xfrm>
            <a:off x="976175" y="1308411"/>
            <a:ext cx="1645501" cy="404327"/>
          </a:xfrm>
          <a:solidFill>
            <a:srgbClr val="1C273A"/>
          </a:solidFill>
        </p:spPr>
        <p:txBody>
          <a:body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DETALHAMENTO </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DAS QUESTÕES</a:t>
            </a:r>
            <a:endParaRPr lang="pt-BR" sz="1200" spc="300" dirty="0">
              <a:solidFill>
                <a:schemeClr val="accent4">
                  <a:lumMod val="60000"/>
                  <a:lumOff val="40000"/>
                </a:schemeClr>
              </a:solidFill>
            </a:endParaRPr>
          </a:p>
        </p:txBody>
      </p:sp>
      <p:sp>
        <p:nvSpPr>
          <p:cNvPr id="118" name="Espaço Reservado para Texto 5">
            <a:extLst>
              <a:ext uri="{FF2B5EF4-FFF2-40B4-BE49-F238E27FC236}">
                <a16:creationId xmlns:a16="http://schemas.microsoft.com/office/drawing/2014/main" id="{385288E7-7EF6-8647-B4A4-277C90109CFC}"/>
              </a:ext>
            </a:extLst>
          </p:cNvPr>
          <p:cNvSpPr txBox="1">
            <a:spLocks/>
          </p:cNvSpPr>
          <p:nvPr/>
        </p:nvSpPr>
        <p:spPr>
          <a:xfrm>
            <a:off x="459181" y="769172"/>
            <a:ext cx="11758246" cy="404341"/>
          </a:xfrm>
          <a:prstGeom prst="rect">
            <a:avLst/>
          </a:prstGeom>
          <a:noFill/>
        </p:spPr>
        <p:txBody>
          <a:bodyPr vert="horz" wrap="square" lIns="0" tIns="45720" rIns="72000" bIns="45720" rtlCol="0" anchor="t">
            <a:spAutoFit/>
          </a:bodyPr>
          <a:lstStyle>
            <a:lvl1pPr indent="0">
              <a:lnSpc>
                <a:spcPct val="110000"/>
              </a:lnSpc>
              <a:spcBef>
                <a:spcPts val="1000"/>
              </a:spcBef>
              <a:spcAft>
                <a:spcPts val="1000"/>
              </a:spcAft>
              <a:buFont typeface="Arial" panose="020B0604020202020204" pitchFamily="34" charset="0"/>
              <a:buNone/>
              <a:defRPr sz="2000" b="0" i="1" spc="10">
                <a:solidFill>
                  <a:schemeClr val="tx1">
                    <a:lumMod val="50000"/>
                    <a:lumOff val="50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b="0" i="1">
                <a:solidFill>
                  <a:schemeClr val="tx1">
                    <a:lumMod val="50000"/>
                    <a:lumOff val="50000"/>
                  </a:schemeClr>
                </a:solidFill>
                <a:latin typeface="Trebuchet MS" panose="020B0703020202090204"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b="0" i="0">
                <a:latin typeface="Trebuchet MS" panose="020B0703020202090204"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b="0" i="0">
                <a:latin typeface="Trebuchet MS" panose="020B0703020202090204"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latin typeface="Trebuchet MS" panose="020B0703020202090204"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solidFill>
                  <a:schemeClr val="bg2">
                    <a:lumMod val="40000"/>
                    <a:lumOff val="60000"/>
                  </a:schemeClr>
                </a:solidFill>
              </a:rPr>
              <a:t>Modelagem de questionários de acordo com o perfil dos clientes</a:t>
            </a:r>
          </a:p>
        </p:txBody>
      </p:sp>
      <p:sp>
        <p:nvSpPr>
          <p:cNvPr id="69" name="Retângulo 68">
            <a:extLst>
              <a:ext uri="{FF2B5EF4-FFF2-40B4-BE49-F238E27FC236}">
                <a16:creationId xmlns:a16="http://schemas.microsoft.com/office/drawing/2014/main" id="{B44F0E75-A43C-2248-8ADA-CA140511F371}"/>
              </a:ext>
            </a:extLst>
          </p:cNvPr>
          <p:cNvSpPr/>
          <p:nvPr/>
        </p:nvSpPr>
        <p:spPr>
          <a:xfrm>
            <a:off x="7801217" y="1847636"/>
            <a:ext cx="773931" cy="530786"/>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Sem</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interação</a:t>
            </a:r>
          </a:p>
        </p:txBody>
      </p:sp>
      <p:sp>
        <p:nvSpPr>
          <p:cNvPr id="70" name="TextBox 46">
            <a:extLst>
              <a:ext uri="{FF2B5EF4-FFF2-40B4-BE49-F238E27FC236}">
                <a16:creationId xmlns:a16="http://schemas.microsoft.com/office/drawing/2014/main" id="{873D919F-732E-C342-833E-B85FB79FAE7C}"/>
              </a:ext>
            </a:extLst>
          </p:cNvPr>
          <p:cNvSpPr txBox="1"/>
          <p:nvPr/>
        </p:nvSpPr>
        <p:spPr>
          <a:xfrm>
            <a:off x="4677759" y="1832037"/>
            <a:ext cx="2505454" cy="286232"/>
          </a:xfrm>
          <a:prstGeom prst="rect">
            <a:avLst/>
          </a:prstGeom>
          <a:noFill/>
        </p:spPr>
        <p:txBody>
          <a:bodyPr wrap="square" rtlCol="0">
            <a:spAutoFit/>
          </a:bodyPr>
          <a:lstStyle/>
          <a:p>
            <a:pPr algn="ctr" defTabSz="914340">
              <a:lnSpc>
                <a:spcPct val="9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 com interação em:</a:t>
            </a:r>
          </a:p>
        </p:txBody>
      </p:sp>
      <p:grpSp>
        <p:nvGrpSpPr>
          <p:cNvPr id="14" name="Agrupar 13">
            <a:extLst>
              <a:ext uri="{FF2B5EF4-FFF2-40B4-BE49-F238E27FC236}">
                <a16:creationId xmlns:a16="http://schemas.microsoft.com/office/drawing/2014/main" id="{2AB47B92-AF5C-AB4F-BF7D-C86FEDBF1635}"/>
              </a:ext>
            </a:extLst>
          </p:cNvPr>
          <p:cNvGrpSpPr/>
          <p:nvPr/>
        </p:nvGrpSpPr>
        <p:grpSpPr>
          <a:xfrm>
            <a:off x="3325557" y="1457780"/>
            <a:ext cx="5184857" cy="139865"/>
            <a:chOff x="3325557" y="1457780"/>
            <a:chExt cx="5184857" cy="139865"/>
          </a:xfrm>
        </p:grpSpPr>
        <p:cxnSp>
          <p:nvCxnSpPr>
            <p:cNvPr id="130" name="Conector Reto 129">
              <a:extLst>
                <a:ext uri="{FF2B5EF4-FFF2-40B4-BE49-F238E27FC236}">
                  <a16:creationId xmlns:a16="http://schemas.microsoft.com/office/drawing/2014/main" id="{CE54CD95-FA7A-0C4C-A5A3-BCFA30F60E5F}"/>
                </a:ext>
              </a:extLst>
            </p:cNvPr>
            <p:cNvCxnSpPr/>
            <p:nvPr/>
          </p:nvCxnSpPr>
          <p:spPr>
            <a:xfrm>
              <a:off x="3325557" y="1527713"/>
              <a:ext cx="518329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Conector Reto 130">
              <a:extLst>
                <a:ext uri="{FF2B5EF4-FFF2-40B4-BE49-F238E27FC236}">
                  <a16:creationId xmlns:a16="http://schemas.microsoft.com/office/drawing/2014/main" id="{33B1926B-7FEE-9944-BAE7-31C68B93497B}"/>
                </a:ext>
              </a:extLst>
            </p:cNvPr>
            <p:cNvCxnSpPr>
              <a:cxnSpLocks/>
            </p:cNvCxnSpPr>
            <p:nvPr/>
          </p:nvCxnSpPr>
          <p:spPr>
            <a:xfrm flipV="1">
              <a:off x="8510414"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Conector Reto 133">
              <a:extLst>
                <a:ext uri="{FF2B5EF4-FFF2-40B4-BE49-F238E27FC236}">
                  <a16:creationId xmlns:a16="http://schemas.microsoft.com/office/drawing/2014/main" id="{57E23935-DD13-C54D-9477-E830A75F2D7E}"/>
                </a:ext>
              </a:extLst>
            </p:cNvPr>
            <p:cNvCxnSpPr>
              <a:cxnSpLocks/>
            </p:cNvCxnSpPr>
            <p:nvPr/>
          </p:nvCxnSpPr>
          <p:spPr>
            <a:xfrm flipV="1">
              <a:off x="3326796"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9CA204D9-CFE3-ED45-8FA2-25E028DDF354}"/>
              </a:ext>
            </a:extLst>
          </p:cNvPr>
          <p:cNvGrpSpPr/>
          <p:nvPr/>
        </p:nvGrpSpPr>
        <p:grpSpPr>
          <a:xfrm>
            <a:off x="272253" y="1457780"/>
            <a:ext cx="2933430" cy="139865"/>
            <a:chOff x="272253" y="1457780"/>
            <a:chExt cx="2933430" cy="139865"/>
          </a:xfrm>
        </p:grpSpPr>
        <p:cxnSp>
          <p:nvCxnSpPr>
            <p:cNvPr id="4" name="Conector Reto 3">
              <a:extLst>
                <a:ext uri="{FF2B5EF4-FFF2-40B4-BE49-F238E27FC236}">
                  <a16:creationId xmlns:a16="http://schemas.microsoft.com/office/drawing/2014/main" id="{53B3F2C5-F2F3-C34C-B68B-CD3DD352AFA4}"/>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Conector Reto 134">
              <a:extLst>
                <a:ext uri="{FF2B5EF4-FFF2-40B4-BE49-F238E27FC236}">
                  <a16:creationId xmlns:a16="http://schemas.microsoft.com/office/drawing/2014/main" id="{775609BD-E89B-D543-9D53-AE6FB4FA74C1}"/>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Conector Reto 143">
              <a:extLst>
                <a:ext uri="{FF2B5EF4-FFF2-40B4-BE49-F238E27FC236}">
                  <a16:creationId xmlns:a16="http://schemas.microsoft.com/office/drawing/2014/main" id="{B3C975C7-F9DD-244F-BFB8-5AC999D7B04C}"/>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75" name="Conector Reto 74">
            <a:extLst>
              <a:ext uri="{FF2B5EF4-FFF2-40B4-BE49-F238E27FC236}">
                <a16:creationId xmlns:a16="http://schemas.microsoft.com/office/drawing/2014/main" id="{495D9FA2-0EF4-8D42-8D6E-A118B6167196}"/>
              </a:ext>
            </a:extLst>
          </p:cNvPr>
          <p:cNvCxnSpPr>
            <a:cxnSpLocks/>
          </p:cNvCxnSpPr>
          <p:nvPr/>
        </p:nvCxnSpPr>
        <p:spPr>
          <a:xfrm>
            <a:off x="4277523" y="2130956"/>
            <a:ext cx="3222965"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9" name="TextBox 46">
            <a:extLst>
              <a:ext uri="{FF2B5EF4-FFF2-40B4-BE49-F238E27FC236}">
                <a16:creationId xmlns:a16="http://schemas.microsoft.com/office/drawing/2014/main" id="{67EB4289-2E9C-2246-9526-FF43DDB984E2}"/>
              </a:ext>
            </a:extLst>
          </p:cNvPr>
          <p:cNvSpPr txBox="1"/>
          <p:nvPr/>
        </p:nvSpPr>
        <p:spPr>
          <a:xfrm>
            <a:off x="8827347" y="1883670"/>
            <a:ext cx="3092385"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Avaliação geral dos demais aspectos do relacionamento com o banco:</a:t>
            </a:r>
          </a:p>
        </p:txBody>
      </p:sp>
      <p:cxnSp>
        <p:nvCxnSpPr>
          <p:cNvPr id="83" name="Conector Reto 82">
            <a:extLst>
              <a:ext uri="{FF2B5EF4-FFF2-40B4-BE49-F238E27FC236}">
                <a16:creationId xmlns:a16="http://schemas.microsoft.com/office/drawing/2014/main" id="{3D89ED21-14E0-D643-9DE1-3179B36E11BE}"/>
              </a:ext>
            </a:extLst>
          </p:cNvPr>
          <p:cNvCxnSpPr/>
          <p:nvPr/>
        </p:nvCxnSpPr>
        <p:spPr>
          <a:xfrm>
            <a:off x="8657112" y="1756706"/>
            <a:ext cx="0" cy="49152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Box 46">
            <a:extLst>
              <a:ext uri="{FF2B5EF4-FFF2-40B4-BE49-F238E27FC236}">
                <a16:creationId xmlns:a16="http://schemas.microsoft.com/office/drawing/2014/main" id="{3831E517-9E19-AA45-BE79-AD93D0655431}"/>
              </a:ext>
            </a:extLst>
          </p:cNvPr>
          <p:cNvSpPr txBox="1"/>
          <p:nvPr/>
        </p:nvSpPr>
        <p:spPr>
          <a:xfrm>
            <a:off x="290846" y="1883670"/>
            <a:ext cx="2907244"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Temas de qualidade e</a:t>
            </a:r>
            <a:b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canais de atendimento</a:t>
            </a:r>
          </a:p>
        </p:txBody>
      </p:sp>
      <p:graphicFrame>
        <p:nvGraphicFramePr>
          <p:cNvPr id="111" name="Table 49">
            <a:extLst>
              <a:ext uri="{FF2B5EF4-FFF2-40B4-BE49-F238E27FC236}">
                <a16:creationId xmlns:a16="http://schemas.microsoft.com/office/drawing/2014/main" id="{0637FCFE-D367-F94D-8975-0D0D64170E3A}"/>
              </a:ext>
            </a:extLst>
          </p:cNvPr>
          <p:cNvGraphicFramePr>
            <a:graphicFrameLocks noGrp="1"/>
          </p:cNvGraphicFramePr>
          <p:nvPr/>
        </p:nvGraphicFramePr>
        <p:xfrm>
          <a:off x="272253" y="2514133"/>
          <a:ext cx="8298730" cy="4115480"/>
        </p:xfrm>
        <a:graphic>
          <a:graphicData uri="http://schemas.openxmlformats.org/drawingml/2006/table">
            <a:tbl>
              <a:tblPr firstRow="1" bandRow="1">
                <a:tableStyleId>{2D5ABB26-0587-4C30-8999-92F81FD0307C}</a:tableStyleId>
              </a:tblPr>
              <a:tblGrid>
                <a:gridCol w="3052160">
                  <a:extLst>
                    <a:ext uri="{9D8B030D-6E8A-4147-A177-3AD203B41FA5}">
                      <a16:colId xmlns:a16="http://schemas.microsoft.com/office/drawing/2014/main" val="20000"/>
                    </a:ext>
                  </a:extLst>
                </a:gridCol>
                <a:gridCol w="749510">
                  <a:extLst>
                    <a:ext uri="{9D8B030D-6E8A-4147-A177-3AD203B41FA5}">
                      <a16:colId xmlns:a16="http://schemas.microsoft.com/office/drawing/2014/main" val="1456879545"/>
                    </a:ext>
                  </a:extLst>
                </a:gridCol>
                <a:gridCol w="749510">
                  <a:extLst>
                    <a:ext uri="{9D8B030D-6E8A-4147-A177-3AD203B41FA5}">
                      <a16:colId xmlns:a16="http://schemas.microsoft.com/office/drawing/2014/main" val="3337691973"/>
                    </a:ext>
                  </a:extLst>
                </a:gridCol>
                <a:gridCol w="749510">
                  <a:extLst>
                    <a:ext uri="{9D8B030D-6E8A-4147-A177-3AD203B41FA5}">
                      <a16:colId xmlns:a16="http://schemas.microsoft.com/office/drawing/2014/main" val="3721480091"/>
                    </a:ext>
                  </a:extLst>
                </a:gridCol>
                <a:gridCol w="749510">
                  <a:extLst>
                    <a:ext uri="{9D8B030D-6E8A-4147-A177-3AD203B41FA5}">
                      <a16:colId xmlns:a16="http://schemas.microsoft.com/office/drawing/2014/main" val="1927535388"/>
                    </a:ext>
                  </a:extLst>
                </a:gridCol>
                <a:gridCol w="749510">
                  <a:extLst>
                    <a:ext uri="{9D8B030D-6E8A-4147-A177-3AD203B41FA5}">
                      <a16:colId xmlns:a16="http://schemas.microsoft.com/office/drawing/2014/main" val="2556719842"/>
                    </a:ext>
                  </a:extLst>
                </a:gridCol>
                <a:gridCol w="749510">
                  <a:extLst>
                    <a:ext uri="{9D8B030D-6E8A-4147-A177-3AD203B41FA5}">
                      <a16:colId xmlns:a16="http://schemas.microsoft.com/office/drawing/2014/main" val="572127807"/>
                    </a:ext>
                  </a:extLst>
                </a:gridCol>
                <a:gridCol w="749510">
                  <a:extLst>
                    <a:ext uri="{9D8B030D-6E8A-4147-A177-3AD203B41FA5}">
                      <a16:colId xmlns:a16="http://schemas.microsoft.com/office/drawing/2014/main" val="2780510825"/>
                    </a:ext>
                  </a:extLst>
                </a:gridCol>
              </a:tblGrid>
              <a:tr h="41154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5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548">
                <a:tc>
                  <a:txBody>
                    <a:bodyPr/>
                    <a:lstStyle/>
                    <a:p>
                      <a:pPr algn="l" fontAlgn="ctr"/>
                      <a:r>
                        <a:rPr lang="pt-BR" sz="1200" b="0" i="0" u="none" strike="noStrike" spc="40" baseline="0" noProof="0" dirty="0">
                          <a:solidFill>
                            <a:schemeClr val="tx2">
                              <a:lumMod val="60000"/>
                              <a:lumOff val="40000"/>
                            </a:schemeClr>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graphicFrame>
        <p:nvGraphicFramePr>
          <p:cNvPr id="113" name="Table 49">
            <a:extLst>
              <a:ext uri="{FF2B5EF4-FFF2-40B4-BE49-F238E27FC236}">
                <a16:creationId xmlns:a16="http://schemas.microsoft.com/office/drawing/2014/main" id="{0A15A631-B8B0-2E45-B2C9-3926E8606606}"/>
              </a:ext>
            </a:extLst>
          </p:cNvPr>
          <p:cNvGraphicFramePr>
            <a:graphicFrameLocks noGrp="1"/>
          </p:cNvGraphicFramePr>
          <p:nvPr/>
        </p:nvGraphicFramePr>
        <p:xfrm>
          <a:off x="8748017" y="2505513"/>
          <a:ext cx="3171715" cy="4132720"/>
        </p:xfrm>
        <a:graphic>
          <a:graphicData uri="http://schemas.openxmlformats.org/drawingml/2006/table">
            <a:tbl>
              <a:tblPr firstRow="1" bandRow="1">
                <a:tableStyleId>{2D5ABB26-0587-4C30-8999-92F81FD0307C}</a:tableStyleId>
              </a:tblPr>
              <a:tblGrid>
                <a:gridCol w="3171715">
                  <a:extLst>
                    <a:ext uri="{9D8B030D-6E8A-4147-A177-3AD203B41FA5}">
                      <a16:colId xmlns:a16="http://schemas.microsoft.com/office/drawing/2014/main" val="20000"/>
                    </a:ext>
                  </a:extLst>
                </a:gridCol>
              </a:tblGrid>
              <a:tr h="413272">
                <a:tc>
                  <a:txBody>
                    <a:bodyPr/>
                    <a:lstStyle/>
                    <a:p>
                      <a:pPr marL="0" marR="0" indent="0" algn="l" defTabSz="914400" rtl="0" eaLnBrk="1" fontAlgn="ctr" latinLnBrk="0" hangingPunct="1">
                        <a:lnSpc>
                          <a:spcPct val="100000"/>
                        </a:lnSpc>
                        <a:spcBef>
                          <a:spcPts val="0"/>
                        </a:spcBef>
                        <a:spcAft>
                          <a:spcPts val="0"/>
                        </a:spcAft>
                        <a:buClrTx/>
                        <a:buSzTx/>
                        <a:buFont typeface="+mj-lt"/>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sp>
        <p:nvSpPr>
          <p:cNvPr id="115" name="Retângulo 114">
            <a:extLst>
              <a:ext uri="{FF2B5EF4-FFF2-40B4-BE49-F238E27FC236}">
                <a16:creationId xmlns:a16="http://schemas.microsoft.com/office/drawing/2014/main" id="{106EC98F-37DF-2E46-8929-D113F569F569}"/>
              </a:ext>
            </a:extLst>
          </p:cNvPr>
          <p:cNvSpPr/>
          <p:nvPr/>
        </p:nvSpPr>
        <p:spPr>
          <a:xfrm>
            <a:off x="3388212" y="1847636"/>
            <a:ext cx="537776" cy="531428"/>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Novo</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a:t>
            </a:r>
          </a:p>
        </p:txBody>
      </p:sp>
      <p:sp>
        <p:nvSpPr>
          <p:cNvPr id="117" name="Retângulo 116">
            <a:extLst>
              <a:ext uri="{FF2B5EF4-FFF2-40B4-BE49-F238E27FC236}">
                <a16:creationId xmlns:a16="http://schemas.microsoft.com/office/drawing/2014/main" id="{315F177A-2761-2D46-8B35-4248BF58009B}"/>
              </a:ext>
            </a:extLst>
          </p:cNvPr>
          <p:cNvSpPr/>
          <p:nvPr/>
        </p:nvSpPr>
        <p:spPr>
          <a:xfrm>
            <a:off x="5037078" y="2204995"/>
            <a:ext cx="287899"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APP</a:t>
            </a:r>
          </a:p>
        </p:txBody>
      </p:sp>
      <p:sp>
        <p:nvSpPr>
          <p:cNvPr id="125" name="Retângulo 124">
            <a:extLst>
              <a:ext uri="{FF2B5EF4-FFF2-40B4-BE49-F238E27FC236}">
                <a16:creationId xmlns:a16="http://schemas.microsoft.com/office/drawing/2014/main" id="{F207B703-542E-B74F-B380-BB1C76483A1C}"/>
              </a:ext>
            </a:extLst>
          </p:cNvPr>
          <p:cNvSpPr/>
          <p:nvPr/>
        </p:nvSpPr>
        <p:spPr>
          <a:xfrm>
            <a:off x="5810459" y="2204995"/>
            <a:ext cx="217688"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I.B.</a:t>
            </a:r>
          </a:p>
        </p:txBody>
      </p:sp>
      <p:sp>
        <p:nvSpPr>
          <p:cNvPr id="126" name="Retângulo 125">
            <a:extLst>
              <a:ext uri="{FF2B5EF4-FFF2-40B4-BE49-F238E27FC236}">
                <a16:creationId xmlns:a16="http://schemas.microsoft.com/office/drawing/2014/main" id="{7ECE11D6-6030-9A40-8DE1-2AC51CDA1E09}"/>
              </a:ext>
            </a:extLst>
          </p:cNvPr>
          <p:cNvSpPr/>
          <p:nvPr/>
        </p:nvSpPr>
        <p:spPr>
          <a:xfrm>
            <a:off x="6585267" y="2204995"/>
            <a:ext cx="228269" cy="184666"/>
          </a:xfrm>
          <a:prstGeom prst="rect">
            <a:avLst/>
          </a:prstGeom>
        </p:spPr>
        <p:txBody>
          <a:bodyPr wrap="none" lIns="0" tIns="0" rIns="0" bIns="0">
            <a:spAutoFit/>
          </a:bodyPr>
          <a:lstStyle/>
          <a:p>
            <a:pPr algn="ctr"/>
            <a:r>
              <a:rPr lang="pt-BR" sz="12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AG</a:t>
            </a:r>
          </a:p>
        </p:txBody>
      </p:sp>
      <p:sp>
        <p:nvSpPr>
          <p:cNvPr id="127" name="Retângulo 126">
            <a:extLst>
              <a:ext uri="{FF2B5EF4-FFF2-40B4-BE49-F238E27FC236}">
                <a16:creationId xmlns:a16="http://schemas.microsoft.com/office/drawing/2014/main" id="{45F9516F-5B9C-AD48-BCD2-9FA86890D4E3}"/>
              </a:ext>
            </a:extLst>
          </p:cNvPr>
          <p:cNvSpPr/>
          <p:nvPr/>
        </p:nvSpPr>
        <p:spPr>
          <a:xfrm>
            <a:off x="7153230" y="2204995"/>
            <a:ext cx="390813"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CRBB</a:t>
            </a:r>
          </a:p>
        </p:txBody>
      </p:sp>
      <p:sp>
        <p:nvSpPr>
          <p:cNvPr id="128" name="Retângulo 127">
            <a:extLst>
              <a:ext uri="{FF2B5EF4-FFF2-40B4-BE49-F238E27FC236}">
                <a16:creationId xmlns:a16="http://schemas.microsoft.com/office/drawing/2014/main" id="{11722E94-EB9E-B941-AD20-3DF2F03E76E5}"/>
              </a:ext>
            </a:extLst>
          </p:cNvPr>
          <p:cNvSpPr/>
          <p:nvPr/>
        </p:nvSpPr>
        <p:spPr>
          <a:xfrm>
            <a:off x="4301273" y="2204995"/>
            <a:ext cx="294311"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TAA</a:t>
            </a:r>
          </a:p>
        </p:txBody>
      </p:sp>
      <p:sp>
        <p:nvSpPr>
          <p:cNvPr id="2" name="Retângulo 1">
            <a:extLst>
              <a:ext uri="{FF2B5EF4-FFF2-40B4-BE49-F238E27FC236}">
                <a16:creationId xmlns:a16="http://schemas.microsoft.com/office/drawing/2014/main" id="{D48958B0-A696-864C-8243-E8EE8CFA40C3}"/>
              </a:ext>
            </a:extLst>
          </p:cNvPr>
          <p:cNvSpPr/>
          <p:nvPr/>
        </p:nvSpPr>
        <p:spPr>
          <a:xfrm>
            <a:off x="9384435" y="230829"/>
            <a:ext cx="383438" cy="369332"/>
          </a:xfrm>
          <a:prstGeom prst="rect">
            <a:avLst/>
          </a:prstGeom>
        </p:spPr>
        <p:txBody>
          <a:bodyPr wrap="none">
            <a:spAutoFit/>
          </a:bodyPr>
          <a:lstStyle/>
          <a:p>
            <a:pPr algn="ctr" fontAlgn="ctr"/>
            <a:r>
              <a:rPr lang="pt-BR" dirty="0">
                <a:solidFill>
                  <a:srgbClr val="00FF76"/>
                </a:solidFill>
                <a:latin typeface="Segoe UI Symbol" panose="020B0502040204020203" pitchFamily="34" charset="0"/>
                <a:ea typeface="Segoe UI Symbol" panose="020B0502040204020203" pitchFamily="34" charset="0"/>
                <a:cs typeface="Franklin Gothic Book" charset="0"/>
              </a:rPr>
              <a:t>●</a:t>
            </a:r>
          </a:p>
        </p:txBody>
      </p:sp>
      <p:sp>
        <p:nvSpPr>
          <p:cNvPr id="129" name="Subtítulo 8">
            <a:extLst>
              <a:ext uri="{FF2B5EF4-FFF2-40B4-BE49-F238E27FC236}">
                <a16:creationId xmlns:a16="http://schemas.microsoft.com/office/drawing/2014/main" id="{9BC88C3F-3A03-DB44-AD25-5E52A57DB4C7}"/>
              </a:ext>
            </a:extLst>
          </p:cNvPr>
          <p:cNvSpPr txBox="1">
            <a:spLocks/>
          </p:cNvSpPr>
          <p:nvPr/>
        </p:nvSpPr>
        <p:spPr>
          <a:xfrm>
            <a:off x="5294690" y="1337415"/>
            <a:ext cx="1245031" cy="402401"/>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PERFIS DE </a:t>
            </a:r>
            <a:b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b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CLIENTES</a:t>
            </a:r>
            <a:endPar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endParaRPr>
          </a:p>
        </p:txBody>
      </p:sp>
      <p:sp>
        <p:nvSpPr>
          <p:cNvPr id="145" name="TextBox 46">
            <a:extLst>
              <a:ext uri="{FF2B5EF4-FFF2-40B4-BE49-F238E27FC236}">
                <a16:creationId xmlns:a16="http://schemas.microsoft.com/office/drawing/2014/main" id="{57634135-26F5-8C4D-966B-71F2FC84B1E2}"/>
              </a:ext>
            </a:extLst>
          </p:cNvPr>
          <p:cNvSpPr txBox="1"/>
          <p:nvPr/>
        </p:nvSpPr>
        <p:spPr>
          <a:xfrm>
            <a:off x="9809437" y="287769"/>
            <a:ext cx="2228295" cy="594009"/>
          </a:xfrm>
          <a:prstGeom prst="rect">
            <a:avLst/>
          </a:prstGeom>
          <a:noFill/>
        </p:spPr>
        <p:txBody>
          <a:bodyPr wrap="square" lIns="0" tIns="0" rIns="0" bIns="0" rtlCol="0">
            <a:spAutoFit/>
          </a:bodyPr>
          <a:lstStyle/>
          <a:p>
            <a:pPr defTabSz="914340">
              <a:lnSpc>
                <a:spcPct val="110000"/>
              </a:lnSpc>
            </a:pPr>
            <a:r>
              <a:rPr lang="pt-BR" sz="1200" i="1" spc="40" dirty="0">
                <a:solidFill>
                  <a:schemeClr val="bg2"/>
                </a:solidFill>
                <a:latin typeface="Segoe UI" panose="020B0502040204020203" pitchFamily="34" charset="0"/>
                <a:ea typeface="Segoe UI Symbol" panose="020B0502040204020203" pitchFamily="34" charset="0"/>
                <a:cs typeface="Segoe UI" panose="020B0502040204020203" pitchFamily="34" charset="0"/>
              </a:rPr>
              <a:t>Temas possíveis de serem avaliados por cada perfil de cliente</a:t>
            </a:r>
          </a:p>
        </p:txBody>
      </p:sp>
      <p:grpSp>
        <p:nvGrpSpPr>
          <p:cNvPr id="146" name="Agrupar 145">
            <a:extLst>
              <a:ext uri="{FF2B5EF4-FFF2-40B4-BE49-F238E27FC236}">
                <a16:creationId xmlns:a16="http://schemas.microsoft.com/office/drawing/2014/main" id="{660795D1-D00B-1E4D-952C-84C2389B8BC7}"/>
              </a:ext>
            </a:extLst>
          </p:cNvPr>
          <p:cNvGrpSpPr/>
          <p:nvPr/>
        </p:nvGrpSpPr>
        <p:grpSpPr>
          <a:xfrm>
            <a:off x="8724304" y="1457780"/>
            <a:ext cx="2933430" cy="139865"/>
            <a:chOff x="272253" y="1457780"/>
            <a:chExt cx="2933430" cy="139865"/>
          </a:xfrm>
        </p:grpSpPr>
        <p:cxnSp>
          <p:nvCxnSpPr>
            <p:cNvPr id="147" name="Conector Reto 146">
              <a:extLst>
                <a:ext uri="{FF2B5EF4-FFF2-40B4-BE49-F238E27FC236}">
                  <a16:creationId xmlns:a16="http://schemas.microsoft.com/office/drawing/2014/main" id="{2AEF0E32-5EBA-7046-8E21-61A98ABAAD42}"/>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Conector Reto 147">
              <a:extLst>
                <a:ext uri="{FF2B5EF4-FFF2-40B4-BE49-F238E27FC236}">
                  <a16:creationId xmlns:a16="http://schemas.microsoft.com/office/drawing/2014/main" id="{6159F52B-4240-E548-8B77-8D1DC1C28969}"/>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Conector Reto 148">
              <a:extLst>
                <a:ext uri="{FF2B5EF4-FFF2-40B4-BE49-F238E27FC236}">
                  <a16:creationId xmlns:a16="http://schemas.microsoft.com/office/drawing/2014/main" id="{712152D5-01FE-204B-A883-AB55E113DC6D}"/>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0" name="Subtítulo 8">
            <a:extLst>
              <a:ext uri="{FF2B5EF4-FFF2-40B4-BE49-F238E27FC236}">
                <a16:creationId xmlns:a16="http://schemas.microsoft.com/office/drawing/2014/main" id="{D0B1DED7-B4B1-0C47-A7E5-102E4FD686A4}"/>
              </a:ext>
            </a:extLst>
          </p:cNvPr>
          <p:cNvSpPr txBox="1">
            <a:spLocks/>
          </p:cNvSpPr>
          <p:nvPr/>
        </p:nvSpPr>
        <p:spPr>
          <a:xfrm>
            <a:off x="9660542" y="1308411"/>
            <a:ext cx="1236289" cy="404327"/>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AVALIAÇÃO</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GERAL</a:t>
            </a:r>
            <a:endParaRPr lang="pt-BR" sz="1200" spc="300" dirty="0">
              <a:solidFill>
                <a:schemeClr val="accent4">
                  <a:lumMod val="60000"/>
                  <a:lumOff val="40000"/>
                </a:schemeClr>
              </a:solidFill>
            </a:endParaRPr>
          </a:p>
        </p:txBody>
      </p:sp>
      <p:sp>
        <p:nvSpPr>
          <p:cNvPr id="22" name="Retângulo 21">
            <a:extLst>
              <a:ext uri="{FF2B5EF4-FFF2-40B4-BE49-F238E27FC236}">
                <a16:creationId xmlns:a16="http://schemas.microsoft.com/office/drawing/2014/main" id="{BA32B0BA-78DB-E344-98EC-E5FBD4E00F68}"/>
              </a:ext>
            </a:extLst>
          </p:cNvPr>
          <p:cNvSpPr/>
          <p:nvPr/>
        </p:nvSpPr>
        <p:spPr>
          <a:xfrm>
            <a:off x="12089966" y="0"/>
            <a:ext cx="102034" cy="6858000"/>
          </a:xfrm>
          <a:prstGeom prst="rect">
            <a:avLst/>
          </a:prstGeom>
          <a:solidFill>
            <a:srgbClr val="00F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Espaço Reservado para Texto 3">
            <a:extLst>
              <a:ext uri="{FF2B5EF4-FFF2-40B4-BE49-F238E27FC236}">
                <a16:creationId xmlns:a16="http://schemas.microsoft.com/office/drawing/2014/main" id="{8275F5EC-8EAA-1A47-8218-1312CEBF2A59}"/>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006126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8" name="Imagem 67" descr="Uma imagem contendo pessoa, mesa, homem, cortando&#10;&#10;Descrição gerada automaticamente">
            <a:extLst>
              <a:ext uri="{FF2B5EF4-FFF2-40B4-BE49-F238E27FC236}">
                <a16:creationId xmlns:a16="http://schemas.microsoft.com/office/drawing/2014/main" id="{D467CAA2-C94C-384A-9954-1D43EC0D992D}"/>
              </a:ext>
            </a:extLst>
          </p:cNvPr>
          <p:cNvPicPr>
            <a:picLocks noChangeAspect="1"/>
          </p:cNvPicPr>
          <p:nvPr/>
        </p:nvPicPr>
        <p:blipFill rotWithShape="1">
          <a:blip r:embed="rId2">
            <a:alphaModFix amt="20000"/>
          </a:blip>
          <a:srcRect l="42730" r="21859" b="6189"/>
          <a:stretch/>
        </p:blipFill>
        <p:spPr>
          <a:xfrm>
            <a:off x="0" y="11151"/>
            <a:ext cx="3884278"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TAXAS, TARIFAS E JUROS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0" name="CaixaDeTexto 39">
            <a:extLst>
              <a:ext uri="{FF2B5EF4-FFF2-40B4-BE49-F238E27FC236}">
                <a16:creationId xmlns:a16="http://schemas.microsoft.com/office/drawing/2014/main" id="{AE70103C-28D8-494C-8140-C6CF8EE2712D}"/>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TAXAS, TARIFAS E JUROS</a:t>
            </a:r>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5844" y="3854222"/>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51,4</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TAXAS, TARIFAS E JUROS</a:t>
            </a:r>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97" name="Retângulo 96">
            <a:extLst>
              <a:ext uri="{FF2B5EF4-FFF2-40B4-BE49-F238E27FC236}">
                <a16:creationId xmlns:a16="http://schemas.microsoft.com/office/drawing/2014/main" id="{381715E5-E304-4B49-8D04-EB734FEEE3B5}"/>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tângulo Arredondado 97">
            <a:extLst>
              <a:ext uri="{FF2B5EF4-FFF2-40B4-BE49-F238E27FC236}">
                <a16:creationId xmlns:a16="http://schemas.microsoft.com/office/drawing/2014/main" id="{9FF5ED80-E914-2844-B82C-CFC8B972DE39}"/>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Colchete Duplo 98">
            <a:extLst>
              <a:ext uri="{FF2B5EF4-FFF2-40B4-BE49-F238E27FC236}">
                <a16:creationId xmlns:a16="http://schemas.microsoft.com/office/drawing/2014/main" id="{63BCFE02-C366-034E-8C4E-FC399F35C50A}"/>
              </a:ext>
            </a:extLst>
          </p:cNvPr>
          <p:cNvSpPr/>
          <p:nvPr/>
        </p:nvSpPr>
        <p:spPr>
          <a:xfrm>
            <a:off x="1952052" y="2173357"/>
            <a:ext cx="1554787"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0" name="CaixaDeTexto 26">
            <a:extLst>
              <a:ext uri="{FF2B5EF4-FFF2-40B4-BE49-F238E27FC236}">
                <a16:creationId xmlns:a16="http://schemas.microsoft.com/office/drawing/2014/main" id="{366B1D47-2DEC-7942-AA4A-84381F44D834}"/>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1" name="Retângulo 100">
            <a:extLst>
              <a:ext uri="{FF2B5EF4-FFF2-40B4-BE49-F238E27FC236}">
                <a16:creationId xmlns:a16="http://schemas.microsoft.com/office/drawing/2014/main" id="{63C0BCC2-F115-D148-986F-BCE1AB05C33C}"/>
              </a:ext>
            </a:extLst>
          </p:cNvPr>
          <p:cNvSpPr/>
          <p:nvPr/>
        </p:nvSpPr>
        <p:spPr>
          <a:xfrm>
            <a:off x="3656177" y="3848590"/>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51,3</a:t>
            </a:r>
          </a:p>
        </p:txBody>
      </p:sp>
      <p:sp>
        <p:nvSpPr>
          <p:cNvPr id="104" name="CaixaDeTexto 103">
            <a:extLst>
              <a:ext uri="{FF2B5EF4-FFF2-40B4-BE49-F238E27FC236}">
                <a16:creationId xmlns:a16="http://schemas.microsoft.com/office/drawing/2014/main" id="{CDBFF18A-6667-F940-8D3E-008F35D9696A}"/>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TAXAS, TARIFAS E JUROS</a:t>
            </a:r>
          </a:p>
        </p:txBody>
      </p:sp>
      <p:grpSp>
        <p:nvGrpSpPr>
          <p:cNvPr id="110" name="Agrupar 109">
            <a:extLst>
              <a:ext uri="{FF2B5EF4-FFF2-40B4-BE49-F238E27FC236}">
                <a16:creationId xmlns:a16="http://schemas.microsoft.com/office/drawing/2014/main" id="{2C2DC929-7900-CB41-A25E-BD54552248CC}"/>
              </a:ext>
            </a:extLst>
          </p:cNvPr>
          <p:cNvGrpSpPr/>
          <p:nvPr/>
        </p:nvGrpSpPr>
        <p:grpSpPr>
          <a:xfrm>
            <a:off x="6156756" y="2891985"/>
            <a:ext cx="1021601" cy="1527452"/>
            <a:chOff x="2095745" y="2891985"/>
            <a:chExt cx="1021601" cy="1434705"/>
          </a:xfrm>
        </p:grpSpPr>
        <p:cxnSp>
          <p:nvCxnSpPr>
            <p:cNvPr id="111" name="Conector Reto 110">
              <a:extLst>
                <a:ext uri="{FF2B5EF4-FFF2-40B4-BE49-F238E27FC236}">
                  <a16:creationId xmlns:a16="http://schemas.microsoft.com/office/drawing/2014/main" id="{EBA616C5-FF1F-8D40-A999-14606AC34CF8}"/>
                </a:ext>
              </a:extLst>
            </p:cNvPr>
            <p:cNvCxnSpPr/>
            <p:nvPr/>
          </p:nvCxnSpPr>
          <p:spPr>
            <a:xfrm>
              <a:off x="311734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Conector Reto 111">
              <a:extLst>
                <a:ext uri="{FF2B5EF4-FFF2-40B4-BE49-F238E27FC236}">
                  <a16:creationId xmlns:a16="http://schemas.microsoft.com/office/drawing/2014/main" id="{7A001214-2159-5A4A-A9E4-20295DCCB9AE}"/>
                </a:ext>
              </a:extLst>
            </p:cNvPr>
            <p:cNvCxnSpPr/>
            <p:nvPr/>
          </p:nvCxnSpPr>
          <p:spPr>
            <a:xfrm>
              <a:off x="262140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5A541A37-A2DD-BB4E-BFFE-621622737C0F}"/>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Agrupar 113">
            <a:extLst>
              <a:ext uri="{FF2B5EF4-FFF2-40B4-BE49-F238E27FC236}">
                <a16:creationId xmlns:a16="http://schemas.microsoft.com/office/drawing/2014/main" id="{F6B8C948-32F8-2E47-A237-E7AD7B9D9207}"/>
              </a:ext>
            </a:extLst>
          </p:cNvPr>
          <p:cNvGrpSpPr/>
          <p:nvPr/>
        </p:nvGrpSpPr>
        <p:grpSpPr>
          <a:xfrm>
            <a:off x="10016062" y="2891985"/>
            <a:ext cx="1021601" cy="1527452"/>
            <a:chOff x="2109192" y="2891985"/>
            <a:chExt cx="1021601" cy="1434705"/>
          </a:xfrm>
        </p:grpSpPr>
        <p:cxnSp>
          <p:nvCxnSpPr>
            <p:cNvPr id="115" name="Conector Reto 114">
              <a:extLst>
                <a:ext uri="{FF2B5EF4-FFF2-40B4-BE49-F238E27FC236}">
                  <a16:creationId xmlns:a16="http://schemas.microsoft.com/office/drawing/2014/main" id="{E9BC703D-5291-9440-BE8F-9A74D64F798A}"/>
                </a:ext>
              </a:extLst>
            </p:cNvPr>
            <p:cNvCxnSpPr/>
            <p:nvPr/>
          </p:nvCxnSpPr>
          <p:spPr>
            <a:xfrm>
              <a:off x="3130793"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ector Reto 115">
              <a:extLst>
                <a:ext uri="{FF2B5EF4-FFF2-40B4-BE49-F238E27FC236}">
                  <a16:creationId xmlns:a16="http://schemas.microsoft.com/office/drawing/2014/main" id="{16161C20-7AD9-F646-9240-C70920D67074}"/>
                </a:ext>
              </a:extLst>
            </p:cNvPr>
            <p:cNvCxnSpPr/>
            <p:nvPr/>
          </p:nvCxnSpPr>
          <p:spPr>
            <a:xfrm>
              <a:off x="2634851"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Conector Reto 116">
              <a:extLst>
                <a:ext uri="{FF2B5EF4-FFF2-40B4-BE49-F238E27FC236}">
                  <a16:creationId xmlns:a16="http://schemas.microsoft.com/office/drawing/2014/main" id="{77ECBD35-C805-684E-9DF6-5495087C13B0}"/>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CaixaDeTexto 26">
            <a:extLst>
              <a:ext uri="{FF2B5EF4-FFF2-40B4-BE49-F238E27FC236}">
                <a16:creationId xmlns:a16="http://schemas.microsoft.com/office/drawing/2014/main" id="{6BE2CB27-CD0B-6144-9416-A1A3080EA43A}"/>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3" name="CaixaDeTexto 26">
            <a:extLst>
              <a:ext uri="{FF2B5EF4-FFF2-40B4-BE49-F238E27FC236}">
                <a16:creationId xmlns:a16="http://schemas.microsoft.com/office/drawing/2014/main" id="{95ADC8B2-9C2A-0047-AE63-E59789480CB2}"/>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4" name="CaixaDeTexto 53">
            <a:extLst>
              <a:ext uri="{FF2B5EF4-FFF2-40B4-BE49-F238E27FC236}">
                <a16:creationId xmlns:a16="http://schemas.microsoft.com/office/drawing/2014/main" id="{F0A4A8E7-8391-D048-BB93-D57F64EF964C}"/>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5" name="CaixaDeTexto 54">
            <a:extLst>
              <a:ext uri="{FF2B5EF4-FFF2-40B4-BE49-F238E27FC236}">
                <a16:creationId xmlns:a16="http://schemas.microsoft.com/office/drawing/2014/main" id="{4EDF7DAB-CE75-1648-BC61-ACD27D95DB2D}"/>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57" name="CaixaDeTexto 26">
            <a:extLst>
              <a:ext uri="{FF2B5EF4-FFF2-40B4-BE49-F238E27FC236}">
                <a16:creationId xmlns:a16="http://schemas.microsoft.com/office/drawing/2014/main" id="{66FC59FE-316A-454A-8ECD-9A637BC3969D}"/>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8" name="CaixaDeTexto 57">
            <a:extLst>
              <a:ext uri="{FF2B5EF4-FFF2-40B4-BE49-F238E27FC236}">
                <a16:creationId xmlns:a16="http://schemas.microsoft.com/office/drawing/2014/main" id="{C7DA35F5-2820-DD42-B915-A71F89A7CCCA}"/>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9" name="Tabela 58">
            <a:extLst>
              <a:ext uri="{FF2B5EF4-FFF2-40B4-BE49-F238E27FC236}">
                <a16:creationId xmlns:a16="http://schemas.microsoft.com/office/drawing/2014/main" id="{34CA6189-60F0-2446-A6D7-EA3115A82F92}"/>
              </a:ext>
            </a:extLst>
          </p:cNvPr>
          <p:cNvGraphicFramePr>
            <a:graphicFrameLocks noGrp="1"/>
          </p:cNvGraphicFramePr>
          <p:nvPr>
            <p:extLst>
              <p:ext uri="{D42A27DB-BD31-4B8C-83A1-F6EECF244321}">
                <p14:modId xmlns:p14="http://schemas.microsoft.com/office/powerpoint/2010/main" val="3363102600"/>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0" name="Tabela 59">
            <a:extLst>
              <a:ext uri="{FF2B5EF4-FFF2-40B4-BE49-F238E27FC236}">
                <a16:creationId xmlns:a16="http://schemas.microsoft.com/office/drawing/2014/main" id="{655D57F1-3B7F-8545-8560-57694B9D3F88}"/>
              </a:ext>
            </a:extLst>
          </p:cNvPr>
          <p:cNvGraphicFramePr>
            <a:graphicFrameLocks noGrp="1"/>
          </p:cNvGraphicFramePr>
          <p:nvPr>
            <p:extLst>
              <p:ext uri="{D42A27DB-BD31-4B8C-83A1-F6EECF244321}">
                <p14:modId xmlns:p14="http://schemas.microsoft.com/office/powerpoint/2010/main" val="2436338020"/>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1" name="Tabela 60">
            <a:extLst>
              <a:ext uri="{FF2B5EF4-FFF2-40B4-BE49-F238E27FC236}">
                <a16:creationId xmlns:a16="http://schemas.microsoft.com/office/drawing/2014/main" id="{9374013E-5906-BB49-A0C7-C99DF4EC4AB7}"/>
              </a:ext>
            </a:extLst>
          </p:cNvPr>
          <p:cNvGraphicFramePr>
            <a:graphicFrameLocks noGrp="1"/>
          </p:cNvGraphicFramePr>
          <p:nvPr>
            <p:extLst>
              <p:ext uri="{D42A27DB-BD31-4B8C-83A1-F6EECF244321}">
                <p14:modId xmlns:p14="http://schemas.microsoft.com/office/powerpoint/2010/main" val="3791951941"/>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79" name="Gráfico 78">
            <a:extLst>
              <a:ext uri="{FF2B5EF4-FFF2-40B4-BE49-F238E27FC236}">
                <a16:creationId xmlns:a16="http://schemas.microsoft.com/office/drawing/2014/main" id="{48EDC916-7AD5-4648-A25F-13F9F3A90AEC}"/>
              </a:ext>
            </a:extLst>
          </p:cNvPr>
          <p:cNvGraphicFramePr>
            <a:graphicFrameLocks/>
          </p:cNvGraphicFramePr>
          <p:nvPr>
            <p:extLst>
              <p:ext uri="{D42A27DB-BD31-4B8C-83A1-F6EECF244321}">
                <p14:modId xmlns:p14="http://schemas.microsoft.com/office/powerpoint/2010/main" val="82635207"/>
              </p:ext>
            </p:extLst>
          </p:nvPr>
        </p:nvGraphicFramePr>
        <p:xfrm>
          <a:off x="4255502" y="2763343"/>
          <a:ext cx="3332706" cy="20489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0" name="Gráfico 79">
            <a:extLst>
              <a:ext uri="{FF2B5EF4-FFF2-40B4-BE49-F238E27FC236}">
                <a16:creationId xmlns:a16="http://schemas.microsoft.com/office/drawing/2014/main" id="{DE99B416-D0A1-094F-A49D-C770097D71B4}"/>
              </a:ext>
            </a:extLst>
          </p:cNvPr>
          <p:cNvGraphicFramePr>
            <a:graphicFrameLocks/>
          </p:cNvGraphicFramePr>
          <p:nvPr>
            <p:extLst>
              <p:ext uri="{D42A27DB-BD31-4B8C-83A1-F6EECF244321}">
                <p14:modId xmlns:p14="http://schemas.microsoft.com/office/powerpoint/2010/main" val="576145570"/>
              </p:ext>
            </p:extLst>
          </p:nvPr>
        </p:nvGraphicFramePr>
        <p:xfrm>
          <a:off x="8113167" y="2763343"/>
          <a:ext cx="3332706" cy="2048952"/>
        </p:xfrm>
        <a:graphic>
          <a:graphicData uri="http://schemas.openxmlformats.org/drawingml/2006/chart">
            <c:chart xmlns:c="http://schemas.openxmlformats.org/drawingml/2006/chart" xmlns:r="http://schemas.openxmlformats.org/officeDocument/2006/relationships" r:id="rId5"/>
          </a:graphicData>
        </a:graphic>
      </p:graphicFrame>
      <p:grpSp>
        <p:nvGrpSpPr>
          <p:cNvPr id="4" name="Agrupar 3">
            <a:extLst>
              <a:ext uri="{FF2B5EF4-FFF2-40B4-BE49-F238E27FC236}">
                <a16:creationId xmlns:a16="http://schemas.microsoft.com/office/drawing/2014/main" id="{C5597010-E6A3-124E-8E24-BCA2257D7113}"/>
              </a:ext>
            </a:extLst>
          </p:cNvPr>
          <p:cNvGrpSpPr/>
          <p:nvPr/>
        </p:nvGrpSpPr>
        <p:grpSpPr>
          <a:xfrm>
            <a:off x="2147661" y="2891985"/>
            <a:ext cx="1014113" cy="1527452"/>
            <a:chOff x="2147661" y="2891985"/>
            <a:chExt cx="1014113" cy="1527452"/>
          </a:xfrm>
        </p:grpSpPr>
        <p:cxnSp>
          <p:nvCxnSpPr>
            <p:cNvPr id="106" name="Conector Reto 105">
              <a:extLst>
                <a:ext uri="{FF2B5EF4-FFF2-40B4-BE49-F238E27FC236}">
                  <a16:creationId xmlns:a16="http://schemas.microsoft.com/office/drawing/2014/main" id="{90BF0A6F-89EE-1B49-B329-56CFA305AED9}"/>
                </a:ext>
              </a:extLst>
            </p:cNvPr>
            <p:cNvCxnSpPr/>
            <p:nvPr/>
          </p:nvCxnSpPr>
          <p:spPr>
            <a:xfrm>
              <a:off x="3161774"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E7ADC55C-FE58-F344-8BC1-720061B6A12A}"/>
                </a:ext>
              </a:extLst>
            </p:cNvPr>
            <p:cNvCxnSpPr/>
            <p:nvPr/>
          </p:nvCxnSpPr>
          <p:spPr>
            <a:xfrm>
              <a:off x="2654257"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Conector Reto 107">
              <a:extLst>
                <a:ext uri="{FF2B5EF4-FFF2-40B4-BE49-F238E27FC236}">
                  <a16:creationId xmlns:a16="http://schemas.microsoft.com/office/drawing/2014/main" id="{BD0D06F9-A250-524F-89ED-5BF171B5D482}"/>
                </a:ext>
              </a:extLst>
            </p:cNvPr>
            <p:cNvCxnSpPr/>
            <p:nvPr/>
          </p:nvCxnSpPr>
          <p:spPr>
            <a:xfrm>
              <a:off x="2147661"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78" name="Gráfico 77">
            <a:extLst>
              <a:ext uri="{FF2B5EF4-FFF2-40B4-BE49-F238E27FC236}">
                <a16:creationId xmlns:a16="http://schemas.microsoft.com/office/drawing/2014/main" id="{742F8F2D-28F2-8D42-9020-776CC0E7AECE}"/>
              </a:ext>
            </a:extLst>
          </p:cNvPr>
          <p:cNvGraphicFramePr>
            <a:graphicFrameLocks/>
          </p:cNvGraphicFramePr>
          <p:nvPr>
            <p:extLst>
              <p:ext uri="{D42A27DB-BD31-4B8C-83A1-F6EECF244321}">
                <p14:modId xmlns:p14="http://schemas.microsoft.com/office/powerpoint/2010/main" val="2243981960"/>
              </p:ext>
            </p:extLst>
          </p:nvPr>
        </p:nvGraphicFramePr>
        <p:xfrm>
          <a:off x="224097" y="2763343"/>
          <a:ext cx="3332706" cy="2048952"/>
        </p:xfrm>
        <a:graphic>
          <a:graphicData uri="http://schemas.openxmlformats.org/drawingml/2006/chart">
            <c:chart xmlns:c="http://schemas.openxmlformats.org/drawingml/2006/chart" xmlns:r="http://schemas.openxmlformats.org/officeDocument/2006/relationships" r:id="rId6"/>
          </a:graphicData>
        </a:graphic>
      </p:graphicFrame>
      <p:sp>
        <p:nvSpPr>
          <p:cNvPr id="81" name="Retângulo 80">
            <a:extLst>
              <a:ext uri="{FF2B5EF4-FFF2-40B4-BE49-F238E27FC236}">
                <a16:creationId xmlns:a16="http://schemas.microsoft.com/office/drawing/2014/main" id="{CFE6BB34-6627-2C49-9847-4B51350EC5DC}"/>
              </a:ext>
            </a:extLst>
          </p:cNvPr>
          <p:cNvSpPr/>
          <p:nvPr/>
        </p:nvSpPr>
        <p:spPr>
          <a:xfrm>
            <a:off x="11418087" y="3914785"/>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51,0</a:t>
            </a:r>
          </a:p>
        </p:txBody>
      </p:sp>
      <p:sp>
        <p:nvSpPr>
          <p:cNvPr id="86" name="Espaço Reservado para Texto 3">
            <a:extLst>
              <a:ext uri="{FF2B5EF4-FFF2-40B4-BE49-F238E27FC236}">
                <a16:creationId xmlns:a16="http://schemas.microsoft.com/office/drawing/2014/main" id="{BC070570-19F5-C346-893E-379FEF4070C1}"/>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64" name="Text Placeholder 33">
            <a:extLst>
              <a:ext uri="{FF2B5EF4-FFF2-40B4-BE49-F238E27FC236}">
                <a16:creationId xmlns:a16="http://schemas.microsoft.com/office/drawing/2014/main" id="{DFFE8F02-D23C-9143-B614-A3BAD4913233}"/>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5" name="Agrupar 4">
            <a:extLst>
              <a:ext uri="{FF2B5EF4-FFF2-40B4-BE49-F238E27FC236}">
                <a16:creationId xmlns:a16="http://schemas.microsoft.com/office/drawing/2014/main" id="{E0BD0B52-F893-D045-8D2C-BD63D2AA7071}"/>
              </a:ext>
            </a:extLst>
          </p:cNvPr>
          <p:cNvGrpSpPr/>
          <p:nvPr/>
        </p:nvGrpSpPr>
        <p:grpSpPr>
          <a:xfrm>
            <a:off x="168535" y="6452541"/>
            <a:ext cx="2033481" cy="307777"/>
            <a:chOff x="632939" y="6000804"/>
            <a:chExt cx="2033481" cy="307777"/>
          </a:xfrm>
        </p:grpSpPr>
        <p:grpSp>
          <p:nvGrpSpPr>
            <p:cNvPr id="66" name="Grupo 43">
              <a:extLst>
                <a:ext uri="{FF2B5EF4-FFF2-40B4-BE49-F238E27FC236}">
                  <a16:creationId xmlns:a16="http://schemas.microsoft.com/office/drawing/2014/main" id="{6B4DBA52-FEBA-E24A-8176-30D3FBF9FDD5}"/>
                </a:ext>
              </a:extLst>
            </p:cNvPr>
            <p:cNvGrpSpPr/>
            <p:nvPr/>
          </p:nvGrpSpPr>
          <p:grpSpPr>
            <a:xfrm>
              <a:off x="632939" y="6000804"/>
              <a:ext cx="779179" cy="307777"/>
              <a:chOff x="2916432" y="6375771"/>
              <a:chExt cx="779179" cy="307777"/>
            </a:xfrm>
          </p:grpSpPr>
          <p:sp>
            <p:nvSpPr>
              <p:cNvPr id="82" name="Title 1">
                <a:extLst>
                  <a:ext uri="{FF2B5EF4-FFF2-40B4-BE49-F238E27FC236}">
                    <a16:creationId xmlns:a16="http://schemas.microsoft.com/office/drawing/2014/main" id="{CE20B807-54FC-3344-9928-25D01685FC7C}"/>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3" name="Rectangle 24">
                <a:extLst>
                  <a:ext uri="{FF2B5EF4-FFF2-40B4-BE49-F238E27FC236}">
                    <a16:creationId xmlns:a16="http://schemas.microsoft.com/office/drawing/2014/main" id="{8C547C34-193B-7345-9C5E-87020640EB7F}"/>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7" name="Grupo 47">
              <a:extLst>
                <a:ext uri="{FF2B5EF4-FFF2-40B4-BE49-F238E27FC236}">
                  <a16:creationId xmlns:a16="http://schemas.microsoft.com/office/drawing/2014/main" id="{425BB29A-413E-AC48-B32C-2355F065D85C}"/>
                </a:ext>
              </a:extLst>
            </p:cNvPr>
            <p:cNvGrpSpPr/>
            <p:nvPr/>
          </p:nvGrpSpPr>
          <p:grpSpPr>
            <a:xfrm>
              <a:off x="1306542" y="6000804"/>
              <a:ext cx="739630" cy="307777"/>
              <a:chOff x="3762616" y="6375771"/>
              <a:chExt cx="739630" cy="307777"/>
            </a:xfrm>
          </p:grpSpPr>
          <p:sp>
            <p:nvSpPr>
              <p:cNvPr id="76" name="Rectangle 25">
                <a:extLst>
                  <a:ext uri="{FF2B5EF4-FFF2-40B4-BE49-F238E27FC236}">
                    <a16:creationId xmlns:a16="http://schemas.microsoft.com/office/drawing/2014/main" id="{27D1967E-A64A-654C-9121-8C5AC57B5F76}"/>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7" name="Title 1">
                <a:extLst>
                  <a:ext uri="{FF2B5EF4-FFF2-40B4-BE49-F238E27FC236}">
                    <a16:creationId xmlns:a16="http://schemas.microsoft.com/office/drawing/2014/main" id="{DE2165F8-73A1-A045-9EAF-3247D38D30EE}"/>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73" name="Grupo 48">
              <a:extLst>
                <a:ext uri="{FF2B5EF4-FFF2-40B4-BE49-F238E27FC236}">
                  <a16:creationId xmlns:a16="http://schemas.microsoft.com/office/drawing/2014/main" id="{F7B279D0-021F-DF44-AEA0-F297313AB188}"/>
                </a:ext>
              </a:extLst>
            </p:cNvPr>
            <p:cNvGrpSpPr/>
            <p:nvPr/>
          </p:nvGrpSpPr>
          <p:grpSpPr>
            <a:xfrm>
              <a:off x="1963716" y="6000804"/>
              <a:ext cx="702704" cy="307777"/>
              <a:chOff x="4613709" y="6375771"/>
              <a:chExt cx="702704" cy="307777"/>
            </a:xfrm>
          </p:grpSpPr>
          <p:sp>
            <p:nvSpPr>
              <p:cNvPr id="74" name="Rectangle 26">
                <a:extLst>
                  <a:ext uri="{FF2B5EF4-FFF2-40B4-BE49-F238E27FC236}">
                    <a16:creationId xmlns:a16="http://schemas.microsoft.com/office/drawing/2014/main" id="{67B16AF1-29AE-3B41-AE79-9D584FFB8E79}"/>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5" name="Title 1">
                <a:extLst>
                  <a:ext uri="{FF2B5EF4-FFF2-40B4-BE49-F238E27FC236}">
                    <a16:creationId xmlns:a16="http://schemas.microsoft.com/office/drawing/2014/main" id="{AFE574ED-CE2E-9E4C-8DD7-4EB1B0092473}"/>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3720829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CA382D61-C5D6-2746-8297-5311C2C7056A}"/>
              </a:ext>
            </a:extLst>
          </p:cNvPr>
          <p:cNvGrpSpPr/>
          <p:nvPr/>
        </p:nvGrpSpPr>
        <p:grpSpPr>
          <a:xfrm>
            <a:off x="5874877" y="1297747"/>
            <a:ext cx="1525185" cy="2549903"/>
            <a:chOff x="5874877" y="1297747"/>
            <a:chExt cx="1525185" cy="2549903"/>
          </a:xfrm>
        </p:grpSpPr>
        <p:sp>
          <p:nvSpPr>
            <p:cNvPr id="70" name="Colchete Duplo 69">
              <a:extLst>
                <a:ext uri="{FF2B5EF4-FFF2-40B4-BE49-F238E27FC236}">
                  <a16:creationId xmlns:a16="http://schemas.microsoft.com/office/drawing/2014/main" id="{14D67EAA-E72A-6E41-BF65-E65D4A5C376D}"/>
                </a:ext>
              </a:extLst>
            </p:cNvPr>
            <p:cNvSpPr/>
            <p:nvPr/>
          </p:nvSpPr>
          <p:spPr>
            <a:xfrm>
              <a:off x="5874877" y="1297747"/>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72" name="Conector Reto 71">
              <a:extLst>
                <a:ext uri="{FF2B5EF4-FFF2-40B4-BE49-F238E27FC236}">
                  <a16:creationId xmlns:a16="http://schemas.microsoft.com/office/drawing/2014/main" id="{43240EC2-B2B9-3140-AC26-AE2172A5AB63}"/>
                </a:ext>
              </a:extLst>
            </p:cNvPr>
            <p:cNvCxnSpPr/>
            <p:nvPr/>
          </p:nvCxnSpPr>
          <p:spPr>
            <a:xfrm>
              <a:off x="7089721"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Conector Reto 72">
              <a:extLst>
                <a:ext uri="{FF2B5EF4-FFF2-40B4-BE49-F238E27FC236}">
                  <a16:creationId xmlns:a16="http://schemas.microsoft.com/office/drawing/2014/main" id="{7ECE129C-7EC0-EC45-B721-C8AA2ADB4CAB}"/>
                </a:ext>
              </a:extLst>
            </p:cNvPr>
            <p:cNvCxnSpPr/>
            <p:nvPr/>
          </p:nvCxnSpPr>
          <p:spPr>
            <a:xfrm>
              <a:off x="6580332"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1E0EFC3C-F5D7-B448-BA19-D1BBEA84E821}"/>
                </a:ext>
              </a:extLst>
            </p:cNvPr>
            <p:cNvCxnSpPr/>
            <p:nvPr/>
          </p:nvCxnSpPr>
          <p:spPr>
            <a:xfrm>
              <a:off x="6081567"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Agrupar 11">
            <a:extLst>
              <a:ext uri="{FF2B5EF4-FFF2-40B4-BE49-F238E27FC236}">
                <a16:creationId xmlns:a16="http://schemas.microsoft.com/office/drawing/2014/main" id="{B4F21E6E-7615-4842-8E2C-D1440B8A4B28}"/>
              </a:ext>
            </a:extLst>
          </p:cNvPr>
          <p:cNvGrpSpPr/>
          <p:nvPr/>
        </p:nvGrpSpPr>
        <p:grpSpPr>
          <a:xfrm>
            <a:off x="5874877" y="3969695"/>
            <a:ext cx="1525185" cy="2549903"/>
            <a:chOff x="5874877" y="3969695"/>
            <a:chExt cx="1525185" cy="2549903"/>
          </a:xfrm>
        </p:grpSpPr>
        <p:sp>
          <p:nvSpPr>
            <p:cNvPr id="76" name="Colchete Duplo 75">
              <a:extLst>
                <a:ext uri="{FF2B5EF4-FFF2-40B4-BE49-F238E27FC236}">
                  <a16:creationId xmlns:a16="http://schemas.microsoft.com/office/drawing/2014/main" id="{3DA7E55D-3225-DC4C-88D8-301F4EB60041}"/>
                </a:ext>
              </a:extLst>
            </p:cNvPr>
            <p:cNvSpPr/>
            <p:nvPr/>
          </p:nvSpPr>
          <p:spPr>
            <a:xfrm>
              <a:off x="5874877" y="396969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77" name="Conector Reto 76">
              <a:extLst>
                <a:ext uri="{FF2B5EF4-FFF2-40B4-BE49-F238E27FC236}">
                  <a16:creationId xmlns:a16="http://schemas.microsoft.com/office/drawing/2014/main" id="{EBBC2063-BE65-7E47-AADE-7198F981B136}"/>
                </a:ext>
              </a:extLst>
            </p:cNvPr>
            <p:cNvCxnSpPr/>
            <p:nvPr/>
          </p:nvCxnSpPr>
          <p:spPr>
            <a:xfrm>
              <a:off x="7078145" y="4578550"/>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Conector Reto 77">
              <a:extLst>
                <a:ext uri="{FF2B5EF4-FFF2-40B4-BE49-F238E27FC236}">
                  <a16:creationId xmlns:a16="http://schemas.microsoft.com/office/drawing/2014/main" id="{87B3DA6C-56EE-BC4F-BB06-4C189A72BCAE}"/>
                </a:ext>
              </a:extLst>
            </p:cNvPr>
            <p:cNvCxnSpPr/>
            <p:nvPr/>
          </p:nvCxnSpPr>
          <p:spPr>
            <a:xfrm>
              <a:off x="6568756" y="4578550"/>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Conector Reto 78">
              <a:extLst>
                <a:ext uri="{FF2B5EF4-FFF2-40B4-BE49-F238E27FC236}">
                  <a16:creationId xmlns:a16="http://schemas.microsoft.com/office/drawing/2014/main" id="{5747DF95-3F6C-2F46-989B-4BFDFE33B757}"/>
                </a:ext>
              </a:extLst>
            </p:cNvPr>
            <p:cNvCxnSpPr/>
            <p:nvPr/>
          </p:nvCxnSpPr>
          <p:spPr>
            <a:xfrm>
              <a:off x="6069991" y="4578550"/>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TAXAS, TARIFAS E JUROS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5" name="Imagem 4" descr="Uma imagem contendo pessoa, mesa, homem, cortando&#10;&#10;Descrição gerada automaticamente">
            <a:extLst>
              <a:ext uri="{FF2B5EF4-FFF2-40B4-BE49-F238E27FC236}">
                <a16:creationId xmlns:a16="http://schemas.microsoft.com/office/drawing/2014/main" id="{DBC48A89-E11A-8048-B5D5-4A57798C9844}"/>
              </a:ext>
            </a:extLst>
          </p:cNvPr>
          <p:cNvPicPr>
            <a:picLocks noChangeAspect="1"/>
          </p:cNvPicPr>
          <p:nvPr/>
        </p:nvPicPr>
        <p:blipFill rotWithShape="1">
          <a:blip r:embed="rId3">
            <a:alphaModFix amt="20000"/>
          </a:blip>
          <a:srcRect l="42730" r="21859" b="6189"/>
          <a:stretch/>
        </p:blipFill>
        <p:spPr>
          <a:xfrm>
            <a:off x="0" y="11151"/>
            <a:ext cx="3884278" cy="6858000"/>
          </a:xfrm>
          <a:prstGeom prst="rect">
            <a:avLst/>
          </a:prstGeom>
        </p:spPr>
      </p:pic>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8" name="Agrupar 7">
            <a:extLst>
              <a:ext uri="{FF2B5EF4-FFF2-40B4-BE49-F238E27FC236}">
                <a16:creationId xmlns:a16="http://schemas.microsoft.com/office/drawing/2014/main" id="{D7D50279-9713-6244-BCBA-A569114BC078}"/>
              </a:ext>
            </a:extLst>
          </p:cNvPr>
          <p:cNvGrpSpPr/>
          <p:nvPr/>
        </p:nvGrpSpPr>
        <p:grpSpPr>
          <a:xfrm>
            <a:off x="9831241" y="1311603"/>
            <a:ext cx="1525185" cy="2549903"/>
            <a:chOff x="9831241" y="1311603"/>
            <a:chExt cx="1525185" cy="2549903"/>
          </a:xfrm>
        </p:grpSpPr>
        <p:sp>
          <p:nvSpPr>
            <p:cNvPr id="167" name="Colchete Duplo 166">
              <a:extLst>
                <a:ext uri="{FF2B5EF4-FFF2-40B4-BE49-F238E27FC236}">
                  <a16:creationId xmlns:a16="http://schemas.microsoft.com/office/drawing/2014/main" id="{C57DEBF7-BFBA-1448-BD74-DA3FB996D248}"/>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75" name="Conector Reto 174">
              <a:extLst>
                <a:ext uri="{FF2B5EF4-FFF2-40B4-BE49-F238E27FC236}">
                  <a16:creationId xmlns:a16="http://schemas.microsoft.com/office/drawing/2014/main" id="{B1985B3A-A518-ED40-A097-5C039AF6A44F}"/>
                </a:ext>
              </a:extLst>
            </p:cNvPr>
            <p:cNvCxnSpPr/>
            <p:nvPr/>
          </p:nvCxnSpPr>
          <p:spPr>
            <a:xfrm>
              <a:off x="11011360"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ector Reto 172">
              <a:extLst>
                <a:ext uri="{FF2B5EF4-FFF2-40B4-BE49-F238E27FC236}">
                  <a16:creationId xmlns:a16="http://schemas.microsoft.com/office/drawing/2014/main" id="{9419BDA9-3C97-1347-B0C0-896AE95A7BD9}"/>
                </a:ext>
              </a:extLst>
            </p:cNvPr>
            <p:cNvCxnSpPr/>
            <p:nvPr/>
          </p:nvCxnSpPr>
          <p:spPr>
            <a:xfrm>
              <a:off x="10501971"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Conector Reto 170">
              <a:extLst>
                <a:ext uri="{FF2B5EF4-FFF2-40B4-BE49-F238E27FC236}">
                  <a16:creationId xmlns:a16="http://schemas.microsoft.com/office/drawing/2014/main" id="{F2918796-F414-DB48-9811-CFD8A55D781C}"/>
                </a:ext>
              </a:extLst>
            </p:cNvPr>
            <p:cNvCxnSpPr/>
            <p:nvPr/>
          </p:nvCxnSpPr>
          <p:spPr>
            <a:xfrm>
              <a:off x="1000320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2790492"/>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55,3</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900915"/>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48,2</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2683368"/>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57,4</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200" dirty="0"/>
                <a:t> </a:t>
              </a:r>
              <a:endParaRPr lang="en-US" sz="1200" b="1" dirty="0">
                <a:solidFill>
                  <a:schemeClr val="bg1"/>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As taxas e juros cobrados: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negociação:</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 tarifa cobrada:</a:t>
            </a:r>
          </a:p>
        </p:txBody>
      </p:sp>
      <p:sp>
        <p:nvSpPr>
          <p:cNvPr id="107" name="CaixaDeTexto 106">
            <a:extLst>
              <a:ext uri="{FF2B5EF4-FFF2-40B4-BE49-F238E27FC236}">
                <a16:creationId xmlns:a16="http://schemas.microsoft.com/office/drawing/2014/main" id="{266B2E7B-B68E-7847-98BA-0840AA364063}"/>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sp>
        <p:nvSpPr>
          <p:cNvPr id="62" name="Espaço Reservado para Texto 3">
            <a:extLst>
              <a:ext uri="{FF2B5EF4-FFF2-40B4-BE49-F238E27FC236}">
                <a16:creationId xmlns:a16="http://schemas.microsoft.com/office/drawing/2014/main" id="{D4B44D07-FCB5-174A-8ED6-0DAC794982D6}"/>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pSp>
        <p:nvGrpSpPr>
          <p:cNvPr id="7" name="Agrupar 6">
            <a:extLst>
              <a:ext uri="{FF2B5EF4-FFF2-40B4-BE49-F238E27FC236}">
                <a16:creationId xmlns:a16="http://schemas.microsoft.com/office/drawing/2014/main" id="{55A4F093-31C5-924F-985D-55253F51ED7C}"/>
              </a:ext>
            </a:extLst>
          </p:cNvPr>
          <p:cNvGrpSpPr/>
          <p:nvPr/>
        </p:nvGrpSpPr>
        <p:grpSpPr>
          <a:xfrm>
            <a:off x="8821282" y="4397509"/>
            <a:ext cx="2716900" cy="542350"/>
            <a:chOff x="8797527" y="5406906"/>
            <a:chExt cx="2716900" cy="542350"/>
          </a:xfrm>
        </p:grpSpPr>
        <p:grpSp>
          <p:nvGrpSpPr>
            <p:cNvPr id="64" name="Agrupar 63">
              <a:extLst>
                <a:ext uri="{FF2B5EF4-FFF2-40B4-BE49-F238E27FC236}">
                  <a16:creationId xmlns:a16="http://schemas.microsoft.com/office/drawing/2014/main" id="{0C2829B1-5FEE-014D-95C4-EF781F964ED1}"/>
                </a:ext>
              </a:extLst>
            </p:cNvPr>
            <p:cNvGrpSpPr/>
            <p:nvPr/>
          </p:nvGrpSpPr>
          <p:grpSpPr>
            <a:xfrm>
              <a:off x="8797527" y="5406906"/>
              <a:ext cx="2716900" cy="261610"/>
              <a:chOff x="5436811" y="6549797"/>
              <a:chExt cx="2716900" cy="261610"/>
            </a:xfrm>
          </p:grpSpPr>
          <p:cxnSp>
            <p:nvCxnSpPr>
              <p:cNvPr id="68" name="Conector Reto 67">
                <a:extLst>
                  <a:ext uri="{FF2B5EF4-FFF2-40B4-BE49-F238E27FC236}">
                    <a16:creationId xmlns:a16="http://schemas.microsoft.com/office/drawing/2014/main" id="{E1CE642E-0870-9149-AA01-A5BD919BA8E4}"/>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Retângulo 79">
                <a:extLst>
                  <a:ext uri="{FF2B5EF4-FFF2-40B4-BE49-F238E27FC236}">
                    <a16:creationId xmlns:a16="http://schemas.microsoft.com/office/drawing/2014/main" id="{7BC79EAC-85EB-514A-A667-C5D45E8681BE}"/>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65" name="Agrupar 64">
              <a:extLst>
                <a:ext uri="{FF2B5EF4-FFF2-40B4-BE49-F238E27FC236}">
                  <a16:creationId xmlns:a16="http://schemas.microsoft.com/office/drawing/2014/main" id="{72AC4DAA-2D7F-234F-8632-B8F419B0FE06}"/>
                </a:ext>
              </a:extLst>
            </p:cNvPr>
            <p:cNvGrpSpPr/>
            <p:nvPr/>
          </p:nvGrpSpPr>
          <p:grpSpPr>
            <a:xfrm>
              <a:off x="8797527" y="5687646"/>
              <a:ext cx="1935194" cy="261610"/>
              <a:chOff x="8025632" y="6549797"/>
              <a:chExt cx="1935194" cy="261610"/>
            </a:xfrm>
          </p:grpSpPr>
          <p:cxnSp>
            <p:nvCxnSpPr>
              <p:cNvPr id="66" name="Conector Reto 65">
                <a:extLst>
                  <a:ext uri="{FF2B5EF4-FFF2-40B4-BE49-F238E27FC236}">
                    <a16:creationId xmlns:a16="http://schemas.microsoft.com/office/drawing/2014/main" id="{12F02933-30F8-014F-B71C-4057450F56E9}"/>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Retângulo 66">
                <a:extLst>
                  <a:ext uri="{FF2B5EF4-FFF2-40B4-BE49-F238E27FC236}">
                    <a16:creationId xmlns:a16="http://schemas.microsoft.com/office/drawing/2014/main" id="{2E6DEBA7-0FCD-F04B-BF2B-48B1E42C8E3F}"/>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graphicFrame>
        <p:nvGraphicFramePr>
          <p:cNvPr id="81" name="Tabela 80">
            <a:extLst>
              <a:ext uri="{FF2B5EF4-FFF2-40B4-BE49-F238E27FC236}">
                <a16:creationId xmlns:a16="http://schemas.microsoft.com/office/drawing/2014/main" id="{F1D35E35-8E3E-024E-B628-A55D5E2CBC5B}"/>
              </a:ext>
            </a:extLst>
          </p:cNvPr>
          <p:cNvGraphicFramePr>
            <a:graphicFrameLocks noGrp="1"/>
          </p:cNvGraphicFramePr>
          <p:nvPr>
            <p:extLst>
              <p:ext uri="{D42A27DB-BD31-4B8C-83A1-F6EECF244321}">
                <p14:modId xmlns:p14="http://schemas.microsoft.com/office/powerpoint/2010/main" val="4001570339"/>
              </p:ext>
            </p:extLst>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82" name="Tabela 81">
            <a:extLst>
              <a:ext uri="{FF2B5EF4-FFF2-40B4-BE49-F238E27FC236}">
                <a16:creationId xmlns:a16="http://schemas.microsoft.com/office/drawing/2014/main" id="{F3537F2E-4DE4-0043-9A77-038FF33DBD5C}"/>
              </a:ext>
            </a:extLst>
          </p:cNvPr>
          <p:cNvGraphicFramePr>
            <a:graphicFrameLocks noGrp="1"/>
          </p:cNvGraphicFramePr>
          <p:nvPr>
            <p:extLst>
              <p:ext uri="{D42A27DB-BD31-4B8C-83A1-F6EECF244321}">
                <p14:modId xmlns:p14="http://schemas.microsoft.com/office/powerpoint/2010/main" val="3864516633"/>
              </p:ext>
            </p:extLst>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83" name="Tabela 82">
            <a:extLst>
              <a:ext uri="{FF2B5EF4-FFF2-40B4-BE49-F238E27FC236}">
                <a16:creationId xmlns:a16="http://schemas.microsoft.com/office/drawing/2014/main" id="{73B4659F-3F6E-1245-9362-8A6E353365B8}"/>
              </a:ext>
            </a:extLst>
          </p:cNvPr>
          <p:cNvGraphicFramePr>
            <a:graphicFrameLocks noGrp="1"/>
          </p:cNvGraphicFramePr>
          <p:nvPr>
            <p:extLst>
              <p:ext uri="{D42A27DB-BD31-4B8C-83A1-F6EECF244321}">
                <p14:modId xmlns:p14="http://schemas.microsoft.com/office/powerpoint/2010/main" val="526836353"/>
              </p:ext>
            </p:extLst>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84" name="Gráfico 83">
            <a:extLst>
              <a:ext uri="{FF2B5EF4-FFF2-40B4-BE49-F238E27FC236}">
                <a16:creationId xmlns:a16="http://schemas.microsoft.com/office/drawing/2014/main" id="{49EB0EF5-3A39-A947-87DA-FA4CE4BBF957}"/>
              </a:ext>
            </a:extLst>
          </p:cNvPr>
          <p:cNvGraphicFramePr>
            <a:graphicFrameLocks/>
          </p:cNvGraphicFramePr>
          <p:nvPr>
            <p:extLst>
              <p:ext uri="{D42A27DB-BD31-4B8C-83A1-F6EECF244321}">
                <p14:modId xmlns:p14="http://schemas.microsoft.com/office/powerpoint/2010/main" val="1757771540"/>
              </p:ext>
            </p:extLst>
          </p:nvPr>
        </p:nvGraphicFramePr>
        <p:xfrm>
          <a:off x="4153253" y="1612340"/>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5" name="Gráfico 84">
            <a:extLst>
              <a:ext uri="{FF2B5EF4-FFF2-40B4-BE49-F238E27FC236}">
                <a16:creationId xmlns:a16="http://schemas.microsoft.com/office/drawing/2014/main" id="{DEFFB4BF-DA27-1648-BC80-4C64C5E275DC}"/>
              </a:ext>
            </a:extLst>
          </p:cNvPr>
          <p:cNvGraphicFramePr>
            <a:graphicFrameLocks/>
          </p:cNvGraphicFramePr>
          <p:nvPr>
            <p:extLst>
              <p:ext uri="{D42A27DB-BD31-4B8C-83A1-F6EECF244321}">
                <p14:modId xmlns:p14="http://schemas.microsoft.com/office/powerpoint/2010/main" val="2530057374"/>
              </p:ext>
            </p:extLst>
          </p:nvPr>
        </p:nvGraphicFramePr>
        <p:xfrm>
          <a:off x="8069432" y="1612340"/>
          <a:ext cx="3337539" cy="2082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8" name="Gráfico 87">
            <a:extLst>
              <a:ext uri="{FF2B5EF4-FFF2-40B4-BE49-F238E27FC236}">
                <a16:creationId xmlns:a16="http://schemas.microsoft.com/office/drawing/2014/main" id="{3E86AA82-6BC7-7148-A98C-B36FABBFFB5B}"/>
              </a:ext>
            </a:extLst>
          </p:cNvPr>
          <p:cNvGraphicFramePr>
            <a:graphicFrameLocks/>
          </p:cNvGraphicFramePr>
          <p:nvPr>
            <p:extLst>
              <p:ext uri="{D42A27DB-BD31-4B8C-83A1-F6EECF244321}">
                <p14:modId xmlns:p14="http://schemas.microsoft.com/office/powerpoint/2010/main" val="3797422164"/>
              </p:ext>
            </p:extLst>
          </p:nvPr>
        </p:nvGraphicFramePr>
        <p:xfrm>
          <a:off x="4150094" y="4286084"/>
          <a:ext cx="3337539" cy="2082313"/>
        </p:xfrm>
        <a:graphic>
          <a:graphicData uri="http://schemas.openxmlformats.org/drawingml/2006/chart">
            <c:chart xmlns:c="http://schemas.openxmlformats.org/drawingml/2006/chart" xmlns:r="http://schemas.openxmlformats.org/officeDocument/2006/relationships" r:id="rId7"/>
          </a:graphicData>
        </a:graphic>
      </p:graphicFrame>
      <p:sp>
        <p:nvSpPr>
          <p:cNvPr id="89" name="Retângulo 88">
            <a:extLst>
              <a:ext uri="{FF2B5EF4-FFF2-40B4-BE49-F238E27FC236}">
                <a16:creationId xmlns:a16="http://schemas.microsoft.com/office/drawing/2014/main" id="{D34042E6-29CC-4844-8CCF-DAAA3B34C99E}"/>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Arredondado 89">
            <a:extLst>
              <a:ext uri="{FF2B5EF4-FFF2-40B4-BE49-F238E27FC236}">
                <a16:creationId xmlns:a16="http://schemas.microsoft.com/office/drawing/2014/main" id="{72BC1122-D9CB-024D-993F-3ED232EA9812}"/>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olchete Duplo 90">
            <a:extLst>
              <a:ext uri="{FF2B5EF4-FFF2-40B4-BE49-F238E27FC236}">
                <a16:creationId xmlns:a16="http://schemas.microsoft.com/office/drawing/2014/main" id="{C1E770C0-5E1C-4846-914F-8C1522D94FE3}"/>
              </a:ext>
            </a:extLst>
          </p:cNvPr>
          <p:cNvSpPr/>
          <p:nvPr/>
        </p:nvSpPr>
        <p:spPr>
          <a:xfrm>
            <a:off x="1952052" y="2173357"/>
            <a:ext cx="1554787"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93" name="CaixaDeTexto 26">
            <a:extLst>
              <a:ext uri="{FF2B5EF4-FFF2-40B4-BE49-F238E27FC236}">
                <a16:creationId xmlns:a16="http://schemas.microsoft.com/office/drawing/2014/main" id="{2F538A1D-0E24-CA48-8A5A-526653DC37E7}"/>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94" name="Retângulo 93">
            <a:extLst>
              <a:ext uri="{FF2B5EF4-FFF2-40B4-BE49-F238E27FC236}">
                <a16:creationId xmlns:a16="http://schemas.microsoft.com/office/drawing/2014/main" id="{CE418F0F-50F0-0D4C-940B-D658C86CE7CB}"/>
              </a:ext>
            </a:extLst>
          </p:cNvPr>
          <p:cNvSpPr/>
          <p:nvPr/>
        </p:nvSpPr>
        <p:spPr>
          <a:xfrm>
            <a:off x="3656177" y="3848590"/>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51,3</a:t>
            </a:r>
          </a:p>
        </p:txBody>
      </p:sp>
      <p:sp>
        <p:nvSpPr>
          <p:cNvPr id="95" name="CaixaDeTexto 94">
            <a:extLst>
              <a:ext uri="{FF2B5EF4-FFF2-40B4-BE49-F238E27FC236}">
                <a16:creationId xmlns:a16="http://schemas.microsoft.com/office/drawing/2014/main" id="{F88FDC51-14C2-E843-B86E-BC7B8C924B7F}"/>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TAXAS, TARIFAS E JUROS</a:t>
            </a:r>
          </a:p>
        </p:txBody>
      </p:sp>
      <p:sp>
        <p:nvSpPr>
          <p:cNvPr id="96" name="CaixaDeTexto 26">
            <a:extLst>
              <a:ext uri="{FF2B5EF4-FFF2-40B4-BE49-F238E27FC236}">
                <a16:creationId xmlns:a16="http://schemas.microsoft.com/office/drawing/2014/main" id="{615EF0C9-C10D-4340-9E99-6BD11D690161}"/>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97" name="CaixaDeTexto 96">
            <a:extLst>
              <a:ext uri="{FF2B5EF4-FFF2-40B4-BE49-F238E27FC236}">
                <a16:creationId xmlns:a16="http://schemas.microsoft.com/office/drawing/2014/main" id="{7EFB55C8-851C-5A47-9114-1AADF6453FD8}"/>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98" name="Tabela 97">
            <a:extLst>
              <a:ext uri="{FF2B5EF4-FFF2-40B4-BE49-F238E27FC236}">
                <a16:creationId xmlns:a16="http://schemas.microsoft.com/office/drawing/2014/main" id="{932213F9-1844-3345-9D06-372856E3A731}"/>
              </a:ext>
            </a:extLst>
          </p:cNvPr>
          <p:cNvGraphicFramePr>
            <a:graphicFrameLocks noGrp="1"/>
          </p:cNvGraphicFramePr>
          <p:nvPr>
            <p:extLst>
              <p:ext uri="{D42A27DB-BD31-4B8C-83A1-F6EECF244321}">
                <p14:modId xmlns:p14="http://schemas.microsoft.com/office/powerpoint/2010/main" val="1921337697"/>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99" name="Agrupar 98">
            <a:extLst>
              <a:ext uri="{FF2B5EF4-FFF2-40B4-BE49-F238E27FC236}">
                <a16:creationId xmlns:a16="http://schemas.microsoft.com/office/drawing/2014/main" id="{09E5E002-E84B-5D4D-8791-41E20A4FDC80}"/>
              </a:ext>
            </a:extLst>
          </p:cNvPr>
          <p:cNvGrpSpPr/>
          <p:nvPr/>
        </p:nvGrpSpPr>
        <p:grpSpPr>
          <a:xfrm>
            <a:off x="2147661" y="2891985"/>
            <a:ext cx="1014113" cy="1527452"/>
            <a:chOff x="2147661" y="2891985"/>
            <a:chExt cx="1014113" cy="1527452"/>
          </a:xfrm>
        </p:grpSpPr>
        <p:cxnSp>
          <p:nvCxnSpPr>
            <p:cNvPr id="100" name="Conector Reto 99">
              <a:extLst>
                <a:ext uri="{FF2B5EF4-FFF2-40B4-BE49-F238E27FC236}">
                  <a16:creationId xmlns:a16="http://schemas.microsoft.com/office/drawing/2014/main" id="{F89E777A-3CD8-5747-92CC-A952E73A9815}"/>
                </a:ext>
              </a:extLst>
            </p:cNvPr>
            <p:cNvCxnSpPr/>
            <p:nvPr/>
          </p:nvCxnSpPr>
          <p:spPr>
            <a:xfrm>
              <a:off x="3161774"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E0A4DD2D-499A-9F47-AD22-42005CEE5D31}"/>
                </a:ext>
              </a:extLst>
            </p:cNvPr>
            <p:cNvCxnSpPr/>
            <p:nvPr/>
          </p:nvCxnSpPr>
          <p:spPr>
            <a:xfrm>
              <a:off x="2654257"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108A0768-008F-2741-BEFD-0FB563A68BBD}"/>
                </a:ext>
              </a:extLst>
            </p:cNvPr>
            <p:cNvCxnSpPr/>
            <p:nvPr/>
          </p:nvCxnSpPr>
          <p:spPr>
            <a:xfrm>
              <a:off x="2147661" y="2891985"/>
              <a:ext cx="0" cy="1527452"/>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03" name="Gráfico 102">
            <a:extLst>
              <a:ext uri="{FF2B5EF4-FFF2-40B4-BE49-F238E27FC236}">
                <a16:creationId xmlns:a16="http://schemas.microsoft.com/office/drawing/2014/main" id="{B35C459C-F62B-0145-A47A-6CC597B8FBE9}"/>
              </a:ext>
            </a:extLst>
          </p:cNvPr>
          <p:cNvGraphicFramePr>
            <a:graphicFrameLocks/>
          </p:cNvGraphicFramePr>
          <p:nvPr>
            <p:extLst>
              <p:ext uri="{D42A27DB-BD31-4B8C-83A1-F6EECF244321}">
                <p14:modId xmlns:p14="http://schemas.microsoft.com/office/powerpoint/2010/main" val="3726384936"/>
              </p:ext>
            </p:extLst>
          </p:nvPr>
        </p:nvGraphicFramePr>
        <p:xfrm>
          <a:off x="224097" y="2763343"/>
          <a:ext cx="3332706" cy="2048952"/>
        </p:xfrm>
        <a:graphic>
          <a:graphicData uri="http://schemas.openxmlformats.org/drawingml/2006/chart">
            <c:chart xmlns:c="http://schemas.openxmlformats.org/drawingml/2006/chart" xmlns:r="http://schemas.openxmlformats.org/officeDocument/2006/relationships" r:id="rId8"/>
          </a:graphicData>
        </a:graphic>
      </p:graphicFrame>
      <p:sp>
        <p:nvSpPr>
          <p:cNvPr id="104" name="Text Placeholder 33">
            <a:extLst>
              <a:ext uri="{FF2B5EF4-FFF2-40B4-BE49-F238E27FC236}">
                <a16:creationId xmlns:a16="http://schemas.microsoft.com/office/drawing/2014/main" id="{CFBB69B6-C655-7240-9A06-644C2913809A}"/>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5" name="Agrupar 4">
            <a:extLst>
              <a:ext uri="{FF2B5EF4-FFF2-40B4-BE49-F238E27FC236}">
                <a16:creationId xmlns:a16="http://schemas.microsoft.com/office/drawing/2014/main" id="{1E81A8B7-9E53-4742-A604-10B25A230395}"/>
              </a:ext>
            </a:extLst>
          </p:cNvPr>
          <p:cNvGrpSpPr/>
          <p:nvPr/>
        </p:nvGrpSpPr>
        <p:grpSpPr>
          <a:xfrm>
            <a:off x="168535" y="6452541"/>
            <a:ext cx="2033481" cy="307777"/>
            <a:chOff x="632939" y="6000804"/>
            <a:chExt cx="2033481" cy="307777"/>
          </a:xfrm>
        </p:grpSpPr>
        <p:grpSp>
          <p:nvGrpSpPr>
            <p:cNvPr id="106" name="Grupo 43">
              <a:extLst>
                <a:ext uri="{FF2B5EF4-FFF2-40B4-BE49-F238E27FC236}">
                  <a16:creationId xmlns:a16="http://schemas.microsoft.com/office/drawing/2014/main" id="{2FA9A69D-A7DC-1744-B304-3A40E873C975}"/>
                </a:ext>
              </a:extLst>
            </p:cNvPr>
            <p:cNvGrpSpPr/>
            <p:nvPr/>
          </p:nvGrpSpPr>
          <p:grpSpPr>
            <a:xfrm>
              <a:off x="632939" y="6000804"/>
              <a:ext cx="779179" cy="307777"/>
              <a:chOff x="2916432" y="6375771"/>
              <a:chExt cx="779179" cy="307777"/>
            </a:xfrm>
          </p:grpSpPr>
          <p:sp>
            <p:nvSpPr>
              <p:cNvPr id="119" name="Title 1">
                <a:extLst>
                  <a:ext uri="{FF2B5EF4-FFF2-40B4-BE49-F238E27FC236}">
                    <a16:creationId xmlns:a16="http://schemas.microsoft.com/office/drawing/2014/main" id="{114B74ED-EF0D-AE47-9249-5BE9FE01FF38}"/>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0" name="Rectangle 24">
                <a:extLst>
                  <a:ext uri="{FF2B5EF4-FFF2-40B4-BE49-F238E27FC236}">
                    <a16:creationId xmlns:a16="http://schemas.microsoft.com/office/drawing/2014/main" id="{5E32C02C-3DC8-294E-8125-C93879FE9A29}"/>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3" name="Grupo 47">
              <a:extLst>
                <a:ext uri="{FF2B5EF4-FFF2-40B4-BE49-F238E27FC236}">
                  <a16:creationId xmlns:a16="http://schemas.microsoft.com/office/drawing/2014/main" id="{ECDE7AE9-C82C-8348-BCF7-DEC909C05E6C}"/>
                </a:ext>
              </a:extLst>
            </p:cNvPr>
            <p:cNvGrpSpPr/>
            <p:nvPr/>
          </p:nvGrpSpPr>
          <p:grpSpPr>
            <a:xfrm>
              <a:off x="1306542" y="6000804"/>
              <a:ext cx="739630" cy="307777"/>
              <a:chOff x="3762616" y="6375771"/>
              <a:chExt cx="739630" cy="307777"/>
            </a:xfrm>
          </p:grpSpPr>
          <p:sp>
            <p:nvSpPr>
              <p:cNvPr id="117" name="Rectangle 25">
                <a:extLst>
                  <a:ext uri="{FF2B5EF4-FFF2-40B4-BE49-F238E27FC236}">
                    <a16:creationId xmlns:a16="http://schemas.microsoft.com/office/drawing/2014/main" id="{C0B0D4C9-3E49-1A49-813A-2362E37FB9A7}"/>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18" name="Title 1">
                <a:extLst>
                  <a:ext uri="{FF2B5EF4-FFF2-40B4-BE49-F238E27FC236}">
                    <a16:creationId xmlns:a16="http://schemas.microsoft.com/office/drawing/2014/main" id="{9C8041E0-F43D-BF4B-9179-5886D1581E63}"/>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4" name="Grupo 48">
              <a:extLst>
                <a:ext uri="{FF2B5EF4-FFF2-40B4-BE49-F238E27FC236}">
                  <a16:creationId xmlns:a16="http://schemas.microsoft.com/office/drawing/2014/main" id="{D267DDB0-50A3-7C44-AF63-BBA6EDBDF4B5}"/>
                </a:ext>
              </a:extLst>
            </p:cNvPr>
            <p:cNvGrpSpPr/>
            <p:nvPr/>
          </p:nvGrpSpPr>
          <p:grpSpPr>
            <a:xfrm>
              <a:off x="1963716" y="6000804"/>
              <a:ext cx="702704" cy="307777"/>
              <a:chOff x="4613709" y="6375771"/>
              <a:chExt cx="702704" cy="307777"/>
            </a:xfrm>
          </p:grpSpPr>
          <p:sp>
            <p:nvSpPr>
              <p:cNvPr id="115" name="Rectangle 26">
                <a:extLst>
                  <a:ext uri="{FF2B5EF4-FFF2-40B4-BE49-F238E27FC236}">
                    <a16:creationId xmlns:a16="http://schemas.microsoft.com/office/drawing/2014/main" id="{E6B92017-152A-764A-A0F0-F084CAE1AD98}"/>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6" name="Title 1">
                <a:extLst>
                  <a:ext uri="{FF2B5EF4-FFF2-40B4-BE49-F238E27FC236}">
                    <a16:creationId xmlns:a16="http://schemas.microsoft.com/office/drawing/2014/main" id="{1C0B5161-756A-0D45-82D0-03F432D40918}"/>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32" name="Retângulo 131">
            <a:extLst>
              <a:ext uri="{FF2B5EF4-FFF2-40B4-BE49-F238E27FC236}">
                <a16:creationId xmlns:a16="http://schemas.microsoft.com/office/drawing/2014/main" id="{5D19AAD0-60FE-F746-920B-D63F5BF435EE}"/>
              </a:ext>
            </a:extLst>
          </p:cNvPr>
          <p:cNvSpPr/>
          <p:nvPr/>
        </p:nvSpPr>
        <p:spPr>
          <a:xfrm>
            <a:off x="117894" y="5638906"/>
            <a:ext cx="2124299"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1%</a:t>
            </a:r>
            <a:endParaRPr lang="pt-BR" sz="1100" dirty="0"/>
          </a:p>
        </p:txBody>
      </p:sp>
      <p:cxnSp>
        <p:nvCxnSpPr>
          <p:cNvPr id="133" name="Conector Reto 132">
            <a:extLst>
              <a:ext uri="{FF2B5EF4-FFF2-40B4-BE49-F238E27FC236}">
                <a16:creationId xmlns:a16="http://schemas.microsoft.com/office/drawing/2014/main" id="{86DBB48A-045A-444D-B5C6-61E60BAD83FB}"/>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43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TAXAS, TARIFAS E JUROS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spaço Reservado para Texto 3">
            <a:extLst>
              <a:ext uri="{FF2B5EF4-FFF2-40B4-BE49-F238E27FC236}">
                <a16:creationId xmlns:a16="http://schemas.microsoft.com/office/drawing/2014/main" id="{773D919E-00BF-9242-BCC8-6B198A17210A}"/>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9" name="CaixaDeTexto 26">
            <a:extLst>
              <a:ext uri="{FF2B5EF4-FFF2-40B4-BE49-F238E27FC236}">
                <a16:creationId xmlns:a16="http://schemas.microsoft.com/office/drawing/2014/main" id="{ECBA369D-10EF-2747-9DE2-8FA5451E29F8}"/>
              </a:ext>
            </a:extLst>
          </p:cNvPr>
          <p:cNvSpPr txBox="1"/>
          <p:nvPr/>
        </p:nvSpPr>
        <p:spPr>
          <a:xfrm>
            <a:off x="1250195" y="2461132"/>
            <a:ext cx="3579441" cy="169617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Cobranças relacionadas a cesta básica de serviços e transferências bancárias (TED) deveriam ser abolidas. As taxas de juros cobradas nos empréstimos pessoais deveriam ser exibidas no aplicativo do banco.</a:t>
            </a:r>
          </a:p>
        </p:txBody>
      </p:sp>
      <p:pic>
        <p:nvPicPr>
          <p:cNvPr id="22" name="Imagem 21">
            <a:extLst>
              <a:ext uri="{FF2B5EF4-FFF2-40B4-BE49-F238E27FC236}">
                <a16:creationId xmlns:a16="http://schemas.microsoft.com/office/drawing/2014/main" id="{784B4563-89C9-D044-8EDA-E09D68010AC7}"/>
              </a:ext>
            </a:extLst>
          </p:cNvPr>
          <p:cNvPicPr>
            <a:picLocks noChangeAspect="1"/>
          </p:cNvPicPr>
          <p:nvPr/>
        </p:nvPicPr>
        <p:blipFill>
          <a:blip r:embed="rId3"/>
          <a:stretch>
            <a:fillRect/>
          </a:stretch>
        </p:blipFill>
        <p:spPr>
          <a:xfrm>
            <a:off x="2743729" y="1874162"/>
            <a:ext cx="582895" cy="404598"/>
          </a:xfrm>
          <a:prstGeom prst="rect">
            <a:avLst/>
          </a:prstGeom>
        </p:spPr>
      </p:pic>
      <p:pic>
        <p:nvPicPr>
          <p:cNvPr id="23" name="Imagem 22">
            <a:extLst>
              <a:ext uri="{FF2B5EF4-FFF2-40B4-BE49-F238E27FC236}">
                <a16:creationId xmlns:a16="http://schemas.microsoft.com/office/drawing/2014/main" id="{D45244FB-F11E-F945-AAC2-5DA39581500F}"/>
              </a:ext>
            </a:extLst>
          </p:cNvPr>
          <p:cNvPicPr>
            <a:picLocks noChangeAspect="1"/>
          </p:cNvPicPr>
          <p:nvPr/>
        </p:nvPicPr>
        <p:blipFill>
          <a:blip r:embed="rId4"/>
          <a:stretch>
            <a:fillRect/>
          </a:stretch>
        </p:blipFill>
        <p:spPr>
          <a:xfrm>
            <a:off x="2743729" y="4338968"/>
            <a:ext cx="592374" cy="411177"/>
          </a:xfrm>
          <a:prstGeom prst="rect">
            <a:avLst/>
          </a:prstGeom>
        </p:spPr>
      </p:pic>
      <p:sp>
        <p:nvSpPr>
          <p:cNvPr id="24" name="CaixaDeTexto 26">
            <a:extLst>
              <a:ext uri="{FF2B5EF4-FFF2-40B4-BE49-F238E27FC236}">
                <a16:creationId xmlns:a16="http://schemas.microsoft.com/office/drawing/2014/main" id="{C914E778-4F1A-E043-9136-FF773AFCC829}"/>
              </a:ext>
            </a:extLst>
          </p:cNvPr>
          <p:cNvSpPr txBox="1"/>
          <p:nvPr/>
        </p:nvSpPr>
        <p:spPr>
          <a:xfrm>
            <a:off x="7404972" y="1795585"/>
            <a:ext cx="3991574" cy="305038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 Banco do Brasil precisa praticar taxas de juros mais competitivas de acordo com o perfil do cliente, ou seja, utilizar o Cadastro Positivo; desta forma customizar a política de juros.  Avalio que deveria pagar uma taxa melhor, pois, nunca em minha vida financeira tive um título protestado ou inclusão no Serasa ou DPC.  A propósito, as </a:t>
            </a:r>
            <a:r>
              <a:rPr lang="pt-BR" sz="1600" i="1" spc="10" dirty="0" err="1">
                <a:solidFill>
                  <a:schemeClr val="bg1"/>
                </a:solidFill>
                <a:latin typeface="Segoe UI" panose="020B0502040204020203" pitchFamily="34" charset="0"/>
                <a:ea typeface="Century Gothic" charset="0"/>
                <a:cs typeface="Segoe UI" panose="020B0502040204020203" pitchFamily="34" charset="0"/>
              </a:rPr>
              <a:t>Fintechs</a:t>
            </a:r>
            <a:r>
              <a:rPr lang="pt-BR" sz="1600" i="1" spc="10" dirty="0">
                <a:solidFill>
                  <a:schemeClr val="bg1"/>
                </a:solidFill>
                <a:latin typeface="Segoe UI" panose="020B0502040204020203" pitchFamily="34" charset="0"/>
                <a:ea typeface="Century Gothic" charset="0"/>
                <a:cs typeface="Segoe UI" panose="020B0502040204020203" pitchFamily="34" charset="0"/>
              </a:rPr>
              <a:t> e outros Bancos têm me oferecido taxas bem competitivas em relação às atuais praticadas pela instituição.</a:t>
            </a:r>
          </a:p>
        </p:txBody>
      </p:sp>
      <p:sp>
        <p:nvSpPr>
          <p:cNvPr id="25" name="CaixaDeTexto 26">
            <a:extLst>
              <a:ext uri="{FF2B5EF4-FFF2-40B4-BE49-F238E27FC236}">
                <a16:creationId xmlns:a16="http://schemas.microsoft.com/office/drawing/2014/main" id="{A0384BC9-9156-0140-BA14-007F8C013F81}"/>
              </a:ext>
            </a:extLst>
          </p:cNvPr>
          <p:cNvSpPr txBox="1"/>
          <p:nvPr/>
        </p:nvSpPr>
        <p:spPr>
          <a:xfrm>
            <a:off x="1621646" y="4948084"/>
            <a:ext cx="2817582" cy="611578"/>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Profissional Estratégico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27" name="CaixaDeTexto 26">
            <a:extLst>
              <a:ext uri="{FF2B5EF4-FFF2-40B4-BE49-F238E27FC236}">
                <a16:creationId xmlns:a16="http://schemas.microsoft.com/office/drawing/2014/main" id="{380FAC3A-5864-9446-ABC9-3124305D17B3}"/>
              </a:ext>
            </a:extLst>
          </p:cNvPr>
          <p:cNvSpPr txBox="1"/>
          <p:nvPr/>
        </p:nvSpPr>
        <p:spPr>
          <a:xfrm>
            <a:off x="8444926" y="5549734"/>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pic>
        <p:nvPicPr>
          <p:cNvPr id="31" name="Imagem 30">
            <a:extLst>
              <a:ext uri="{FF2B5EF4-FFF2-40B4-BE49-F238E27FC236}">
                <a16:creationId xmlns:a16="http://schemas.microsoft.com/office/drawing/2014/main" id="{D5D87487-C907-4045-8592-F711BEBEE65E}"/>
              </a:ext>
            </a:extLst>
          </p:cNvPr>
          <p:cNvPicPr>
            <a:picLocks noChangeAspect="1"/>
          </p:cNvPicPr>
          <p:nvPr/>
        </p:nvPicPr>
        <p:blipFill>
          <a:blip r:embed="rId5"/>
          <a:stretch>
            <a:fillRect/>
          </a:stretch>
        </p:blipFill>
        <p:spPr>
          <a:xfrm>
            <a:off x="9104572" y="4987220"/>
            <a:ext cx="592374" cy="411178"/>
          </a:xfrm>
          <a:prstGeom prst="rect">
            <a:avLst/>
          </a:prstGeom>
        </p:spPr>
      </p:pic>
      <p:pic>
        <p:nvPicPr>
          <p:cNvPr id="32" name="Imagem 31">
            <a:extLst>
              <a:ext uri="{FF2B5EF4-FFF2-40B4-BE49-F238E27FC236}">
                <a16:creationId xmlns:a16="http://schemas.microsoft.com/office/drawing/2014/main" id="{E78EF675-1808-C04B-94AA-0AAB48E52AB5}"/>
              </a:ext>
            </a:extLst>
          </p:cNvPr>
          <p:cNvPicPr>
            <a:picLocks noChangeAspect="1"/>
          </p:cNvPicPr>
          <p:nvPr/>
        </p:nvPicPr>
        <p:blipFill>
          <a:blip r:embed="rId5"/>
          <a:stretch>
            <a:fillRect/>
          </a:stretch>
        </p:blipFill>
        <p:spPr>
          <a:xfrm rot="10800000">
            <a:off x="9104572" y="1254643"/>
            <a:ext cx="592374" cy="411178"/>
          </a:xfrm>
          <a:prstGeom prst="rect">
            <a:avLst/>
          </a:prstGeom>
        </p:spPr>
      </p:pic>
      <p:pic>
        <p:nvPicPr>
          <p:cNvPr id="34" name="Imagem 33">
            <a:extLst>
              <a:ext uri="{FF2B5EF4-FFF2-40B4-BE49-F238E27FC236}">
                <a16:creationId xmlns:a16="http://schemas.microsoft.com/office/drawing/2014/main" id="{1B1B5CEF-B311-2B4A-A2FD-62129B2AC0F4}"/>
              </a:ext>
            </a:extLst>
          </p:cNvPr>
          <p:cNvPicPr>
            <a:picLocks noChangeAspect="1"/>
          </p:cNvPicPr>
          <p:nvPr/>
        </p:nvPicPr>
        <p:blipFill>
          <a:blip r:embed="rId6"/>
          <a:stretch>
            <a:fillRect/>
          </a:stretch>
        </p:blipFill>
        <p:spPr>
          <a:xfrm>
            <a:off x="5914231" y="3689012"/>
            <a:ext cx="499433" cy="499433"/>
          </a:xfrm>
          <a:prstGeom prst="rect">
            <a:avLst/>
          </a:prstGeom>
        </p:spPr>
      </p:pic>
    </p:spTree>
    <p:extLst>
      <p:ext uri="{BB962C8B-B14F-4D97-AF65-F5344CB8AC3E}">
        <p14:creationId xmlns:p14="http://schemas.microsoft.com/office/powerpoint/2010/main" val="2038536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ângulo 34">
            <a:extLst>
              <a:ext uri="{FF2B5EF4-FFF2-40B4-BE49-F238E27FC236}">
                <a16:creationId xmlns:a16="http://schemas.microsoft.com/office/drawing/2014/main" id="{8B6EF928-86D1-D04A-AD96-1A975358D8D0}"/>
              </a:ext>
            </a:extLst>
          </p:cNvPr>
          <p:cNvSpPr/>
          <p:nvPr/>
        </p:nvSpPr>
        <p:spPr>
          <a:xfrm>
            <a:off x="0" y="-19990"/>
            <a:ext cx="12204996" cy="689798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78" name="Tabela 77">
            <a:extLst>
              <a:ext uri="{FF2B5EF4-FFF2-40B4-BE49-F238E27FC236}">
                <a16:creationId xmlns:a16="http://schemas.microsoft.com/office/drawing/2014/main" id="{BE05E748-4D4C-4341-9FCB-B47848F729C6}"/>
              </a:ext>
            </a:extLst>
          </p:cNvPr>
          <p:cNvGraphicFramePr>
            <a:graphicFrameLocks noGrp="1"/>
          </p:cNvGraphicFramePr>
          <p:nvPr/>
        </p:nvGraphicFramePr>
        <p:xfrm>
          <a:off x="3580711" y="1179352"/>
          <a:ext cx="8164514" cy="4831035"/>
        </p:xfrm>
        <a:graphic>
          <a:graphicData uri="http://schemas.openxmlformats.org/drawingml/2006/table">
            <a:tbl>
              <a:tblPr>
                <a:tableStyleId>{5C22544A-7EE6-4342-B048-85BDC9FD1C3A}</a:tableStyleId>
              </a:tblPr>
              <a:tblGrid>
                <a:gridCol w="3146400">
                  <a:extLst>
                    <a:ext uri="{9D8B030D-6E8A-4147-A177-3AD203B41FA5}">
                      <a16:colId xmlns:a16="http://schemas.microsoft.com/office/drawing/2014/main" val="1144012337"/>
                    </a:ext>
                  </a:extLst>
                </a:gridCol>
                <a:gridCol w="792000">
                  <a:extLst>
                    <a:ext uri="{9D8B030D-6E8A-4147-A177-3AD203B41FA5}">
                      <a16:colId xmlns:a16="http://schemas.microsoft.com/office/drawing/2014/main" val="906093502"/>
                    </a:ext>
                  </a:extLst>
                </a:gridCol>
                <a:gridCol w="528000">
                  <a:extLst>
                    <a:ext uri="{9D8B030D-6E8A-4147-A177-3AD203B41FA5}">
                      <a16:colId xmlns:a16="http://schemas.microsoft.com/office/drawing/2014/main" val="818781996"/>
                    </a:ext>
                  </a:extLst>
                </a:gridCol>
                <a:gridCol w="264000">
                  <a:extLst>
                    <a:ext uri="{9D8B030D-6E8A-4147-A177-3AD203B41FA5}">
                      <a16:colId xmlns:a16="http://schemas.microsoft.com/office/drawing/2014/main" val="3315292383"/>
                    </a:ext>
                  </a:extLst>
                </a:gridCol>
                <a:gridCol w="264000">
                  <a:extLst>
                    <a:ext uri="{9D8B030D-6E8A-4147-A177-3AD203B41FA5}">
                      <a16:colId xmlns:a16="http://schemas.microsoft.com/office/drawing/2014/main" val="1355861534"/>
                    </a:ext>
                  </a:extLst>
                </a:gridCol>
                <a:gridCol w="528000">
                  <a:extLst>
                    <a:ext uri="{9D8B030D-6E8A-4147-A177-3AD203B41FA5}">
                      <a16:colId xmlns:a16="http://schemas.microsoft.com/office/drawing/2014/main" val="1842252410"/>
                    </a:ext>
                  </a:extLst>
                </a:gridCol>
                <a:gridCol w="61056">
                  <a:extLst>
                    <a:ext uri="{9D8B030D-6E8A-4147-A177-3AD203B41FA5}">
                      <a16:colId xmlns:a16="http://schemas.microsoft.com/office/drawing/2014/main" val="2252298951"/>
                    </a:ext>
                  </a:extLst>
                </a:gridCol>
                <a:gridCol w="1260001">
                  <a:extLst>
                    <a:ext uri="{9D8B030D-6E8A-4147-A177-3AD203B41FA5}">
                      <a16:colId xmlns:a16="http://schemas.microsoft.com/office/drawing/2014/main" val="4247123486"/>
                    </a:ext>
                  </a:extLst>
                </a:gridCol>
                <a:gridCol w="61056">
                  <a:extLst>
                    <a:ext uri="{9D8B030D-6E8A-4147-A177-3AD203B41FA5}">
                      <a16:colId xmlns:a16="http://schemas.microsoft.com/office/drawing/2014/main" val="2160823666"/>
                    </a:ext>
                  </a:extLst>
                </a:gridCol>
                <a:gridCol w="1260001">
                  <a:extLst>
                    <a:ext uri="{9D8B030D-6E8A-4147-A177-3AD203B41FA5}">
                      <a16:colId xmlns:a16="http://schemas.microsoft.com/office/drawing/2014/main" val="2195374997"/>
                    </a:ext>
                  </a:extLst>
                </a:gridCol>
              </a:tblGrid>
              <a:tr h="332350">
                <a:tc>
                  <a:txBody>
                    <a:bodyPr/>
                    <a:lstStyle/>
                    <a:p>
                      <a:pPr algn="l" rtl="0" fontAlgn="ctr"/>
                      <a:endParaRPr lang="pt-BR" sz="1200" b="0" i="0" u="none" strike="noStrike" dirty="0">
                        <a:solidFill>
                          <a:srgbClr val="000000"/>
                        </a:solidFill>
                        <a:effectLst/>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Distribuição por teor</a:t>
                      </a:r>
                    </a:p>
                  </a:txBody>
                  <a:tcPr marL="10478" marR="10478"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hMerge="1">
                  <a:txBody>
                    <a:bodyPr/>
                    <a:lstStyle/>
                    <a:p>
                      <a:endParaRPr lang="pt-BR"/>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Franklin Gothic Book" charset="0"/>
                        <a:ea typeface="Franklin Gothic Book" charset="0"/>
                        <a:cs typeface="Franklin Gothic Book"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h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26178633"/>
                  </a:ext>
                </a:extLst>
              </a:tr>
              <a:tr h="432000">
                <a:tc>
                  <a:txBody>
                    <a:bodyPr/>
                    <a:lstStyle/>
                    <a:p>
                      <a:pPr algn="l" fontAlgn="ctr"/>
                      <a:r>
                        <a:rPr lang="pt-BR" sz="1200" b="0" i="0" u="none" strike="noStrike" dirty="0">
                          <a:solidFill>
                            <a:srgbClr val="FFFFFF"/>
                          </a:solidFill>
                          <a:effectLst/>
                          <a:latin typeface="Segoe UI" panose="020B0502040204020203" pitchFamily="34" charset="0"/>
                        </a:rPr>
                        <a:t>Taxas/Tarifas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dirty="0">
                          <a:solidFill>
                            <a:schemeClr val="bg1"/>
                          </a:solidFill>
                          <a:effectLst/>
                          <a:latin typeface="Segoe UI" panose="020B0502040204020203" pitchFamily="34" charset="0"/>
                          <a:cs typeface="Segoe UI" panose="020B0502040204020203" pitchFamily="34" charset="0"/>
                        </a:rPr>
                        <a:t>59,5%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56,8%</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70,5%</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3122502"/>
                  </a:ext>
                </a:extLst>
              </a:tr>
              <a:tr h="432000">
                <a:tc>
                  <a:txBody>
                    <a:bodyPr/>
                    <a:lstStyle/>
                    <a:p>
                      <a:pPr algn="l" fontAlgn="ctr"/>
                      <a:r>
                        <a:rPr lang="pt-BR" sz="1200" b="0" i="0" u="none" strike="noStrike" dirty="0">
                          <a:solidFill>
                            <a:srgbClr val="FFFFFF"/>
                          </a:solidFill>
                          <a:effectLst/>
                          <a:latin typeface="Segoe UI" panose="020B0502040204020203" pitchFamily="34" charset="0"/>
                        </a:rPr>
                        <a:t>Disponibilidade de crédito</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17,0%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19,3%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7,3%</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192158"/>
                  </a:ext>
                </a:extLst>
              </a:tr>
              <a:tr h="432000">
                <a:tc>
                  <a:txBody>
                    <a:bodyPr/>
                    <a:lstStyle/>
                    <a:p>
                      <a:pPr algn="l" fontAlgn="ctr"/>
                      <a:r>
                        <a:rPr lang="pt-BR" sz="1200" b="0" i="0" u="none" strike="noStrike" dirty="0">
                          <a:solidFill>
                            <a:srgbClr val="FFFFFF"/>
                          </a:solidFill>
                          <a:effectLst/>
                          <a:latin typeface="Segoe UI" panose="020B0502040204020203" pitchFamily="34" charset="0"/>
                        </a:rPr>
                        <a:t>(In)adequação dos limites (cartão de crédito, cheque especial)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8,2%</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9,4%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3,4%</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043060"/>
                  </a:ext>
                </a:extLst>
              </a:tr>
              <a:tr h="432000">
                <a:tc>
                  <a:txBody>
                    <a:bodyPr/>
                    <a:lstStyle/>
                    <a:p>
                      <a:pPr fontAlgn="ctr"/>
                      <a:r>
                        <a:rPr lang="pt-BR" sz="1200" dirty="0">
                          <a:solidFill>
                            <a:srgbClr val="FFFFFF"/>
                          </a:solidFill>
                          <a:latin typeface="Segoe UI" panose="020B0502040204020203" pitchFamily="34" charset="0"/>
                        </a:rPr>
                        <a:t>Facilidade/dificuldade de negociação (dívidas, inadimplência, etc.)</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3,5%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3,2%</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4,6%</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1668177"/>
                  </a:ext>
                </a:extLst>
              </a:tr>
              <a:tr h="432000">
                <a:tc>
                  <a:txBody>
                    <a:bodyPr/>
                    <a:lstStyle/>
                    <a:p>
                      <a:pPr algn="l" fontAlgn="ctr"/>
                      <a:r>
                        <a:rPr lang="pt-BR" sz="1200" b="0" i="0" u="none" strike="noStrike" dirty="0">
                          <a:solidFill>
                            <a:srgbClr val="FFFFFF"/>
                          </a:solidFill>
                          <a:effectLst/>
                          <a:latin typeface="Segoe UI" panose="020B0502040204020203" pitchFamily="34" charset="0"/>
                        </a:rPr>
                        <a:t>Bloqueio/Indisponibilidade de conta ou cartão</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3,3%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3,7%</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1,6%</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1086675"/>
                  </a:ext>
                </a:extLst>
              </a:tr>
              <a:tr h="432000">
                <a:tc>
                  <a:txBody>
                    <a:bodyPr/>
                    <a:lstStyle/>
                    <a:p>
                      <a:pPr algn="l" fontAlgn="ctr"/>
                      <a:r>
                        <a:rPr lang="pt-BR" sz="1200" b="0" i="0" u="none" strike="noStrike" dirty="0">
                          <a:solidFill>
                            <a:srgbClr val="FFFFFF"/>
                          </a:solidFill>
                          <a:effectLst/>
                          <a:latin typeface="Segoe UI" panose="020B0502040204020203" pitchFamily="34" charset="0"/>
                        </a:rPr>
                        <a:t>Cobranças indevidas/erros nos processamentos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2,5%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2,3%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3,3%</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9347461"/>
                  </a:ext>
                </a:extLst>
              </a:tr>
              <a:tr h="432000">
                <a:tc>
                  <a:txBody>
                    <a:bodyPr/>
                    <a:lstStyle/>
                    <a:p>
                      <a:pPr algn="l" fontAlgn="ctr"/>
                      <a:r>
                        <a:rPr lang="pt-BR" sz="1200" b="0" i="0" u="none" strike="noStrike" dirty="0">
                          <a:solidFill>
                            <a:srgbClr val="FFFFFF"/>
                          </a:solidFill>
                          <a:effectLst/>
                          <a:latin typeface="Segoe UI" panose="020B0502040204020203" pitchFamily="34" charset="0"/>
                        </a:rPr>
                        <a:t>Oferta de benefícios, vantagens ou produtos atrativos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2,4%</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2,6%</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1,7%</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666661"/>
                  </a:ext>
                </a:extLst>
              </a:tr>
              <a:tr h="432000">
                <a:tc>
                  <a:txBody>
                    <a:bodyPr/>
                    <a:lstStyle/>
                    <a:p>
                      <a:pPr fontAlgn="ctr"/>
                      <a:r>
                        <a:rPr lang="pt-BR" sz="1200" dirty="0">
                          <a:solidFill>
                            <a:srgbClr val="FFFFFF"/>
                          </a:solidFill>
                          <a:latin typeface="Segoe UI" panose="020B0502040204020203" pitchFamily="34" charset="0"/>
                        </a:rPr>
                        <a:t>Atratividade dos investimentos/rendimentos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chemeClr val="bg1"/>
                          </a:solidFill>
                          <a:effectLst/>
                          <a:latin typeface="Segoe UI" panose="020B0502040204020203" pitchFamily="34" charset="0"/>
                          <a:cs typeface="Segoe UI" panose="020B0502040204020203" pitchFamily="34" charset="0"/>
                        </a:rPr>
                        <a:t>2,1%</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a:solidFill>
                            <a:srgbClr val="FFFFFF"/>
                          </a:solidFill>
                          <a:effectLst/>
                          <a:latin typeface="Segoe UI" panose="020B0502040204020203" pitchFamily="34" charset="0"/>
                        </a:rPr>
                        <a:t>1,4%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4,8%</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212542"/>
                  </a:ext>
                </a:extLst>
              </a:tr>
              <a:tr h="432000">
                <a:tc>
                  <a:txBody>
                    <a:bodyPr/>
                    <a:lstStyle/>
                    <a:p>
                      <a:pPr algn="l" fontAlgn="ctr"/>
                      <a:r>
                        <a:rPr lang="pt-BR" sz="1200" b="0" i="0" u="none" strike="noStrike" dirty="0">
                          <a:solidFill>
                            <a:srgbClr val="FFFFFF"/>
                          </a:solidFill>
                          <a:effectLst/>
                          <a:latin typeface="Segoe UI" panose="020B0502040204020203" pitchFamily="34" charset="0"/>
                        </a:rPr>
                        <a:t>Prática de vendas/oferta de produtos inadequados</a:t>
                      </a:r>
                    </a:p>
                  </a:txBody>
                  <a:tcPr marL="0" marR="0" marT="0"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0" u="none" strike="noStrike" dirty="0">
                          <a:solidFill>
                            <a:schemeClr val="bg1"/>
                          </a:solidFill>
                          <a:effectLst/>
                          <a:latin typeface="Segoe UI" panose="020B0502040204020203" pitchFamily="34" charset="0"/>
                          <a:cs typeface="Segoe UI" panose="020B0502040204020203" pitchFamily="34" charset="0"/>
                        </a:rPr>
                        <a:t>1,6%</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1,3%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0" u="none" strike="noStrike" dirty="0">
                          <a:solidFill>
                            <a:srgbClr val="FFFFFF"/>
                          </a:solidFill>
                          <a:effectLst/>
                          <a:latin typeface="Segoe UI" panose="020B0502040204020203" pitchFamily="34" charset="0"/>
                        </a:rPr>
                        <a:t>2,7%</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732584"/>
                  </a:ext>
                </a:extLst>
              </a:tr>
              <a:tr h="265880">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Total:</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100%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72F576"/>
                          </a:solidFill>
                          <a:effectLst/>
                          <a:latin typeface="Segoe UI" panose="020B0502040204020203" pitchFamily="34" charset="0"/>
                          <a:ea typeface="+mn-ea"/>
                          <a:cs typeface="Segoe UI" panose="020B0502040204020203" pitchFamily="34" charset="0"/>
                        </a:rPr>
                        <a:t>4,5%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fontAlgn="ctr" latinLnBrk="0" hangingPunct="1"/>
                      <a:r>
                        <a:rPr lang="pt-BR" sz="1100" b="0" i="1" u="none" strike="noStrike" kern="1200" dirty="0">
                          <a:solidFill>
                            <a:schemeClr val="tx2">
                              <a:lumMod val="40000"/>
                              <a:lumOff val="60000"/>
                            </a:schemeClr>
                          </a:solidFill>
                          <a:effectLst/>
                          <a:latin typeface="Segoe UI" panose="020B0502040204020203" pitchFamily="34" charset="0"/>
                          <a:ea typeface="+mn-ea"/>
                          <a:cs typeface="Segoe UI" panose="020B0502040204020203" pitchFamily="34" charset="0"/>
                        </a:rPr>
                        <a:t>0,1%</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C00000"/>
                          </a:solidFill>
                          <a:effectLst/>
                          <a:latin typeface="Segoe UI" panose="020B0502040204020203" pitchFamily="34" charset="0"/>
                          <a:ea typeface="+mn-ea"/>
                          <a:cs typeface="Segoe UI" panose="020B0502040204020203" pitchFamily="34" charset="0"/>
                        </a:rPr>
                        <a:t>95,4%</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503266"/>
                  </a:ext>
                </a:extLst>
              </a:tr>
              <a:tr h="333816">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BASE - Percentual de comentários sobre o tema em cada segmento: </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41,3%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41,9%</a:t>
                      </a:r>
                    </a:p>
                  </a:txBody>
                  <a:tcPr marL="9525" marR="9525" marT="9525" marB="0" anchor="ctr">
                    <a:lnL w="12700" cap="flat" cmpd="sng" algn="ctr">
                      <a:noFill/>
                      <a:prstDash val="dash"/>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38,7%</a:t>
                      </a:r>
                    </a:p>
                  </a:txBody>
                  <a:tcPr marL="9525" marR="9525" marT="9525" marB="0" anchor="ctr">
                    <a:lnL w="12700" cmpd="sng">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2685669"/>
                  </a:ext>
                </a:extLst>
              </a:tr>
            </a:tbl>
          </a:graphicData>
        </a:graphic>
      </p:graphicFrame>
      <p:sp>
        <p:nvSpPr>
          <p:cNvPr id="40" name="Retângulo 39">
            <a:extLst>
              <a:ext uri="{FF2B5EF4-FFF2-40B4-BE49-F238E27FC236}">
                <a16:creationId xmlns:a16="http://schemas.microsoft.com/office/drawing/2014/main" id="{0281B55D-9DA3-2341-A2C1-992FB9683526}"/>
              </a:ext>
            </a:extLst>
          </p:cNvPr>
          <p:cNvSpPr/>
          <p:nvPr/>
        </p:nvSpPr>
        <p:spPr>
          <a:xfrm>
            <a:off x="3501776" y="737961"/>
            <a:ext cx="2139198" cy="2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CATEGORIAS RELACIONADAS:</a:t>
            </a:r>
          </a:p>
        </p:txBody>
      </p:sp>
      <p:sp>
        <p:nvSpPr>
          <p:cNvPr id="11" name="Espaço Reservado para Número de Slide 10">
            <a:extLst>
              <a:ext uri="{FF2B5EF4-FFF2-40B4-BE49-F238E27FC236}">
                <a16:creationId xmlns:a16="http://schemas.microsoft.com/office/drawing/2014/main" id="{4ADBB329-DCFC-E440-92E4-A68EF0EAFA54}"/>
              </a:ext>
            </a:extLst>
          </p:cNvPr>
          <p:cNvSpPr>
            <a:spLocks noGrp="1"/>
          </p:cNvSpPr>
          <p:nvPr>
            <p:ph type="sldNum" sz="quarter" idx="12"/>
          </p:nvPr>
        </p:nvSpPr>
        <p:spPr/>
        <p:txBody>
          <a:bodyPr/>
          <a:lstStyle/>
          <a:p>
            <a:fld id="{43ABC42C-2EE6-A647-BECA-2B7F4F43FDA2}" type="slidenum">
              <a:rPr lang="pt-BR" smtClean="0"/>
              <a:pPr/>
              <a:t>63</a:t>
            </a:fld>
            <a:endParaRPr lang="pt-BR" dirty="0"/>
          </a:p>
        </p:txBody>
      </p:sp>
      <p:sp>
        <p:nvSpPr>
          <p:cNvPr id="2" name="Título 1">
            <a:extLst>
              <a:ext uri="{FF2B5EF4-FFF2-40B4-BE49-F238E27FC236}">
                <a16:creationId xmlns:a16="http://schemas.microsoft.com/office/drawing/2014/main" id="{95463D71-DB6F-B34A-A96F-61E0DB5100BE}"/>
              </a:ext>
            </a:extLst>
          </p:cNvPr>
          <p:cNvSpPr>
            <a:spLocks noGrp="1"/>
          </p:cNvSpPr>
          <p:nvPr>
            <p:ph type="title"/>
          </p:nvPr>
        </p:nvSpPr>
        <p:spPr>
          <a:xfrm>
            <a:off x="452293" y="353768"/>
            <a:ext cx="2680657" cy="757130"/>
          </a:xfrm>
        </p:spPr>
        <p:txBody>
          <a:bodyPr/>
          <a:lstStyle/>
          <a:p>
            <a:r>
              <a:rPr lang="pt-BR" dirty="0">
                <a:solidFill>
                  <a:schemeClr val="bg1"/>
                </a:solidFill>
              </a:rPr>
              <a:t>COMENTÁRIOS ESPONTÂNEOS</a:t>
            </a:r>
          </a:p>
        </p:txBody>
      </p:sp>
      <p:sp>
        <p:nvSpPr>
          <p:cNvPr id="10" name="Espaço Reservado para Conteúdo 9">
            <a:extLst>
              <a:ext uri="{FF2B5EF4-FFF2-40B4-BE49-F238E27FC236}">
                <a16:creationId xmlns:a16="http://schemas.microsoft.com/office/drawing/2014/main" id="{668E5000-80BC-4C41-810D-15EE0DD19775}"/>
              </a:ext>
            </a:extLst>
          </p:cNvPr>
          <p:cNvSpPr>
            <a:spLocks noGrp="1"/>
          </p:cNvSpPr>
          <p:nvPr>
            <p:ph type="body" sz="quarter" idx="13"/>
          </p:nvPr>
        </p:nvSpPr>
        <p:spPr>
          <a:xfrm>
            <a:off x="452294" y="1143550"/>
            <a:ext cx="2680655" cy="677814"/>
          </a:xfrm>
        </p:spPr>
        <p:txBody>
          <a:bodyPr/>
          <a:lstStyle/>
          <a:p>
            <a:pPr marL="0" indent="0">
              <a:buNone/>
            </a:pPr>
            <a:r>
              <a:rPr lang="pt-BR" dirty="0">
                <a:solidFill>
                  <a:schemeClr val="bg1"/>
                </a:solidFill>
              </a:rPr>
              <a:t>Produtos e serviços adequados</a:t>
            </a:r>
          </a:p>
        </p:txBody>
      </p:sp>
      <p:sp>
        <p:nvSpPr>
          <p:cNvPr id="20" name="Retângulo 19">
            <a:extLst>
              <a:ext uri="{FF2B5EF4-FFF2-40B4-BE49-F238E27FC236}">
                <a16:creationId xmlns:a16="http://schemas.microsoft.com/office/drawing/2014/main" id="{5A9CF287-1DC1-2943-AA62-C9A589D078DC}"/>
              </a:ext>
            </a:extLst>
          </p:cNvPr>
          <p:cNvSpPr/>
          <p:nvPr/>
        </p:nvSpPr>
        <p:spPr>
          <a:xfrm>
            <a:off x="7248277" y="787782"/>
            <a:ext cx="1361511"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MARÇO 2020</a:t>
            </a:r>
          </a:p>
        </p:txBody>
      </p:sp>
      <p:sp>
        <p:nvSpPr>
          <p:cNvPr id="21" name="Retângulo 20">
            <a:extLst>
              <a:ext uri="{FF2B5EF4-FFF2-40B4-BE49-F238E27FC236}">
                <a16:creationId xmlns:a16="http://schemas.microsoft.com/office/drawing/2014/main" id="{B6B5325E-D8B0-3945-90E6-D78FEAED1159}"/>
              </a:ext>
            </a:extLst>
          </p:cNvPr>
          <p:cNvSpPr/>
          <p:nvPr/>
        </p:nvSpPr>
        <p:spPr>
          <a:xfrm>
            <a:off x="9526986" y="799866"/>
            <a:ext cx="543416" cy="25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UAV</a:t>
            </a:r>
          </a:p>
        </p:txBody>
      </p:sp>
      <p:sp>
        <p:nvSpPr>
          <p:cNvPr id="22" name="Retângulo 21">
            <a:extLst>
              <a:ext uri="{FF2B5EF4-FFF2-40B4-BE49-F238E27FC236}">
                <a16:creationId xmlns:a16="http://schemas.microsoft.com/office/drawing/2014/main" id="{68D4B00E-8578-8544-B0C1-F2FC759B4046}"/>
              </a:ext>
            </a:extLst>
          </p:cNvPr>
          <p:cNvSpPr/>
          <p:nvPr/>
        </p:nvSpPr>
        <p:spPr>
          <a:xfrm>
            <a:off x="10818941" y="787781"/>
            <a:ext cx="543417" cy="333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URV</a:t>
            </a:r>
          </a:p>
        </p:txBody>
      </p:sp>
      <p:cxnSp>
        <p:nvCxnSpPr>
          <p:cNvPr id="15" name="Conector Reto 14">
            <a:extLst>
              <a:ext uri="{FF2B5EF4-FFF2-40B4-BE49-F238E27FC236}">
                <a16:creationId xmlns:a16="http://schemas.microsoft.com/office/drawing/2014/main" id="{52FB0245-5E9C-5742-9B0A-7EEA3B0F71C3}"/>
              </a:ext>
            </a:extLst>
          </p:cNvPr>
          <p:cNvCxnSpPr>
            <a:cxnSpLocks/>
          </p:cNvCxnSpPr>
          <p:nvPr/>
        </p:nvCxnSpPr>
        <p:spPr>
          <a:xfrm>
            <a:off x="3580711" y="1151214"/>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57B89379-0AC6-D749-83E6-164036121EE3}"/>
              </a:ext>
            </a:extLst>
          </p:cNvPr>
          <p:cNvSpPr/>
          <p:nvPr/>
        </p:nvSpPr>
        <p:spPr>
          <a:xfrm>
            <a:off x="9168115" y="1120691"/>
            <a:ext cx="1258585"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34" name="Retângulo 233">
            <a:extLst>
              <a:ext uri="{FF2B5EF4-FFF2-40B4-BE49-F238E27FC236}">
                <a16:creationId xmlns:a16="http://schemas.microsoft.com/office/drawing/2014/main" id="{0FEF63FB-C79F-3F4E-8B2D-0207F6720ED2}"/>
              </a:ext>
            </a:extLst>
          </p:cNvPr>
          <p:cNvSpPr/>
          <p:nvPr/>
        </p:nvSpPr>
        <p:spPr>
          <a:xfrm>
            <a:off x="10485740" y="1120691"/>
            <a:ext cx="125858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9FEBC662-E524-A14B-977D-E99A7AD55E45}"/>
              </a:ext>
            </a:extLst>
          </p:cNvPr>
          <p:cNvGrpSpPr/>
          <p:nvPr/>
        </p:nvGrpSpPr>
        <p:grpSpPr>
          <a:xfrm>
            <a:off x="6697556" y="451239"/>
            <a:ext cx="5046769" cy="266400"/>
            <a:chOff x="4043256" y="1264039"/>
            <a:chExt cx="5046769" cy="266400"/>
          </a:xfrm>
        </p:grpSpPr>
        <p:sp>
          <p:nvSpPr>
            <p:cNvPr id="23" name="Retângulo 22">
              <a:extLst>
                <a:ext uri="{FF2B5EF4-FFF2-40B4-BE49-F238E27FC236}">
                  <a16:creationId xmlns:a16="http://schemas.microsoft.com/office/drawing/2014/main" id="{EE1F853A-8FF9-7845-BF87-33DC45D01803}"/>
                </a:ext>
              </a:extLst>
            </p:cNvPr>
            <p:cNvSpPr/>
            <p:nvPr/>
          </p:nvSpPr>
          <p:spPr>
            <a:xfrm>
              <a:off x="5947989" y="1264039"/>
              <a:ext cx="1194916"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MEDIA MÓVEL</a:t>
              </a:r>
            </a:p>
          </p:txBody>
        </p:sp>
        <p:cxnSp>
          <p:nvCxnSpPr>
            <p:cNvPr id="19" name="Conector Reto 18">
              <a:extLst>
                <a:ext uri="{FF2B5EF4-FFF2-40B4-BE49-F238E27FC236}">
                  <a16:creationId xmlns:a16="http://schemas.microsoft.com/office/drawing/2014/main" id="{734DF69C-9192-4643-8224-1C933652CA4D}"/>
                </a:ext>
              </a:extLst>
            </p:cNvPr>
            <p:cNvCxnSpPr>
              <a:cxnSpLocks/>
            </p:cNvCxnSpPr>
            <p:nvPr/>
          </p:nvCxnSpPr>
          <p:spPr>
            <a:xfrm flipH="1">
              <a:off x="4043256" y="1411713"/>
              <a:ext cx="1904734"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cxnSp>
          <p:nvCxnSpPr>
            <p:cNvPr id="236" name="Conector Reto 235">
              <a:extLst>
                <a:ext uri="{FF2B5EF4-FFF2-40B4-BE49-F238E27FC236}">
                  <a16:creationId xmlns:a16="http://schemas.microsoft.com/office/drawing/2014/main" id="{666C1268-6033-4449-9056-17EE0885A5BB}"/>
                </a:ext>
              </a:extLst>
            </p:cNvPr>
            <p:cNvCxnSpPr>
              <a:cxnSpLocks/>
            </p:cNvCxnSpPr>
            <p:nvPr/>
          </p:nvCxnSpPr>
          <p:spPr>
            <a:xfrm flipH="1">
              <a:off x="7134032" y="1411713"/>
              <a:ext cx="1955993"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grpSp>
      <p:grpSp>
        <p:nvGrpSpPr>
          <p:cNvPr id="4" name="Agrupar 3">
            <a:extLst>
              <a:ext uri="{FF2B5EF4-FFF2-40B4-BE49-F238E27FC236}">
                <a16:creationId xmlns:a16="http://schemas.microsoft.com/office/drawing/2014/main" id="{41D6C75E-C08F-1D4E-82F2-07637C4E9C8A}"/>
              </a:ext>
            </a:extLst>
          </p:cNvPr>
          <p:cNvGrpSpPr/>
          <p:nvPr/>
        </p:nvGrpSpPr>
        <p:grpSpPr>
          <a:xfrm>
            <a:off x="6430088" y="6117940"/>
            <a:ext cx="2785549" cy="517643"/>
            <a:chOff x="6418937" y="6129091"/>
            <a:chExt cx="2785549" cy="517643"/>
          </a:xfrm>
        </p:grpSpPr>
        <p:sp>
          <p:nvSpPr>
            <p:cNvPr id="37" name="Retângulo 36">
              <a:extLst>
                <a:ext uri="{FF2B5EF4-FFF2-40B4-BE49-F238E27FC236}">
                  <a16:creationId xmlns:a16="http://schemas.microsoft.com/office/drawing/2014/main" id="{8DEB0969-9EF5-874E-852E-EB6CF93A8518}"/>
                </a:ext>
              </a:extLst>
            </p:cNvPr>
            <p:cNvSpPr/>
            <p:nvPr/>
          </p:nvSpPr>
          <p:spPr>
            <a:xfrm>
              <a:off x="7453167" y="6248672"/>
              <a:ext cx="480145" cy="99813"/>
            </a:xfrm>
            <a:prstGeom prst="rect">
              <a:avLst/>
            </a:prstGeom>
            <a:solidFill>
              <a:srgbClr val="72F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39" name="Text Placeholder 33">
              <a:extLst>
                <a:ext uri="{FF2B5EF4-FFF2-40B4-BE49-F238E27FC236}">
                  <a16:creationId xmlns:a16="http://schemas.microsoft.com/office/drawing/2014/main" id="{19684EAB-10E2-484E-B43D-2EAA7043CCEA}"/>
                </a:ext>
              </a:extLst>
            </p:cNvPr>
            <p:cNvSpPr txBox="1">
              <a:spLocks/>
            </p:cNvSpPr>
            <p:nvPr/>
          </p:nvSpPr>
          <p:spPr>
            <a:xfrm>
              <a:off x="7438522"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Positivo</a:t>
              </a:r>
            </a:p>
          </p:txBody>
        </p:sp>
        <p:sp>
          <p:nvSpPr>
            <p:cNvPr id="41" name="Retângulo 40">
              <a:extLst>
                <a:ext uri="{FF2B5EF4-FFF2-40B4-BE49-F238E27FC236}">
                  <a16:creationId xmlns:a16="http://schemas.microsoft.com/office/drawing/2014/main" id="{E4962173-79BE-E44A-AFB0-6DA7ED04E553}"/>
                </a:ext>
              </a:extLst>
            </p:cNvPr>
            <p:cNvSpPr/>
            <p:nvPr/>
          </p:nvSpPr>
          <p:spPr>
            <a:xfrm>
              <a:off x="8032701" y="6248672"/>
              <a:ext cx="480145" cy="998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2" name="Text Placeholder 33">
              <a:extLst>
                <a:ext uri="{FF2B5EF4-FFF2-40B4-BE49-F238E27FC236}">
                  <a16:creationId xmlns:a16="http://schemas.microsoft.com/office/drawing/2014/main" id="{77102A81-9CFB-8442-8014-0893A8BC55E9}"/>
                </a:ext>
              </a:extLst>
            </p:cNvPr>
            <p:cNvSpPr txBox="1">
              <a:spLocks/>
            </p:cNvSpPr>
            <p:nvPr/>
          </p:nvSpPr>
          <p:spPr>
            <a:xfrm>
              <a:off x="8053348"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Neutro</a:t>
              </a:r>
            </a:p>
          </p:txBody>
        </p:sp>
        <p:sp>
          <p:nvSpPr>
            <p:cNvPr id="43" name="Retângulo 42">
              <a:extLst>
                <a:ext uri="{FF2B5EF4-FFF2-40B4-BE49-F238E27FC236}">
                  <a16:creationId xmlns:a16="http://schemas.microsoft.com/office/drawing/2014/main" id="{601F5216-8521-834B-B6E4-B7B035B12961}"/>
                </a:ext>
              </a:extLst>
            </p:cNvPr>
            <p:cNvSpPr/>
            <p:nvPr/>
          </p:nvSpPr>
          <p:spPr>
            <a:xfrm>
              <a:off x="8602289" y="6248672"/>
              <a:ext cx="480145" cy="99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4" name="Text Placeholder 33">
              <a:extLst>
                <a:ext uri="{FF2B5EF4-FFF2-40B4-BE49-F238E27FC236}">
                  <a16:creationId xmlns:a16="http://schemas.microsoft.com/office/drawing/2014/main" id="{48F9C98A-E6C3-2A42-B518-FE25A6ADD90B}"/>
                </a:ext>
              </a:extLst>
            </p:cNvPr>
            <p:cNvSpPr txBox="1">
              <a:spLocks/>
            </p:cNvSpPr>
            <p:nvPr/>
          </p:nvSpPr>
          <p:spPr>
            <a:xfrm>
              <a:off x="8564141" y="6388912"/>
              <a:ext cx="640345" cy="25782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Negativo</a:t>
              </a:r>
            </a:p>
          </p:txBody>
        </p:sp>
        <p:grpSp>
          <p:nvGrpSpPr>
            <p:cNvPr id="3" name="Agrupar 2">
              <a:extLst>
                <a:ext uri="{FF2B5EF4-FFF2-40B4-BE49-F238E27FC236}">
                  <a16:creationId xmlns:a16="http://schemas.microsoft.com/office/drawing/2014/main" id="{070D5CFF-918B-0244-9D5B-21EE40C4DE5F}"/>
                </a:ext>
              </a:extLst>
            </p:cNvPr>
            <p:cNvGrpSpPr/>
            <p:nvPr/>
          </p:nvGrpSpPr>
          <p:grpSpPr>
            <a:xfrm>
              <a:off x="6418937" y="6129091"/>
              <a:ext cx="950178" cy="316610"/>
              <a:chOff x="6017495" y="6129091"/>
              <a:chExt cx="950178" cy="316610"/>
            </a:xfrm>
          </p:grpSpPr>
          <p:sp>
            <p:nvSpPr>
              <p:cNvPr id="235" name="Retângulo 234">
                <a:extLst>
                  <a:ext uri="{FF2B5EF4-FFF2-40B4-BE49-F238E27FC236}">
                    <a16:creationId xmlns:a16="http://schemas.microsoft.com/office/drawing/2014/main" id="{A1959D7B-E683-DD4F-9BB6-0852BE168964}"/>
                  </a:ext>
                </a:extLst>
              </p:cNvPr>
              <p:cNvSpPr/>
              <p:nvPr/>
            </p:nvSpPr>
            <p:spPr>
              <a:xfrm>
                <a:off x="6327328" y="6129091"/>
                <a:ext cx="640345" cy="31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spc="40" dirty="0">
                    <a:solidFill>
                      <a:schemeClr val="bg1"/>
                    </a:solidFill>
                    <a:latin typeface="Segoe UI" panose="020B0502040204020203" pitchFamily="34" charset="0"/>
                    <a:cs typeface="Segoe UI" panose="020B0502040204020203" pitchFamily="34" charset="0"/>
                  </a:rPr>
                  <a:t>TEOR:</a:t>
                </a:r>
              </a:p>
            </p:txBody>
          </p:sp>
          <p:cxnSp>
            <p:nvCxnSpPr>
              <p:cNvPr id="238" name="Conector Reto 237">
                <a:extLst>
                  <a:ext uri="{FF2B5EF4-FFF2-40B4-BE49-F238E27FC236}">
                    <a16:creationId xmlns:a16="http://schemas.microsoft.com/office/drawing/2014/main" id="{B07936A7-C11F-C843-A5AB-118E2F18D345}"/>
                  </a:ext>
                </a:extLst>
              </p:cNvPr>
              <p:cNvCxnSpPr>
                <a:cxnSpLocks/>
              </p:cNvCxnSpPr>
              <p:nvPr/>
            </p:nvCxnSpPr>
            <p:spPr>
              <a:xfrm>
                <a:off x="6017495" y="6445701"/>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39" name="Agrupar 238">
            <a:extLst>
              <a:ext uri="{FF2B5EF4-FFF2-40B4-BE49-F238E27FC236}">
                <a16:creationId xmlns:a16="http://schemas.microsoft.com/office/drawing/2014/main" id="{790EFD2D-F466-EA45-9BB2-2A5D87BB0AEC}"/>
              </a:ext>
            </a:extLst>
          </p:cNvPr>
          <p:cNvGrpSpPr/>
          <p:nvPr/>
        </p:nvGrpSpPr>
        <p:grpSpPr>
          <a:xfrm>
            <a:off x="9618729" y="6231930"/>
            <a:ext cx="2350717" cy="340003"/>
            <a:chOff x="8487128" y="6110177"/>
            <a:chExt cx="3312093" cy="479054"/>
          </a:xfrm>
        </p:grpSpPr>
        <p:pic>
          <p:nvPicPr>
            <p:cNvPr id="240" name="Imagem 239">
              <a:extLst>
                <a:ext uri="{FF2B5EF4-FFF2-40B4-BE49-F238E27FC236}">
                  <a16:creationId xmlns:a16="http://schemas.microsoft.com/office/drawing/2014/main" id="{4C18C913-30E4-4646-A621-291012206672}"/>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241" name="Imagem 240">
              <a:extLst>
                <a:ext uri="{FF2B5EF4-FFF2-40B4-BE49-F238E27FC236}">
                  <a16:creationId xmlns:a16="http://schemas.microsoft.com/office/drawing/2014/main" id="{3CD5E83F-5531-CE42-B4FF-B64D6DFA10B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34" name="Espaço Reservado para Texto 3">
            <a:extLst>
              <a:ext uri="{FF2B5EF4-FFF2-40B4-BE49-F238E27FC236}">
                <a16:creationId xmlns:a16="http://schemas.microsoft.com/office/drawing/2014/main" id="{85599BF0-4719-F448-8863-66EF2F54BCAD}"/>
              </a:ext>
            </a:extLst>
          </p:cNvPr>
          <p:cNvSpPr txBox="1">
            <a:spLocks/>
          </p:cNvSpPr>
          <p:nvPr/>
        </p:nvSpPr>
        <p:spPr>
          <a:xfrm>
            <a:off x="11111750" y="113555"/>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6" name="Gráfico 35">
            <a:extLst>
              <a:ext uri="{FF2B5EF4-FFF2-40B4-BE49-F238E27FC236}">
                <a16:creationId xmlns:a16="http://schemas.microsoft.com/office/drawing/2014/main" id="{4F93AA6F-FAE4-0844-AA41-B92A4752B4D5}"/>
              </a:ext>
            </a:extLst>
          </p:cNvPr>
          <p:cNvGraphicFramePr>
            <a:graphicFrameLocks/>
          </p:cNvGraphicFramePr>
          <p:nvPr/>
        </p:nvGraphicFramePr>
        <p:xfrm>
          <a:off x="7462013" y="1487037"/>
          <a:ext cx="1875600" cy="3883925"/>
        </p:xfrm>
        <a:graphic>
          <a:graphicData uri="http://schemas.openxmlformats.org/drawingml/2006/chart">
            <c:chart xmlns:c="http://schemas.openxmlformats.org/drawingml/2006/chart" xmlns:r="http://schemas.openxmlformats.org/officeDocument/2006/relationships" r:id="rId4"/>
          </a:graphicData>
        </a:graphic>
      </p:graphicFrame>
      <p:sp>
        <p:nvSpPr>
          <p:cNvPr id="45" name="Espaço Reservado para Texto 3">
            <a:extLst>
              <a:ext uri="{FF2B5EF4-FFF2-40B4-BE49-F238E27FC236}">
                <a16:creationId xmlns:a16="http://schemas.microsoft.com/office/drawing/2014/main" id="{059FE027-EDD4-4D5E-B2D1-48512A2C6086}"/>
              </a:ext>
            </a:extLst>
          </p:cNvPr>
          <p:cNvSpPr txBox="1">
            <a:spLocks/>
          </p:cNvSpPr>
          <p:nvPr/>
        </p:nvSpPr>
        <p:spPr>
          <a:xfrm>
            <a:off x="458788" y="1977383"/>
            <a:ext cx="2458337" cy="3519810"/>
          </a:xfrm>
          <a:prstGeom prst="rect">
            <a:avLst/>
          </a:prstGeom>
        </p:spPr>
        <p:txBody>
          <a:bodyPr vert="horz"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dirty="0">
                <a:solidFill>
                  <a:schemeClr val="bg1"/>
                </a:solidFill>
              </a:rPr>
              <a:t>Dos 64% de comentários espontâneos da pesquisa, 41% são referentes a </a:t>
            </a:r>
            <a:r>
              <a:rPr lang="pt-BR" i="1" dirty="0">
                <a:solidFill>
                  <a:schemeClr val="bg1"/>
                </a:solidFill>
              </a:rPr>
              <a:t>Produtos e serviços adequados</a:t>
            </a:r>
            <a:r>
              <a:rPr lang="pt-BR" dirty="0">
                <a:solidFill>
                  <a:schemeClr val="bg1"/>
                </a:solidFill>
              </a:rPr>
              <a:t>, com elevado teor negativo (maioria de reclamações).</a:t>
            </a:r>
          </a:p>
          <a:p>
            <a:r>
              <a:rPr lang="pt-BR" dirty="0">
                <a:solidFill>
                  <a:schemeClr val="bg1"/>
                </a:solidFill>
              </a:rPr>
              <a:t>Clientes UAV são mais impactados pela dificuldade de acesso a produtos como crédito e limites, enquanto mais de 2/3 dos clientes URV que reclamam sobre produtos, queixam-se dos preços do Banco.</a:t>
            </a:r>
          </a:p>
        </p:txBody>
      </p:sp>
    </p:spTree>
    <p:extLst>
      <p:ext uri="{BB962C8B-B14F-4D97-AF65-F5344CB8AC3E}">
        <p14:creationId xmlns:p14="http://schemas.microsoft.com/office/powerpoint/2010/main" val="751081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Uma imagem contendo pessoa, no interior, mulher, segurando&#10;&#10;Descrição gerada automaticamente">
            <a:extLst>
              <a:ext uri="{FF2B5EF4-FFF2-40B4-BE49-F238E27FC236}">
                <a16:creationId xmlns:a16="http://schemas.microsoft.com/office/drawing/2014/main" id="{FBA5354E-D752-2245-AA66-45D10364AA4D}"/>
              </a:ext>
            </a:extLst>
          </p:cNvPr>
          <p:cNvPicPr>
            <a:picLocks noChangeAspect="1"/>
          </p:cNvPicPr>
          <p:nvPr/>
        </p:nvPicPr>
        <p:blipFill>
          <a:blip r:embed="rId2"/>
          <a:stretch>
            <a:fillRect/>
          </a:stretch>
        </p:blipFill>
        <p:spPr>
          <a:xfrm>
            <a:off x="1417764" y="0"/>
            <a:ext cx="6426200"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8236888" y="2839024"/>
            <a:ext cx="3048433" cy="865685"/>
          </a:xfrm>
        </p:spPr>
        <p:txBody>
          <a:bodyPr>
            <a:normAutofit fontScale="90000"/>
          </a:bodyPr>
          <a:lstStyle/>
          <a:p>
            <a:r>
              <a:rPr lang="pt-BR" dirty="0"/>
              <a:t>CONVENIÊNCIA E PRATICIDADE</a:t>
            </a:r>
            <a:endParaRPr lang="pt-BR" b="0" dirty="0">
              <a:latin typeface="Segoe Pro SemiLight" panose="020B04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9359901" y="3704709"/>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787399"/>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70" name="Imagem 69">
            <a:extLst>
              <a:ext uri="{FF2B5EF4-FFF2-40B4-BE49-F238E27FC236}">
                <a16:creationId xmlns:a16="http://schemas.microsoft.com/office/drawing/2014/main" id="{BAD3E099-7B07-1B4F-83DE-31975779523A}"/>
              </a:ext>
            </a:extLst>
          </p:cNvPr>
          <p:cNvPicPr>
            <a:picLocks noChangeAspect="1"/>
          </p:cNvPicPr>
          <p:nvPr/>
        </p:nvPicPr>
        <p:blipFill>
          <a:blip r:embed="rId3"/>
          <a:stretch>
            <a:fillRect/>
          </a:stretch>
        </p:blipFill>
        <p:spPr>
          <a:xfrm>
            <a:off x="10560266" y="2253293"/>
            <a:ext cx="514564" cy="514564"/>
          </a:xfrm>
          <a:prstGeom prst="rect">
            <a:avLst/>
          </a:prstGeom>
        </p:spPr>
      </p:pic>
      <p:sp>
        <p:nvSpPr>
          <p:cNvPr id="11" name="Título 3">
            <a:extLst>
              <a:ext uri="{FF2B5EF4-FFF2-40B4-BE49-F238E27FC236}">
                <a16:creationId xmlns:a16="http://schemas.microsoft.com/office/drawing/2014/main" id="{31F6FEA0-DE3A-764F-8479-EA9775222D3E}"/>
              </a:ext>
            </a:extLst>
          </p:cNvPr>
          <p:cNvSpPr txBox="1">
            <a:spLocks/>
          </p:cNvSpPr>
          <p:nvPr/>
        </p:nvSpPr>
        <p:spPr>
          <a:xfrm rot="16200000">
            <a:off x="-807476" y="304403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segundo maior impacto</a:t>
            </a:r>
            <a:endParaRPr lang="pt-BR" sz="3600" b="0" dirty="0">
              <a:solidFill>
                <a:schemeClr val="bg1"/>
              </a:solidFill>
              <a:latin typeface="Segoe Pro SemiLight" panose="020B0402040204020203" pitchFamily="34" charset="0"/>
            </a:endParaRPr>
          </a:p>
        </p:txBody>
      </p:sp>
      <p:sp>
        <p:nvSpPr>
          <p:cNvPr id="13" name="Espaço Reservado para Texto 3">
            <a:extLst>
              <a:ext uri="{FF2B5EF4-FFF2-40B4-BE49-F238E27FC236}">
                <a16:creationId xmlns:a16="http://schemas.microsoft.com/office/drawing/2014/main" id="{1A073304-0669-C342-BB0D-D4B31136CA1C}"/>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892481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49060" y="-15361"/>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23" name="Gráfico 122">
            <a:extLst>
              <a:ext uri="{FF2B5EF4-FFF2-40B4-BE49-F238E27FC236}">
                <a16:creationId xmlns:a16="http://schemas.microsoft.com/office/drawing/2014/main" id="{B65B1FFB-5BEC-4B1D-9029-8991F09069C2}"/>
              </a:ext>
            </a:extLst>
          </p:cNvPr>
          <p:cNvGraphicFramePr>
            <a:graphicFrameLocks/>
          </p:cNvGraphicFramePr>
          <p:nvPr/>
        </p:nvGraphicFramePr>
        <p:xfrm>
          <a:off x="778308" y="1591196"/>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4" name="Gráfico 123">
            <a:extLst>
              <a:ext uri="{FF2B5EF4-FFF2-40B4-BE49-F238E27FC236}">
                <a16:creationId xmlns:a16="http://schemas.microsoft.com/office/drawing/2014/main" id="{92D365BE-E4E4-421A-8288-AADDE0DDCBE8}"/>
              </a:ext>
            </a:extLst>
          </p:cNvPr>
          <p:cNvGraphicFramePr>
            <a:graphicFrameLocks/>
          </p:cNvGraphicFramePr>
          <p:nvPr/>
        </p:nvGraphicFramePr>
        <p:xfrm>
          <a:off x="4483543" y="1587522"/>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5" name="Gráfico 124">
            <a:extLst>
              <a:ext uri="{FF2B5EF4-FFF2-40B4-BE49-F238E27FC236}">
                <a16:creationId xmlns:a16="http://schemas.microsoft.com/office/drawing/2014/main" id="{00F3825F-3E74-4A6D-849F-4AF96641AC94}"/>
              </a:ext>
            </a:extLst>
          </p:cNvPr>
          <p:cNvGraphicFramePr>
            <a:graphicFrameLocks/>
          </p:cNvGraphicFramePr>
          <p:nvPr/>
        </p:nvGraphicFramePr>
        <p:xfrm>
          <a:off x="8136910" y="1574803"/>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Agrupar 78">
            <a:extLst>
              <a:ext uri="{FF2B5EF4-FFF2-40B4-BE49-F238E27FC236}">
                <a16:creationId xmlns:a16="http://schemas.microsoft.com/office/drawing/2014/main" id="{01A36646-22A1-EC4A-9E6C-2D0EB3AE21FB}"/>
              </a:ext>
            </a:extLst>
          </p:cNvPr>
          <p:cNvGrpSpPr/>
          <p:nvPr/>
        </p:nvGrpSpPr>
        <p:grpSpPr>
          <a:xfrm>
            <a:off x="827540" y="1544449"/>
            <a:ext cx="2974570" cy="2244888"/>
            <a:chOff x="453244" y="1838776"/>
            <a:chExt cx="2974570" cy="2244888"/>
          </a:xfrm>
        </p:grpSpPr>
        <p:sp>
          <p:nvSpPr>
            <p:cNvPr id="83" name="Retângulo 82">
              <a:extLst>
                <a:ext uri="{FF2B5EF4-FFF2-40B4-BE49-F238E27FC236}">
                  <a16:creationId xmlns:a16="http://schemas.microsoft.com/office/drawing/2014/main" id="{7A41C1B3-5245-D644-8773-C5FACE27AE8C}"/>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Colchete Duplo 83">
              <a:extLst>
                <a:ext uri="{FF2B5EF4-FFF2-40B4-BE49-F238E27FC236}">
                  <a16:creationId xmlns:a16="http://schemas.microsoft.com/office/drawing/2014/main" id="{930ECC9A-F33F-144E-9213-44546D55D725}"/>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CaixaDeTexto 84">
              <a:extLst>
                <a:ext uri="{FF2B5EF4-FFF2-40B4-BE49-F238E27FC236}">
                  <a16:creationId xmlns:a16="http://schemas.microsoft.com/office/drawing/2014/main" id="{0488DC03-F3AF-164D-ADC7-FCE536A19E56}"/>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86" name="CaixaDeTexto 85">
              <a:extLst>
                <a:ext uri="{FF2B5EF4-FFF2-40B4-BE49-F238E27FC236}">
                  <a16:creationId xmlns:a16="http://schemas.microsoft.com/office/drawing/2014/main" id="{81E5108A-F617-874D-939C-46DB2015B3F3}"/>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87" name="CaixaDeTexto 86">
              <a:extLst>
                <a:ext uri="{FF2B5EF4-FFF2-40B4-BE49-F238E27FC236}">
                  <a16:creationId xmlns:a16="http://schemas.microsoft.com/office/drawing/2014/main" id="{29D2984D-3C4C-914A-86D4-2D0DA9022B42}"/>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88" name="CaixaDeTexto 87">
              <a:extLst>
                <a:ext uri="{FF2B5EF4-FFF2-40B4-BE49-F238E27FC236}">
                  <a16:creationId xmlns:a16="http://schemas.microsoft.com/office/drawing/2014/main" id="{97C21115-F1FD-B844-8DBB-116C7B286013}"/>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89" name="CaixaDeTexto 88">
              <a:extLst>
                <a:ext uri="{FF2B5EF4-FFF2-40B4-BE49-F238E27FC236}">
                  <a16:creationId xmlns:a16="http://schemas.microsoft.com/office/drawing/2014/main" id="{E11BB4F8-E594-424B-8B44-59C828BA32BA}"/>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90" name="CaixaDeTexto 89">
              <a:extLst>
                <a:ext uri="{FF2B5EF4-FFF2-40B4-BE49-F238E27FC236}">
                  <a16:creationId xmlns:a16="http://schemas.microsoft.com/office/drawing/2014/main" id="{B3EC064C-39E0-3148-9A9C-293B467C8781}"/>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91" name="Agrupar 90">
            <a:extLst>
              <a:ext uri="{FF2B5EF4-FFF2-40B4-BE49-F238E27FC236}">
                <a16:creationId xmlns:a16="http://schemas.microsoft.com/office/drawing/2014/main" id="{20516860-D23A-6341-B6FE-B8951FC30E8B}"/>
              </a:ext>
            </a:extLst>
          </p:cNvPr>
          <p:cNvGrpSpPr/>
          <p:nvPr/>
        </p:nvGrpSpPr>
        <p:grpSpPr>
          <a:xfrm>
            <a:off x="4574164" y="1544449"/>
            <a:ext cx="2974570" cy="2244888"/>
            <a:chOff x="453244" y="1838776"/>
            <a:chExt cx="2974570" cy="2244888"/>
          </a:xfrm>
        </p:grpSpPr>
        <p:sp>
          <p:nvSpPr>
            <p:cNvPr id="92" name="Retângulo 91">
              <a:extLst>
                <a:ext uri="{FF2B5EF4-FFF2-40B4-BE49-F238E27FC236}">
                  <a16:creationId xmlns:a16="http://schemas.microsoft.com/office/drawing/2014/main" id="{192A0BBB-B2A8-F449-8860-415C34F71403}"/>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olchete Duplo 92">
              <a:extLst>
                <a:ext uri="{FF2B5EF4-FFF2-40B4-BE49-F238E27FC236}">
                  <a16:creationId xmlns:a16="http://schemas.microsoft.com/office/drawing/2014/main" id="{FAF0DA4D-D4A0-E24C-99EA-24AD2F41163F}"/>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CaixaDeTexto 93">
              <a:extLst>
                <a:ext uri="{FF2B5EF4-FFF2-40B4-BE49-F238E27FC236}">
                  <a16:creationId xmlns:a16="http://schemas.microsoft.com/office/drawing/2014/main" id="{A20DD006-D2D9-BD40-810B-7AEEF9BE321F}"/>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5" name="CaixaDeTexto 94">
              <a:extLst>
                <a:ext uri="{FF2B5EF4-FFF2-40B4-BE49-F238E27FC236}">
                  <a16:creationId xmlns:a16="http://schemas.microsoft.com/office/drawing/2014/main" id="{26FA4EA1-6B4E-E242-B37F-3B8A4439666B}"/>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0" name="CaixaDeTexto 109">
              <a:extLst>
                <a:ext uri="{FF2B5EF4-FFF2-40B4-BE49-F238E27FC236}">
                  <a16:creationId xmlns:a16="http://schemas.microsoft.com/office/drawing/2014/main" id="{3E5FAE50-827C-9144-83D2-8EC321140F30}"/>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1" name="CaixaDeTexto 110">
              <a:extLst>
                <a:ext uri="{FF2B5EF4-FFF2-40B4-BE49-F238E27FC236}">
                  <a16:creationId xmlns:a16="http://schemas.microsoft.com/office/drawing/2014/main" id="{064DEC9B-FEDE-A44B-8CDB-7837ECFF2EFA}"/>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12" name="CaixaDeTexto 111">
              <a:extLst>
                <a:ext uri="{FF2B5EF4-FFF2-40B4-BE49-F238E27FC236}">
                  <a16:creationId xmlns:a16="http://schemas.microsoft.com/office/drawing/2014/main" id="{911EDBEE-A784-2149-8D76-11770E123C90}"/>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13" name="CaixaDeTexto 112">
              <a:extLst>
                <a:ext uri="{FF2B5EF4-FFF2-40B4-BE49-F238E27FC236}">
                  <a16:creationId xmlns:a16="http://schemas.microsoft.com/office/drawing/2014/main" id="{FAB552D3-9866-D54F-B974-E39F567CFBEC}"/>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14" name="Agrupar 113">
            <a:extLst>
              <a:ext uri="{FF2B5EF4-FFF2-40B4-BE49-F238E27FC236}">
                <a16:creationId xmlns:a16="http://schemas.microsoft.com/office/drawing/2014/main" id="{04602477-14D6-AA44-91F0-BE808A50DEB0}"/>
              </a:ext>
            </a:extLst>
          </p:cNvPr>
          <p:cNvGrpSpPr/>
          <p:nvPr/>
        </p:nvGrpSpPr>
        <p:grpSpPr>
          <a:xfrm>
            <a:off x="8223064" y="1544449"/>
            <a:ext cx="2974570" cy="2244888"/>
            <a:chOff x="453244" y="1838776"/>
            <a:chExt cx="2974570" cy="2244888"/>
          </a:xfrm>
        </p:grpSpPr>
        <p:sp>
          <p:nvSpPr>
            <p:cNvPr id="115" name="Retângulo 114">
              <a:extLst>
                <a:ext uri="{FF2B5EF4-FFF2-40B4-BE49-F238E27FC236}">
                  <a16:creationId xmlns:a16="http://schemas.microsoft.com/office/drawing/2014/main" id="{AC740F6C-EF55-844E-99C1-6A0760C38BA7}"/>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Colchete Duplo 115">
              <a:extLst>
                <a:ext uri="{FF2B5EF4-FFF2-40B4-BE49-F238E27FC236}">
                  <a16:creationId xmlns:a16="http://schemas.microsoft.com/office/drawing/2014/main" id="{1A4E2063-B66C-5F45-9F66-46B2E96B8125}"/>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CaixaDeTexto 116">
              <a:extLst>
                <a:ext uri="{FF2B5EF4-FFF2-40B4-BE49-F238E27FC236}">
                  <a16:creationId xmlns:a16="http://schemas.microsoft.com/office/drawing/2014/main" id="{861DA15B-5A83-A245-85C1-062A15E8D34F}"/>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18" name="CaixaDeTexto 117">
              <a:extLst>
                <a:ext uri="{FF2B5EF4-FFF2-40B4-BE49-F238E27FC236}">
                  <a16:creationId xmlns:a16="http://schemas.microsoft.com/office/drawing/2014/main" id="{B1C8AD4F-0431-A746-927D-B102D93E8083}"/>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19" name="CaixaDeTexto 118">
              <a:extLst>
                <a:ext uri="{FF2B5EF4-FFF2-40B4-BE49-F238E27FC236}">
                  <a16:creationId xmlns:a16="http://schemas.microsoft.com/office/drawing/2014/main" id="{C158BF94-2E94-5040-8FEB-98367BFBBA68}"/>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0" name="CaixaDeTexto 119">
              <a:extLst>
                <a:ext uri="{FF2B5EF4-FFF2-40B4-BE49-F238E27FC236}">
                  <a16:creationId xmlns:a16="http://schemas.microsoft.com/office/drawing/2014/main" id="{F9B0E059-98E2-9B40-A420-50513D979660}"/>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1" name="CaixaDeTexto 120">
              <a:extLst>
                <a:ext uri="{FF2B5EF4-FFF2-40B4-BE49-F238E27FC236}">
                  <a16:creationId xmlns:a16="http://schemas.microsoft.com/office/drawing/2014/main" id="{8E15E721-09E0-2C42-AC37-687079F77D09}"/>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22" name="CaixaDeTexto 121">
              <a:extLst>
                <a:ext uri="{FF2B5EF4-FFF2-40B4-BE49-F238E27FC236}">
                  <a16:creationId xmlns:a16="http://schemas.microsoft.com/office/drawing/2014/main" id="{27540A8B-6FD7-EE44-983E-EA6983BB9F60}"/>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584992"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400" b="1" i="0" u="none" strike="noStrike" kern="1200" cap="none" spc="350" normalizeH="0" baseline="0" noProof="0" dirty="0">
                <a:ln>
                  <a:noFill/>
                </a:ln>
                <a:solidFill>
                  <a:prstClr val="white"/>
                </a:solidFill>
                <a:effectLst/>
                <a:uLnTx/>
                <a:uFillTx/>
                <a:latin typeface="Segoe UI" panose="020B0502040204020203" pitchFamily="34" charset="0"/>
                <a:ea typeface="+mj-ea"/>
              </a:rPr>
              <a:t>CONVENIÊNCIA E PRATICIDADE</a:t>
            </a:r>
            <a:endParaRPr kumimoji="0" lang="pt-BR" sz="2400" b="0" i="0" u="none" strike="noStrike" kern="1200" cap="none" spc="350" normalizeH="0" baseline="0" noProof="0" dirty="0">
              <a:ln>
                <a:noFill/>
              </a:ln>
              <a:solidFill>
                <a:prstClr val="white"/>
              </a:solidFill>
              <a:effectLst/>
              <a:uLnTx/>
              <a:uFillTx/>
              <a:latin typeface="Segoe Pro SemiLight" panose="020B0402040204020203" pitchFamily="34" charset="0"/>
              <a:ea typeface="+mj-ea"/>
            </a:endParaRP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IMPACTO NO NPS</a:t>
            </a:r>
            <a:b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NECESSIDADES NÃO ATENDIDAS </a:t>
            </a:r>
            <a:b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COMENTÁRIOS </a:t>
            </a:r>
            <a:r>
              <a:rPr kumimoji="0" lang="pt-BR"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ESPONTÂNEOS</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882735" cy="523220"/>
            <a:chOff x="4350432" y="3924135"/>
            <a:chExt cx="5882735"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29" y="3924135"/>
              <a:ext cx="845104" cy="523220"/>
            </a:xfrm>
            <a:prstGeom prst="rect">
              <a:avLst/>
            </a:prstGeom>
            <a:noFill/>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white">
                      <a:alpha val="50000"/>
                    </a:prstClr>
                  </a:solidFill>
                  <a:effectLst/>
                  <a:uLnTx/>
                  <a:uFillTx/>
                  <a:latin typeface="Segoe UI" panose="020B0502040204020203" pitchFamily="34" charset="0"/>
                  <a:ea typeface="+mn-ea"/>
                  <a:cs typeface="Segoe UI" panose="020B0502040204020203" pitchFamily="34" charset="0"/>
                </a:rPr>
                <a:t>80,1</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0" y="3924135"/>
              <a:ext cx="845104" cy="523220"/>
            </a:xfrm>
            <a:prstGeom prst="rect">
              <a:avLst/>
            </a:prstGeom>
            <a:noFill/>
          </p:spPr>
          <p:txBody>
            <a:bodyPr wrap="non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white">
                      <a:alpha val="50000"/>
                    </a:prstClr>
                  </a:solidFill>
                  <a:effectLst/>
                  <a:uLnTx/>
                  <a:uFillTx/>
                  <a:latin typeface="Segoe UI" panose="020B0502040204020203" pitchFamily="34" charset="0"/>
                  <a:ea typeface="+mn-ea"/>
                  <a:cs typeface="Segoe UI" panose="020B0502040204020203" pitchFamily="34" charset="0"/>
                </a:rPr>
                <a:t>91,5</a:t>
              </a:r>
            </a:p>
          </p:txBody>
        </p:sp>
        <p:grpSp>
          <p:nvGrpSpPr>
            <p:cNvPr id="161" name="Agrupar 160">
              <a:extLst>
                <a:ext uri="{FF2B5EF4-FFF2-40B4-BE49-F238E27FC236}">
                  <a16:creationId xmlns:a16="http://schemas.microsoft.com/office/drawing/2014/main" id="{19BF7896-3F84-B448-801B-06EB4335A47A}"/>
                </a:ext>
              </a:extLst>
            </p:cNvPr>
            <p:cNvGrpSpPr/>
            <p:nvPr/>
          </p:nvGrpSpPr>
          <p:grpSpPr>
            <a:xfrm>
              <a:off x="9820417" y="4004549"/>
              <a:ext cx="412750" cy="412750"/>
              <a:chOff x="774935" y="3522090"/>
              <a:chExt cx="412750" cy="412750"/>
            </a:xfrm>
          </p:grpSpPr>
          <p:sp>
            <p:nvSpPr>
              <p:cNvPr id="162" name="Retângulo Arredondado 161">
                <a:extLst>
                  <a:ext uri="{FF2B5EF4-FFF2-40B4-BE49-F238E27FC236}">
                    <a16:creationId xmlns:a16="http://schemas.microsoft.com/office/drawing/2014/main" id="{7E028C32-59D9-6747-BFA2-722F90826982}"/>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31881" y="3597564"/>
                <a:ext cx="320644" cy="256166"/>
              </a:xfrm>
              <a:prstGeom prst="rect">
                <a:avLst/>
              </a:prstGeom>
            </p:spPr>
          </p:pic>
        </p:grpSp>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Benchmarking</a:t>
              </a: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4291705346"/>
              </p:ext>
            </p:extLst>
          </p:nvPr>
        </p:nvGraphicFramePr>
        <p:xfrm>
          <a:off x="628475"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pitchFamily="34" charset="0"/>
                        </a:rPr>
                        <a:t>UAV: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pitchFamily="34" charset="0"/>
                        </a:rPr>
                        <a:t> 76,4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pitchFamily="34" charset="0"/>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pitchFamily="34" charset="0"/>
                        </a:rPr>
                        <a:t> 77,8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05" name="Tabela 104">
            <a:extLst>
              <a:ext uri="{FF2B5EF4-FFF2-40B4-BE49-F238E27FC236}">
                <a16:creationId xmlns:a16="http://schemas.microsoft.com/office/drawing/2014/main" id="{CC74B49F-1708-1243-B656-7A567410EB03}"/>
              </a:ext>
            </a:extLst>
          </p:cNvPr>
          <p:cNvGraphicFramePr>
            <a:graphicFrameLocks noGrp="1"/>
          </p:cNvGraphicFramePr>
          <p:nvPr>
            <p:extLst>
              <p:ext uri="{D42A27DB-BD31-4B8C-83A1-F6EECF244321}">
                <p14:modId xmlns:p14="http://schemas.microsoft.com/office/powerpoint/2010/main" val="1323358886"/>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16%</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15%</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118CE7"/>
                          </a:solidFill>
                          <a:effectLst/>
                          <a:latin typeface="Wingdings 3" pitchFamily="2" charset="2"/>
                        </a:rPr>
                        <a:t>p</a:t>
                      </a:r>
                      <a:endParaRPr lang="pt-BR" sz="13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pitchFamily="34" charset="0"/>
                        </a:rPr>
                        <a:t>3%</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3909834849"/>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18%</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13%</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17%</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2800" b="1" i="0" dirty="0">
                          <a:solidFill>
                            <a:schemeClr val="bg1"/>
                          </a:solidFill>
                          <a:latin typeface="Segoe UI" panose="020B0502040204020203" pitchFamily="34" charset="0"/>
                          <a:cs typeface="Segoe UI" panose="020B0502040204020203" pitchFamily="34" charset="0"/>
                        </a:rPr>
                        <a:t>16%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21%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pSp>
        <p:nvGrpSpPr>
          <p:cNvPr id="170" name="Agrupar 169">
            <a:extLst>
              <a:ext uri="{FF2B5EF4-FFF2-40B4-BE49-F238E27FC236}">
                <a16:creationId xmlns:a16="http://schemas.microsoft.com/office/drawing/2014/main" id="{FEA40BD7-8149-3648-BA7F-4439B388E3E7}"/>
              </a:ext>
            </a:extLst>
          </p:cNvPr>
          <p:cNvGrpSpPr/>
          <p:nvPr/>
        </p:nvGrpSpPr>
        <p:grpSpPr>
          <a:xfrm>
            <a:off x="913747" y="925457"/>
            <a:ext cx="2851689" cy="662450"/>
            <a:chOff x="514051" y="1219784"/>
            <a:chExt cx="2851689" cy="662450"/>
          </a:xfrm>
        </p:grpSpPr>
        <p:sp>
          <p:nvSpPr>
            <p:cNvPr id="171" name="CaixaDeTexto 170">
              <a:extLst>
                <a:ext uri="{FF2B5EF4-FFF2-40B4-BE49-F238E27FC236}">
                  <a16:creationId xmlns:a16="http://schemas.microsoft.com/office/drawing/2014/main" id="{0AE31008-A469-B548-B02B-F06F27280C43}"/>
                </a:ext>
              </a:extLst>
            </p:cNvPr>
            <p:cNvSpPr txBox="1"/>
            <p:nvPr/>
          </p:nvSpPr>
          <p:spPr>
            <a:xfrm>
              <a:off x="698972" y="1292295"/>
              <a:ext cx="1066483" cy="52322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MÉDIA </a:t>
              </a:r>
              <a:b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MÓVEL </a:t>
              </a:r>
              <a:r>
                <a:rPr kumimoji="0" lang="pt-BR" sz="1400" b="1" i="0" u="none" strike="noStrike" kern="1200" cap="none" spc="0" normalizeH="0" baseline="0" noProof="0" dirty="0">
                  <a:ln>
                    <a:noFill/>
                  </a:ln>
                  <a:solidFill>
                    <a:srgbClr val="E9B540"/>
                  </a:solidFill>
                  <a:effectLst/>
                  <a:uLnTx/>
                  <a:uFillTx/>
                  <a:latin typeface="Segoe UI" panose="020B0502040204020203" pitchFamily="34" charset="0"/>
                  <a:ea typeface="+mn-ea"/>
                  <a:cs typeface="Segoe UI" panose="020B0502040204020203" pitchFamily="34" charset="0"/>
                </a:rPr>
                <a:t>BB</a:t>
              </a:r>
            </a:p>
          </p:txBody>
        </p:sp>
        <p:sp>
          <p:nvSpPr>
            <p:cNvPr id="172" name="Retângulo 171">
              <a:extLst>
                <a:ext uri="{FF2B5EF4-FFF2-40B4-BE49-F238E27FC236}">
                  <a16:creationId xmlns:a16="http://schemas.microsoft.com/office/drawing/2014/main" id="{4D982E21-766A-994D-8FAF-0ADB87EDF4FC}"/>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tângulo 172">
              <a:extLst>
                <a:ext uri="{FF2B5EF4-FFF2-40B4-BE49-F238E27FC236}">
                  <a16:creationId xmlns:a16="http://schemas.microsoft.com/office/drawing/2014/main" id="{F15EDED2-C30F-2F49-97A1-1AA4FA79D9B0}"/>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4" name="Agrupar 173">
            <a:extLst>
              <a:ext uri="{FF2B5EF4-FFF2-40B4-BE49-F238E27FC236}">
                <a16:creationId xmlns:a16="http://schemas.microsoft.com/office/drawing/2014/main" id="{CF8F48D4-36B3-DC4B-AF11-3DD7714F3C91}"/>
              </a:ext>
            </a:extLst>
          </p:cNvPr>
          <p:cNvGrpSpPr/>
          <p:nvPr/>
        </p:nvGrpSpPr>
        <p:grpSpPr>
          <a:xfrm>
            <a:off x="4626688" y="925457"/>
            <a:ext cx="2851689" cy="662450"/>
            <a:chOff x="514051" y="1219784"/>
            <a:chExt cx="2851689" cy="662450"/>
          </a:xfrm>
        </p:grpSpPr>
        <p:sp>
          <p:nvSpPr>
            <p:cNvPr id="175" name="CaixaDeTexto 174">
              <a:extLst>
                <a:ext uri="{FF2B5EF4-FFF2-40B4-BE49-F238E27FC236}">
                  <a16:creationId xmlns:a16="http://schemas.microsoft.com/office/drawing/2014/main" id="{F86A2D0E-9CFB-8342-9F37-FCFC0A2C0887}"/>
                </a:ext>
              </a:extLst>
            </p:cNvPr>
            <p:cNvSpPr txBox="1"/>
            <p:nvPr/>
          </p:nvSpPr>
          <p:spPr>
            <a:xfrm>
              <a:off x="634816" y="1308921"/>
              <a:ext cx="1486542" cy="46166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t>CONCORRÊNCIA</a:t>
              </a:r>
              <a:br>
                <a:rPr kumimoji="0" lang="pt-BR" sz="1200" b="0"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br>
              <a:r>
                <a:rPr kumimoji="0" lang="pt-BR" sz="1200" b="1" i="0" u="none" strike="noStrike" kern="1200" cap="none" spc="0" normalizeH="0" baseline="0" noProof="0" dirty="0">
                  <a:ln>
                    <a:noFill/>
                  </a:ln>
                  <a:solidFill>
                    <a:srgbClr val="F17E72"/>
                  </a:solidFill>
                  <a:effectLst/>
                  <a:uLnTx/>
                  <a:uFillTx/>
                  <a:latin typeface="Segoe UI" panose="020B0502040204020203" pitchFamily="34" charset="0"/>
                  <a:ea typeface="+mn-ea"/>
                  <a:cs typeface="Segoe UI" panose="020B0502040204020203" pitchFamily="34" charset="0"/>
                </a:rPr>
                <a:t>TRADICIONAL</a:t>
              </a:r>
            </a:p>
          </p:txBody>
        </p:sp>
        <p:sp>
          <p:nvSpPr>
            <p:cNvPr id="176" name="Retângulo 175">
              <a:extLst>
                <a:ext uri="{FF2B5EF4-FFF2-40B4-BE49-F238E27FC236}">
                  <a16:creationId xmlns:a16="http://schemas.microsoft.com/office/drawing/2014/main" id="{BA8330EF-2E13-784A-B6FB-6DA6C06DFA80}"/>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tângulo 176">
              <a:extLst>
                <a:ext uri="{FF2B5EF4-FFF2-40B4-BE49-F238E27FC236}">
                  <a16:creationId xmlns:a16="http://schemas.microsoft.com/office/drawing/2014/main" id="{F9704E3E-8C57-5F42-9327-0F9B1CF985C8}"/>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8" name="Agrupar 177">
            <a:extLst>
              <a:ext uri="{FF2B5EF4-FFF2-40B4-BE49-F238E27FC236}">
                <a16:creationId xmlns:a16="http://schemas.microsoft.com/office/drawing/2014/main" id="{8B91D3E1-2B03-AD45-AD56-391B9D70BB2A}"/>
              </a:ext>
            </a:extLst>
          </p:cNvPr>
          <p:cNvGrpSpPr/>
          <p:nvPr/>
        </p:nvGrpSpPr>
        <p:grpSpPr>
          <a:xfrm>
            <a:off x="8281938" y="925457"/>
            <a:ext cx="2851689" cy="662450"/>
            <a:chOff x="514051" y="1219784"/>
            <a:chExt cx="2851689" cy="662450"/>
          </a:xfrm>
        </p:grpSpPr>
        <p:sp>
          <p:nvSpPr>
            <p:cNvPr id="179" name="CaixaDeTexto 178">
              <a:extLst>
                <a:ext uri="{FF2B5EF4-FFF2-40B4-BE49-F238E27FC236}">
                  <a16:creationId xmlns:a16="http://schemas.microsoft.com/office/drawing/2014/main" id="{BFDBD190-A930-1947-8AD9-231BC01C107D}"/>
                </a:ext>
              </a:extLst>
            </p:cNvPr>
            <p:cNvSpPr txBox="1"/>
            <p:nvPr/>
          </p:nvSpPr>
          <p:spPr>
            <a:xfrm>
              <a:off x="634816" y="1308921"/>
              <a:ext cx="1486542" cy="46166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t>CONCORRÊNCIA</a:t>
              </a:r>
              <a:br>
                <a:rPr kumimoji="0" lang="pt-BR" sz="1200" b="0"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br>
              <a:r>
                <a:rPr kumimoji="0" lang="pt-BR" sz="1200" b="1" i="0" u="none" strike="noStrike" kern="1200" cap="none" spc="0" normalizeH="0" baseline="0" noProof="0" dirty="0">
                  <a:ln>
                    <a:noFill/>
                  </a:ln>
                  <a:solidFill>
                    <a:srgbClr val="00DEAA"/>
                  </a:solidFill>
                  <a:effectLst/>
                  <a:uLnTx/>
                  <a:uFillTx/>
                  <a:latin typeface="Segoe UI" panose="020B0502040204020203" pitchFamily="34" charset="0"/>
                  <a:ea typeface="+mn-ea"/>
                  <a:cs typeface="Segoe UI" panose="020B0502040204020203" pitchFamily="34" charset="0"/>
                </a:rPr>
                <a:t>DIGITAL</a:t>
              </a:r>
            </a:p>
          </p:txBody>
        </p:sp>
        <p:sp>
          <p:nvSpPr>
            <p:cNvPr id="180" name="Retângulo 179">
              <a:extLst>
                <a:ext uri="{FF2B5EF4-FFF2-40B4-BE49-F238E27FC236}">
                  <a16:creationId xmlns:a16="http://schemas.microsoft.com/office/drawing/2014/main" id="{D67CC276-B349-2C4F-A131-45EACE0FFDC4}"/>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tângulo 180">
              <a:extLst>
                <a:ext uri="{FF2B5EF4-FFF2-40B4-BE49-F238E27FC236}">
                  <a16:creationId xmlns:a16="http://schemas.microsoft.com/office/drawing/2014/main" id="{014EB53F-EF06-F543-A1AE-B34170742827}"/>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82" name="Tabela 181">
            <a:extLst>
              <a:ext uri="{FF2B5EF4-FFF2-40B4-BE49-F238E27FC236}">
                <a16:creationId xmlns:a16="http://schemas.microsoft.com/office/drawing/2014/main" id="{71BFCACF-4BE3-DC48-86A8-A35807C4F12F}"/>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76,6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77,0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88,6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84" name="Tabela 183">
            <a:extLst>
              <a:ext uri="{FF2B5EF4-FFF2-40B4-BE49-F238E27FC236}">
                <a16:creationId xmlns:a16="http://schemas.microsoft.com/office/drawing/2014/main" id="{2DD3BDE5-6F30-2F44-8AEA-938FF2D1A737}"/>
              </a:ext>
            </a:extLst>
          </p:cNvPr>
          <p:cNvGraphicFramePr>
            <a:graphicFrameLocks noGrp="1"/>
          </p:cNvGraphicFramePr>
          <p:nvPr>
            <p:extLst>
              <p:ext uri="{D42A27DB-BD31-4B8C-83A1-F6EECF244321}">
                <p14:modId xmlns:p14="http://schemas.microsoft.com/office/powerpoint/2010/main" val="3796829483"/>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21%</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21%</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rgbClr val="118CE7"/>
                          </a:solidFill>
                          <a:effectLst/>
                          <a:latin typeface="Wingdings 3" pitchFamily="2" charset="2"/>
                        </a:rPr>
                        <a:t>p</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4%</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fr-FR" sz="1400" b="1" dirty="0">
                          <a:solidFill>
                            <a:srgbClr val="C80000"/>
                          </a:solidFill>
                          <a:latin typeface="Wingdings 3" pitchFamily="2" charset="2"/>
                          <a:ea typeface="+mn-ea"/>
                          <a:cs typeface="Segoe UI" panose="020B0502040204020203" pitchFamily="34" charset="0"/>
                        </a:rPr>
                        <a:t>q</a:t>
                      </a:r>
                      <a:endParaRPr lang="pt-BR" sz="14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mn-ea"/>
                          <a:cs typeface="Segoe UI" panose="020B0502040204020203" pitchFamily="34" charset="0"/>
                        </a:rPr>
                        <a:t> 2%</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78" name="Espaço Reservado para Texto 3">
            <a:extLst>
              <a:ext uri="{FF2B5EF4-FFF2-40B4-BE49-F238E27FC236}">
                <a16:creationId xmlns:a16="http://schemas.microsoft.com/office/drawing/2014/main" id="{40199CA4-FD41-DA48-918C-C86956C3AC02}"/>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27" name="CaixaDeTexto 126">
            <a:extLst>
              <a:ext uri="{FF2B5EF4-FFF2-40B4-BE49-F238E27FC236}">
                <a16:creationId xmlns:a16="http://schemas.microsoft.com/office/drawing/2014/main" id="{5139697A-F51C-5941-AABC-FEFF8C279830}"/>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pic>
        <p:nvPicPr>
          <p:cNvPr id="80" name="Imagem 79">
            <a:extLst>
              <a:ext uri="{FF2B5EF4-FFF2-40B4-BE49-F238E27FC236}">
                <a16:creationId xmlns:a16="http://schemas.microsoft.com/office/drawing/2014/main" id="{E26FD69C-6E9F-6C46-BAFA-83B22F195F07}"/>
              </a:ext>
            </a:extLst>
          </p:cNvPr>
          <p:cNvPicPr>
            <a:picLocks noChangeAspect="1"/>
          </p:cNvPicPr>
          <p:nvPr/>
        </p:nvPicPr>
        <p:blipFill>
          <a:blip r:embed="rId8"/>
          <a:stretch>
            <a:fillRect/>
          </a:stretch>
        </p:blipFill>
        <p:spPr>
          <a:xfrm>
            <a:off x="6794858" y="4032733"/>
            <a:ext cx="382648" cy="382648"/>
          </a:xfrm>
          <a:prstGeom prst="rect">
            <a:avLst/>
          </a:prstGeom>
        </p:spPr>
      </p:pic>
    </p:spTree>
    <p:extLst>
      <p:ext uri="{BB962C8B-B14F-4D97-AF65-F5344CB8AC3E}">
        <p14:creationId xmlns:p14="http://schemas.microsoft.com/office/powerpoint/2010/main" val="3035063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CONVENIÊNCIA E PRATICIDADE</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0035"/>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29" name="Table 19">
            <a:extLst>
              <a:ext uri="{FF2B5EF4-FFF2-40B4-BE49-F238E27FC236}">
                <a16:creationId xmlns:a16="http://schemas.microsoft.com/office/drawing/2014/main" id="{826F9C92-2929-B547-B4A1-5C6130373E21}"/>
              </a:ext>
            </a:extLst>
          </p:cNvPr>
          <p:cNvGraphicFramePr>
            <a:graphicFrameLocks noGrp="1"/>
          </p:cNvGraphicFramePr>
          <p:nvPr>
            <p:extLst>
              <p:ext uri="{D42A27DB-BD31-4B8C-83A1-F6EECF244321}">
                <p14:modId xmlns:p14="http://schemas.microsoft.com/office/powerpoint/2010/main" val="1881381402"/>
              </p:ext>
            </p:extLst>
          </p:nvPr>
        </p:nvGraphicFramePr>
        <p:xfrm>
          <a:off x="452294" y="1879599"/>
          <a:ext cx="10996768" cy="2342821"/>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537274">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603418">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Disponibilidade de diversos canais para movimentação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7618">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Funcionalidades que ajudem e simplifiquem a gestão do seu dinheiro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4511">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Solução dos assuntos bancários sem ter que ir a agencia*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4" name="Espaço Reservado para Texto 3">
            <a:extLst>
              <a:ext uri="{FF2B5EF4-FFF2-40B4-BE49-F238E27FC236}">
                <a16:creationId xmlns:a16="http://schemas.microsoft.com/office/drawing/2014/main" id="{5DA1FBD6-33B1-B74B-B103-37C32F910F9A}"/>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6" name="Tabela 35">
            <a:extLst>
              <a:ext uri="{FF2B5EF4-FFF2-40B4-BE49-F238E27FC236}">
                <a16:creationId xmlns:a16="http://schemas.microsoft.com/office/drawing/2014/main" id="{EFE17FB4-17DD-EF4A-9189-84950E3F7B30}"/>
              </a:ext>
            </a:extLst>
          </p:cNvPr>
          <p:cNvGraphicFramePr>
            <a:graphicFrameLocks noGrp="1"/>
          </p:cNvGraphicFramePr>
          <p:nvPr>
            <p:extLst>
              <p:ext uri="{D42A27DB-BD31-4B8C-83A1-F6EECF244321}">
                <p14:modId xmlns:p14="http://schemas.microsoft.com/office/powerpoint/2010/main" val="3323016744"/>
              </p:ext>
            </p:extLst>
          </p:nvPr>
        </p:nvGraphicFramePr>
        <p:xfrm>
          <a:off x="448217" y="4289216"/>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3,7</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6,2</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9" name="Agrupar 88">
            <a:extLst>
              <a:ext uri="{FF2B5EF4-FFF2-40B4-BE49-F238E27FC236}">
                <a16:creationId xmlns:a16="http://schemas.microsoft.com/office/drawing/2014/main" id="{DC13AFAB-5323-F844-93BC-00AFA05D8E5E}"/>
              </a:ext>
            </a:extLst>
          </p:cNvPr>
          <p:cNvGrpSpPr/>
          <p:nvPr/>
        </p:nvGrpSpPr>
        <p:grpSpPr>
          <a:xfrm>
            <a:off x="0" y="6064595"/>
            <a:ext cx="12192000" cy="793405"/>
            <a:chOff x="0" y="6064595"/>
            <a:chExt cx="12192000" cy="793405"/>
          </a:xfrm>
        </p:grpSpPr>
        <p:sp>
          <p:nvSpPr>
            <p:cNvPr id="90" name="Retângulo 89">
              <a:extLst>
                <a:ext uri="{FF2B5EF4-FFF2-40B4-BE49-F238E27FC236}">
                  <a16:creationId xmlns:a16="http://schemas.microsoft.com/office/drawing/2014/main" id="{43C346EA-A4CC-2343-A1EA-C751C5E66323}"/>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 Placeholder 33">
              <a:extLst>
                <a:ext uri="{FF2B5EF4-FFF2-40B4-BE49-F238E27FC236}">
                  <a16:creationId xmlns:a16="http://schemas.microsoft.com/office/drawing/2014/main" id="{99E6C545-F0DD-1642-8ADF-324F13CEE41F}"/>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92" name="Agrupar 4">
              <a:extLst>
                <a:ext uri="{FF2B5EF4-FFF2-40B4-BE49-F238E27FC236}">
                  <a16:creationId xmlns:a16="http://schemas.microsoft.com/office/drawing/2014/main" id="{B162855F-F1D5-C245-81F2-1CE598B3CA43}"/>
                </a:ext>
              </a:extLst>
            </p:cNvPr>
            <p:cNvGrpSpPr/>
            <p:nvPr/>
          </p:nvGrpSpPr>
          <p:grpSpPr>
            <a:xfrm>
              <a:off x="6591092" y="6126614"/>
              <a:ext cx="2021906" cy="307777"/>
              <a:chOff x="632939" y="6000804"/>
              <a:chExt cx="2021906" cy="307777"/>
            </a:xfrm>
          </p:grpSpPr>
          <p:grpSp>
            <p:nvGrpSpPr>
              <p:cNvPr id="97" name="Grupo 43">
                <a:extLst>
                  <a:ext uri="{FF2B5EF4-FFF2-40B4-BE49-F238E27FC236}">
                    <a16:creationId xmlns:a16="http://schemas.microsoft.com/office/drawing/2014/main" id="{BFEFBD47-119C-024B-AD6C-8460F8D80B5A}"/>
                  </a:ext>
                </a:extLst>
              </p:cNvPr>
              <p:cNvGrpSpPr/>
              <p:nvPr/>
            </p:nvGrpSpPr>
            <p:grpSpPr>
              <a:xfrm>
                <a:off x="632939" y="6000804"/>
                <a:ext cx="779179" cy="307777"/>
                <a:chOff x="2916432" y="6375771"/>
                <a:chExt cx="779179" cy="307777"/>
              </a:xfrm>
            </p:grpSpPr>
            <p:sp>
              <p:nvSpPr>
                <p:cNvPr id="104" name="Title 1">
                  <a:extLst>
                    <a:ext uri="{FF2B5EF4-FFF2-40B4-BE49-F238E27FC236}">
                      <a16:creationId xmlns:a16="http://schemas.microsoft.com/office/drawing/2014/main" id="{C2EF32AC-972D-4440-9E6E-D8A5863B6E30}"/>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5" name="Rectangle 24">
                  <a:extLst>
                    <a:ext uri="{FF2B5EF4-FFF2-40B4-BE49-F238E27FC236}">
                      <a16:creationId xmlns:a16="http://schemas.microsoft.com/office/drawing/2014/main" id="{88DBDF5C-DFB2-C64B-BD5A-C229EC60B1D3}"/>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8" name="Grupo 47">
                <a:extLst>
                  <a:ext uri="{FF2B5EF4-FFF2-40B4-BE49-F238E27FC236}">
                    <a16:creationId xmlns:a16="http://schemas.microsoft.com/office/drawing/2014/main" id="{8EF984AE-BD80-CB46-BE93-518A75248892}"/>
                  </a:ext>
                </a:extLst>
              </p:cNvPr>
              <p:cNvGrpSpPr/>
              <p:nvPr/>
            </p:nvGrpSpPr>
            <p:grpSpPr>
              <a:xfrm>
                <a:off x="1306542" y="6000804"/>
                <a:ext cx="739630" cy="307777"/>
                <a:chOff x="3762616" y="6375771"/>
                <a:chExt cx="739630" cy="307777"/>
              </a:xfrm>
            </p:grpSpPr>
            <p:sp>
              <p:nvSpPr>
                <p:cNvPr id="102" name="Rectangle 25">
                  <a:extLst>
                    <a:ext uri="{FF2B5EF4-FFF2-40B4-BE49-F238E27FC236}">
                      <a16:creationId xmlns:a16="http://schemas.microsoft.com/office/drawing/2014/main" id="{AE2E8C01-ECD3-CA4C-BB1D-06DD1B20E0ED}"/>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3" name="Title 1">
                  <a:extLst>
                    <a:ext uri="{FF2B5EF4-FFF2-40B4-BE49-F238E27FC236}">
                      <a16:creationId xmlns:a16="http://schemas.microsoft.com/office/drawing/2014/main" id="{C1175021-591D-4544-89CF-CC1A72FC3B07}"/>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9" name="Grupo 48">
                <a:extLst>
                  <a:ext uri="{FF2B5EF4-FFF2-40B4-BE49-F238E27FC236}">
                    <a16:creationId xmlns:a16="http://schemas.microsoft.com/office/drawing/2014/main" id="{430149D3-816D-B84E-8145-0EA4755363C8}"/>
                  </a:ext>
                </a:extLst>
              </p:cNvPr>
              <p:cNvGrpSpPr/>
              <p:nvPr/>
            </p:nvGrpSpPr>
            <p:grpSpPr>
              <a:xfrm>
                <a:off x="1940566" y="6000804"/>
                <a:ext cx="714279" cy="307777"/>
                <a:chOff x="4590559" y="6375771"/>
                <a:chExt cx="714279" cy="307777"/>
              </a:xfrm>
            </p:grpSpPr>
            <p:sp>
              <p:nvSpPr>
                <p:cNvPr id="100" name="Rectangle 26">
                  <a:extLst>
                    <a:ext uri="{FF2B5EF4-FFF2-40B4-BE49-F238E27FC236}">
                      <a16:creationId xmlns:a16="http://schemas.microsoft.com/office/drawing/2014/main" id="{D88C65D1-B845-964C-9748-04258C839CC5}"/>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01" name="Title 1">
                  <a:extLst>
                    <a:ext uri="{FF2B5EF4-FFF2-40B4-BE49-F238E27FC236}">
                      <a16:creationId xmlns:a16="http://schemas.microsoft.com/office/drawing/2014/main" id="{73B2A5B9-F3B3-0F40-8E09-CA379A6FF339}"/>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3" name="Agrupar 92">
              <a:extLst>
                <a:ext uri="{FF2B5EF4-FFF2-40B4-BE49-F238E27FC236}">
                  <a16:creationId xmlns:a16="http://schemas.microsoft.com/office/drawing/2014/main" id="{5DBEDCCF-FFB0-A043-9C7A-0BEAD70434AF}"/>
                </a:ext>
              </a:extLst>
            </p:cNvPr>
            <p:cNvGrpSpPr/>
            <p:nvPr/>
          </p:nvGrpSpPr>
          <p:grpSpPr>
            <a:xfrm>
              <a:off x="8625676" y="6110177"/>
              <a:ext cx="3312093" cy="479054"/>
              <a:chOff x="8487128" y="6110177"/>
              <a:chExt cx="3312093" cy="479054"/>
            </a:xfrm>
          </p:grpSpPr>
          <p:pic>
            <p:nvPicPr>
              <p:cNvPr id="95" name="Imagem 94">
                <a:extLst>
                  <a:ext uri="{FF2B5EF4-FFF2-40B4-BE49-F238E27FC236}">
                    <a16:creationId xmlns:a16="http://schemas.microsoft.com/office/drawing/2014/main" id="{E1C01B61-ABC5-754A-BE26-9779FA096FA1}"/>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6" name="Imagem 95">
                <a:extLst>
                  <a:ext uri="{FF2B5EF4-FFF2-40B4-BE49-F238E27FC236}">
                    <a16:creationId xmlns:a16="http://schemas.microsoft.com/office/drawing/2014/main" id="{939A48E9-C5AD-7F42-8175-A26BA87AE0A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4" name="Text Placeholder 33">
              <a:extLst>
                <a:ext uri="{FF2B5EF4-FFF2-40B4-BE49-F238E27FC236}">
                  <a16:creationId xmlns:a16="http://schemas.microsoft.com/office/drawing/2014/main" id="{E390773B-8B29-2849-8CB9-286838947D3D}"/>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598262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CONVENIÊNCIA E PRATICIDADE</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4142"/>
            <a:ext cx="11281559" cy="381771"/>
          </a:xfrm>
        </p:spPr>
        <p:txBody>
          <a:bodyPr/>
          <a:lstStyle/>
          <a:p>
            <a:r>
              <a:rPr lang="pt-BR" dirty="0"/>
              <a:t>Detalhamento questões de qualidade – UAV e URV</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30" name="Table 19">
            <a:extLst>
              <a:ext uri="{FF2B5EF4-FFF2-40B4-BE49-F238E27FC236}">
                <a16:creationId xmlns:a16="http://schemas.microsoft.com/office/drawing/2014/main" id="{DF34EFBB-7CC7-2148-BC7B-FD1835EE734A}"/>
              </a:ext>
            </a:extLst>
          </p:cNvPr>
          <p:cNvGraphicFramePr>
            <a:graphicFrameLocks noGrp="1"/>
          </p:cNvGraphicFramePr>
          <p:nvPr>
            <p:extLst>
              <p:ext uri="{D42A27DB-BD31-4B8C-83A1-F6EECF244321}">
                <p14:modId xmlns:p14="http://schemas.microsoft.com/office/powerpoint/2010/main" val="384500630"/>
              </p:ext>
            </p:extLst>
          </p:nvPr>
        </p:nvGraphicFramePr>
        <p:xfrm>
          <a:off x="452294" y="1879599"/>
          <a:ext cx="10996768" cy="2328966"/>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537274">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89563">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Disponibilidade de diversos canais para movimentação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7618">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Funcionalidades que ajudem e simplifiquem a gestão do seu dinheiro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4511">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Solução dos assuntos bancários sem ter que ir a agencia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2" name="Espaço Reservado para Texto 3">
            <a:extLst>
              <a:ext uri="{FF2B5EF4-FFF2-40B4-BE49-F238E27FC236}">
                <a16:creationId xmlns:a16="http://schemas.microsoft.com/office/drawing/2014/main" id="{C02E35C7-EAB4-604C-90CF-1AD31040460D}"/>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6" name="Tabela 35">
            <a:extLst>
              <a:ext uri="{FF2B5EF4-FFF2-40B4-BE49-F238E27FC236}">
                <a16:creationId xmlns:a16="http://schemas.microsoft.com/office/drawing/2014/main" id="{9DD8056A-251F-A14C-BE26-7806EC27936E}"/>
              </a:ext>
            </a:extLst>
          </p:cNvPr>
          <p:cNvGraphicFramePr>
            <a:graphicFrameLocks noGrp="1"/>
          </p:cNvGraphicFramePr>
          <p:nvPr>
            <p:extLst>
              <p:ext uri="{D42A27DB-BD31-4B8C-83A1-F6EECF244321}">
                <p14:modId xmlns:p14="http://schemas.microsoft.com/office/powerpoint/2010/main" val="755415403"/>
              </p:ext>
            </p:extLst>
          </p:nvPr>
        </p:nvGraphicFramePr>
        <p:xfrm>
          <a:off x="448217" y="4289216"/>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1,2</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2,2</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2" name="Agrupar 81">
            <a:extLst>
              <a:ext uri="{FF2B5EF4-FFF2-40B4-BE49-F238E27FC236}">
                <a16:creationId xmlns:a16="http://schemas.microsoft.com/office/drawing/2014/main" id="{C1843C66-F847-104B-96A2-8685CC2D9F52}"/>
              </a:ext>
            </a:extLst>
          </p:cNvPr>
          <p:cNvGrpSpPr/>
          <p:nvPr/>
        </p:nvGrpSpPr>
        <p:grpSpPr>
          <a:xfrm>
            <a:off x="0" y="6064595"/>
            <a:ext cx="12192000" cy="793405"/>
            <a:chOff x="0" y="6064595"/>
            <a:chExt cx="12192000" cy="793405"/>
          </a:xfrm>
        </p:grpSpPr>
        <p:sp>
          <p:nvSpPr>
            <p:cNvPr id="83" name="Retângulo 82">
              <a:extLst>
                <a:ext uri="{FF2B5EF4-FFF2-40B4-BE49-F238E27FC236}">
                  <a16:creationId xmlns:a16="http://schemas.microsoft.com/office/drawing/2014/main" id="{60707C37-C4EE-3449-BFB3-F54D1F099549}"/>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xt Placeholder 33">
              <a:extLst>
                <a:ext uri="{FF2B5EF4-FFF2-40B4-BE49-F238E27FC236}">
                  <a16:creationId xmlns:a16="http://schemas.microsoft.com/office/drawing/2014/main" id="{B6101E5A-C63F-5748-9F8D-7FE725816E8E}"/>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5" name="Agrupar 4">
              <a:extLst>
                <a:ext uri="{FF2B5EF4-FFF2-40B4-BE49-F238E27FC236}">
                  <a16:creationId xmlns:a16="http://schemas.microsoft.com/office/drawing/2014/main" id="{3FF00715-E1AB-434B-85E1-FDF75AF9B80B}"/>
                </a:ext>
              </a:extLst>
            </p:cNvPr>
            <p:cNvGrpSpPr/>
            <p:nvPr/>
          </p:nvGrpSpPr>
          <p:grpSpPr>
            <a:xfrm>
              <a:off x="6591092" y="6126614"/>
              <a:ext cx="2021906" cy="307777"/>
              <a:chOff x="632939" y="6000804"/>
              <a:chExt cx="2021906" cy="307777"/>
            </a:xfrm>
          </p:grpSpPr>
          <p:grpSp>
            <p:nvGrpSpPr>
              <p:cNvPr id="90" name="Grupo 43">
                <a:extLst>
                  <a:ext uri="{FF2B5EF4-FFF2-40B4-BE49-F238E27FC236}">
                    <a16:creationId xmlns:a16="http://schemas.microsoft.com/office/drawing/2014/main" id="{A82205A6-FD43-5C4A-9226-90DB5128E072}"/>
                  </a:ext>
                </a:extLst>
              </p:cNvPr>
              <p:cNvGrpSpPr/>
              <p:nvPr/>
            </p:nvGrpSpPr>
            <p:grpSpPr>
              <a:xfrm>
                <a:off x="632939" y="6000804"/>
                <a:ext cx="779179" cy="307777"/>
                <a:chOff x="2916432" y="6375771"/>
                <a:chExt cx="779179" cy="307777"/>
              </a:xfrm>
            </p:grpSpPr>
            <p:sp>
              <p:nvSpPr>
                <p:cNvPr id="97" name="Title 1">
                  <a:extLst>
                    <a:ext uri="{FF2B5EF4-FFF2-40B4-BE49-F238E27FC236}">
                      <a16:creationId xmlns:a16="http://schemas.microsoft.com/office/drawing/2014/main" id="{84199D8D-59AB-F249-8FAA-C805AB75E6F1}"/>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8" name="Rectangle 24">
                  <a:extLst>
                    <a:ext uri="{FF2B5EF4-FFF2-40B4-BE49-F238E27FC236}">
                      <a16:creationId xmlns:a16="http://schemas.microsoft.com/office/drawing/2014/main" id="{EC532150-7ED8-9341-9966-7ED7EDB5FEB2}"/>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1" name="Grupo 47">
                <a:extLst>
                  <a:ext uri="{FF2B5EF4-FFF2-40B4-BE49-F238E27FC236}">
                    <a16:creationId xmlns:a16="http://schemas.microsoft.com/office/drawing/2014/main" id="{528F2530-8FDE-9E4A-94AB-A27D41C5BB06}"/>
                  </a:ext>
                </a:extLst>
              </p:cNvPr>
              <p:cNvGrpSpPr/>
              <p:nvPr/>
            </p:nvGrpSpPr>
            <p:grpSpPr>
              <a:xfrm>
                <a:off x="1306542" y="6000804"/>
                <a:ext cx="739630" cy="307777"/>
                <a:chOff x="3762616" y="6375771"/>
                <a:chExt cx="739630" cy="307777"/>
              </a:xfrm>
            </p:grpSpPr>
            <p:sp>
              <p:nvSpPr>
                <p:cNvPr id="95" name="Rectangle 25">
                  <a:extLst>
                    <a:ext uri="{FF2B5EF4-FFF2-40B4-BE49-F238E27FC236}">
                      <a16:creationId xmlns:a16="http://schemas.microsoft.com/office/drawing/2014/main" id="{AF0CBDAD-A0EE-8243-BF64-959A81878974}"/>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6" name="Title 1">
                  <a:extLst>
                    <a:ext uri="{FF2B5EF4-FFF2-40B4-BE49-F238E27FC236}">
                      <a16:creationId xmlns:a16="http://schemas.microsoft.com/office/drawing/2014/main" id="{AF47F41B-1EE9-C64B-A6EB-4A0B0EB0CA37}"/>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2" name="Grupo 48">
                <a:extLst>
                  <a:ext uri="{FF2B5EF4-FFF2-40B4-BE49-F238E27FC236}">
                    <a16:creationId xmlns:a16="http://schemas.microsoft.com/office/drawing/2014/main" id="{9F4E77AA-AADF-5F4B-A648-92FEDF5554D4}"/>
                  </a:ext>
                </a:extLst>
              </p:cNvPr>
              <p:cNvGrpSpPr/>
              <p:nvPr/>
            </p:nvGrpSpPr>
            <p:grpSpPr>
              <a:xfrm>
                <a:off x="1940566" y="6000804"/>
                <a:ext cx="714279" cy="307777"/>
                <a:chOff x="4590559" y="6375771"/>
                <a:chExt cx="714279" cy="307777"/>
              </a:xfrm>
            </p:grpSpPr>
            <p:sp>
              <p:nvSpPr>
                <p:cNvPr id="93" name="Rectangle 26">
                  <a:extLst>
                    <a:ext uri="{FF2B5EF4-FFF2-40B4-BE49-F238E27FC236}">
                      <a16:creationId xmlns:a16="http://schemas.microsoft.com/office/drawing/2014/main" id="{5C3F03A2-4324-3743-9465-8FBC359EF45E}"/>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4" name="Title 1">
                  <a:extLst>
                    <a:ext uri="{FF2B5EF4-FFF2-40B4-BE49-F238E27FC236}">
                      <a16:creationId xmlns:a16="http://schemas.microsoft.com/office/drawing/2014/main" id="{66CB3D69-E3AB-054A-A0D8-4DBC9214FA28}"/>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6" name="Agrupar 85">
              <a:extLst>
                <a:ext uri="{FF2B5EF4-FFF2-40B4-BE49-F238E27FC236}">
                  <a16:creationId xmlns:a16="http://schemas.microsoft.com/office/drawing/2014/main" id="{BCC5C138-62EA-854D-8C50-C5402E3F11D7}"/>
                </a:ext>
              </a:extLst>
            </p:cNvPr>
            <p:cNvGrpSpPr/>
            <p:nvPr/>
          </p:nvGrpSpPr>
          <p:grpSpPr>
            <a:xfrm>
              <a:off x="8625676" y="6110177"/>
              <a:ext cx="3312093" cy="479054"/>
              <a:chOff x="8487128" y="6110177"/>
              <a:chExt cx="3312093" cy="479054"/>
            </a:xfrm>
          </p:grpSpPr>
          <p:pic>
            <p:nvPicPr>
              <p:cNvPr id="88" name="Imagem 87">
                <a:extLst>
                  <a:ext uri="{FF2B5EF4-FFF2-40B4-BE49-F238E27FC236}">
                    <a16:creationId xmlns:a16="http://schemas.microsoft.com/office/drawing/2014/main" id="{92BF2A26-738F-364E-A320-B0FBC063524D}"/>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89" name="Imagem 88">
                <a:extLst>
                  <a:ext uri="{FF2B5EF4-FFF2-40B4-BE49-F238E27FC236}">
                    <a16:creationId xmlns:a16="http://schemas.microsoft.com/office/drawing/2014/main" id="{FC07CC80-70DF-9E4A-A8CE-D4EC2B47F95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7" name="Text Placeholder 33">
              <a:extLst>
                <a:ext uri="{FF2B5EF4-FFF2-40B4-BE49-F238E27FC236}">
                  <a16:creationId xmlns:a16="http://schemas.microsoft.com/office/drawing/2014/main" id="{2569D86C-71DA-844C-9AB6-B828D45F7D8F}"/>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2205693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CONVENIÊNCIA E PRATICIDADE</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2404"/>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764777933"/>
              </p:ext>
            </p:extLst>
          </p:nvPr>
        </p:nvGraphicFramePr>
        <p:xfrm>
          <a:off x="503975" y="1278520"/>
          <a:ext cx="11277189" cy="2267701"/>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396619">
                  <a:extLst>
                    <a:ext uri="{9D8B030D-6E8A-4147-A177-3AD203B41FA5}">
                      <a16:colId xmlns:a16="http://schemas.microsoft.com/office/drawing/2014/main" val="20001"/>
                    </a:ext>
                  </a:extLst>
                </a:gridCol>
                <a:gridCol w="180000">
                  <a:extLst>
                    <a:ext uri="{9D8B030D-6E8A-4147-A177-3AD203B41FA5}">
                      <a16:colId xmlns:a16="http://schemas.microsoft.com/office/drawing/2014/main" val="20003"/>
                    </a:ext>
                  </a:extLst>
                </a:gridCol>
                <a:gridCol w="252000">
                  <a:extLst>
                    <a:ext uri="{9D8B030D-6E8A-4147-A177-3AD203B41FA5}">
                      <a16:colId xmlns:a16="http://schemas.microsoft.com/office/drawing/2014/main" val="3726549766"/>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828000">
                  <a:extLst>
                    <a:ext uri="{9D8B030D-6E8A-4147-A177-3AD203B41FA5}">
                      <a16:colId xmlns:a16="http://schemas.microsoft.com/office/drawing/2014/main" val="1473867245"/>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539701">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76000">
                <a:tc>
                  <a:txBody>
                    <a:bodyPr/>
                    <a:lstStyle/>
                    <a:p>
                      <a:pPr algn="l" fontAlgn="ctr"/>
                      <a:r>
                        <a:rPr lang="pt-BR" sz="1300" b="0" i="0" u="none" strike="noStrike" dirty="0">
                          <a:solidFill>
                            <a:srgbClr val="262626"/>
                          </a:solidFill>
                          <a:effectLst/>
                          <a:latin typeface="Segoe UI" panose="020B0502040204020203" pitchFamily="34" charset="0"/>
                          <a:cs typeface="Segoe UI" panose="020B0502040204020203" pitchFamily="34" charset="0"/>
                        </a:rPr>
                        <a:t>Disponibilidade de diversos canais para movimentação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79,2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82,5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77,9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6000">
                <a:tc>
                  <a:txBody>
                    <a:bodyPr/>
                    <a:lstStyle/>
                    <a:p>
                      <a:pPr algn="l" fontAlgn="ctr"/>
                      <a:r>
                        <a:rPr lang="pt-BR" sz="1300" b="0" i="0" u="none" strike="noStrike" dirty="0">
                          <a:solidFill>
                            <a:srgbClr val="262626"/>
                          </a:solidFill>
                          <a:effectLst/>
                          <a:latin typeface="Segoe UI" panose="020B0502040204020203" pitchFamily="34" charset="0"/>
                          <a:cs typeface="Segoe UI" panose="020B0502040204020203" pitchFamily="34" charset="0"/>
                        </a:rPr>
                        <a:t>Funcionalidades que ajudem e simplifiquem a gestão do seu dinheiro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79,4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79,0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82,6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77,7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dirty="0" err="1">
                          <a:solidFill>
                            <a:srgbClr val="118CE7"/>
                          </a:solidFill>
                          <a:effectLst/>
                          <a:latin typeface="Wingdings 3" pitchFamily="2" charset="2"/>
                        </a:rPr>
                        <a:t>p</a:t>
                      </a:r>
                      <a:endParaRPr lang="pt-BR" sz="12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118CE7"/>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76,0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p>
                      <a:pPr algn="l" fontAlgn="ctr"/>
                      <a:r>
                        <a:rPr lang="pt-BR" sz="1300" b="0" i="0" u="none" strike="noStrike" dirty="0">
                          <a:solidFill>
                            <a:srgbClr val="262626"/>
                          </a:solidFill>
                          <a:effectLst/>
                          <a:latin typeface="Segoe UI" panose="020B0502040204020203" pitchFamily="34" charset="0"/>
                          <a:cs typeface="Segoe UI" panose="020B0502040204020203" pitchFamily="34" charset="0"/>
                        </a:rPr>
                        <a:t>Solução dos assuntos bancários sem ter que ir a agência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81,4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82,5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75,4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6" name="Agrupar 5">
            <a:extLst>
              <a:ext uri="{FF2B5EF4-FFF2-40B4-BE49-F238E27FC236}">
                <a16:creationId xmlns:a16="http://schemas.microsoft.com/office/drawing/2014/main" id="{B76E11FF-612A-1449-8604-E1BEC3B7E5C7}"/>
              </a:ext>
            </a:extLst>
          </p:cNvPr>
          <p:cNvGrpSpPr/>
          <p:nvPr/>
        </p:nvGrpSpPr>
        <p:grpSpPr>
          <a:xfrm>
            <a:off x="4330995" y="1782200"/>
            <a:ext cx="7528812" cy="48421"/>
            <a:chOff x="4330995" y="1748747"/>
            <a:chExt cx="7528812" cy="48421"/>
          </a:xfrm>
        </p:grpSpPr>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9" name="Agrupar 68">
            <a:extLst>
              <a:ext uri="{FF2B5EF4-FFF2-40B4-BE49-F238E27FC236}">
                <a16:creationId xmlns:a16="http://schemas.microsoft.com/office/drawing/2014/main" id="{82B77312-6A50-C946-AB96-3509C5D0F72B}"/>
              </a:ext>
            </a:extLst>
          </p:cNvPr>
          <p:cNvGrpSpPr/>
          <p:nvPr/>
        </p:nvGrpSpPr>
        <p:grpSpPr>
          <a:xfrm>
            <a:off x="9904716" y="936086"/>
            <a:ext cx="1973433" cy="308294"/>
            <a:chOff x="9157111" y="-514377"/>
            <a:chExt cx="1973433" cy="308294"/>
          </a:xfrm>
        </p:grpSpPr>
        <p:grpSp>
          <p:nvGrpSpPr>
            <p:cNvPr id="70" name="Agrupar 69">
              <a:extLst>
                <a:ext uri="{FF2B5EF4-FFF2-40B4-BE49-F238E27FC236}">
                  <a16:creationId xmlns:a16="http://schemas.microsoft.com/office/drawing/2014/main" id="{8F7B660F-AE31-764D-AEB6-CFD29406ADF8}"/>
                </a:ext>
              </a:extLst>
            </p:cNvPr>
            <p:cNvGrpSpPr/>
            <p:nvPr/>
          </p:nvGrpSpPr>
          <p:grpSpPr>
            <a:xfrm>
              <a:off x="9157111" y="-514377"/>
              <a:ext cx="957382" cy="307777"/>
              <a:chOff x="9157111" y="401174"/>
              <a:chExt cx="957382" cy="307777"/>
            </a:xfrm>
          </p:grpSpPr>
          <p:sp>
            <p:nvSpPr>
              <p:cNvPr id="74" name="Retângulo 73">
                <a:extLst>
                  <a:ext uri="{FF2B5EF4-FFF2-40B4-BE49-F238E27FC236}">
                    <a16:creationId xmlns:a16="http://schemas.microsoft.com/office/drawing/2014/main" id="{61C5694F-4CB0-8443-BD10-5FFBADFB816F}"/>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74">
                <a:extLst>
                  <a:ext uri="{FF2B5EF4-FFF2-40B4-BE49-F238E27FC236}">
                    <a16:creationId xmlns:a16="http://schemas.microsoft.com/office/drawing/2014/main" id="{922726B5-EF98-6E4A-8DC5-311C6EB3BDC3}"/>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Agrupar 70">
              <a:extLst>
                <a:ext uri="{FF2B5EF4-FFF2-40B4-BE49-F238E27FC236}">
                  <a16:creationId xmlns:a16="http://schemas.microsoft.com/office/drawing/2014/main" id="{EB1D85BB-D505-4047-9324-A75A7411ACE9}"/>
                </a:ext>
              </a:extLst>
            </p:cNvPr>
            <p:cNvGrpSpPr/>
            <p:nvPr/>
          </p:nvGrpSpPr>
          <p:grpSpPr>
            <a:xfrm>
              <a:off x="10173162" y="-513860"/>
              <a:ext cx="957382" cy="307777"/>
              <a:chOff x="9157111" y="705974"/>
              <a:chExt cx="957382" cy="307777"/>
            </a:xfrm>
          </p:grpSpPr>
          <p:sp>
            <p:nvSpPr>
              <p:cNvPr id="72" name="Retângulo 71">
                <a:extLst>
                  <a:ext uri="{FF2B5EF4-FFF2-40B4-BE49-F238E27FC236}">
                    <a16:creationId xmlns:a16="http://schemas.microsoft.com/office/drawing/2014/main" id="{54A3AFFF-9BD3-DB4F-B8D4-D6CCA3ACFBA9}"/>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72">
                <a:extLst>
                  <a:ext uri="{FF2B5EF4-FFF2-40B4-BE49-F238E27FC236}">
                    <a16:creationId xmlns:a16="http://schemas.microsoft.com/office/drawing/2014/main" id="{0E22CC17-71E2-6640-91FD-29B54B086B86}"/>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6" name="Espaço Reservado para Texto 3">
            <a:extLst>
              <a:ext uri="{FF2B5EF4-FFF2-40B4-BE49-F238E27FC236}">
                <a16:creationId xmlns:a16="http://schemas.microsoft.com/office/drawing/2014/main" id="{23515D4B-0B47-9F4D-B6F7-817BED0A1E33}"/>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6" name="Tabela 35">
            <a:extLst>
              <a:ext uri="{FF2B5EF4-FFF2-40B4-BE49-F238E27FC236}">
                <a16:creationId xmlns:a16="http://schemas.microsoft.com/office/drawing/2014/main" id="{7DFE74C2-EC99-2E43-98AC-40880C074464}"/>
              </a:ext>
            </a:extLst>
          </p:cNvPr>
          <p:cNvGraphicFramePr>
            <a:graphicFrameLocks noGrp="1"/>
          </p:cNvGraphicFramePr>
          <p:nvPr>
            <p:extLst>
              <p:ext uri="{D42A27DB-BD31-4B8C-83A1-F6EECF244321}">
                <p14:modId xmlns:p14="http://schemas.microsoft.com/office/powerpoint/2010/main" val="122610368"/>
              </p:ext>
            </p:extLst>
          </p:nvPr>
        </p:nvGraphicFramePr>
        <p:xfrm>
          <a:off x="505832" y="3575998"/>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5,6</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3,5</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3,0</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4,3</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3,9</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6,2</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78" name="Agrupar 77">
            <a:extLst>
              <a:ext uri="{FF2B5EF4-FFF2-40B4-BE49-F238E27FC236}">
                <a16:creationId xmlns:a16="http://schemas.microsoft.com/office/drawing/2014/main" id="{AABD7138-D770-AE48-B512-EA1571A84058}"/>
              </a:ext>
            </a:extLst>
          </p:cNvPr>
          <p:cNvGrpSpPr/>
          <p:nvPr/>
        </p:nvGrpSpPr>
        <p:grpSpPr>
          <a:xfrm>
            <a:off x="0" y="6064595"/>
            <a:ext cx="12192000" cy="793405"/>
            <a:chOff x="0" y="6064595"/>
            <a:chExt cx="12192000" cy="793405"/>
          </a:xfrm>
        </p:grpSpPr>
        <p:sp>
          <p:nvSpPr>
            <p:cNvPr id="79" name="Retângulo 78">
              <a:extLst>
                <a:ext uri="{FF2B5EF4-FFF2-40B4-BE49-F238E27FC236}">
                  <a16:creationId xmlns:a16="http://schemas.microsoft.com/office/drawing/2014/main" id="{2BDE98F2-FEEC-194C-8745-05E6F34449E3}"/>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 Placeholder 33">
              <a:extLst>
                <a:ext uri="{FF2B5EF4-FFF2-40B4-BE49-F238E27FC236}">
                  <a16:creationId xmlns:a16="http://schemas.microsoft.com/office/drawing/2014/main" id="{B212B3AA-925F-124C-BCD8-253C041F9C4E}"/>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1" name="Agrupar 4">
              <a:extLst>
                <a:ext uri="{FF2B5EF4-FFF2-40B4-BE49-F238E27FC236}">
                  <a16:creationId xmlns:a16="http://schemas.microsoft.com/office/drawing/2014/main" id="{6BCAB7D6-117D-EA4A-8F6F-32C9FA438AEB}"/>
                </a:ext>
              </a:extLst>
            </p:cNvPr>
            <p:cNvGrpSpPr/>
            <p:nvPr/>
          </p:nvGrpSpPr>
          <p:grpSpPr>
            <a:xfrm>
              <a:off x="6591092" y="6126614"/>
              <a:ext cx="2021906" cy="307777"/>
              <a:chOff x="632939" y="6000804"/>
              <a:chExt cx="2021906" cy="307777"/>
            </a:xfrm>
          </p:grpSpPr>
          <p:grpSp>
            <p:nvGrpSpPr>
              <p:cNvPr id="86" name="Grupo 43">
                <a:extLst>
                  <a:ext uri="{FF2B5EF4-FFF2-40B4-BE49-F238E27FC236}">
                    <a16:creationId xmlns:a16="http://schemas.microsoft.com/office/drawing/2014/main" id="{01299EB7-5A58-6740-845A-27956A8B28F8}"/>
                  </a:ext>
                </a:extLst>
              </p:cNvPr>
              <p:cNvGrpSpPr/>
              <p:nvPr/>
            </p:nvGrpSpPr>
            <p:grpSpPr>
              <a:xfrm>
                <a:off x="632939" y="6000804"/>
                <a:ext cx="779179" cy="307777"/>
                <a:chOff x="2916432" y="6375771"/>
                <a:chExt cx="779179" cy="307777"/>
              </a:xfrm>
            </p:grpSpPr>
            <p:sp>
              <p:nvSpPr>
                <p:cNvPr id="93" name="Title 1">
                  <a:extLst>
                    <a:ext uri="{FF2B5EF4-FFF2-40B4-BE49-F238E27FC236}">
                      <a16:creationId xmlns:a16="http://schemas.microsoft.com/office/drawing/2014/main" id="{EDDAD17A-BB9D-CA48-9961-90FEF452966E}"/>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4" name="Rectangle 24">
                  <a:extLst>
                    <a:ext uri="{FF2B5EF4-FFF2-40B4-BE49-F238E27FC236}">
                      <a16:creationId xmlns:a16="http://schemas.microsoft.com/office/drawing/2014/main" id="{043E11F2-B6FD-1642-A5DE-C1D7425CD673}"/>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87" name="Grupo 47">
                <a:extLst>
                  <a:ext uri="{FF2B5EF4-FFF2-40B4-BE49-F238E27FC236}">
                    <a16:creationId xmlns:a16="http://schemas.microsoft.com/office/drawing/2014/main" id="{2ED2333B-A9C2-9D42-A65D-2DC0B3514095}"/>
                  </a:ext>
                </a:extLst>
              </p:cNvPr>
              <p:cNvGrpSpPr/>
              <p:nvPr/>
            </p:nvGrpSpPr>
            <p:grpSpPr>
              <a:xfrm>
                <a:off x="1306542" y="6000804"/>
                <a:ext cx="739630" cy="307777"/>
                <a:chOff x="3762616" y="6375771"/>
                <a:chExt cx="739630" cy="307777"/>
              </a:xfrm>
            </p:grpSpPr>
            <p:sp>
              <p:nvSpPr>
                <p:cNvPr id="91" name="Rectangle 25">
                  <a:extLst>
                    <a:ext uri="{FF2B5EF4-FFF2-40B4-BE49-F238E27FC236}">
                      <a16:creationId xmlns:a16="http://schemas.microsoft.com/office/drawing/2014/main" id="{AF2F572C-38BA-724A-88BF-33897323B2DF}"/>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2" name="Title 1">
                  <a:extLst>
                    <a:ext uri="{FF2B5EF4-FFF2-40B4-BE49-F238E27FC236}">
                      <a16:creationId xmlns:a16="http://schemas.microsoft.com/office/drawing/2014/main" id="{29D557AF-753C-EA44-A5E2-9DBA1F817BCA}"/>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88" name="Grupo 48">
                <a:extLst>
                  <a:ext uri="{FF2B5EF4-FFF2-40B4-BE49-F238E27FC236}">
                    <a16:creationId xmlns:a16="http://schemas.microsoft.com/office/drawing/2014/main" id="{32C393C0-4D84-A34A-8F55-6959B730901F}"/>
                  </a:ext>
                </a:extLst>
              </p:cNvPr>
              <p:cNvGrpSpPr/>
              <p:nvPr/>
            </p:nvGrpSpPr>
            <p:grpSpPr>
              <a:xfrm>
                <a:off x="1940566" y="6000804"/>
                <a:ext cx="714279" cy="307777"/>
                <a:chOff x="4590559" y="6375771"/>
                <a:chExt cx="714279" cy="307777"/>
              </a:xfrm>
            </p:grpSpPr>
            <p:sp>
              <p:nvSpPr>
                <p:cNvPr id="89" name="Rectangle 26">
                  <a:extLst>
                    <a:ext uri="{FF2B5EF4-FFF2-40B4-BE49-F238E27FC236}">
                      <a16:creationId xmlns:a16="http://schemas.microsoft.com/office/drawing/2014/main" id="{503937BF-0BB3-A840-8A76-3C885DA0AE92}"/>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0" name="Title 1">
                  <a:extLst>
                    <a:ext uri="{FF2B5EF4-FFF2-40B4-BE49-F238E27FC236}">
                      <a16:creationId xmlns:a16="http://schemas.microsoft.com/office/drawing/2014/main" id="{F832213D-1817-9C43-A81C-8628A3C1687F}"/>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2" name="Agrupar 81">
              <a:extLst>
                <a:ext uri="{FF2B5EF4-FFF2-40B4-BE49-F238E27FC236}">
                  <a16:creationId xmlns:a16="http://schemas.microsoft.com/office/drawing/2014/main" id="{7F0CB92A-C1AC-F749-A4D7-37C0BC847A4C}"/>
                </a:ext>
              </a:extLst>
            </p:cNvPr>
            <p:cNvGrpSpPr/>
            <p:nvPr/>
          </p:nvGrpSpPr>
          <p:grpSpPr>
            <a:xfrm>
              <a:off x="8625676" y="6110177"/>
              <a:ext cx="3312093" cy="479054"/>
              <a:chOff x="8487128" y="6110177"/>
              <a:chExt cx="3312093" cy="479054"/>
            </a:xfrm>
          </p:grpSpPr>
          <p:pic>
            <p:nvPicPr>
              <p:cNvPr id="84" name="Imagem 83">
                <a:extLst>
                  <a:ext uri="{FF2B5EF4-FFF2-40B4-BE49-F238E27FC236}">
                    <a16:creationId xmlns:a16="http://schemas.microsoft.com/office/drawing/2014/main" id="{CDC8C64E-1469-7648-8682-13D154E96D3A}"/>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85" name="Imagem 84">
                <a:extLst>
                  <a:ext uri="{FF2B5EF4-FFF2-40B4-BE49-F238E27FC236}">
                    <a16:creationId xmlns:a16="http://schemas.microsoft.com/office/drawing/2014/main" id="{A5B33998-608D-6E47-939B-FD2E7EB2EC3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3" name="Text Placeholder 33">
              <a:extLst>
                <a:ext uri="{FF2B5EF4-FFF2-40B4-BE49-F238E27FC236}">
                  <a16:creationId xmlns:a16="http://schemas.microsoft.com/office/drawing/2014/main" id="{A53AD7D9-1163-5340-98E3-D2F1F730A90E}"/>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1194868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Imagem 50" descr="Homem em pé com celular na mão&#10;&#10;Descrição gerada automaticamente">
            <a:extLst>
              <a:ext uri="{FF2B5EF4-FFF2-40B4-BE49-F238E27FC236}">
                <a16:creationId xmlns:a16="http://schemas.microsoft.com/office/drawing/2014/main" id="{03E9F54B-AE0B-2C47-863C-9BD1219831F3}"/>
              </a:ext>
            </a:extLst>
          </p:cNvPr>
          <p:cNvPicPr>
            <a:picLocks noChangeAspect="1"/>
          </p:cNvPicPr>
          <p:nvPr/>
        </p:nvPicPr>
        <p:blipFill rotWithShape="1">
          <a:blip r:embed="rId3" cstate="email">
            <a:alphaModFix amt="15000"/>
            <a:extLst>
              <a:ext uri="{28A0092B-C50C-407E-A947-70E740481C1C}">
                <a14:useLocalDpi xmlns:a14="http://schemas.microsoft.com/office/drawing/2010/main"/>
              </a:ext>
            </a:extLst>
          </a:blip>
          <a:srcRect/>
          <a:stretch/>
        </p:blipFill>
        <p:spPr>
          <a:xfrm>
            <a:off x="-1" y="0"/>
            <a:ext cx="3870301"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CONVENIÊNCIA E PRATICIDADE</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51272"/>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95" name="Agrupar 94">
            <a:extLst>
              <a:ext uri="{FF2B5EF4-FFF2-40B4-BE49-F238E27FC236}">
                <a16:creationId xmlns:a16="http://schemas.microsoft.com/office/drawing/2014/main" id="{F7EA1824-848F-CA47-AFC9-4628C40C8FEC}"/>
              </a:ext>
            </a:extLst>
          </p:cNvPr>
          <p:cNvGrpSpPr/>
          <p:nvPr/>
        </p:nvGrpSpPr>
        <p:grpSpPr>
          <a:xfrm>
            <a:off x="6035733" y="2891985"/>
            <a:ext cx="994707" cy="1527452"/>
            <a:chOff x="2109192" y="2891985"/>
            <a:chExt cx="994707" cy="1434705"/>
          </a:xfrm>
        </p:grpSpPr>
        <p:cxnSp>
          <p:nvCxnSpPr>
            <p:cNvPr id="96" name="Conector Reto 95">
              <a:extLst>
                <a:ext uri="{FF2B5EF4-FFF2-40B4-BE49-F238E27FC236}">
                  <a16:creationId xmlns:a16="http://schemas.microsoft.com/office/drawing/2014/main" id="{146F859F-09D5-5643-B315-35BF29C39AB3}"/>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D9249165-1A19-BB4C-961C-AC68BF18FB2A}"/>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A8C2D3DC-7B96-9042-900D-3A49A3B3464A}"/>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9EFCA67C-BBB5-354C-80DF-05590F983200}"/>
              </a:ext>
            </a:extLst>
          </p:cNvPr>
          <p:cNvGrpSpPr/>
          <p:nvPr/>
        </p:nvGrpSpPr>
        <p:grpSpPr>
          <a:xfrm>
            <a:off x="9948827" y="2891985"/>
            <a:ext cx="1021601" cy="1527452"/>
            <a:chOff x="2082298" y="2891985"/>
            <a:chExt cx="1021601" cy="1434705"/>
          </a:xfrm>
        </p:grpSpPr>
        <p:cxnSp>
          <p:nvCxnSpPr>
            <p:cNvPr id="100" name="Conector Reto 99">
              <a:extLst>
                <a:ext uri="{FF2B5EF4-FFF2-40B4-BE49-F238E27FC236}">
                  <a16:creationId xmlns:a16="http://schemas.microsoft.com/office/drawing/2014/main" id="{15F35425-0ECF-9142-8114-EBC12591016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E6FC252C-3E41-5B4B-BBB5-E7289465FCBD}"/>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B7CE2296-A645-FF48-9FA5-9442E4C55930}"/>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tângulo 51">
            <a:extLst>
              <a:ext uri="{FF2B5EF4-FFF2-40B4-BE49-F238E27FC236}">
                <a16:creationId xmlns:a16="http://schemas.microsoft.com/office/drawing/2014/main" id="{70949075-7342-7147-82EC-F40F9BB3D9B7}"/>
              </a:ext>
            </a:extLst>
          </p:cNvPr>
          <p:cNvSpPr/>
          <p:nvPr/>
        </p:nvSpPr>
        <p:spPr>
          <a:xfrm>
            <a:off x="7503865" y="3310513"/>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76,4</a:t>
            </a:r>
          </a:p>
        </p:txBody>
      </p:sp>
      <p:sp>
        <p:nvSpPr>
          <p:cNvPr id="54" name="Retângulo 53">
            <a:extLst>
              <a:ext uri="{FF2B5EF4-FFF2-40B4-BE49-F238E27FC236}">
                <a16:creationId xmlns:a16="http://schemas.microsoft.com/office/drawing/2014/main" id="{D9411810-E5FF-D24B-B37C-661E10FB3D10}"/>
              </a:ext>
            </a:extLst>
          </p:cNvPr>
          <p:cNvSpPr/>
          <p:nvPr/>
        </p:nvSpPr>
        <p:spPr>
          <a:xfrm>
            <a:off x="11440961" y="3221380"/>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77,8</a:t>
            </a:r>
          </a:p>
        </p:txBody>
      </p:sp>
      <p:sp>
        <p:nvSpPr>
          <p:cNvPr id="63" name="CaixaDeTexto 62">
            <a:extLst>
              <a:ext uri="{FF2B5EF4-FFF2-40B4-BE49-F238E27FC236}">
                <a16:creationId xmlns:a16="http://schemas.microsoft.com/office/drawing/2014/main" id="{DB889A32-1AEB-4442-A705-4AE9D127C055}"/>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CONVENIÊNCIA E PRATICIDADE </a:t>
            </a:r>
          </a:p>
          <a:p>
            <a:r>
              <a:rPr lang="pt-BR" sz="1300" b="1" spc="40" dirty="0">
                <a:latin typeface="Segoe UI" panose="020B0502040204020203" pitchFamily="34" charset="0"/>
                <a:ea typeface="Segoe UI Symbol" panose="020B0502040204020203" pitchFamily="34" charset="0"/>
                <a:cs typeface="Segoe UI" panose="020B0502040204020203" pitchFamily="34" charset="0"/>
              </a:rPr>
              <a:t>DE CANAIS</a:t>
            </a:r>
          </a:p>
        </p:txBody>
      </p:sp>
      <p:sp>
        <p:nvSpPr>
          <p:cNvPr id="64" name="CaixaDeTexto 63">
            <a:extLst>
              <a:ext uri="{FF2B5EF4-FFF2-40B4-BE49-F238E27FC236}">
                <a16:creationId xmlns:a16="http://schemas.microsoft.com/office/drawing/2014/main" id="{D3442ACD-2D02-0540-A143-C1467166D7DE}"/>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CONVENIÊNCIA E PRATICIDADE </a:t>
            </a:r>
          </a:p>
          <a:p>
            <a:r>
              <a:rPr lang="pt-BR" sz="1300" b="1" spc="40" dirty="0">
                <a:latin typeface="Segoe UI" panose="020B0502040204020203" pitchFamily="34" charset="0"/>
                <a:ea typeface="Segoe UI Symbol" panose="020B0502040204020203" pitchFamily="34" charset="0"/>
                <a:cs typeface="Segoe UI" panose="020B0502040204020203" pitchFamily="34" charset="0"/>
              </a:rPr>
              <a:t>DE CANAIS</a:t>
            </a:r>
          </a:p>
        </p:txBody>
      </p:sp>
      <p:sp>
        <p:nvSpPr>
          <p:cNvPr id="57" name="CaixaDeTexto 26">
            <a:extLst>
              <a:ext uri="{FF2B5EF4-FFF2-40B4-BE49-F238E27FC236}">
                <a16:creationId xmlns:a16="http://schemas.microsoft.com/office/drawing/2014/main" id="{A1E78137-9C55-8B42-BD3F-356D8B652178}"/>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8" name="CaixaDeTexto 26">
            <a:extLst>
              <a:ext uri="{FF2B5EF4-FFF2-40B4-BE49-F238E27FC236}">
                <a16:creationId xmlns:a16="http://schemas.microsoft.com/office/drawing/2014/main" id="{551C2FFA-6781-FF4F-A408-C214EB95CE8F}"/>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9" name="CaixaDeTexto 58">
            <a:extLst>
              <a:ext uri="{FF2B5EF4-FFF2-40B4-BE49-F238E27FC236}">
                <a16:creationId xmlns:a16="http://schemas.microsoft.com/office/drawing/2014/main" id="{4CC0DA1F-5322-2245-A0F0-D01F3628E265}"/>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60" name="CaixaDeTexto 59">
            <a:extLst>
              <a:ext uri="{FF2B5EF4-FFF2-40B4-BE49-F238E27FC236}">
                <a16:creationId xmlns:a16="http://schemas.microsoft.com/office/drawing/2014/main" id="{14FDBC11-3750-9E40-81EA-1F4C00C40D10}"/>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graphicFrame>
        <p:nvGraphicFramePr>
          <p:cNvPr id="76" name="Tabela 75">
            <a:extLst>
              <a:ext uri="{FF2B5EF4-FFF2-40B4-BE49-F238E27FC236}">
                <a16:creationId xmlns:a16="http://schemas.microsoft.com/office/drawing/2014/main" id="{20FB0DB1-1431-B94C-ACAE-12A3A831F132}"/>
              </a:ext>
            </a:extLst>
          </p:cNvPr>
          <p:cNvGraphicFramePr>
            <a:graphicFrameLocks noGrp="1"/>
          </p:cNvGraphicFramePr>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77" name="Tabela 76">
            <a:extLst>
              <a:ext uri="{FF2B5EF4-FFF2-40B4-BE49-F238E27FC236}">
                <a16:creationId xmlns:a16="http://schemas.microsoft.com/office/drawing/2014/main" id="{937EEEA0-5616-DA4B-AFBB-BBAC225309E8}"/>
              </a:ext>
            </a:extLst>
          </p:cNvPr>
          <p:cNvGraphicFramePr>
            <a:graphicFrameLocks noGrp="1"/>
          </p:cNvGraphicFramePr>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08" name="Gráfico 107">
            <a:extLst>
              <a:ext uri="{FF2B5EF4-FFF2-40B4-BE49-F238E27FC236}">
                <a16:creationId xmlns:a16="http://schemas.microsoft.com/office/drawing/2014/main" id="{2929C2F3-55B1-984D-A162-CBF750FE99B2}"/>
              </a:ext>
            </a:extLst>
          </p:cNvPr>
          <p:cNvGraphicFramePr>
            <a:graphicFrameLocks/>
          </p:cNvGraphicFramePr>
          <p:nvPr/>
        </p:nvGraphicFramePr>
        <p:xfrm>
          <a:off x="4105552" y="2693891"/>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0" name="Gráfico 109">
            <a:extLst>
              <a:ext uri="{FF2B5EF4-FFF2-40B4-BE49-F238E27FC236}">
                <a16:creationId xmlns:a16="http://schemas.microsoft.com/office/drawing/2014/main" id="{1E2DF695-A91B-0849-916A-9F04074C0DB0}"/>
              </a:ext>
            </a:extLst>
          </p:cNvPr>
          <p:cNvGraphicFramePr>
            <a:graphicFrameLocks/>
          </p:cNvGraphicFramePr>
          <p:nvPr/>
        </p:nvGraphicFramePr>
        <p:xfrm>
          <a:off x="8044885" y="2693891"/>
          <a:ext cx="3332706" cy="2048952"/>
        </p:xfrm>
        <a:graphic>
          <a:graphicData uri="http://schemas.openxmlformats.org/drawingml/2006/chart">
            <c:chart xmlns:c="http://schemas.openxmlformats.org/drawingml/2006/chart" xmlns:r="http://schemas.openxmlformats.org/officeDocument/2006/relationships" r:id="rId6"/>
          </a:graphicData>
        </a:graphic>
      </p:graphicFrame>
      <p:sp>
        <p:nvSpPr>
          <p:cNvPr id="103" name="Retângulo 102">
            <a:extLst>
              <a:ext uri="{FF2B5EF4-FFF2-40B4-BE49-F238E27FC236}">
                <a16:creationId xmlns:a16="http://schemas.microsoft.com/office/drawing/2014/main" id="{4322C568-D725-BF46-8F5F-844B296D6AEF}"/>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Arredondado 103">
            <a:extLst>
              <a:ext uri="{FF2B5EF4-FFF2-40B4-BE49-F238E27FC236}">
                <a16:creationId xmlns:a16="http://schemas.microsoft.com/office/drawing/2014/main" id="{E3EF364E-88D8-474F-A5C3-225111977CD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olchete Duplo 104">
            <a:extLst>
              <a:ext uri="{FF2B5EF4-FFF2-40B4-BE49-F238E27FC236}">
                <a16:creationId xmlns:a16="http://schemas.microsoft.com/office/drawing/2014/main" id="{D8B35ED2-1A5A-9A47-850E-BB74C3375BA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6" name="CaixaDeTexto 26">
            <a:extLst>
              <a:ext uri="{FF2B5EF4-FFF2-40B4-BE49-F238E27FC236}">
                <a16:creationId xmlns:a16="http://schemas.microsoft.com/office/drawing/2014/main" id="{FE97911E-45D5-0C4D-87A4-64C3FE3E314E}"/>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62" name="CaixaDeTexto 61">
            <a:extLst>
              <a:ext uri="{FF2B5EF4-FFF2-40B4-BE49-F238E27FC236}">
                <a16:creationId xmlns:a16="http://schemas.microsoft.com/office/drawing/2014/main" id="{92D38148-A020-C24B-80BE-5F1223F51CB7}"/>
              </a:ext>
            </a:extLst>
          </p:cNvPr>
          <p:cNvSpPr txBox="1"/>
          <p:nvPr/>
        </p:nvSpPr>
        <p:spPr>
          <a:xfrm>
            <a:off x="411795" y="2385510"/>
            <a:ext cx="2880699"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CONVENIÊNCIA E PRATICIDADE </a:t>
            </a:r>
          </a:p>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DE CANAIS</a:t>
            </a:r>
          </a:p>
        </p:txBody>
      </p:sp>
      <p:grpSp>
        <p:nvGrpSpPr>
          <p:cNvPr id="47" name="Agrupar 46">
            <a:extLst>
              <a:ext uri="{FF2B5EF4-FFF2-40B4-BE49-F238E27FC236}">
                <a16:creationId xmlns:a16="http://schemas.microsoft.com/office/drawing/2014/main" id="{433C778E-D095-254E-A432-8F5A40D3298A}"/>
              </a:ext>
            </a:extLst>
          </p:cNvPr>
          <p:cNvGrpSpPr/>
          <p:nvPr/>
        </p:nvGrpSpPr>
        <p:grpSpPr>
          <a:xfrm>
            <a:off x="2136086" y="2891985"/>
            <a:ext cx="1035048" cy="1527452"/>
            <a:chOff x="2136086" y="2891985"/>
            <a:chExt cx="1035048" cy="1434705"/>
          </a:xfrm>
        </p:grpSpPr>
        <p:cxnSp>
          <p:nvCxnSpPr>
            <p:cNvPr id="48" name="Conector Reto 47">
              <a:extLst>
                <a:ext uri="{FF2B5EF4-FFF2-40B4-BE49-F238E27FC236}">
                  <a16:creationId xmlns:a16="http://schemas.microsoft.com/office/drawing/2014/main" id="{C8BFC9B5-8552-D340-A79E-BF6068E08B81}"/>
                </a:ext>
              </a:extLst>
            </p:cNvPr>
            <p:cNvCxnSpPr/>
            <p:nvPr/>
          </p:nvCxnSpPr>
          <p:spPr>
            <a:xfrm>
              <a:off x="317113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2760CEC2-163B-154B-ABB5-4D67D0376EFE}"/>
                </a:ext>
              </a:extLst>
            </p:cNvPr>
            <p:cNvCxnSpPr/>
            <p:nvPr/>
          </p:nvCxnSpPr>
          <p:spPr>
            <a:xfrm>
              <a:off x="2661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350FCABD-F0C3-F042-8BE3-39F1FB93B753}"/>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CaixaDeTexto 26">
            <a:extLst>
              <a:ext uri="{FF2B5EF4-FFF2-40B4-BE49-F238E27FC236}">
                <a16:creationId xmlns:a16="http://schemas.microsoft.com/office/drawing/2014/main" id="{231C6FA7-4E63-1444-9821-607571CEDF33}"/>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74" name="CaixaDeTexto 73">
            <a:extLst>
              <a:ext uri="{FF2B5EF4-FFF2-40B4-BE49-F238E27FC236}">
                <a16:creationId xmlns:a16="http://schemas.microsoft.com/office/drawing/2014/main" id="{B8DEA070-E9EC-7B43-9D4F-13F71F3A849C}"/>
              </a:ext>
            </a:extLst>
          </p:cNvPr>
          <p:cNvSpPr txBox="1"/>
          <p:nvPr/>
        </p:nvSpPr>
        <p:spPr>
          <a:xfrm>
            <a:off x="3521910" y="4411075"/>
            <a:ext cx="792000"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75" name="Tabela 74">
            <a:extLst>
              <a:ext uri="{FF2B5EF4-FFF2-40B4-BE49-F238E27FC236}">
                <a16:creationId xmlns:a16="http://schemas.microsoft.com/office/drawing/2014/main" id="{5E8521E6-1DCC-9B43-A1A3-E701CD54E709}"/>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07" name="Gráfico 106">
            <a:extLst>
              <a:ext uri="{FF2B5EF4-FFF2-40B4-BE49-F238E27FC236}">
                <a16:creationId xmlns:a16="http://schemas.microsoft.com/office/drawing/2014/main" id="{37805EEB-F4F9-D148-A22F-74B8861DCD61}"/>
              </a:ext>
            </a:extLst>
          </p:cNvPr>
          <p:cNvGraphicFramePr>
            <a:graphicFrameLocks/>
          </p:cNvGraphicFramePr>
          <p:nvPr/>
        </p:nvGraphicFramePr>
        <p:xfrm>
          <a:off x="224099" y="2693891"/>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111" name="Espaço Reservado para Texto 3">
            <a:extLst>
              <a:ext uri="{FF2B5EF4-FFF2-40B4-BE49-F238E27FC236}">
                <a16:creationId xmlns:a16="http://schemas.microsoft.com/office/drawing/2014/main" id="{2EE1A91C-0025-1A4B-8223-F85FB244B9D7}"/>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23" name="Retângulo 122">
            <a:extLst>
              <a:ext uri="{FF2B5EF4-FFF2-40B4-BE49-F238E27FC236}">
                <a16:creationId xmlns:a16="http://schemas.microsoft.com/office/drawing/2014/main" id="{98D27712-21E1-C249-BCF3-589F1A3C898F}"/>
              </a:ext>
            </a:extLst>
          </p:cNvPr>
          <p:cNvSpPr/>
          <p:nvPr/>
        </p:nvSpPr>
        <p:spPr>
          <a:xfrm>
            <a:off x="3616069" y="3284543"/>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76,6</a:t>
            </a:r>
          </a:p>
        </p:txBody>
      </p:sp>
      <p:sp>
        <p:nvSpPr>
          <p:cNvPr id="65" name="Text Placeholder 33">
            <a:extLst>
              <a:ext uri="{FF2B5EF4-FFF2-40B4-BE49-F238E27FC236}">
                <a16:creationId xmlns:a16="http://schemas.microsoft.com/office/drawing/2014/main" id="{DE0E700A-AA14-1A47-8098-8ED86469DB7E}"/>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6" name="Agrupar 4">
            <a:extLst>
              <a:ext uri="{FF2B5EF4-FFF2-40B4-BE49-F238E27FC236}">
                <a16:creationId xmlns:a16="http://schemas.microsoft.com/office/drawing/2014/main" id="{92A392E0-6C62-B446-A4F1-093D54B76FC0}"/>
              </a:ext>
            </a:extLst>
          </p:cNvPr>
          <p:cNvGrpSpPr/>
          <p:nvPr/>
        </p:nvGrpSpPr>
        <p:grpSpPr>
          <a:xfrm>
            <a:off x="168535" y="6452541"/>
            <a:ext cx="2033481" cy="307777"/>
            <a:chOff x="632939" y="6000804"/>
            <a:chExt cx="2033481" cy="307777"/>
          </a:xfrm>
        </p:grpSpPr>
        <p:grpSp>
          <p:nvGrpSpPr>
            <p:cNvPr id="67" name="Grupo 43">
              <a:extLst>
                <a:ext uri="{FF2B5EF4-FFF2-40B4-BE49-F238E27FC236}">
                  <a16:creationId xmlns:a16="http://schemas.microsoft.com/office/drawing/2014/main" id="{AF612885-3CF3-0242-B142-4FCF5B4A7CB0}"/>
                </a:ext>
              </a:extLst>
            </p:cNvPr>
            <p:cNvGrpSpPr/>
            <p:nvPr/>
          </p:nvGrpSpPr>
          <p:grpSpPr>
            <a:xfrm>
              <a:off x="632939" y="6000804"/>
              <a:ext cx="779179" cy="307777"/>
              <a:chOff x="2916432" y="6375771"/>
              <a:chExt cx="779179" cy="307777"/>
            </a:xfrm>
          </p:grpSpPr>
          <p:sp>
            <p:nvSpPr>
              <p:cNvPr id="81" name="Title 1">
                <a:extLst>
                  <a:ext uri="{FF2B5EF4-FFF2-40B4-BE49-F238E27FC236}">
                    <a16:creationId xmlns:a16="http://schemas.microsoft.com/office/drawing/2014/main" id="{1998A764-0292-C144-87E9-3747B8B953F0}"/>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2" name="Rectangle 24">
                <a:extLst>
                  <a:ext uri="{FF2B5EF4-FFF2-40B4-BE49-F238E27FC236}">
                    <a16:creationId xmlns:a16="http://schemas.microsoft.com/office/drawing/2014/main" id="{E118736B-256B-F549-8F9F-97CEA41D587F}"/>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8" name="Grupo 47">
              <a:extLst>
                <a:ext uri="{FF2B5EF4-FFF2-40B4-BE49-F238E27FC236}">
                  <a16:creationId xmlns:a16="http://schemas.microsoft.com/office/drawing/2014/main" id="{D59FC367-18DF-354F-BEEC-4DF0BDF68768}"/>
                </a:ext>
              </a:extLst>
            </p:cNvPr>
            <p:cNvGrpSpPr/>
            <p:nvPr/>
          </p:nvGrpSpPr>
          <p:grpSpPr>
            <a:xfrm>
              <a:off x="1306542" y="6000804"/>
              <a:ext cx="739630" cy="307777"/>
              <a:chOff x="3762616" y="6375771"/>
              <a:chExt cx="739630" cy="307777"/>
            </a:xfrm>
          </p:grpSpPr>
          <p:sp>
            <p:nvSpPr>
              <p:cNvPr id="79" name="Rectangle 25">
                <a:extLst>
                  <a:ext uri="{FF2B5EF4-FFF2-40B4-BE49-F238E27FC236}">
                    <a16:creationId xmlns:a16="http://schemas.microsoft.com/office/drawing/2014/main" id="{EC23E008-8601-DE49-AC32-D0E9CE171A2C}"/>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80" name="Title 1">
                <a:extLst>
                  <a:ext uri="{FF2B5EF4-FFF2-40B4-BE49-F238E27FC236}">
                    <a16:creationId xmlns:a16="http://schemas.microsoft.com/office/drawing/2014/main" id="{AF94C0FF-7A3A-B84E-A1CC-B38E939DDA95}"/>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71" name="Grupo 48">
              <a:extLst>
                <a:ext uri="{FF2B5EF4-FFF2-40B4-BE49-F238E27FC236}">
                  <a16:creationId xmlns:a16="http://schemas.microsoft.com/office/drawing/2014/main" id="{528466F9-19FD-8443-8F87-02FEDD37E119}"/>
                </a:ext>
              </a:extLst>
            </p:cNvPr>
            <p:cNvGrpSpPr/>
            <p:nvPr/>
          </p:nvGrpSpPr>
          <p:grpSpPr>
            <a:xfrm>
              <a:off x="1963716" y="6000804"/>
              <a:ext cx="702704" cy="307777"/>
              <a:chOff x="4613709" y="6375771"/>
              <a:chExt cx="702704" cy="307777"/>
            </a:xfrm>
          </p:grpSpPr>
          <p:sp>
            <p:nvSpPr>
              <p:cNvPr id="73" name="Rectangle 26">
                <a:extLst>
                  <a:ext uri="{FF2B5EF4-FFF2-40B4-BE49-F238E27FC236}">
                    <a16:creationId xmlns:a16="http://schemas.microsoft.com/office/drawing/2014/main" id="{C102F7A6-5B38-7545-8117-46C354EEAB23}"/>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8" name="Title 1">
                <a:extLst>
                  <a:ext uri="{FF2B5EF4-FFF2-40B4-BE49-F238E27FC236}">
                    <a16:creationId xmlns:a16="http://schemas.microsoft.com/office/drawing/2014/main" id="{3370D58E-9672-5346-9CF4-AA4CD63850FB}"/>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321929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tângulo 55">
            <a:extLst>
              <a:ext uri="{FF2B5EF4-FFF2-40B4-BE49-F238E27FC236}">
                <a16:creationId xmlns:a16="http://schemas.microsoft.com/office/drawing/2014/main" id="{B625C1E2-E0A2-284B-8B57-AC87F70153B6}"/>
              </a:ext>
            </a:extLst>
          </p:cNvPr>
          <p:cNvSpPr/>
          <p:nvPr/>
        </p:nvSpPr>
        <p:spPr>
          <a:xfrm>
            <a:off x="0" y="0"/>
            <a:ext cx="12191999" cy="6860126"/>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p:txBody>
          <a:bodyPr lIns="0">
            <a:normAutofit fontScale="90000"/>
          </a:bodyPr>
          <a:lstStyle/>
          <a:p>
            <a:r>
              <a:rPr lang="pt-BR" dirty="0">
                <a:solidFill>
                  <a:schemeClr val="bg1"/>
                </a:solidFill>
              </a:rPr>
              <a:t>EXPERIÊNCIA DO CLIENTE BB 2020</a:t>
            </a:r>
          </a:p>
        </p:txBody>
      </p:sp>
      <p:sp>
        <p:nvSpPr>
          <p:cNvPr id="67" name="Subtítulo 8">
            <a:extLst>
              <a:ext uri="{FF2B5EF4-FFF2-40B4-BE49-F238E27FC236}">
                <a16:creationId xmlns:a16="http://schemas.microsoft.com/office/drawing/2014/main" id="{3831AB57-73E0-0B48-9B5E-301B171EBD4A}"/>
              </a:ext>
            </a:extLst>
          </p:cNvPr>
          <p:cNvSpPr>
            <a:spLocks noGrp="1"/>
          </p:cNvSpPr>
          <p:nvPr>
            <p:ph type="subTitle" idx="1"/>
          </p:nvPr>
        </p:nvSpPr>
        <p:spPr>
          <a:xfrm>
            <a:off x="976175" y="1308411"/>
            <a:ext cx="1645501" cy="404327"/>
          </a:xfrm>
          <a:solidFill>
            <a:srgbClr val="1C273A"/>
          </a:solidFill>
        </p:spPr>
        <p:txBody>
          <a:body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DETALHAMENTO </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DAS QUESTÕES</a:t>
            </a:r>
            <a:endParaRPr lang="pt-BR" sz="1200" spc="300" dirty="0">
              <a:solidFill>
                <a:schemeClr val="accent4">
                  <a:lumMod val="60000"/>
                  <a:lumOff val="40000"/>
                </a:schemeClr>
              </a:solidFill>
            </a:endParaRPr>
          </a:p>
        </p:txBody>
      </p:sp>
      <p:sp>
        <p:nvSpPr>
          <p:cNvPr id="118" name="Espaço Reservado para Texto 5">
            <a:extLst>
              <a:ext uri="{FF2B5EF4-FFF2-40B4-BE49-F238E27FC236}">
                <a16:creationId xmlns:a16="http://schemas.microsoft.com/office/drawing/2014/main" id="{385288E7-7EF6-8647-B4A4-277C90109CFC}"/>
              </a:ext>
            </a:extLst>
          </p:cNvPr>
          <p:cNvSpPr txBox="1">
            <a:spLocks/>
          </p:cNvSpPr>
          <p:nvPr/>
        </p:nvSpPr>
        <p:spPr>
          <a:xfrm>
            <a:off x="459181" y="769172"/>
            <a:ext cx="11758246" cy="404341"/>
          </a:xfrm>
          <a:prstGeom prst="rect">
            <a:avLst/>
          </a:prstGeom>
          <a:noFill/>
        </p:spPr>
        <p:txBody>
          <a:bodyPr vert="horz" wrap="square" lIns="0" tIns="45720" rIns="72000" bIns="45720" rtlCol="0" anchor="t">
            <a:spAutoFit/>
          </a:bodyPr>
          <a:lstStyle>
            <a:lvl1pPr indent="0">
              <a:lnSpc>
                <a:spcPct val="110000"/>
              </a:lnSpc>
              <a:spcBef>
                <a:spcPts val="1000"/>
              </a:spcBef>
              <a:spcAft>
                <a:spcPts val="1000"/>
              </a:spcAft>
              <a:buFont typeface="Arial" panose="020B0604020202020204" pitchFamily="34" charset="0"/>
              <a:buNone/>
              <a:defRPr sz="2000" b="0" i="1" spc="10">
                <a:solidFill>
                  <a:schemeClr val="tx1">
                    <a:lumMod val="50000"/>
                    <a:lumOff val="50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b="0" i="1">
                <a:solidFill>
                  <a:schemeClr val="tx1">
                    <a:lumMod val="50000"/>
                    <a:lumOff val="50000"/>
                  </a:schemeClr>
                </a:solidFill>
                <a:latin typeface="Trebuchet MS" panose="020B0703020202090204"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b="0" i="0">
                <a:latin typeface="Trebuchet MS" panose="020B0703020202090204"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b="0" i="0">
                <a:latin typeface="Trebuchet MS" panose="020B0703020202090204"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latin typeface="Trebuchet MS" panose="020B0703020202090204"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solidFill>
                  <a:schemeClr val="bg2">
                    <a:lumMod val="40000"/>
                    <a:lumOff val="60000"/>
                  </a:schemeClr>
                </a:solidFill>
              </a:rPr>
              <a:t>Modelagem de questionários de acordo com o perfil dos clientes</a:t>
            </a:r>
          </a:p>
        </p:txBody>
      </p:sp>
      <p:sp>
        <p:nvSpPr>
          <p:cNvPr id="69" name="Retângulo 68">
            <a:extLst>
              <a:ext uri="{FF2B5EF4-FFF2-40B4-BE49-F238E27FC236}">
                <a16:creationId xmlns:a16="http://schemas.microsoft.com/office/drawing/2014/main" id="{B44F0E75-A43C-2248-8ADA-CA140511F371}"/>
              </a:ext>
            </a:extLst>
          </p:cNvPr>
          <p:cNvSpPr/>
          <p:nvPr/>
        </p:nvSpPr>
        <p:spPr>
          <a:xfrm>
            <a:off x="7801217" y="1847636"/>
            <a:ext cx="773931" cy="530786"/>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Sem</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interação</a:t>
            </a:r>
          </a:p>
        </p:txBody>
      </p:sp>
      <p:sp>
        <p:nvSpPr>
          <p:cNvPr id="70" name="TextBox 46">
            <a:extLst>
              <a:ext uri="{FF2B5EF4-FFF2-40B4-BE49-F238E27FC236}">
                <a16:creationId xmlns:a16="http://schemas.microsoft.com/office/drawing/2014/main" id="{873D919F-732E-C342-833E-B85FB79FAE7C}"/>
              </a:ext>
            </a:extLst>
          </p:cNvPr>
          <p:cNvSpPr txBox="1"/>
          <p:nvPr/>
        </p:nvSpPr>
        <p:spPr>
          <a:xfrm>
            <a:off x="4677759" y="1832037"/>
            <a:ext cx="2505454" cy="286232"/>
          </a:xfrm>
          <a:prstGeom prst="rect">
            <a:avLst/>
          </a:prstGeom>
          <a:noFill/>
        </p:spPr>
        <p:txBody>
          <a:bodyPr wrap="square" rtlCol="0">
            <a:spAutoFit/>
          </a:bodyPr>
          <a:lstStyle/>
          <a:p>
            <a:pPr algn="ctr" defTabSz="914340">
              <a:lnSpc>
                <a:spcPct val="9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 com interação em:</a:t>
            </a:r>
          </a:p>
        </p:txBody>
      </p:sp>
      <p:grpSp>
        <p:nvGrpSpPr>
          <p:cNvPr id="14" name="Agrupar 13">
            <a:extLst>
              <a:ext uri="{FF2B5EF4-FFF2-40B4-BE49-F238E27FC236}">
                <a16:creationId xmlns:a16="http://schemas.microsoft.com/office/drawing/2014/main" id="{2AB47B92-AF5C-AB4F-BF7D-C86FEDBF1635}"/>
              </a:ext>
            </a:extLst>
          </p:cNvPr>
          <p:cNvGrpSpPr/>
          <p:nvPr/>
        </p:nvGrpSpPr>
        <p:grpSpPr>
          <a:xfrm>
            <a:off x="3325557" y="1457780"/>
            <a:ext cx="5184857" cy="139865"/>
            <a:chOff x="3325557" y="1457780"/>
            <a:chExt cx="5184857" cy="139865"/>
          </a:xfrm>
        </p:grpSpPr>
        <p:cxnSp>
          <p:nvCxnSpPr>
            <p:cNvPr id="130" name="Conector Reto 129">
              <a:extLst>
                <a:ext uri="{FF2B5EF4-FFF2-40B4-BE49-F238E27FC236}">
                  <a16:creationId xmlns:a16="http://schemas.microsoft.com/office/drawing/2014/main" id="{CE54CD95-FA7A-0C4C-A5A3-BCFA30F60E5F}"/>
                </a:ext>
              </a:extLst>
            </p:cNvPr>
            <p:cNvCxnSpPr/>
            <p:nvPr/>
          </p:nvCxnSpPr>
          <p:spPr>
            <a:xfrm>
              <a:off x="3325557" y="1527713"/>
              <a:ext cx="518329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Conector Reto 130">
              <a:extLst>
                <a:ext uri="{FF2B5EF4-FFF2-40B4-BE49-F238E27FC236}">
                  <a16:creationId xmlns:a16="http://schemas.microsoft.com/office/drawing/2014/main" id="{33B1926B-7FEE-9944-BAE7-31C68B93497B}"/>
                </a:ext>
              </a:extLst>
            </p:cNvPr>
            <p:cNvCxnSpPr>
              <a:cxnSpLocks/>
            </p:cNvCxnSpPr>
            <p:nvPr/>
          </p:nvCxnSpPr>
          <p:spPr>
            <a:xfrm flipV="1">
              <a:off x="8510414"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Conector Reto 133">
              <a:extLst>
                <a:ext uri="{FF2B5EF4-FFF2-40B4-BE49-F238E27FC236}">
                  <a16:creationId xmlns:a16="http://schemas.microsoft.com/office/drawing/2014/main" id="{57E23935-DD13-C54D-9477-E830A75F2D7E}"/>
                </a:ext>
              </a:extLst>
            </p:cNvPr>
            <p:cNvCxnSpPr>
              <a:cxnSpLocks/>
            </p:cNvCxnSpPr>
            <p:nvPr/>
          </p:nvCxnSpPr>
          <p:spPr>
            <a:xfrm flipV="1">
              <a:off x="3326796"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9CA204D9-CFE3-ED45-8FA2-25E028DDF354}"/>
              </a:ext>
            </a:extLst>
          </p:cNvPr>
          <p:cNvGrpSpPr/>
          <p:nvPr/>
        </p:nvGrpSpPr>
        <p:grpSpPr>
          <a:xfrm>
            <a:off x="272253" y="1457780"/>
            <a:ext cx="2933430" cy="139865"/>
            <a:chOff x="272253" y="1457780"/>
            <a:chExt cx="2933430" cy="139865"/>
          </a:xfrm>
        </p:grpSpPr>
        <p:cxnSp>
          <p:nvCxnSpPr>
            <p:cNvPr id="4" name="Conector Reto 3">
              <a:extLst>
                <a:ext uri="{FF2B5EF4-FFF2-40B4-BE49-F238E27FC236}">
                  <a16:creationId xmlns:a16="http://schemas.microsoft.com/office/drawing/2014/main" id="{53B3F2C5-F2F3-C34C-B68B-CD3DD352AFA4}"/>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Conector Reto 134">
              <a:extLst>
                <a:ext uri="{FF2B5EF4-FFF2-40B4-BE49-F238E27FC236}">
                  <a16:creationId xmlns:a16="http://schemas.microsoft.com/office/drawing/2014/main" id="{775609BD-E89B-D543-9D53-AE6FB4FA74C1}"/>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Conector Reto 143">
              <a:extLst>
                <a:ext uri="{FF2B5EF4-FFF2-40B4-BE49-F238E27FC236}">
                  <a16:creationId xmlns:a16="http://schemas.microsoft.com/office/drawing/2014/main" id="{B3C975C7-F9DD-244F-BFB8-5AC999D7B04C}"/>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9" name="TextBox 46">
            <a:extLst>
              <a:ext uri="{FF2B5EF4-FFF2-40B4-BE49-F238E27FC236}">
                <a16:creationId xmlns:a16="http://schemas.microsoft.com/office/drawing/2014/main" id="{67EB4289-2E9C-2246-9526-FF43DDB984E2}"/>
              </a:ext>
            </a:extLst>
          </p:cNvPr>
          <p:cNvSpPr txBox="1"/>
          <p:nvPr/>
        </p:nvSpPr>
        <p:spPr>
          <a:xfrm>
            <a:off x="8827347" y="1883670"/>
            <a:ext cx="3092385"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Avaliação geral dos demais aspectos do relacionamento com o banco:</a:t>
            </a:r>
          </a:p>
        </p:txBody>
      </p:sp>
      <p:cxnSp>
        <p:nvCxnSpPr>
          <p:cNvPr id="83" name="Conector Reto 82">
            <a:extLst>
              <a:ext uri="{FF2B5EF4-FFF2-40B4-BE49-F238E27FC236}">
                <a16:creationId xmlns:a16="http://schemas.microsoft.com/office/drawing/2014/main" id="{3D89ED21-14E0-D643-9DE1-3179B36E11BE}"/>
              </a:ext>
            </a:extLst>
          </p:cNvPr>
          <p:cNvCxnSpPr/>
          <p:nvPr/>
        </p:nvCxnSpPr>
        <p:spPr>
          <a:xfrm>
            <a:off x="8657112" y="1756706"/>
            <a:ext cx="0" cy="49152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Box 46">
            <a:extLst>
              <a:ext uri="{FF2B5EF4-FFF2-40B4-BE49-F238E27FC236}">
                <a16:creationId xmlns:a16="http://schemas.microsoft.com/office/drawing/2014/main" id="{3831E517-9E19-AA45-BE79-AD93D0655431}"/>
              </a:ext>
            </a:extLst>
          </p:cNvPr>
          <p:cNvSpPr txBox="1"/>
          <p:nvPr/>
        </p:nvSpPr>
        <p:spPr>
          <a:xfrm>
            <a:off x="290846" y="1883670"/>
            <a:ext cx="2907244"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Temas de qualidade e</a:t>
            </a:r>
            <a:b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canais de atendimento</a:t>
            </a:r>
          </a:p>
        </p:txBody>
      </p:sp>
      <p:graphicFrame>
        <p:nvGraphicFramePr>
          <p:cNvPr id="111" name="Table 49">
            <a:extLst>
              <a:ext uri="{FF2B5EF4-FFF2-40B4-BE49-F238E27FC236}">
                <a16:creationId xmlns:a16="http://schemas.microsoft.com/office/drawing/2014/main" id="{0637FCFE-D367-F94D-8975-0D0D64170E3A}"/>
              </a:ext>
            </a:extLst>
          </p:cNvPr>
          <p:cNvGraphicFramePr>
            <a:graphicFrameLocks noGrp="1"/>
          </p:cNvGraphicFramePr>
          <p:nvPr/>
        </p:nvGraphicFramePr>
        <p:xfrm>
          <a:off x="272253" y="2514133"/>
          <a:ext cx="8298730" cy="4115480"/>
        </p:xfrm>
        <a:graphic>
          <a:graphicData uri="http://schemas.openxmlformats.org/drawingml/2006/table">
            <a:tbl>
              <a:tblPr firstRow="1" bandRow="1">
                <a:tableStyleId>{2D5ABB26-0587-4C30-8999-92F81FD0307C}</a:tableStyleId>
              </a:tblPr>
              <a:tblGrid>
                <a:gridCol w="3052160">
                  <a:extLst>
                    <a:ext uri="{9D8B030D-6E8A-4147-A177-3AD203B41FA5}">
                      <a16:colId xmlns:a16="http://schemas.microsoft.com/office/drawing/2014/main" val="20000"/>
                    </a:ext>
                  </a:extLst>
                </a:gridCol>
                <a:gridCol w="749510">
                  <a:extLst>
                    <a:ext uri="{9D8B030D-6E8A-4147-A177-3AD203B41FA5}">
                      <a16:colId xmlns:a16="http://schemas.microsoft.com/office/drawing/2014/main" val="1456879545"/>
                    </a:ext>
                  </a:extLst>
                </a:gridCol>
                <a:gridCol w="749510">
                  <a:extLst>
                    <a:ext uri="{9D8B030D-6E8A-4147-A177-3AD203B41FA5}">
                      <a16:colId xmlns:a16="http://schemas.microsoft.com/office/drawing/2014/main" val="3337691973"/>
                    </a:ext>
                  </a:extLst>
                </a:gridCol>
                <a:gridCol w="749510">
                  <a:extLst>
                    <a:ext uri="{9D8B030D-6E8A-4147-A177-3AD203B41FA5}">
                      <a16:colId xmlns:a16="http://schemas.microsoft.com/office/drawing/2014/main" val="3721480091"/>
                    </a:ext>
                  </a:extLst>
                </a:gridCol>
                <a:gridCol w="749510">
                  <a:extLst>
                    <a:ext uri="{9D8B030D-6E8A-4147-A177-3AD203B41FA5}">
                      <a16:colId xmlns:a16="http://schemas.microsoft.com/office/drawing/2014/main" val="1927535388"/>
                    </a:ext>
                  </a:extLst>
                </a:gridCol>
                <a:gridCol w="749510">
                  <a:extLst>
                    <a:ext uri="{9D8B030D-6E8A-4147-A177-3AD203B41FA5}">
                      <a16:colId xmlns:a16="http://schemas.microsoft.com/office/drawing/2014/main" val="2556719842"/>
                    </a:ext>
                  </a:extLst>
                </a:gridCol>
                <a:gridCol w="749510">
                  <a:extLst>
                    <a:ext uri="{9D8B030D-6E8A-4147-A177-3AD203B41FA5}">
                      <a16:colId xmlns:a16="http://schemas.microsoft.com/office/drawing/2014/main" val="572127807"/>
                    </a:ext>
                  </a:extLst>
                </a:gridCol>
                <a:gridCol w="749510">
                  <a:extLst>
                    <a:ext uri="{9D8B030D-6E8A-4147-A177-3AD203B41FA5}">
                      <a16:colId xmlns:a16="http://schemas.microsoft.com/office/drawing/2014/main" val="2780510825"/>
                    </a:ext>
                  </a:extLst>
                </a:gridCol>
              </a:tblGrid>
              <a:tr h="41154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5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548">
                <a:tc>
                  <a:txBody>
                    <a:bodyPr/>
                    <a:lstStyle/>
                    <a:p>
                      <a:pPr algn="l" fontAlgn="ctr"/>
                      <a:r>
                        <a:rPr lang="pt-BR" sz="1200" b="0" i="0" u="none" strike="noStrike" spc="40" baseline="0" noProof="0" dirty="0">
                          <a:solidFill>
                            <a:schemeClr val="tx2">
                              <a:lumMod val="60000"/>
                              <a:lumOff val="40000"/>
                            </a:schemeClr>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graphicFrame>
        <p:nvGraphicFramePr>
          <p:cNvPr id="113" name="Table 49">
            <a:extLst>
              <a:ext uri="{FF2B5EF4-FFF2-40B4-BE49-F238E27FC236}">
                <a16:creationId xmlns:a16="http://schemas.microsoft.com/office/drawing/2014/main" id="{0A15A631-B8B0-2E45-B2C9-3926E8606606}"/>
              </a:ext>
            </a:extLst>
          </p:cNvPr>
          <p:cNvGraphicFramePr>
            <a:graphicFrameLocks noGrp="1"/>
          </p:cNvGraphicFramePr>
          <p:nvPr/>
        </p:nvGraphicFramePr>
        <p:xfrm>
          <a:off x="8748017" y="2505513"/>
          <a:ext cx="3171715" cy="4132720"/>
        </p:xfrm>
        <a:graphic>
          <a:graphicData uri="http://schemas.openxmlformats.org/drawingml/2006/table">
            <a:tbl>
              <a:tblPr firstRow="1" bandRow="1">
                <a:tableStyleId>{2D5ABB26-0587-4C30-8999-92F81FD0307C}</a:tableStyleId>
              </a:tblPr>
              <a:tblGrid>
                <a:gridCol w="3171715">
                  <a:extLst>
                    <a:ext uri="{9D8B030D-6E8A-4147-A177-3AD203B41FA5}">
                      <a16:colId xmlns:a16="http://schemas.microsoft.com/office/drawing/2014/main" val="20000"/>
                    </a:ext>
                  </a:extLst>
                </a:gridCol>
              </a:tblGrid>
              <a:tr h="413272">
                <a:tc>
                  <a:txBody>
                    <a:bodyPr/>
                    <a:lstStyle/>
                    <a:p>
                      <a:pPr marL="0" marR="0" indent="0" algn="l" defTabSz="914400" rtl="0" eaLnBrk="1" fontAlgn="ctr" latinLnBrk="0" hangingPunct="1">
                        <a:lnSpc>
                          <a:spcPct val="100000"/>
                        </a:lnSpc>
                        <a:spcBef>
                          <a:spcPts val="0"/>
                        </a:spcBef>
                        <a:spcAft>
                          <a:spcPts val="0"/>
                        </a:spcAft>
                        <a:buClrTx/>
                        <a:buSzTx/>
                        <a:buFont typeface="+mj-lt"/>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sp>
        <p:nvSpPr>
          <p:cNvPr id="115" name="Retângulo 114">
            <a:extLst>
              <a:ext uri="{FF2B5EF4-FFF2-40B4-BE49-F238E27FC236}">
                <a16:creationId xmlns:a16="http://schemas.microsoft.com/office/drawing/2014/main" id="{106EC98F-37DF-2E46-8929-D113F569F569}"/>
              </a:ext>
            </a:extLst>
          </p:cNvPr>
          <p:cNvSpPr/>
          <p:nvPr/>
        </p:nvSpPr>
        <p:spPr>
          <a:xfrm>
            <a:off x="3388212" y="1847636"/>
            <a:ext cx="537776" cy="531428"/>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Novo</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a:t>
            </a:r>
          </a:p>
        </p:txBody>
      </p:sp>
      <p:sp>
        <p:nvSpPr>
          <p:cNvPr id="117" name="Retângulo 116">
            <a:extLst>
              <a:ext uri="{FF2B5EF4-FFF2-40B4-BE49-F238E27FC236}">
                <a16:creationId xmlns:a16="http://schemas.microsoft.com/office/drawing/2014/main" id="{315F177A-2761-2D46-8B35-4248BF58009B}"/>
              </a:ext>
            </a:extLst>
          </p:cNvPr>
          <p:cNvSpPr/>
          <p:nvPr/>
        </p:nvSpPr>
        <p:spPr>
          <a:xfrm>
            <a:off x="5037078" y="2204995"/>
            <a:ext cx="287899"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APP</a:t>
            </a:r>
          </a:p>
        </p:txBody>
      </p:sp>
      <p:sp>
        <p:nvSpPr>
          <p:cNvPr id="125" name="Retângulo 124">
            <a:extLst>
              <a:ext uri="{FF2B5EF4-FFF2-40B4-BE49-F238E27FC236}">
                <a16:creationId xmlns:a16="http://schemas.microsoft.com/office/drawing/2014/main" id="{F207B703-542E-B74F-B380-BB1C76483A1C}"/>
              </a:ext>
            </a:extLst>
          </p:cNvPr>
          <p:cNvSpPr/>
          <p:nvPr/>
        </p:nvSpPr>
        <p:spPr>
          <a:xfrm>
            <a:off x="5810459" y="2204995"/>
            <a:ext cx="217688"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I.B.</a:t>
            </a:r>
          </a:p>
        </p:txBody>
      </p:sp>
      <p:sp>
        <p:nvSpPr>
          <p:cNvPr id="127" name="Retângulo 126">
            <a:extLst>
              <a:ext uri="{FF2B5EF4-FFF2-40B4-BE49-F238E27FC236}">
                <a16:creationId xmlns:a16="http://schemas.microsoft.com/office/drawing/2014/main" id="{45F9516F-5B9C-AD48-BCD2-9FA86890D4E3}"/>
              </a:ext>
            </a:extLst>
          </p:cNvPr>
          <p:cNvSpPr/>
          <p:nvPr/>
        </p:nvSpPr>
        <p:spPr>
          <a:xfrm>
            <a:off x="7153230" y="2204995"/>
            <a:ext cx="390813"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CRBB</a:t>
            </a:r>
          </a:p>
        </p:txBody>
      </p:sp>
      <p:sp>
        <p:nvSpPr>
          <p:cNvPr id="128" name="Retângulo 127">
            <a:extLst>
              <a:ext uri="{FF2B5EF4-FFF2-40B4-BE49-F238E27FC236}">
                <a16:creationId xmlns:a16="http://schemas.microsoft.com/office/drawing/2014/main" id="{11722E94-EB9E-B941-AD20-3DF2F03E76E5}"/>
              </a:ext>
            </a:extLst>
          </p:cNvPr>
          <p:cNvSpPr/>
          <p:nvPr/>
        </p:nvSpPr>
        <p:spPr>
          <a:xfrm>
            <a:off x="4301273" y="2204995"/>
            <a:ext cx="294311"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TAA</a:t>
            </a:r>
          </a:p>
        </p:txBody>
      </p:sp>
      <p:sp>
        <p:nvSpPr>
          <p:cNvPr id="2" name="Retângulo 1">
            <a:extLst>
              <a:ext uri="{FF2B5EF4-FFF2-40B4-BE49-F238E27FC236}">
                <a16:creationId xmlns:a16="http://schemas.microsoft.com/office/drawing/2014/main" id="{D48958B0-A696-864C-8243-E8EE8CFA40C3}"/>
              </a:ext>
            </a:extLst>
          </p:cNvPr>
          <p:cNvSpPr/>
          <p:nvPr/>
        </p:nvSpPr>
        <p:spPr>
          <a:xfrm>
            <a:off x="9384435" y="230829"/>
            <a:ext cx="383438" cy="369332"/>
          </a:xfrm>
          <a:prstGeom prst="rect">
            <a:avLst/>
          </a:prstGeom>
        </p:spPr>
        <p:txBody>
          <a:bodyPr wrap="none">
            <a:spAutoFit/>
          </a:bodyPr>
          <a:lstStyle/>
          <a:p>
            <a:pPr algn="ctr" fontAlgn="ctr"/>
            <a:r>
              <a:rPr lang="pt-BR" dirty="0">
                <a:solidFill>
                  <a:srgbClr val="00FF76"/>
                </a:solidFill>
                <a:latin typeface="Segoe UI Symbol" panose="020B0502040204020203" pitchFamily="34" charset="0"/>
                <a:ea typeface="Segoe UI Symbol" panose="020B0502040204020203" pitchFamily="34" charset="0"/>
                <a:cs typeface="Franklin Gothic Book" charset="0"/>
              </a:rPr>
              <a:t>●</a:t>
            </a:r>
          </a:p>
        </p:txBody>
      </p:sp>
      <p:sp>
        <p:nvSpPr>
          <p:cNvPr id="129" name="Subtítulo 8">
            <a:extLst>
              <a:ext uri="{FF2B5EF4-FFF2-40B4-BE49-F238E27FC236}">
                <a16:creationId xmlns:a16="http://schemas.microsoft.com/office/drawing/2014/main" id="{9BC88C3F-3A03-DB44-AD25-5E52A57DB4C7}"/>
              </a:ext>
            </a:extLst>
          </p:cNvPr>
          <p:cNvSpPr txBox="1">
            <a:spLocks/>
          </p:cNvSpPr>
          <p:nvPr/>
        </p:nvSpPr>
        <p:spPr>
          <a:xfrm>
            <a:off x="5294690" y="1337415"/>
            <a:ext cx="1245031" cy="402401"/>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PERFIS DE </a:t>
            </a:r>
            <a:b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b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CLIENTES</a:t>
            </a:r>
            <a:endPar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endParaRPr>
          </a:p>
        </p:txBody>
      </p:sp>
      <p:sp>
        <p:nvSpPr>
          <p:cNvPr id="145" name="TextBox 46">
            <a:extLst>
              <a:ext uri="{FF2B5EF4-FFF2-40B4-BE49-F238E27FC236}">
                <a16:creationId xmlns:a16="http://schemas.microsoft.com/office/drawing/2014/main" id="{57634135-26F5-8C4D-966B-71F2FC84B1E2}"/>
              </a:ext>
            </a:extLst>
          </p:cNvPr>
          <p:cNvSpPr txBox="1"/>
          <p:nvPr/>
        </p:nvSpPr>
        <p:spPr>
          <a:xfrm>
            <a:off x="9809437" y="287769"/>
            <a:ext cx="2228295" cy="594009"/>
          </a:xfrm>
          <a:prstGeom prst="rect">
            <a:avLst/>
          </a:prstGeom>
          <a:noFill/>
        </p:spPr>
        <p:txBody>
          <a:bodyPr wrap="square" lIns="0" tIns="0" rIns="0" bIns="0" rtlCol="0">
            <a:spAutoFit/>
          </a:bodyPr>
          <a:lstStyle/>
          <a:p>
            <a:pPr defTabSz="914340">
              <a:lnSpc>
                <a:spcPct val="110000"/>
              </a:lnSpc>
            </a:pPr>
            <a:r>
              <a:rPr lang="pt-BR" sz="1200" i="1" spc="40" dirty="0">
                <a:solidFill>
                  <a:schemeClr val="bg2"/>
                </a:solidFill>
                <a:latin typeface="Segoe UI" panose="020B0502040204020203" pitchFamily="34" charset="0"/>
                <a:ea typeface="Segoe UI Symbol" panose="020B0502040204020203" pitchFamily="34" charset="0"/>
                <a:cs typeface="Segoe UI" panose="020B0502040204020203" pitchFamily="34" charset="0"/>
              </a:rPr>
              <a:t>Temas possíveis de serem avaliados por cada perfil de cliente</a:t>
            </a:r>
          </a:p>
        </p:txBody>
      </p:sp>
      <p:grpSp>
        <p:nvGrpSpPr>
          <p:cNvPr id="146" name="Agrupar 145">
            <a:extLst>
              <a:ext uri="{FF2B5EF4-FFF2-40B4-BE49-F238E27FC236}">
                <a16:creationId xmlns:a16="http://schemas.microsoft.com/office/drawing/2014/main" id="{660795D1-D00B-1E4D-952C-84C2389B8BC7}"/>
              </a:ext>
            </a:extLst>
          </p:cNvPr>
          <p:cNvGrpSpPr/>
          <p:nvPr/>
        </p:nvGrpSpPr>
        <p:grpSpPr>
          <a:xfrm>
            <a:off x="8724304" y="1457780"/>
            <a:ext cx="2933430" cy="139865"/>
            <a:chOff x="272253" y="1457780"/>
            <a:chExt cx="2933430" cy="139865"/>
          </a:xfrm>
        </p:grpSpPr>
        <p:cxnSp>
          <p:nvCxnSpPr>
            <p:cNvPr id="147" name="Conector Reto 146">
              <a:extLst>
                <a:ext uri="{FF2B5EF4-FFF2-40B4-BE49-F238E27FC236}">
                  <a16:creationId xmlns:a16="http://schemas.microsoft.com/office/drawing/2014/main" id="{2AEF0E32-5EBA-7046-8E21-61A98ABAAD42}"/>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Conector Reto 147">
              <a:extLst>
                <a:ext uri="{FF2B5EF4-FFF2-40B4-BE49-F238E27FC236}">
                  <a16:creationId xmlns:a16="http://schemas.microsoft.com/office/drawing/2014/main" id="{6159F52B-4240-E548-8B77-8D1DC1C28969}"/>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Conector Reto 148">
              <a:extLst>
                <a:ext uri="{FF2B5EF4-FFF2-40B4-BE49-F238E27FC236}">
                  <a16:creationId xmlns:a16="http://schemas.microsoft.com/office/drawing/2014/main" id="{712152D5-01FE-204B-A883-AB55E113DC6D}"/>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0" name="Subtítulo 8">
            <a:extLst>
              <a:ext uri="{FF2B5EF4-FFF2-40B4-BE49-F238E27FC236}">
                <a16:creationId xmlns:a16="http://schemas.microsoft.com/office/drawing/2014/main" id="{D0B1DED7-B4B1-0C47-A7E5-102E4FD686A4}"/>
              </a:ext>
            </a:extLst>
          </p:cNvPr>
          <p:cNvSpPr txBox="1">
            <a:spLocks/>
          </p:cNvSpPr>
          <p:nvPr/>
        </p:nvSpPr>
        <p:spPr>
          <a:xfrm>
            <a:off x="9660542" y="1308411"/>
            <a:ext cx="1236289" cy="404327"/>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AVALIAÇÃO</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GERAL</a:t>
            </a:r>
            <a:endParaRPr lang="pt-BR" sz="1200" spc="300" dirty="0">
              <a:solidFill>
                <a:schemeClr val="accent4">
                  <a:lumMod val="60000"/>
                  <a:lumOff val="40000"/>
                </a:schemeClr>
              </a:solidFill>
            </a:endParaRPr>
          </a:p>
        </p:txBody>
      </p:sp>
      <p:sp>
        <p:nvSpPr>
          <p:cNvPr id="22" name="Retângulo 21">
            <a:extLst>
              <a:ext uri="{FF2B5EF4-FFF2-40B4-BE49-F238E27FC236}">
                <a16:creationId xmlns:a16="http://schemas.microsoft.com/office/drawing/2014/main" id="{BA32B0BA-78DB-E344-98EC-E5FBD4E00F68}"/>
              </a:ext>
            </a:extLst>
          </p:cNvPr>
          <p:cNvSpPr/>
          <p:nvPr/>
        </p:nvSpPr>
        <p:spPr>
          <a:xfrm>
            <a:off x="12089966" y="0"/>
            <a:ext cx="102034" cy="6858000"/>
          </a:xfrm>
          <a:prstGeom prst="rect">
            <a:avLst/>
          </a:prstGeom>
          <a:solidFill>
            <a:srgbClr val="00F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37700910-1D87-C948-B2CB-AAE67C0E503D}"/>
              </a:ext>
            </a:extLst>
          </p:cNvPr>
          <p:cNvSpPr/>
          <p:nvPr/>
        </p:nvSpPr>
        <p:spPr>
          <a:xfrm>
            <a:off x="6597835" y="2204995"/>
            <a:ext cx="203133" cy="184666"/>
          </a:xfrm>
          <a:prstGeom prst="rect">
            <a:avLst/>
          </a:prstGeom>
        </p:spPr>
        <p:txBody>
          <a:bodyPr wrap="none" lIns="0" tIns="0" rIns="0" bIns="0">
            <a:spAutoFit/>
          </a:bodyPr>
          <a:lstStyle/>
          <a:p>
            <a:pPr algn="ctr"/>
            <a:r>
              <a:rPr lang="pt-BR" sz="1200" b="1" dirty="0">
                <a:solidFill>
                  <a:schemeClr val="bg1"/>
                </a:solidFill>
                <a:latin typeface="Segoe UI Symbol" panose="020B0502040204020203" pitchFamily="34" charset="0"/>
                <a:ea typeface="Segoe UI Symbol" panose="020B0502040204020203" pitchFamily="34" charset="0"/>
                <a:cs typeface="Times New Roman" panose="02020603050405020304" pitchFamily="18" charset="0"/>
              </a:rPr>
              <a:t>AG</a:t>
            </a:r>
            <a:endParaRPr lang="pt-BR" sz="1200" b="1" dirty="0">
              <a:solidFill>
                <a:schemeClr val="bg1"/>
              </a:solidFill>
              <a:latin typeface="Segoe UI Symbol" panose="020B0502040204020203" pitchFamily="34" charset="0"/>
              <a:ea typeface="Segoe UI Symbol" panose="020B0502040204020203" pitchFamily="34" charset="0"/>
            </a:endParaRPr>
          </a:p>
        </p:txBody>
      </p:sp>
      <p:sp>
        <p:nvSpPr>
          <p:cNvPr id="39" name="Espaço Reservado para Texto 3">
            <a:extLst>
              <a:ext uri="{FF2B5EF4-FFF2-40B4-BE49-F238E27FC236}">
                <a16:creationId xmlns:a16="http://schemas.microsoft.com/office/drawing/2014/main" id="{767794AE-4028-784C-8DF9-C712774B2494}"/>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cxnSp>
        <p:nvCxnSpPr>
          <p:cNvPr id="40" name="Conector Reto 39">
            <a:extLst>
              <a:ext uri="{FF2B5EF4-FFF2-40B4-BE49-F238E27FC236}">
                <a16:creationId xmlns:a16="http://schemas.microsoft.com/office/drawing/2014/main" id="{F2F4FE57-1A0B-7941-935D-7EC3C9C7BEAF}"/>
              </a:ext>
            </a:extLst>
          </p:cNvPr>
          <p:cNvCxnSpPr>
            <a:cxnSpLocks/>
          </p:cNvCxnSpPr>
          <p:nvPr/>
        </p:nvCxnSpPr>
        <p:spPr>
          <a:xfrm>
            <a:off x="4277523" y="2130956"/>
            <a:ext cx="3222965"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F40C2322-54FE-364E-AC33-344DDD34FBA8}"/>
              </a:ext>
            </a:extLst>
          </p:cNvPr>
          <p:cNvSpPr/>
          <p:nvPr/>
        </p:nvSpPr>
        <p:spPr>
          <a:xfrm>
            <a:off x="6450417" y="2113029"/>
            <a:ext cx="491319" cy="4590088"/>
          </a:xfrm>
          <a:prstGeom prst="rect">
            <a:avLst/>
          </a:prstGeom>
          <a:solidFill>
            <a:srgbClr val="00FF76">
              <a:alpha val="35294"/>
            </a:srgbClr>
          </a:solidFill>
          <a:ln w="28575">
            <a:solidFill>
              <a:srgbClr val="00F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1073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FB873712-DA57-6643-8F79-9234F5416D7B}"/>
              </a:ext>
            </a:extLst>
          </p:cNvPr>
          <p:cNvGrpSpPr/>
          <p:nvPr/>
        </p:nvGrpSpPr>
        <p:grpSpPr>
          <a:xfrm>
            <a:off x="9831241" y="1311603"/>
            <a:ext cx="1525185" cy="2549903"/>
            <a:chOff x="9831241" y="1311603"/>
            <a:chExt cx="1525185" cy="2549903"/>
          </a:xfrm>
        </p:grpSpPr>
        <p:sp>
          <p:nvSpPr>
            <p:cNvPr id="97" name="Colchete Duplo 96">
              <a:extLst>
                <a:ext uri="{FF2B5EF4-FFF2-40B4-BE49-F238E27FC236}">
                  <a16:creationId xmlns:a16="http://schemas.microsoft.com/office/drawing/2014/main" id="{70C30861-BEAC-2C40-86C0-690E2DC5CBAE}"/>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6" name="Agrupar 5">
              <a:extLst>
                <a:ext uri="{FF2B5EF4-FFF2-40B4-BE49-F238E27FC236}">
                  <a16:creationId xmlns:a16="http://schemas.microsoft.com/office/drawing/2014/main" id="{A37BA44D-9E84-9D4A-BC56-26FBCD7722EA}"/>
                </a:ext>
              </a:extLst>
            </p:cNvPr>
            <p:cNvGrpSpPr/>
            <p:nvPr/>
          </p:nvGrpSpPr>
          <p:grpSpPr>
            <a:xfrm>
              <a:off x="10014781" y="1920458"/>
              <a:ext cx="1008154" cy="1434705"/>
              <a:chOff x="10014781" y="1920458"/>
              <a:chExt cx="1008154" cy="1434705"/>
            </a:xfrm>
          </p:grpSpPr>
          <p:cxnSp>
            <p:nvCxnSpPr>
              <p:cNvPr id="98" name="Conector Reto 97">
                <a:extLst>
                  <a:ext uri="{FF2B5EF4-FFF2-40B4-BE49-F238E27FC236}">
                    <a16:creationId xmlns:a16="http://schemas.microsoft.com/office/drawing/2014/main" id="{21FC28B4-6A6E-DF4A-9D0A-E22CD8B241C1}"/>
                  </a:ext>
                </a:extLst>
              </p:cNvPr>
              <p:cNvCxnSpPr/>
              <p:nvPr/>
            </p:nvCxnSpPr>
            <p:spPr>
              <a:xfrm>
                <a:off x="11022935"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2C8946CD-3C7F-B842-89A5-EA2B934F6649}"/>
                  </a:ext>
                </a:extLst>
              </p:cNvPr>
              <p:cNvCxnSpPr/>
              <p:nvPr/>
            </p:nvCxnSpPr>
            <p:spPr>
              <a:xfrm>
                <a:off x="1051354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FB1A278B-B6AC-214B-8F9E-E5B0B51DD59A}"/>
                  </a:ext>
                </a:extLst>
              </p:cNvPr>
              <p:cNvCxnSpPr/>
              <p:nvPr/>
            </p:nvCxnSpPr>
            <p:spPr>
              <a:xfrm>
                <a:off x="10014781"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CONVENIÊNCIA E PRATICIDADE</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66" name="Imagem 65" descr="Homem em pé com celular na mão&#10;&#10;Descrição gerada automaticamente">
            <a:extLst>
              <a:ext uri="{FF2B5EF4-FFF2-40B4-BE49-F238E27FC236}">
                <a16:creationId xmlns:a16="http://schemas.microsoft.com/office/drawing/2014/main" id="{A35CD8E3-6919-B34C-A73B-D1434FCA2557}"/>
              </a:ext>
            </a:extLst>
          </p:cNvPr>
          <p:cNvPicPr>
            <a:picLocks noChangeAspect="1"/>
          </p:cNvPicPr>
          <p:nvPr/>
        </p:nvPicPr>
        <p:blipFill rotWithShape="1">
          <a:blip r:embed="rId3" cstate="email">
            <a:alphaModFix amt="15000"/>
            <a:extLst>
              <a:ext uri="{28A0092B-C50C-407E-A947-70E740481C1C}">
                <a14:useLocalDpi xmlns:a14="http://schemas.microsoft.com/office/drawing/2010/main"/>
              </a:ext>
            </a:extLst>
          </a:blip>
          <a:srcRect/>
          <a:stretch/>
        </p:blipFill>
        <p:spPr>
          <a:xfrm>
            <a:off x="-10581" y="0"/>
            <a:ext cx="3870301" cy="6858000"/>
          </a:xfrm>
          <a:prstGeom prst="rect">
            <a:avLst/>
          </a:prstGeom>
        </p:spPr>
      </p:pic>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84" name="CaixaDeTexto 26">
            <a:extLst>
              <a:ext uri="{FF2B5EF4-FFF2-40B4-BE49-F238E27FC236}">
                <a16:creationId xmlns:a16="http://schemas.microsoft.com/office/drawing/2014/main" id="{8DC2A4A0-22DA-DE49-BFA4-EDED0B6D3AE5}"/>
              </a:ext>
            </a:extLst>
          </p:cNvPr>
          <p:cNvSpPr txBox="1"/>
          <p:nvPr/>
        </p:nvSpPr>
        <p:spPr>
          <a:xfrm>
            <a:off x="7456242" y="3965787"/>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5845005"/>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sp>
        <p:nvSpPr>
          <p:cNvPr id="68" name="CaixaDeTexto 67">
            <a:extLst>
              <a:ext uri="{FF2B5EF4-FFF2-40B4-BE49-F238E27FC236}">
                <a16:creationId xmlns:a16="http://schemas.microsoft.com/office/drawing/2014/main" id="{B7B37938-073A-F247-AD6C-599A9A05A6C2}"/>
              </a:ext>
            </a:extLst>
          </p:cNvPr>
          <p:cNvSpPr txBox="1"/>
          <p:nvPr/>
        </p:nvSpPr>
        <p:spPr>
          <a:xfrm>
            <a:off x="8184462" y="137835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Disponibilidade de diversos canais para movimentação</a:t>
            </a:r>
          </a:p>
        </p:txBody>
      </p:sp>
      <p:sp>
        <p:nvSpPr>
          <p:cNvPr id="70" name="Retângulo 69">
            <a:extLst>
              <a:ext uri="{FF2B5EF4-FFF2-40B4-BE49-F238E27FC236}">
                <a16:creationId xmlns:a16="http://schemas.microsoft.com/office/drawing/2014/main" id="{E577C8CB-010A-BD41-B5B7-F8DD60BE8584}"/>
              </a:ext>
            </a:extLst>
          </p:cNvPr>
          <p:cNvSpPr/>
          <p:nvPr/>
        </p:nvSpPr>
        <p:spPr>
          <a:xfrm>
            <a:off x="7512644" y="4560848"/>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79,4</a:t>
            </a:r>
          </a:p>
        </p:txBody>
      </p:sp>
      <p:sp>
        <p:nvSpPr>
          <p:cNvPr id="71" name="CaixaDeTexto 70">
            <a:extLst>
              <a:ext uri="{FF2B5EF4-FFF2-40B4-BE49-F238E27FC236}">
                <a16:creationId xmlns:a16="http://schemas.microsoft.com/office/drawing/2014/main" id="{A93556BA-1C5D-FA42-B87B-CF5A40A2E0D1}"/>
              </a:ext>
            </a:extLst>
          </p:cNvPr>
          <p:cNvSpPr txBox="1"/>
          <p:nvPr/>
        </p:nvSpPr>
        <p:spPr>
          <a:xfrm>
            <a:off x="7455129" y="6029557"/>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72" name="Retângulo 71">
            <a:extLst>
              <a:ext uri="{FF2B5EF4-FFF2-40B4-BE49-F238E27FC236}">
                <a16:creationId xmlns:a16="http://schemas.microsoft.com/office/drawing/2014/main" id="{5EAC7B99-C10B-6A4C-8B12-53B2EA9D385E}"/>
              </a:ext>
            </a:extLst>
          </p:cNvPr>
          <p:cNvSpPr/>
          <p:nvPr/>
        </p:nvSpPr>
        <p:spPr>
          <a:xfrm>
            <a:off x="7501489" y="210934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77,9</a:t>
            </a:r>
          </a:p>
        </p:txBody>
      </p:sp>
      <p:sp>
        <p:nvSpPr>
          <p:cNvPr id="86" name="CaixaDeTexto 85">
            <a:extLst>
              <a:ext uri="{FF2B5EF4-FFF2-40B4-BE49-F238E27FC236}">
                <a16:creationId xmlns:a16="http://schemas.microsoft.com/office/drawing/2014/main" id="{90492A85-394A-874C-9798-7B8B97044ECF}"/>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94" name="Retângulo 93">
            <a:extLst>
              <a:ext uri="{FF2B5EF4-FFF2-40B4-BE49-F238E27FC236}">
                <a16:creationId xmlns:a16="http://schemas.microsoft.com/office/drawing/2014/main" id="{CBF082FC-9F66-F048-8CDB-942A4CA40A70}"/>
              </a:ext>
            </a:extLst>
          </p:cNvPr>
          <p:cNvSpPr/>
          <p:nvPr/>
        </p:nvSpPr>
        <p:spPr>
          <a:xfrm>
            <a:off x="11416290" y="2053588"/>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79,2</a:t>
            </a:r>
          </a:p>
        </p:txBody>
      </p:sp>
      <p:sp>
        <p:nvSpPr>
          <p:cNvPr id="105" name="CaixaDeTexto 104">
            <a:extLst>
              <a:ext uri="{FF2B5EF4-FFF2-40B4-BE49-F238E27FC236}">
                <a16:creationId xmlns:a16="http://schemas.microsoft.com/office/drawing/2014/main" id="{A8DC329C-554D-AB49-8484-867ED510A376}"/>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grpSp>
        <p:nvGrpSpPr>
          <p:cNvPr id="5" name="Agrupar 4">
            <a:extLst>
              <a:ext uri="{FF2B5EF4-FFF2-40B4-BE49-F238E27FC236}">
                <a16:creationId xmlns:a16="http://schemas.microsoft.com/office/drawing/2014/main" id="{F89752AB-6186-064F-A4A3-724E3A5E09D3}"/>
              </a:ext>
            </a:extLst>
          </p:cNvPr>
          <p:cNvGrpSpPr/>
          <p:nvPr/>
        </p:nvGrpSpPr>
        <p:grpSpPr>
          <a:xfrm>
            <a:off x="5915218" y="1297747"/>
            <a:ext cx="1525185" cy="2549903"/>
            <a:chOff x="5915218" y="1297747"/>
            <a:chExt cx="1525185" cy="2549903"/>
          </a:xfrm>
        </p:grpSpPr>
        <p:sp>
          <p:nvSpPr>
            <p:cNvPr id="90" name="Colchete Duplo 89">
              <a:extLst>
                <a:ext uri="{FF2B5EF4-FFF2-40B4-BE49-F238E27FC236}">
                  <a16:creationId xmlns:a16="http://schemas.microsoft.com/office/drawing/2014/main" id="{FE4C989F-1980-904A-B54B-D8B8224CB662}"/>
                </a:ext>
              </a:extLst>
            </p:cNvPr>
            <p:cNvSpPr/>
            <p:nvPr/>
          </p:nvSpPr>
          <p:spPr>
            <a:xfrm>
              <a:off x="5915218" y="1297747"/>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4" name="Agrupar 3">
              <a:extLst>
                <a:ext uri="{FF2B5EF4-FFF2-40B4-BE49-F238E27FC236}">
                  <a16:creationId xmlns:a16="http://schemas.microsoft.com/office/drawing/2014/main" id="{85332DF8-4929-AD4E-A604-0CB9448D4286}"/>
                </a:ext>
              </a:extLst>
            </p:cNvPr>
            <p:cNvGrpSpPr/>
            <p:nvPr/>
          </p:nvGrpSpPr>
          <p:grpSpPr>
            <a:xfrm>
              <a:off x="6125650" y="1906602"/>
              <a:ext cx="1004410" cy="1434705"/>
              <a:chOff x="6125650" y="1906602"/>
              <a:chExt cx="1004410" cy="1434705"/>
            </a:xfrm>
          </p:grpSpPr>
          <p:cxnSp>
            <p:nvCxnSpPr>
              <p:cNvPr id="91" name="Conector Reto 90">
                <a:extLst>
                  <a:ext uri="{FF2B5EF4-FFF2-40B4-BE49-F238E27FC236}">
                    <a16:creationId xmlns:a16="http://schemas.microsoft.com/office/drawing/2014/main" id="{4707DC61-300D-FD4C-9441-1A45CD39B798}"/>
                  </a:ext>
                </a:extLst>
              </p:cNvPr>
              <p:cNvCxnSpPr/>
              <p:nvPr/>
            </p:nvCxnSpPr>
            <p:spPr>
              <a:xfrm>
                <a:off x="7130060"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84B06AEB-CA9C-884D-8E7F-0F73B6F47474}"/>
                  </a:ext>
                </a:extLst>
              </p:cNvPr>
              <p:cNvCxnSpPr/>
              <p:nvPr/>
            </p:nvCxnSpPr>
            <p:spPr>
              <a:xfrm>
                <a:off x="6620671"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9930EF5D-86C7-0445-BD6C-7B427FC70075}"/>
                  </a:ext>
                </a:extLst>
              </p:cNvPr>
              <p:cNvCxnSpPr/>
              <p:nvPr/>
            </p:nvCxnSpPr>
            <p:spPr>
              <a:xfrm>
                <a:off x="6125650"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8" name="Agrupar 57">
            <a:extLst>
              <a:ext uri="{FF2B5EF4-FFF2-40B4-BE49-F238E27FC236}">
                <a16:creationId xmlns:a16="http://schemas.microsoft.com/office/drawing/2014/main" id="{2DDAF6A0-A19A-FB4C-917D-46D228E22519}"/>
              </a:ext>
            </a:extLst>
          </p:cNvPr>
          <p:cNvGrpSpPr/>
          <p:nvPr/>
        </p:nvGrpSpPr>
        <p:grpSpPr>
          <a:xfrm>
            <a:off x="8821282" y="4397509"/>
            <a:ext cx="2716900" cy="542350"/>
            <a:chOff x="8797527" y="5406906"/>
            <a:chExt cx="2716900" cy="542350"/>
          </a:xfrm>
        </p:grpSpPr>
        <p:grpSp>
          <p:nvGrpSpPr>
            <p:cNvPr id="59" name="Agrupar 58">
              <a:extLst>
                <a:ext uri="{FF2B5EF4-FFF2-40B4-BE49-F238E27FC236}">
                  <a16:creationId xmlns:a16="http://schemas.microsoft.com/office/drawing/2014/main" id="{EABF399D-2401-FC4F-AC8D-AF443E046364}"/>
                </a:ext>
              </a:extLst>
            </p:cNvPr>
            <p:cNvGrpSpPr/>
            <p:nvPr/>
          </p:nvGrpSpPr>
          <p:grpSpPr>
            <a:xfrm>
              <a:off x="8797527" y="5406906"/>
              <a:ext cx="2716900" cy="261610"/>
              <a:chOff x="5436811" y="6549797"/>
              <a:chExt cx="2716900" cy="261610"/>
            </a:xfrm>
          </p:grpSpPr>
          <p:cxnSp>
            <p:nvCxnSpPr>
              <p:cNvPr id="63" name="Conector Reto 62">
                <a:extLst>
                  <a:ext uri="{FF2B5EF4-FFF2-40B4-BE49-F238E27FC236}">
                    <a16:creationId xmlns:a16="http://schemas.microsoft.com/office/drawing/2014/main" id="{FBDE634C-A333-D640-B973-6D5773A3B38F}"/>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Retângulo 63">
                <a:extLst>
                  <a:ext uri="{FF2B5EF4-FFF2-40B4-BE49-F238E27FC236}">
                    <a16:creationId xmlns:a16="http://schemas.microsoft.com/office/drawing/2014/main" id="{14F9EF97-52AA-F14E-AE06-C3EEB364C999}"/>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60" name="Agrupar 59">
              <a:extLst>
                <a:ext uri="{FF2B5EF4-FFF2-40B4-BE49-F238E27FC236}">
                  <a16:creationId xmlns:a16="http://schemas.microsoft.com/office/drawing/2014/main" id="{5009608B-D04C-9D4B-BF2A-27A95C7769C6}"/>
                </a:ext>
              </a:extLst>
            </p:cNvPr>
            <p:cNvGrpSpPr/>
            <p:nvPr/>
          </p:nvGrpSpPr>
          <p:grpSpPr>
            <a:xfrm>
              <a:off x="8797527" y="5687646"/>
              <a:ext cx="1935194" cy="261610"/>
              <a:chOff x="8025632" y="6549797"/>
              <a:chExt cx="1935194" cy="261610"/>
            </a:xfrm>
          </p:grpSpPr>
          <p:cxnSp>
            <p:nvCxnSpPr>
              <p:cNvPr id="61" name="Conector Reto 60">
                <a:extLst>
                  <a:ext uri="{FF2B5EF4-FFF2-40B4-BE49-F238E27FC236}">
                    <a16:creationId xmlns:a16="http://schemas.microsoft.com/office/drawing/2014/main" id="{224684ED-261D-4444-AAA7-919F52113C98}"/>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2" name="Retângulo 61">
                <a:extLst>
                  <a:ext uri="{FF2B5EF4-FFF2-40B4-BE49-F238E27FC236}">
                    <a16:creationId xmlns:a16="http://schemas.microsoft.com/office/drawing/2014/main" id="{C1D359C2-6B1D-A445-BE9E-77DF6AB402BF}"/>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graphicFrame>
        <p:nvGraphicFramePr>
          <p:cNvPr id="65" name="Tabela 64">
            <a:extLst>
              <a:ext uri="{FF2B5EF4-FFF2-40B4-BE49-F238E27FC236}">
                <a16:creationId xmlns:a16="http://schemas.microsoft.com/office/drawing/2014/main" id="{73884E4C-5EFC-9748-9836-E801B5566A5B}"/>
              </a:ext>
            </a:extLst>
          </p:cNvPr>
          <p:cNvGraphicFramePr>
            <a:graphicFrameLocks noGrp="1"/>
          </p:cNvGraphicFramePr>
          <p:nvPr>
            <p:extLst>
              <p:ext uri="{D42A27DB-BD31-4B8C-83A1-F6EECF244321}">
                <p14:modId xmlns:p14="http://schemas.microsoft.com/office/powerpoint/2010/main" val="3634101014"/>
              </p:ext>
            </p:extLst>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0" name="Agrupar 9">
            <a:extLst>
              <a:ext uri="{FF2B5EF4-FFF2-40B4-BE49-F238E27FC236}">
                <a16:creationId xmlns:a16="http://schemas.microsoft.com/office/drawing/2014/main" id="{D3442D2A-08DA-2246-8E89-B9BFC41A8936}"/>
              </a:ext>
            </a:extLst>
          </p:cNvPr>
          <p:cNvGrpSpPr/>
          <p:nvPr/>
        </p:nvGrpSpPr>
        <p:grpSpPr>
          <a:xfrm>
            <a:off x="5915218" y="3919924"/>
            <a:ext cx="1525185" cy="2549903"/>
            <a:chOff x="5915218" y="3919924"/>
            <a:chExt cx="1525185" cy="2549903"/>
          </a:xfrm>
        </p:grpSpPr>
        <p:sp>
          <p:nvSpPr>
            <p:cNvPr id="102" name="Colchete Duplo 101">
              <a:extLst>
                <a:ext uri="{FF2B5EF4-FFF2-40B4-BE49-F238E27FC236}">
                  <a16:creationId xmlns:a16="http://schemas.microsoft.com/office/drawing/2014/main" id="{A553BF29-1D7A-C240-B8D3-357C9387D8BA}"/>
                </a:ext>
              </a:extLst>
            </p:cNvPr>
            <p:cNvSpPr/>
            <p:nvPr/>
          </p:nvSpPr>
          <p:spPr>
            <a:xfrm>
              <a:off x="5915218" y="3919924"/>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9A2D6722-B4D5-5045-BE76-11C98B245AD6}"/>
                </a:ext>
              </a:extLst>
            </p:cNvPr>
            <p:cNvGrpSpPr/>
            <p:nvPr/>
          </p:nvGrpSpPr>
          <p:grpSpPr>
            <a:xfrm>
              <a:off x="6114077" y="4563504"/>
              <a:ext cx="1004410" cy="1434705"/>
              <a:chOff x="6114077" y="4563504"/>
              <a:chExt cx="1004410" cy="1434705"/>
            </a:xfrm>
          </p:grpSpPr>
          <p:cxnSp>
            <p:nvCxnSpPr>
              <p:cNvPr id="103" name="Conector Reto 102">
                <a:extLst>
                  <a:ext uri="{FF2B5EF4-FFF2-40B4-BE49-F238E27FC236}">
                    <a16:creationId xmlns:a16="http://schemas.microsoft.com/office/drawing/2014/main" id="{4C154D81-C51F-7242-8B53-6D92A043E527}"/>
                  </a:ext>
                </a:extLst>
              </p:cNvPr>
              <p:cNvCxnSpPr/>
              <p:nvPr/>
            </p:nvCxnSpPr>
            <p:spPr>
              <a:xfrm>
                <a:off x="7118487" y="4563504"/>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EC17AC8B-BAC1-4A4B-9C4F-7CD4BE9F9DD4}"/>
                  </a:ext>
                </a:extLst>
              </p:cNvPr>
              <p:cNvCxnSpPr/>
              <p:nvPr/>
            </p:nvCxnSpPr>
            <p:spPr>
              <a:xfrm>
                <a:off x="6609098" y="4563504"/>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719BE5C6-0BFF-FE43-BD26-0421C4628306}"/>
                  </a:ext>
                </a:extLst>
              </p:cNvPr>
              <p:cNvCxnSpPr/>
              <p:nvPr/>
            </p:nvCxnSpPr>
            <p:spPr>
              <a:xfrm>
                <a:off x="6114077" y="4563504"/>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aphicFrame>
        <p:nvGraphicFramePr>
          <p:cNvPr id="73" name="Tabela 72">
            <a:extLst>
              <a:ext uri="{FF2B5EF4-FFF2-40B4-BE49-F238E27FC236}">
                <a16:creationId xmlns:a16="http://schemas.microsoft.com/office/drawing/2014/main" id="{EAD5B4B4-2C7E-6846-9CF5-C354762FC0AA}"/>
              </a:ext>
            </a:extLst>
          </p:cNvPr>
          <p:cNvGraphicFramePr>
            <a:graphicFrameLocks noGrp="1"/>
          </p:cNvGraphicFramePr>
          <p:nvPr>
            <p:extLst>
              <p:ext uri="{D42A27DB-BD31-4B8C-83A1-F6EECF244321}">
                <p14:modId xmlns:p14="http://schemas.microsoft.com/office/powerpoint/2010/main" val="1812893685"/>
              </p:ext>
            </p:extLst>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75" name="Tabela 74">
            <a:extLst>
              <a:ext uri="{FF2B5EF4-FFF2-40B4-BE49-F238E27FC236}">
                <a16:creationId xmlns:a16="http://schemas.microsoft.com/office/drawing/2014/main" id="{D5242637-215D-9F48-8C76-16D7D0175DB9}"/>
              </a:ext>
            </a:extLst>
          </p:cNvPr>
          <p:cNvGraphicFramePr>
            <a:graphicFrameLocks noGrp="1"/>
          </p:cNvGraphicFramePr>
          <p:nvPr>
            <p:extLst>
              <p:ext uri="{D42A27DB-BD31-4B8C-83A1-F6EECF244321}">
                <p14:modId xmlns:p14="http://schemas.microsoft.com/office/powerpoint/2010/main" val="2840857775"/>
              </p:ext>
            </p:extLst>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6" name="Espaço Reservado para Texto 3">
            <a:extLst>
              <a:ext uri="{FF2B5EF4-FFF2-40B4-BE49-F238E27FC236}">
                <a16:creationId xmlns:a16="http://schemas.microsoft.com/office/drawing/2014/main" id="{5963CEAE-F319-5442-8219-05F05A969103}"/>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07" name="Gráfico 106">
            <a:extLst>
              <a:ext uri="{FF2B5EF4-FFF2-40B4-BE49-F238E27FC236}">
                <a16:creationId xmlns:a16="http://schemas.microsoft.com/office/drawing/2014/main" id="{9F789F02-C6F7-7040-91D5-538D46BC6774}"/>
              </a:ext>
            </a:extLst>
          </p:cNvPr>
          <p:cNvGraphicFramePr>
            <a:graphicFrameLocks/>
          </p:cNvGraphicFramePr>
          <p:nvPr>
            <p:extLst>
              <p:ext uri="{D42A27DB-BD31-4B8C-83A1-F6EECF244321}">
                <p14:modId xmlns:p14="http://schemas.microsoft.com/office/powerpoint/2010/main" val="2064939038"/>
              </p:ext>
            </p:extLst>
          </p:nvPr>
        </p:nvGraphicFramePr>
        <p:xfrm>
          <a:off x="4189360" y="1610072"/>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8" name="Gráfico 107">
            <a:extLst>
              <a:ext uri="{FF2B5EF4-FFF2-40B4-BE49-F238E27FC236}">
                <a16:creationId xmlns:a16="http://schemas.microsoft.com/office/drawing/2014/main" id="{58B7AAFD-B618-3E42-95C7-A6162D4DB6B9}"/>
              </a:ext>
            </a:extLst>
          </p:cNvPr>
          <p:cNvGraphicFramePr>
            <a:graphicFrameLocks/>
          </p:cNvGraphicFramePr>
          <p:nvPr>
            <p:extLst>
              <p:ext uri="{D42A27DB-BD31-4B8C-83A1-F6EECF244321}">
                <p14:modId xmlns:p14="http://schemas.microsoft.com/office/powerpoint/2010/main" val="2900878756"/>
              </p:ext>
            </p:extLst>
          </p:nvPr>
        </p:nvGraphicFramePr>
        <p:xfrm>
          <a:off x="8093966" y="1610072"/>
          <a:ext cx="3337539" cy="2082313"/>
        </p:xfrm>
        <a:graphic>
          <a:graphicData uri="http://schemas.openxmlformats.org/drawingml/2006/chart">
            <c:chart xmlns:c="http://schemas.openxmlformats.org/drawingml/2006/chart" xmlns:r="http://schemas.openxmlformats.org/officeDocument/2006/relationships" r:id="rId6"/>
          </a:graphicData>
        </a:graphic>
      </p:graphicFrame>
      <p:sp>
        <p:nvSpPr>
          <p:cNvPr id="69" name="CaixaDeTexto 68">
            <a:extLst>
              <a:ext uri="{FF2B5EF4-FFF2-40B4-BE49-F238E27FC236}">
                <a16:creationId xmlns:a16="http://schemas.microsoft.com/office/drawing/2014/main" id="{271D9D02-AC3D-9B41-9EB9-745FF4375BAA}"/>
              </a:ext>
            </a:extLst>
          </p:cNvPr>
          <p:cNvSpPr txBox="1"/>
          <p:nvPr/>
        </p:nvSpPr>
        <p:spPr>
          <a:xfrm>
            <a:off x="4275076" y="4055297"/>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Funcionalidades de ajudem e simplifiquem a gestão do seu $</a:t>
            </a:r>
          </a:p>
        </p:txBody>
      </p:sp>
      <p:sp>
        <p:nvSpPr>
          <p:cNvPr id="114" name="Retângulo 113">
            <a:extLst>
              <a:ext uri="{FF2B5EF4-FFF2-40B4-BE49-F238E27FC236}">
                <a16:creationId xmlns:a16="http://schemas.microsoft.com/office/drawing/2014/main" id="{43769435-15DD-1142-9F05-00C8AC085C08}"/>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Retângulo Arredondado 114">
            <a:extLst>
              <a:ext uri="{FF2B5EF4-FFF2-40B4-BE49-F238E27FC236}">
                <a16:creationId xmlns:a16="http://schemas.microsoft.com/office/drawing/2014/main" id="{138BFE75-9DB8-474A-98CC-521F871E0A7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Colchete Duplo 115">
            <a:extLst>
              <a:ext uri="{FF2B5EF4-FFF2-40B4-BE49-F238E27FC236}">
                <a16:creationId xmlns:a16="http://schemas.microsoft.com/office/drawing/2014/main" id="{85C5C223-41E9-C34A-A358-353FBB1BB83F}"/>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17" name="CaixaDeTexto 26">
            <a:extLst>
              <a:ext uri="{FF2B5EF4-FFF2-40B4-BE49-F238E27FC236}">
                <a16:creationId xmlns:a16="http://schemas.microsoft.com/office/drawing/2014/main" id="{00078A40-A67C-0848-AEA0-759CA426488D}"/>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18" name="CaixaDeTexto 117">
            <a:extLst>
              <a:ext uri="{FF2B5EF4-FFF2-40B4-BE49-F238E27FC236}">
                <a16:creationId xmlns:a16="http://schemas.microsoft.com/office/drawing/2014/main" id="{3B09D4C3-C5F9-F04E-BE01-38D867E75A5C}"/>
              </a:ext>
            </a:extLst>
          </p:cNvPr>
          <p:cNvSpPr txBox="1"/>
          <p:nvPr/>
        </p:nvSpPr>
        <p:spPr>
          <a:xfrm>
            <a:off x="411795" y="2385510"/>
            <a:ext cx="2880699"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CONVENIÊNCIA E PRATICIDADE </a:t>
            </a:r>
          </a:p>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DE CANAIS</a:t>
            </a:r>
          </a:p>
        </p:txBody>
      </p:sp>
      <p:sp>
        <p:nvSpPr>
          <p:cNvPr id="119" name="Retângulo 118">
            <a:extLst>
              <a:ext uri="{FF2B5EF4-FFF2-40B4-BE49-F238E27FC236}">
                <a16:creationId xmlns:a16="http://schemas.microsoft.com/office/drawing/2014/main" id="{EAC87BAC-3A9E-A844-B36A-CD72C43FEF9C}"/>
              </a:ext>
            </a:extLst>
          </p:cNvPr>
          <p:cNvSpPr/>
          <p:nvPr/>
        </p:nvSpPr>
        <p:spPr>
          <a:xfrm>
            <a:off x="3616069" y="3284543"/>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76,6</a:t>
            </a:r>
          </a:p>
        </p:txBody>
      </p:sp>
      <p:grpSp>
        <p:nvGrpSpPr>
          <p:cNvPr id="120" name="Agrupar 119">
            <a:extLst>
              <a:ext uri="{FF2B5EF4-FFF2-40B4-BE49-F238E27FC236}">
                <a16:creationId xmlns:a16="http://schemas.microsoft.com/office/drawing/2014/main" id="{EAAD68DE-141E-084B-BC48-5CDE4088D109}"/>
              </a:ext>
            </a:extLst>
          </p:cNvPr>
          <p:cNvGrpSpPr/>
          <p:nvPr/>
        </p:nvGrpSpPr>
        <p:grpSpPr>
          <a:xfrm>
            <a:off x="2136086" y="2891985"/>
            <a:ext cx="1035048" cy="1527452"/>
            <a:chOff x="2136086" y="2891985"/>
            <a:chExt cx="1035048" cy="1434705"/>
          </a:xfrm>
        </p:grpSpPr>
        <p:cxnSp>
          <p:nvCxnSpPr>
            <p:cNvPr id="126" name="Conector Reto 125">
              <a:extLst>
                <a:ext uri="{FF2B5EF4-FFF2-40B4-BE49-F238E27FC236}">
                  <a16:creationId xmlns:a16="http://schemas.microsoft.com/office/drawing/2014/main" id="{457C36EF-CDE7-3344-BC23-365DF8466F33}"/>
                </a:ext>
              </a:extLst>
            </p:cNvPr>
            <p:cNvCxnSpPr/>
            <p:nvPr/>
          </p:nvCxnSpPr>
          <p:spPr>
            <a:xfrm>
              <a:off x="317113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B3F2FCB3-7C5F-AE4E-B999-889351C470B4}"/>
                </a:ext>
              </a:extLst>
            </p:cNvPr>
            <p:cNvCxnSpPr/>
            <p:nvPr/>
          </p:nvCxnSpPr>
          <p:spPr>
            <a:xfrm>
              <a:off x="2661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Conector Reto 127">
              <a:extLst>
                <a:ext uri="{FF2B5EF4-FFF2-40B4-BE49-F238E27FC236}">
                  <a16:creationId xmlns:a16="http://schemas.microsoft.com/office/drawing/2014/main" id="{F821C0BE-15FD-334C-BF93-3D7510559363}"/>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9" name="CaixaDeTexto 26">
            <a:extLst>
              <a:ext uri="{FF2B5EF4-FFF2-40B4-BE49-F238E27FC236}">
                <a16:creationId xmlns:a16="http://schemas.microsoft.com/office/drawing/2014/main" id="{C2A4C1C7-E639-674E-BF67-5B4512344BB4}"/>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30" name="CaixaDeTexto 129">
            <a:extLst>
              <a:ext uri="{FF2B5EF4-FFF2-40B4-BE49-F238E27FC236}">
                <a16:creationId xmlns:a16="http://schemas.microsoft.com/office/drawing/2014/main" id="{11CF3694-B308-3B4B-AAE2-FBBF54E69189}"/>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38" name="Tabela 137">
            <a:extLst>
              <a:ext uri="{FF2B5EF4-FFF2-40B4-BE49-F238E27FC236}">
                <a16:creationId xmlns:a16="http://schemas.microsoft.com/office/drawing/2014/main" id="{2CC795B4-F55D-6E43-A7BB-30E971EA004E}"/>
              </a:ext>
            </a:extLst>
          </p:cNvPr>
          <p:cNvGraphicFramePr>
            <a:graphicFrameLocks noGrp="1"/>
          </p:cNvGraphicFramePr>
          <p:nvPr>
            <p:extLst>
              <p:ext uri="{D42A27DB-BD31-4B8C-83A1-F6EECF244321}">
                <p14:modId xmlns:p14="http://schemas.microsoft.com/office/powerpoint/2010/main" val="1355960342"/>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u="none" strike="noStrike" dirty="0" err="1">
                          <a:solidFill>
                            <a:srgbClr val="00B0F0"/>
                          </a:solidFill>
                          <a:effectLst/>
                          <a:latin typeface="Wingdings 3" pitchFamily="2" charset="2"/>
                          <a:cs typeface="Segoe UI" panose="020B0502040204020203" pitchFamily="34" charset="0"/>
                        </a:rPr>
                        <a:t>p</a:t>
                      </a:r>
                      <a:endParaRPr lang="pt-BR" sz="1200" b="0" i="0" u="none" strike="noStrike" dirty="0">
                        <a:solidFill>
                          <a:srgbClr val="00B0F0"/>
                        </a:solidFill>
                        <a:effectLst/>
                        <a:latin typeface="Wingdings 3" pitchFamily="2" charset="2"/>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u="none" strike="noStrike" dirty="0">
                          <a:solidFill>
                            <a:schemeClr val="bg1">
                              <a:lumMod val="95000"/>
                            </a:schemeClr>
                          </a:solidFill>
                          <a:effectLst/>
                          <a:latin typeface="Segoe UI" panose="020B0502040204020203" pitchFamily="34" charset="0"/>
                          <a:cs typeface="Segoe UI" panose="020B0502040204020203" pitchFamily="34" charset="0"/>
                        </a:rPr>
                        <a:t>1</a:t>
                      </a:r>
                      <a:endParaRPr lang="pt-BR" sz="1200" b="1" i="0" u="none" strike="noStrike" dirty="0">
                        <a:solidFill>
                          <a:schemeClr val="bg1">
                            <a:lumMod val="95000"/>
                          </a:schemeClr>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39" name="Gráfico 138">
            <a:extLst>
              <a:ext uri="{FF2B5EF4-FFF2-40B4-BE49-F238E27FC236}">
                <a16:creationId xmlns:a16="http://schemas.microsoft.com/office/drawing/2014/main" id="{C0F0DBCF-C312-1A4B-AE95-D5C0D9D3A898}"/>
              </a:ext>
            </a:extLst>
          </p:cNvPr>
          <p:cNvGraphicFramePr>
            <a:graphicFrameLocks/>
          </p:cNvGraphicFramePr>
          <p:nvPr>
            <p:extLst>
              <p:ext uri="{D42A27DB-BD31-4B8C-83A1-F6EECF244321}">
                <p14:modId xmlns:p14="http://schemas.microsoft.com/office/powerpoint/2010/main" val="56251698"/>
              </p:ext>
            </p:extLst>
          </p:nvPr>
        </p:nvGraphicFramePr>
        <p:xfrm>
          <a:off x="224099" y="2693891"/>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0" name="Gráfico 139">
            <a:extLst>
              <a:ext uri="{FF2B5EF4-FFF2-40B4-BE49-F238E27FC236}">
                <a16:creationId xmlns:a16="http://schemas.microsoft.com/office/drawing/2014/main" id="{A525DB11-AFDB-9843-9A13-A9F9772762C5}"/>
              </a:ext>
            </a:extLst>
          </p:cNvPr>
          <p:cNvGraphicFramePr>
            <a:graphicFrameLocks/>
          </p:cNvGraphicFramePr>
          <p:nvPr>
            <p:extLst>
              <p:ext uri="{D42A27DB-BD31-4B8C-83A1-F6EECF244321}">
                <p14:modId xmlns:p14="http://schemas.microsoft.com/office/powerpoint/2010/main" val="727767527"/>
              </p:ext>
            </p:extLst>
          </p:nvPr>
        </p:nvGraphicFramePr>
        <p:xfrm>
          <a:off x="4195734" y="4262936"/>
          <a:ext cx="3337539" cy="2082313"/>
        </p:xfrm>
        <a:graphic>
          <a:graphicData uri="http://schemas.openxmlformats.org/drawingml/2006/chart">
            <c:chart xmlns:c="http://schemas.openxmlformats.org/drawingml/2006/chart" xmlns:r="http://schemas.openxmlformats.org/officeDocument/2006/relationships" r:id="rId8"/>
          </a:graphicData>
        </a:graphic>
      </p:graphicFrame>
      <p:sp>
        <p:nvSpPr>
          <p:cNvPr id="67" name="CaixaDeTexto 66">
            <a:extLst>
              <a:ext uri="{FF2B5EF4-FFF2-40B4-BE49-F238E27FC236}">
                <a16:creationId xmlns:a16="http://schemas.microsoft.com/office/drawing/2014/main" id="{55C697C6-2F9A-9740-8664-7EB780C4E3F2}"/>
              </a:ext>
            </a:extLst>
          </p:cNvPr>
          <p:cNvSpPr txBox="1"/>
          <p:nvPr/>
        </p:nvSpPr>
        <p:spPr>
          <a:xfrm>
            <a:off x="4275076" y="1378358"/>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Solução de assuntos </a:t>
            </a:r>
            <a:br>
              <a:rPr lang="pt-BR" sz="1300" b="1" spc="40" dirty="0">
                <a:latin typeface="Segoe UI" panose="020B0502040204020203" pitchFamily="34" charset="0"/>
                <a:ea typeface="Segoe UI Symbol" panose="020B0502040204020203" pitchFamily="34" charset="0"/>
                <a:cs typeface="Segoe UI" panose="020B0502040204020203" pitchFamily="34" charset="0"/>
              </a:rPr>
            </a:br>
            <a:r>
              <a:rPr lang="pt-BR" sz="1300" b="1" spc="40" dirty="0">
                <a:latin typeface="Segoe UI" panose="020B0502040204020203" pitchFamily="34" charset="0"/>
                <a:ea typeface="Segoe UI Symbol" panose="020B0502040204020203" pitchFamily="34" charset="0"/>
                <a:cs typeface="Segoe UI" panose="020B0502040204020203" pitchFamily="34" charset="0"/>
              </a:rPr>
              <a:t>sem ter que ir à agência</a:t>
            </a:r>
          </a:p>
        </p:txBody>
      </p:sp>
      <p:sp>
        <p:nvSpPr>
          <p:cNvPr id="89" name="Text Placeholder 33">
            <a:extLst>
              <a:ext uri="{FF2B5EF4-FFF2-40B4-BE49-F238E27FC236}">
                <a16:creationId xmlns:a16="http://schemas.microsoft.com/office/drawing/2014/main" id="{B1B30DDD-5009-CC43-B155-FA874D2C5297}"/>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96" name="Agrupar 4">
            <a:extLst>
              <a:ext uri="{FF2B5EF4-FFF2-40B4-BE49-F238E27FC236}">
                <a16:creationId xmlns:a16="http://schemas.microsoft.com/office/drawing/2014/main" id="{B4D9B417-6A03-9C47-B1EB-14E7B34653C7}"/>
              </a:ext>
            </a:extLst>
          </p:cNvPr>
          <p:cNvGrpSpPr/>
          <p:nvPr/>
        </p:nvGrpSpPr>
        <p:grpSpPr>
          <a:xfrm>
            <a:off x="168535" y="6452541"/>
            <a:ext cx="2033481" cy="307777"/>
            <a:chOff x="632939" y="6000804"/>
            <a:chExt cx="2033481" cy="307777"/>
          </a:xfrm>
        </p:grpSpPr>
        <p:grpSp>
          <p:nvGrpSpPr>
            <p:cNvPr id="101" name="Grupo 43">
              <a:extLst>
                <a:ext uri="{FF2B5EF4-FFF2-40B4-BE49-F238E27FC236}">
                  <a16:creationId xmlns:a16="http://schemas.microsoft.com/office/drawing/2014/main" id="{28DC5441-10FC-9641-96EE-8A89B0CFCA11}"/>
                </a:ext>
              </a:extLst>
            </p:cNvPr>
            <p:cNvGrpSpPr/>
            <p:nvPr/>
          </p:nvGrpSpPr>
          <p:grpSpPr>
            <a:xfrm>
              <a:off x="632939" y="6000804"/>
              <a:ext cx="779179" cy="307777"/>
              <a:chOff x="2916432" y="6375771"/>
              <a:chExt cx="779179" cy="307777"/>
            </a:xfrm>
          </p:grpSpPr>
          <p:sp>
            <p:nvSpPr>
              <p:cNvPr id="123" name="Title 1">
                <a:extLst>
                  <a:ext uri="{FF2B5EF4-FFF2-40B4-BE49-F238E27FC236}">
                    <a16:creationId xmlns:a16="http://schemas.microsoft.com/office/drawing/2014/main" id="{B395F954-CB7A-4144-BA48-F351678CF1D5}"/>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4" name="Rectangle 24">
                <a:extLst>
                  <a:ext uri="{FF2B5EF4-FFF2-40B4-BE49-F238E27FC236}">
                    <a16:creationId xmlns:a16="http://schemas.microsoft.com/office/drawing/2014/main" id="{C1C1C81C-FC14-8642-B140-0BE63AA38AEA}"/>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9" name="Grupo 47">
              <a:extLst>
                <a:ext uri="{FF2B5EF4-FFF2-40B4-BE49-F238E27FC236}">
                  <a16:creationId xmlns:a16="http://schemas.microsoft.com/office/drawing/2014/main" id="{97ED49C7-2B29-134B-AE9C-5A0C67D469EF}"/>
                </a:ext>
              </a:extLst>
            </p:cNvPr>
            <p:cNvGrpSpPr/>
            <p:nvPr/>
          </p:nvGrpSpPr>
          <p:grpSpPr>
            <a:xfrm>
              <a:off x="1306542" y="6000804"/>
              <a:ext cx="739630" cy="307777"/>
              <a:chOff x="3762616" y="6375771"/>
              <a:chExt cx="739630" cy="307777"/>
            </a:xfrm>
          </p:grpSpPr>
          <p:sp>
            <p:nvSpPr>
              <p:cNvPr id="121" name="Rectangle 25">
                <a:extLst>
                  <a:ext uri="{FF2B5EF4-FFF2-40B4-BE49-F238E27FC236}">
                    <a16:creationId xmlns:a16="http://schemas.microsoft.com/office/drawing/2014/main" id="{A3BC4F73-3640-914A-82B0-20B811B0A1BF}"/>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22" name="Title 1">
                <a:extLst>
                  <a:ext uri="{FF2B5EF4-FFF2-40B4-BE49-F238E27FC236}">
                    <a16:creationId xmlns:a16="http://schemas.microsoft.com/office/drawing/2014/main" id="{0A117371-A7CA-AC4D-A459-9D679CF29F35}"/>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0" name="Grupo 48">
              <a:extLst>
                <a:ext uri="{FF2B5EF4-FFF2-40B4-BE49-F238E27FC236}">
                  <a16:creationId xmlns:a16="http://schemas.microsoft.com/office/drawing/2014/main" id="{03B6B81B-55F8-0C45-A3FC-FBFECFA40ED4}"/>
                </a:ext>
              </a:extLst>
            </p:cNvPr>
            <p:cNvGrpSpPr/>
            <p:nvPr/>
          </p:nvGrpSpPr>
          <p:grpSpPr>
            <a:xfrm>
              <a:off x="1963716" y="6000804"/>
              <a:ext cx="702704" cy="307777"/>
              <a:chOff x="4613709" y="6375771"/>
              <a:chExt cx="702704" cy="307777"/>
            </a:xfrm>
          </p:grpSpPr>
          <p:sp>
            <p:nvSpPr>
              <p:cNvPr id="111" name="Rectangle 26">
                <a:extLst>
                  <a:ext uri="{FF2B5EF4-FFF2-40B4-BE49-F238E27FC236}">
                    <a16:creationId xmlns:a16="http://schemas.microsoft.com/office/drawing/2014/main" id="{30BD2BC5-6EB9-4242-AC5D-7D90A036488D}"/>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2" name="Title 1">
                <a:extLst>
                  <a:ext uri="{FF2B5EF4-FFF2-40B4-BE49-F238E27FC236}">
                    <a16:creationId xmlns:a16="http://schemas.microsoft.com/office/drawing/2014/main" id="{6BDD84E1-0D6A-1E4E-8113-0D66653A05AD}"/>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34" name="Retângulo 133">
            <a:extLst>
              <a:ext uri="{FF2B5EF4-FFF2-40B4-BE49-F238E27FC236}">
                <a16:creationId xmlns:a16="http://schemas.microsoft.com/office/drawing/2014/main" id="{89BE83A2-E8B3-3848-9FDC-27768577A042}"/>
              </a:ext>
            </a:extLst>
          </p:cNvPr>
          <p:cNvSpPr/>
          <p:nvPr/>
        </p:nvSpPr>
        <p:spPr>
          <a:xfrm>
            <a:off x="117894" y="5638906"/>
            <a:ext cx="2124299"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1%</a:t>
            </a:r>
            <a:endParaRPr lang="pt-BR" sz="1100" dirty="0"/>
          </a:p>
        </p:txBody>
      </p:sp>
      <p:cxnSp>
        <p:nvCxnSpPr>
          <p:cNvPr id="12" name="Conector Reto 11">
            <a:extLst>
              <a:ext uri="{FF2B5EF4-FFF2-40B4-BE49-F238E27FC236}">
                <a16:creationId xmlns:a16="http://schemas.microsoft.com/office/drawing/2014/main" id="{29360BBB-A2EC-534A-99AB-CEFD2013D177}"/>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45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CONVENIÊNCIA E PRATICIDADE</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30" name="CaixaDeTexto 26">
            <a:extLst>
              <a:ext uri="{FF2B5EF4-FFF2-40B4-BE49-F238E27FC236}">
                <a16:creationId xmlns:a16="http://schemas.microsoft.com/office/drawing/2014/main" id="{37A1510A-9EC5-7B45-B9F1-40212C5B429B}"/>
              </a:ext>
            </a:extLst>
          </p:cNvPr>
          <p:cNvSpPr txBox="1"/>
          <p:nvPr/>
        </p:nvSpPr>
        <p:spPr>
          <a:xfrm>
            <a:off x="1185101" y="2513924"/>
            <a:ext cx="3644640" cy="223785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Taxas e juros são altos, assim como todo banco. Internet banking e atendimentos são muito bons. Agências e caixas eletrônicos de cidades de interior podem melhorar. Costuma faltar folhas de cheque e caixas de auto atendimento que não funcionam e demoram a serem consertados.</a:t>
            </a:r>
          </a:p>
        </p:txBody>
      </p:sp>
      <p:pic>
        <p:nvPicPr>
          <p:cNvPr id="3" name="Imagem 2">
            <a:extLst>
              <a:ext uri="{FF2B5EF4-FFF2-40B4-BE49-F238E27FC236}">
                <a16:creationId xmlns:a16="http://schemas.microsoft.com/office/drawing/2014/main" id="{F8539028-C811-0240-8305-F7D572C0FAEC}"/>
              </a:ext>
            </a:extLst>
          </p:cNvPr>
          <p:cNvPicPr>
            <a:picLocks noChangeAspect="1"/>
          </p:cNvPicPr>
          <p:nvPr/>
        </p:nvPicPr>
        <p:blipFill>
          <a:blip r:embed="rId3"/>
          <a:stretch>
            <a:fillRect/>
          </a:stretch>
        </p:blipFill>
        <p:spPr>
          <a:xfrm>
            <a:off x="2678497" y="1966594"/>
            <a:ext cx="582895" cy="404598"/>
          </a:xfrm>
          <a:prstGeom prst="rect">
            <a:avLst/>
          </a:prstGeom>
        </p:spPr>
      </p:pic>
      <p:pic>
        <p:nvPicPr>
          <p:cNvPr id="6" name="Imagem 5">
            <a:extLst>
              <a:ext uri="{FF2B5EF4-FFF2-40B4-BE49-F238E27FC236}">
                <a16:creationId xmlns:a16="http://schemas.microsoft.com/office/drawing/2014/main" id="{56C2F979-16AD-B240-9ED3-DA51DCC03FE3}"/>
              </a:ext>
            </a:extLst>
          </p:cNvPr>
          <p:cNvPicPr>
            <a:picLocks noChangeAspect="1"/>
          </p:cNvPicPr>
          <p:nvPr/>
        </p:nvPicPr>
        <p:blipFill>
          <a:blip r:embed="rId4"/>
          <a:stretch>
            <a:fillRect/>
          </a:stretch>
        </p:blipFill>
        <p:spPr>
          <a:xfrm>
            <a:off x="2678497" y="4950734"/>
            <a:ext cx="592374" cy="411177"/>
          </a:xfrm>
          <a:prstGeom prst="rect">
            <a:avLst/>
          </a:prstGeom>
        </p:spPr>
      </p:pic>
      <p:sp>
        <p:nvSpPr>
          <p:cNvPr id="39" name="CaixaDeTexto 26">
            <a:extLst>
              <a:ext uri="{FF2B5EF4-FFF2-40B4-BE49-F238E27FC236}">
                <a16:creationId xmlns:a16="http://schemas.microsoft.com/office/drawing/2014/main" id="{EA76730B-B7B9-F04C-8F80-721606C71CD7}"/>
              </a:ext>
            </a:extLst>
          </p:cNvPr>
          <p:cNvSpPr txBox="1"/>
          <p:nvPr/>
        </p:nvSpPr>
        <p:spPr>
          <a:xfrm>
            <a:off x="7159836" y="2514707"/>
            <a:ext cx="3890796" cy="223785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cs typeface="Segoe UI" panose="020B0502040204020203" pitchFamily="34" charset="0"/>
              </a:rPr>
              <a:t>Caixas eletrônicos cheio de problemas, muitos com falta de funções, comprovantes, leitura de digitais difíceis, etc. Agências nos finais de semana, das poucas com equipamentos danificados e entregue as baratas. Você não consegue introduzir o cartão pois os módulos estão quase sempre entupidos. </a:t>
            </a:r>
          </a:p>
        </p:txBody>
      </p:sp>
      <p:sp>
        <p:nvSpPr>
          <p:cNvPr id="26" name="CaixaDeTexto 26">
            <a:extLst>
              <a:ext uri="{FF2B5EF4-FFF2-40B4-BE49-F238E27FC236}">
                <a16:creationId xmlns:a16="http://schemas.microsoft.com/office/drawing/2014/main" id="{F8A9D53F-A148-7442-917C-710EABB4F9C3}"/>
              </a:ext>
            </a:extLst>
          </p:cNvPr>
          <p:cNvSpPr txBox="1"/>
          <p:nvPr/>
        </p:nvSpPr>
        <p:spPr>
          <a:xfrm>
            <a:off x="1756117" y="5538469"/>
            <a:ext cx="2401632" cy="611578"/>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Profissional Estratégico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3" name="CaixaDeTexto 26">
            <a:extLst>
              <a:ext uri="{FF2B5EF4-FFF2-40B4-BE49-F238E27FC236}">
                <a16:creationId xmlns:a16="http://schemas.microsoft.com/office/drawing/2014/main" id="{B7B48305-F2AE-6749-A095-F2C4C14F07F7}"/>
              </a:ext>
            </a:extLst>
          </p:cNvPr>
          <p:cNvSpPr txBox="1"/>
          <p:nvPr/>
        </p:nvSpPr>
        <p:spPr>
          <a:xfrm>
            <a:off x="8149401" y="5469555"/>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 name="Imagem 19">
            <a:extLst>
              <a:ext uri="{FF2B5EF4-FFF2-40B4-BE49-F238E27FC236}">
                <a16:creationId xmlns:a16="http://schemas.microsoft.com/office/drawing/2014/main" id="{B424B01E-6107-3E4F-BC00-5B415273C773}"/>
              </a:ext>
            </a:extLst>
          </p:cNvPr>
          <p:cNvPicPr>
            <a:picLocks noChangeAspect="1"/>
          </p:cNvPicPr>
          <p:nvPr/>
        </p:nvPicPr>
        <p:blipFill>
          <a:blip r:embed="rId5"/>
          <a:stretch>
            <a:fillRect/>
          </a:stretch>
        </p:blipFill>
        <p:spPr>
          <a:xfrm>
            <a:off x="8809047" y="4923283"/>
            <a:ext cx="592374" cy="411178"/>
          </a:xfrm>
          <a:prstGeom prst="rect">
            <a:avLst/>
          </a:prstGeom>
        </p:spPr>
      </p:pic>
      <p:pic>
        <p:nvPicPr>
          <p:cNvPr id="21" name="Imagem 20">
            <a:extLst>
              <a:ext uri="{FF2B5EF4-FFF2-40B4-BE49-F238E27FC236}">
                <a16:creationId xmlns:a16="http://schemas.microsoft.com/office/drawing/2014/main" id="{99193336-A2C2-0744-A1B4-4377EC6A0436}"/>
              </a:ext>
            </a:extLst>
          </p:cNvPr>
          <p:cNvPicPr>
            <a:picLocks noChangeAspect="1"/>
          </p:cNvPicPr>
          <p:nvPr/>
        </p:nvPicPr>
        <p:blipFill>
          <a:blip r:embed="rId5"/>
          <a:stretch>
            <a:fillRect/>
          </a:stretch>
        </p:blipFill>
        <p:spPr>
          <a:xfrm rot="10800000">
            <a:off x="8809047" y="1885552"/>
            <a:ext cx="592374" cy="411178"/>
          </a:xfrm>
          <a:prstGeom prst="rect">
            <a:avLst/>
          </a:prstGeom>
        </p:spPr>
      </p:pic>
      <p:pic>
        <p:nvPicPr>
          <p:cNvPr id="19" name="Imagem 18">
            <a:extLst>
              <a:ext uri="{FF2B5EF4-FFF2-40B4-BE49-F238E27FC236}">
                <a16:creationId xmlns:a16="http://schemas.microsoft.com/office/drawing/2014/main" id="{938680A0-87E4-DD49-B6F7-DA2E38FD4C8E}"/>
              </a:ext>
            </a:extLst>
          </p:cNvPr>
          <p:cNvPicPr>
            <a:picLocks noChangeAspect="1"/>
          </p:cNvPicPr>
          <p:nvPr/>
        </p:nvPicPr>
        <p:blipFill>
          <a:blip r:embed="rId6">
            <a:alphaModFix/>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804853" y="3556006"/>
            <a:ext cx="467785" cy="467785"/>
          </a:xfrm>
          <a:prstGeom prst="rect">
            <a:avLst/>
          </a:prstGeom>
        </p:spPr>
      </p:pic>
    </p:spTree>
    <p:extLst>
      <p:ext uri="{BB962C8B-B14F-4D97-AF65-F5344CB8AC3E}">
        <p14:creationId xmlns:p14="http://schemas.microsoft.com/office/powerpoint/2010/main" val="3722422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pessoa, mulher, segurando, sorrindo&#10;&#10;Descrição gerada automaticamente">
            <a:extLst>
              <a:ext uri="{FF2B5EF4-FFF2-40B4-BE49-F238E27FC236}">
                <a16:creationId xmlns:a16="http://schemas.microsoft.com/office/drawing/2014/main" id="{57F3B646-554E-3B46-9DA0-22D59F541CB5}"/>
              </a:ext>
            </a:extLst>
          </p:cNvPr>
          <p:cNvPicPr>
            <a:picLocks noChangeAspect="1"/>
          </p:cNvPicPr>
          <p:nvPr/>
        </p:nvPicPr>
        <p:blipFill rotWithShape="1">
          <a:blip r:embed="rId2"/>
          <a:srcRect l="16784" r="18339"/>
          <a:stretch/>
        </p:blipFill>
        <p:spPr>
          <a:xfrm>
            <a:off x="1175657" y="0"/>
            <a:ext cx="6673933"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25DADE9-0F01-7641-BC57-57090FF7EBA9}"/>
              </a:ext>
            </a:extLst>
          </p:cNvPr>
          <p:cNvSpPr txBox="1"/>
          <p:nvPr/>
        </p:nvSpPr>
        <p:spPr>
          <a:xfrm>
            <a:off x="8878013" y="3239965"/>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535608"/>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14">
            <a:extLst>
              <a:ext uri="{FF2B5EF4-FFF2-40B4-BE49-F238E27FC236}">
                <a16:creationId xmlns:a16="http://schemas.microsoft.com/office/drawing/2014/main" id="{F7D88F6A-1115-6D41-A524-82B3B1167332}"/>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canal com melhor avaliação</a:t>
            </a:r>
            <a:endParaRPr lang="pt-BR" sz="3600" b="0" dirty="0">
              <a:solidFill>
                <a:schemeClr val="bg1"/>
              </a:solidFill>
              <a:latin typeface="Segoe Pro SemiLight" panose="020B0402040204020203" pitchFamily="34" charset="0"/>
            </a:endParaRPr>
          </a:p>
        </p:txBody>
      </p:sp>
      <p:sp>
        <p:nvSpPr>
          <p:cNvPr id="11" name="Título 10">
            <a:extLst>
              <a:ext uri="{FF2B5EF4-FFF2-40B4-BE49-F238E27FC236}">
                <a16:creationId xmlns:a16="http://schemas.microsoft.com/office/drawing/2014/main" id="{1F234ADE-D1C5-5D44-8D43-7A576110503B}"/>
              </a:ext>
            </a:extLst>
          </p:cNvPr>
          <p:cNvSpPr>
            <a:spLocks noGrp="1"/>
          </p:cNvSpPr>
          <p:nvPr>
            <p:ph type="title"/>
          </p:nvPr>
        </p:nvSpPr>
        <p:spPr>
          <a:xfrm>
            <a:off x="8234803" y="2704434"/>
            <a:ext cx="3664271" cy="486627"/>
          </a:xfrm>
        </p:spPr>
        <p:txBody>
          <a:bodyPr>
            <a:normAutofit fontScale="90000"/>
          </a:bodyPr>
          <a:lstStyle/>
          <a:p>
            <a:r>
              <a:rPr lang="pt-BR" sz="3200" dirty="0"/>
              <a:t>APLICATIVO BB</a:t>
            </a:r>
          </a:p>
        </p:txBody>
      </p:sp>
      <p:pic>
        <p:nvPicPr>
          <p:cNvPr id="20" name="Imagem 19">
            <a:extLst>
              <a:ext uri="{FF2B5EF4-FFF2-40B4-BE49-F238E27FC236}">
                <a16:creationId xmlns:a16="http://schemas.microsoft.com/office/drawing/2014/main" id="{9DD87692-219B-524C-A83A-6913ED5C3577}"/>
              </a:ext>
            </a:extLst>
          </p:cNvPr>
          <p:cNvPicPr>
            <a:picLocks noChangeAspect="1"/>
          </p:cNvPicPr>
          <p:nvPr/>
        </p:nvPicPr>
        <p:blipFill>
          <a:blip r:embed="rId3"/>
          <a:stretch>
            <a:fillRect/>
          </a:stretch>
        </p:blipFill>
        <p:spPr>
          <a:xfrm>
            <a:off x="11191721" y="2168904"/>
            <a:ext cx="486626" cy="486626"/>
          </a:xfrm>
          <a:prstGeom prst="rect">
            <a:avLst/>
          </a:prstGeom>
        </p:spPr>
      </p:pic>
      <p:sp>
        <p:nvSpPr>
          <p:cNvPr id="12" name="Espaço Reservado para Texto 3">
            <a:extLst>
              <a:ext uri="{FF2B5EF4-FFF2-40B4-BE49-F238E27FC236}">
                <a16:creationId xmlns:a16="http://schemas.microsoft.com/office/drawing/2014/main" id="{6AE0F5DD-D4A4-0D46-8F39-BDDD8AB4173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540684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49060" y="-114300"/>
            <a:ext cx="12325388" cy="71550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9" name="Gráfico 178">
            <a:extLst>
              <a:ext uri="{FF2B5EF4-FFF2-40B4-BE49-F238E27FC236}">
                <a16:creationId xmlns:a16="http://schemas.microsoft.com/office/drawing/2014/main" id="{C9C4FA46-3506-1B4A-9382-97612AF53E9B}"/>
              </a:ext>
            </a:extLst>
          </p:cNvPr>
          <p:cNvGraphicFramePr>
            <a:graphicFrameLocks/>
          </p:cNvGraphicFramePr>
          <p:nvPr/>
        </p:nvGraphicFramePr>
        <p:xfrm>
          <a:off x="790798" y="1584411"/>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0" name="Gráfico 179">
            <a:extLst>
              <a:ext uri="{FF2B5EF4-FFF2-40B4-BE49-F238E27FC236}">
                <a16:creationId xmlns:a16="http://schemas.microsoft.com/office/drawing/2014/main" id="{536880FC-DD85-2C48-B216-8E4423C4C9FB}"/>
              </a:ext>
            </a:extLst>
          </p:cNvPr>
          <p:cNvGraphicFramePr>
            <a:graphicFrameLocks/>
          </p:cNvGraphicFramePr>
          <p:nvPr/>
        </p:nvGraphicFramePr>
        <p:xfrm>
          <a:off x="4487416" y="1584411"/>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1" name="Gráfico 180">
            <a:extLst>
              <a:ext uri="{FF2B5EF4-FFF2-40B4-BE49-F238E27FC236}">
                <a16:creationId xmlns:a16="http://schemas.microsoft.com/office/drawing/2014/main" id="{91A7475A-0954-054A-BF47-64442FC84E6E}"/>
              </a:ext>
            </a:extLst>
          </p:cNvPr>
          <p:cNvGraphicFramePr>
            <a:graphicFrameLocks/>
          </p:cNvGraphicFramePr>
          <p:nvPr/>
        </p:nvGraphicFramePr>
        <p:xfrm>
          <a:off x="8147307" y="1584411"/>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5" name="Agrupar 84">
            <a:extLst>
              <a:ext uri="{FF2B5EF4-FFF2-40B4-BE49-F238E27FC236}">
                <a16:creationId xmlns:a16="http://schemas.microsoft.com/office/drawing/2014/main" id="{3EDBC3E2-6CEF-4B4A-9AE9-83930C338CEF}"/>
              </a:ext>
            </a:extLst>
          </p:cNvPr>
          <p:cNvGrpSpPr/>
          <p:nvPr/>
        </p:nvGrpSpPr>
        <p:grpSpPr>
          <a:xfrm>
            <a:off x="827540" y="1544449"/>
            <a:ext cx="2974570" cy="2244888"/>
            <a:chOff x="453244" y="1838776"/>
            <a:chExt cx="2974570" cy="2244888"/>
          </a:xfrm>
        </p:grpSpPr>
        <p:sp>
          <p:nvSpPr>
            <p:cNvPr id="87" name="Retângulo 86">
              <a:extLst>
                <a:ext uri="{FF2B5EF4-FFF2-40B4-BE49-F238E27FC236}">
                  <a16:creationId xmlns:a16="http://schemas.microsoft.com/office/drawing/2014/main" id="{E9C0EB74-921A-A648-920D-9A5AB2072EBD}"/>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Colchete Duplo 89">
              <a:extLst>
                <a:ext uri="{FF2B5EF4-FFF2-40B4-BE49-F238E27FC236}">
                  <a16:creationId xmlns:a16="http://schemas.microsoft.com/office/drawing/2014/main" id="{F75FA8FB-3CB0-C14B-A96A-0C224E155E39}"/>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CaixaDeTexto 97">
              <a:extLst>
                <a:ext uri="{FF2B5EF4-FFF2-40B4-BE49-F238E27FC236}">
                  <a16:creationId xmlns:a16="http://schemas.microsoft.com/office/drawing/2014/main" id="{70828329-1112-7047-8145-007B17C83966}"/>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9" name="CaixaDeTexto 98">
              <a:extLst>
                <a:ext uri="{FF2B5EF4-FFF2-40B4-BE49-F238E27FC236}">
                  <a16:creationId xmlns:a16="http://schemas.microsoft.com/office/drawing/2014/main" id="{47D9413F-B9FC-474E-A4AB-DF3FCCEDBFFF}"/>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5" name="CaixaDeTexto 104">
              <a:extLst>
                <a:ext uri="{FF2B5EF4-FFF2-40B4-BE49-F238E27FC236}">
                  <a16:creationId xmlns:a16="http://schemas.microsoft.com/office/drawing/2014/main" id="{ACA5E878-C715-1345-A6E4-E1CCD5F2B168}"/>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8" name="CaixaDeTexto 107">
              <a:extLst>
                <a:ext uri="{FF2B5EF4-FFF2-40B4-BE49-F238E27FC236}">
                  <a16:creationId xmlns:a16="http://schemas.microsoft.com/office/drawing/2014/main" id="{BE0587D8-EBD0-0A48-9FF6-3A6EC3D5EC33}"/>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9" name="CaixaDeTexto 108">
              <a:extLst>
                <a:ext uri="{FF2B5EF4-FFF2-40B4-BE49-F238E27FC236}">
                  <a16:creationId xmlns:a16="http://schemas.microsoft.com/office/drawing/2014/main" id="{FFA69F81-8111-EF48-A107-78E77019DC87}"/>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2" name="CaixaDeTexto 131">
              <a:extLst>
                <a:ext uri="{FF2B5EF4-FFF2-40B4-BE49-F238E27FC236}">
                  <a16:creationId xmlns:a16="http://schemas.microsoft.com/office/drawing/2014/main" id="{D3019A0F-D847-2E4C-B952-1B1479187D81}"/>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3" name="Agrupar 132">
            <a:extLst>
              <a:ext uri="{FF2B5EF4-FFF2-40B4-BE49-F238E27FC236}">
                <a16:creationId xmlns:a16="http://schemas.microsoft.com/office/drawing/2014/main" id="{F5E0F746-38C2-C441-8B4F-0685AD840708}"/>
              </a:ext>
            </a:extLst>
          </p:cNvPr>
          <p:cNvGrpSpPr/>
          <p:nvPr/>
        </p:nvGrpSpPr>
        <p:grpSpPr>
          <a:xfrm>
            <a:off x="4574164" y="1544449"/>
            <a:ext cx="2974570" cy="2244888"/>
            <a:chOff x="453244" y="1838776"/>
            <a:chExt cx="2974570" cy="2244888"/>
          </a:xfrm>
        </p:grpSpPr>
        <p:sp>
          <p:nvSpPr>
            <p:cNvPr id="134" name="Retângulo 133">
              <a:extLst>
                <a:ext uri="{FF2B5EF4-FFF2-40B4-BE49-F238E27FC236}">
                  <a16:creationId xmlns:a16="http://schemas.microsoft.com/office/drawing/2014/main" id="{609A6E37-C44B-8B42-A28E-1C6717D8684A}"/>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Colchete Duplo 134">
              <a:extLst>
                <a:ext uri="{FF2B5EF4-FFF2-40B4-BE49-F238E27FC236}">
                  <a16:creationId xmlns:a16="http://schemas.microsoft.com/office/drawing/2014/main" id="{CCF26303-D193-B14E-BC8D-65B93CE8E919}"/>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CaixaDeTexto 135">
              <a:extLst>
                <a:ext uri="{FF2B5EF4-FFF2-40B4-BE49-F238E27FC236}">
                  <a16:creationId xmlns:a16="http://schemas.microsoft.com/office/drawing/2014/main" id="{D98948AE-5DE8-BE44-984A-3DA784DC0C34}"/>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7" name="CaixaDeTexto 136">
              <a:extLst>
                <a:ext uri="{FF2B5EF4-FFF2-40B4-BE49-F238E27FC236}">
                  <a16:creationId xmlns:a16="http://schemas.microsoft.com/office/drawing/2014/main" id="{3B31CD5B-ACE0-3140-848E-E471CD70E94D}"/>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8" name="CaixaDeTexto 137">
              <a:extLst>
                <a:ext uri="{FF2B5EF4-FFF2-40B4-BE49-F238E27FC236}">
                  <a16:creationId xmlns:a16="http://schemas.microsoft.com/office/drawing/2014/main" id="{4D541941-7A2A-7448-B298-F5875D7A6DDA}"/>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9" name="CaixaDeTexto 138">
              <a:extLst>
                <a:ext uri="{FF2B5EF4-FFF2-40B4-BE49-F238E27FC236}">
                  <a16:creationId xmlns:a16="http://schemas.microsoft.com/office/drawing/2014/main" id="{02B71D60-5FC1-3B47-8C95-6F96FEC2A78D}"/>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8" name="CaixaDeTexto 167">
              <a:extLst>
                <a:ext uri="{FF2B5EF4-FFF2-40B4-BE49-F238E27FC236}">
                  <a16:creationId xmlns:a16="http://schemas.microsoft.com/office/drawing/2014/main" id="{31284F26-B61A-7240-969D-634840D844FC}"/>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9" name="CaixaDeTexto 168">
              <a:extLst>
                <a:ext uri="{FF2B5EF4-FFF2-40B4-BE49-F238E27FC236}">
                  <a16:creationId xmlns:a16="http://schemas.microsoft.com/office/drawing/2014/main" id="{AF5A599F-245D-294A-89C5-B448FAF1608C}"/>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70" name="Agrupar 169">
            <a:extLst>
              <a:ext uri="{FF2B5EF4-FFF2-40B4-BE49-F238E27FC236}">
                <a16:creationId xmlns:a16="http://schemas.microsoft.com/office/drawing/2014/main" id="{22DF3213-4FFB-4B4F-A204-E847039AB528}"/>
              </a:ext>
            </a:extLst>
          </p:cNvPr>
          <p:cNvGrpSpPr/>
          <p:nvPr/>
        </p:nvGrpSpPr>
        <p:grpSpPr>
          <a:xfrm>
            <a:off x="8223064" y="1544449"/>
            <a:ext cx="2974570" cy="2244888"/>
            <a:chOff x="453244" y="1838776"/>
            <a:chExt cx="2974570" cy="2244888"/>
          </a:xfrm>
        </p:grpSpPr>
        <p:sp>
          <p:nvSpPr>
            <p:cNvPr id="171" name="Retângulo 170">
              <a:extLst>
                <a:ext uri="{FF2B5EF4-FFF2-40B4-BE49-F238E27FC236}">
                  <a16:creationId xmlns:a16="http://schemas.microsoft.com/office/drawing/2014/main" id="{F21AAE39-E00C-E447-B4CA-525B682C5B1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Colchete Duplo 171">
              <a:extLst>
                <a:ext uri="{FF2B5EF4-FFF2-40B4-BE49-F238E27FC236}">
                  <a16:creationId xmlns:a16="http://schemas.microsoft.com/office/drawing/2014/main" id="{577CCDA7-8EF1-064F-8946-95A79460198A}"/>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CaixaDeTexto 172">
              <a:extLst>
                <a:ext uri="{FF2B5EF4-FFF2-40B4-BE49-F238E27FC236}">
                  <a16:creationId xmlns:a16="http://schemas.microsoft.com/office/drawing/2014/main" id="{05DA612F-74F6-F248-B454-91336A94ECB7}"/>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74" name="CaixaDeTexto 173">
              <a:extLst>
                <a:ext uri="{FF2B5EF4-FFF2-40B4-BE49-F238E27FC236}">
                  <a16:creationId xmlns:a16="http://schemas.microsoft.com/office/drawing/2014/main" id="{16ED569B-42B2-F440-9C39-C552FAC36171}"/>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5" name="CaixaDeTexto 174">
              <a:extLst>
                <a:ext uri="{FF2B5EF4-FFF2-40B4-BE49-F238E27FC236}">
                  <a16:creationId xmlns:a16="http://schemas.microsoft.com/office/drawing/2014/main" id="{DB132E53-B0D7-5A4C-B78D-584CC787E9FB}"/>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6" name="CaixaDeTexto 175">
              <a:extLst>
                <a:ext uri="{FF2B5EF4-FFF2-40B4-BE49-F238E27FC236}">
                  <a16:creationId xmlns:a16="http://schemas.microsoft.com/office/drawing/2014/main" id="{F37D64F8-6015-2146-BDA5-E00B9640DC33}"/>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7" name="CaixaDeTexto 176">
              <a:extLst>
                <a:ext uri="{FF2B5EF4-FFF2-40B4-BE49-F238E27FC236}">
                  <a16:creationId xmlns:a16="http://schemas.microsoft.com/office/drawing/2014/main" id="{A3D7C60A-54F8-9A4E-855B-A37BCFE22C09}"/>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8" name="CaixaDeTexto 177">
              <a:extLst>
                <a:ext uri="{FF2B5EF4-FFF2-40B4-BE49-F238E27FC236}">
                  <a16:creationId xmlns:a16="http://schemas.microsoft.com/office/drawing/2014/main" id="{740EF983-752E-6246-99C6-93EF83698282}"/>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APLICATIVO BB</a:t>
            </a:r>
            <a:endParaRPr lang="pt-BR" b="0" dirty="0">
              <a:solidFill>
                <a:schemeClr val="bg1"/>
              </a:solidFill>
              <a:latin typeface="Segoe Pro SemiLight" panose="020B0402040204020203" pitchFamily="34" charset="0"/>
            </a:endParaRP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759727260"/>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85,0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85,5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4222127186"/>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3%</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87242"/>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2800" b="1" i="0" dirty="0">
                          <a:solidFill>
                            <a:schemeClr val="bg1"/>
                          </a:solidFill>
                          <a:latin typeface="Segoe UI" panose="020B0502040204020203" pitchFamily="34" charset="0"/>
                          <a:cs typeface="Segoe UI" panose="020B0502040204020203" pitchFamily="34" charset="0"/>
                        </a:rPr>
                        <a:t>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13%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79" name="Tabela 78">
            <a:extLst>
              <a:ext uri="{FF2B5EF4-FFF2-40B4-BE49-F238E27FC236}">
                <a16:creationId xmlns:a16="http://schemas.microsoft.com/office/drawing/2014/main" id="{0567465E-C00A-5E47-810D-67011770ED92}"/>
              </a:ext>
            </a:extLst>
          </p:cNvPr>
          <p:cNvGraphicFramePr>
            <a:graphicFrameLocks noGrp="1"/>
          </p:cNvGraphicFramePr>
          <p:nvPr>
            <p:extLst>
              <p:ext uri="{D42A27DB-BD31-4B8C-83A1-F6EECF244321}">
                <p14:modId xmlns:p14="http://schemas.microsoft.com/office/powerpoint/2010/main" val="2397747146"/>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fontAlgn="ctr"/>
                      <a:r>
                        <a:rPr lang="pt-BR" sz="1300" b="0" i="0" u="none" strike="noStrike" dirty="0">
                          <a:solidFill>
                            <a:srgbClr val="FFC000"/>
                          </a:solidFill>
                          <a:effectLst/>
                          <a:latin typeface="Segoe UI" panose="020B0502040204020203" pitchFamily="34" charset="0"/>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C000"/>
                          </a:solidFill>
                          <a:effectLst/>
                          <a:latin typeface="Segoe UI" panose="020B0502040204020203" pitchFamily="34" charset="0"/>
                        </a:rPr>
                        <a:t> 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B0F0"/>
                          </a:solidFill>
                          <a:effectLst/>
                          <a:latin typeface="Segoe UI" panose="020B0502040204020203" pitchFamily="34" charset="0"/>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pitchFamily="34" charset="0"/>
                        </a:rPr>
                        <a:t> 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118CE7"/>
                          </a:solidFill>
                          <a:effectLst/>
                          <a:latin typeface="Wingdings 3" pitchFamily="2" charset="2"/>
                        </a:rPr>
                        <a:t>p</a:t>
                      </a:r>
                      <a:endParaRPr lang="pt-BR" sz="13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2207415326"/>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13%</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12%</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118CE7"/>
                          </a:solidFill>
                          <a:effectLst/>
                          <a:latin typeface="Wingdings 3" pitchFamily="2" charset="2"/>
                        </a:rPr>
                        <a:t>p</a:t>
                      </a:r>
                      <a:endParaRPr lang="pt-BR" sz="13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pt-BR" sz="1200" b="0" i="0" u="none" strike="noStrike" dirty="0">
                          <a:solidFill>
                            <a:schemeClr val="bg2">
                              <a:lumMod val="75000"/>
                            </a:schemeClr>
                          </a:solidFill>
                          <a:effectLst/>
                          <a:latin typeface="Wingdings" pitchFamily="2" charset="2"/>
                        </a:rPr>
                        <a:t>l</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5" name="Agrupar 4">
            <a:extLst>
              <a:ext uri="{FF2B5EF4-FFF2-40B4-BE49-F238E27FC236}">
                <a16:creationId xmlns:a16="http://schemas.microsoft.com/office/drawing/2014/main" id="{76AB1F65-B5F7-B14D-ADF9-C7E3A3F080EC}"/>
              </a:ext>
            </a:extLst>
          </p:cNvPr>
          <p:cNvGrpSpPr/>
          <p:nvPr/>
        </p:nvGrpSpPr>
        <p:grpSpPr>
          <a:xfrm>
            <a:off x="4815123" y="3924135"/>
            <a:ext cx="5882735" cy="523220"/>
            <a:chOff x="4815123" y="3924135"/>
            <a:chExt cx="5882735" cy="523220"/>
          </a:xfrm>
        </p:grpSpPr>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882735" cy="523220"/>
              <a:chOff x="4350432" y="3924135"/>
              <a:chExt cx="5882735"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29"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85,7</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1" y="3924135"/>
                <a:ext cx="845103"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93,7</a:t>
                </a:r>
              </a:p>
            </p:txBody>
          </p:sp>
          <p:grpSp>
            <p:nvGrpSpPr>
              <p:cNvPr id="161" name="Agrupar 160">
                <a:extLst>
                  <a:ext uri="{FF2B5EF4-FFF2-40B4-BE49-F238E27FC236}">
                    <a16:creationId xmlns:a16="http://schemas.microsoft.com/office/drawing/2014/main" id="{19BF7896-3F84-B448-801B-06EB4335A47A}"/>
                  </a:ext>
                </a:extLst>
              </p:cNvPr>
              <p:cNvGrpSpPr/>
              <p:nvPr/>
            </p:nvGrpSpPr>
            <p:grpSpPr>
              <a:xfrm>
                <a:off x="9820417" y="4004549"/>
                <a:ext cx="412750" cy="412750"/>
                <a:chOff x="774935" y="3522090"/>
                <a:chExt cx="412750" cy="412750"/>
              </a:xfrm>
            </p:grpSpPr>
            <p:sp>
              <p:nvSpPr>
                <p:cNvPr id="162" name="Retângulo Arredondado 161">
                  <a:extLst>
                    <a:ext uri="{FF2B5EF4-FFF2-40B4-BE49-F238E27FC236}">
                      <a16:creationId xmlns:a16="http://schemas.microsoft.com/office/drawing/2014/main" id="{7E028C32-59D9-6747-BFA2-722F90826982}"/>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31881" y="3597564"/>
                  <a:ext cx="320644" cy="256166"/>
                </a:xfrm>
                <a:prstGeom prst="rect">
                  <a:avLst/>
                </a:prstGeom>
              </p:spPr>
            </p:pic>
          </p:grpSp>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gr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8"/>
            <a:stretch>
              <a:fillRect/>
            </a:stretch>
          </p:blipFill>
          <p:spPr>
            <a:xfrm>
              <a:off x="6794858" y="4032733"/>
              <a:ext cx="382648" cy="382648"/>
            </a:xfrm>
            <a:prstGeom prst="rect">
              <a:avLst/>
            </a:prstGeom>
          </p:spPr>
        </p:pic>
      </p:grpSp>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85,1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82,2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91,8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pSp>
        <p:nvGrpSpPr>
          <p:cNvPr id="91" name="Agrupar 90">
            <a:extLst>
              <a:ext uri="{FF2B5EF4-FFF2-40B4-BE49-F238E27FC236}">
                <a16:creationId xmlns:a16="http://schemas.microsoft.com/office/drawing/2014/main" id="{9D875551-3772-CD41-B4F7-75F604439D09}"/>
              </a:ext>
            </a:extLst>
          </p:cNvPr>
          <p:cNvGrpSpPr/>
          <p:nvPr/>
        </p:nvGrpSpPr>
        <p:grpSpPr>
          <a:xfrm>
            <a:off x="8351385" y="4849188"/>
            <a:ext cx="2846250" cy="494206"/>
            <a:chOff x="8351385" y="4849188"/>
            <a:chExt cx="2846250" cy="494206"/>
          </a:xfrm>
        </p:grpSpPr>
        <p:sp>
          <p:nvSpPr>
            <p:cNvPr id="92" name="CaixaDeTexto 91">
              <a:extLst>
                <a:ext uri="{FF2B5EF4-FFF2-40B4-BE49-F238E27FC236}">
                  <a16:creationId xmlns:a16="http://schemas.microsoft.com/office/drawing/2014/main" id="{FC5EEFE1-40F9-6A49-B6BD-E9AA423FF603}"/>
                </a:ext>
              </a:extLst>
            </p:cNvPr>
            <p:cNvSpPr txBox="1"/>
            <p:nvPr/>
          </p:nvSpPr>
          <p:spPr>
            <a:xfrm>
              <a:off x="8351385" y="4849188"/>
              <a:ext cx="2846250" cy="307777"/>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sp>
          <p:nvSpPr>
            <p:cNvPr id="93" name="Retângulo 92">
              <a:extLst>
                <a:ext uri="{FF2B5EF4-FFF2-40B4-BE49-F238E27FC236}">
                  <a16:creationId xmlns:a16="http://schemas.microsoft.com/office/drawing/2014/main" id="{0CF02318-5931-4141-A00F-91132A2FE861}"/>
                </a:ext>
              </a:extLst>
            </p:cNvPr>
            <p:cNvSpPr/>
            <p:nvPr/>
          </p:nvSpPr>
          <p:spPr>
            <a:xfrm>
              <a:off x="8607425" y="5081784"/>
              <a:ext cx="2334170" cy="261610"/>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(canais digitais – APP e I.B.)</a:t>
              </a:r>
              <a:endParaRPr lang="pt-BR" sz="1100" i="1" dirty="0">
                <a:solidFill>
                  <a:schemeClr val="bg1"/>
                </a:solidFill>
              </a:endParaRPr>
            </a:p>
          </p:txBody>
        </p:sp>
      </p:grpSp>
      <p:grpSp>
        <p:nvGrpSpPr>
          <p:cNvPr id="6" name="Agrupar 5">
            <a:extLst>
              <a:ext uri="{FF2B5EF4-FFF2-40B4-BE49-F238E27FC236}">
                <a16:creationId xmlns:a16="http://schemas.microsoft.com/office/drawing/2014/main" id="{BBE83C0C-D429-1346-9083-C41A6984692C}"/>
              </a:ext>
            </a:extLst>
          </p:cNvPr>
          <p:cNvGrpSpPr/>
          <p:nvPr/>
        </p:nvGrpSpPr>
        <p:grpSpPr>
          <a:xfrm>
            <a:off x="4427502" y="4841918"/>
            <a:ext cx="3169194" cy="512296"/>
            <a:chOff x="4463127" y="4841918"/>
            <a:chExt cx="3169194" cy="512296"/>
          </a:xfrm>
        </p:grpSpPr>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307777"/>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endParaRPr lang="pt-BR" sz="1400" dirty="0">
                <a:solidFill>
                  <a:schemeClr val="bg1"/>
                </a:solidFill>
                <a:latin typeface="Segoe UI" panose="020B0502040204020203" pitchFamily="34" charset="0"/>
                <a:cs typeface="Segoe UI" panose="020B0502040204020203" pitchFamily="34" charset="0"/>
              </a:endParaRPr>
            </a:p>
          </p:txBody>
        </p:sp>
        <p:sp>
          <p:nvSpPr>
            <p:cNvPr id="94" name="Retângulo 93">
              <a:extLst>
                <a:ext uri="{FF2B5EF4-FFF2-40B4-BE49-F238E27FC236}">
                  <a16:creationId xmlns:a16="http://schemas.microsoft.com/office/drawing/2014/main" id="{2EB446B4-7609-7F44-8617-CDDD6D64FDBF}"/>
                </a:ext>
              </a:extLst>
            </p:cNvPr>
            <p:cNvSpPr/>
            <p:nvPr/>
          </p:nvSpPr>
          <p:spPr>
            <a:xfrm>
              <a:off x="4849790" y="5092604"/>
              <a:ext cx="2334170" cy="261610"/>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(canais digitais – APP e I.B.)</a:t>
              </a:r>
              <a:endParaRPr lang="pt-BR" sz="1100" i="1" dirty="0">
                <a:solidFill>
                  <a:schemeClr val="bg1"/>
                </a:solidFill>
              </a:endParaRPr>
            </a:p>
          </p:txBody>
        </p:sp>
      </p:grpSp>
      <p:sp>
        <p:nvSpPr>
          <p:cNvPr id="95" name="Espaço Reservado para Texto 3">
            <a:extLst>
              <a:ext uri="{FF2B5EF4-FFF2-40B4-BE49-F238E27FC236}">
                <a16:creationId xmlns:a16="http://schemas.microsoft.com/office/drawing/2014/main" id="{C8BC97B7-12C7-5443-A660-D50A729971BF}"/>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83" name="CaixaDeTexto 182">
            <a:extLst>
              <a:ext uri="{FF2B5EF4-FFF2-40B4-BE49-F238E27FC236}">
                <a16:creationId xmlns:a16="http://schemas.microsoft.com/office/drawing/2014/main" id="{ECCB1F44-B1C9-B747-A597-23355213540C}"/>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spTree>
    <p:extLst>
      <p:ext uri="{BB962C8B-B14F-4D97-AF65-F5344CB8AC3E}">
        <p14:creationId xmlns:p14="http://schemas.microsoft.com/office/powerpoint/2010/main" val="551895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APLICATIVO BB</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2270361257"/>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93,6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92,4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dirty="0">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90,5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90,9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30" name="Espaço Reservado para Texto 3">
            <a:extLst>
              <a:ext uri="{FF2B5EF4-FFF2-40B4-BE49-F238E27FC236}">
                <a16:creationId xmlns:a16="http://schemas.microsoft.com/office/drawing/2014/main" id="{FC5B3220-6D88-7545-9D98-B93E61FF9D50}"/>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40" name="Tabela 39">
            <a:extLst>
              <a:ext uri="{FF2B5EF4-FFF2-40B4-BE49-F238E27FC236}">
                <a16:creationId xmlns:a16="http://schemas.microsoft.com/office/drawing/2014/main" id="{8C1A3D5E-E4DD-5843-8516-B541DD23AFDA}"/>
              </a:ext>
            </a:extLst>
          </p:cNvPr>
          <p:cNvGraphicFramePr>
            <a:graphicFrameLocks noGrp="1"/>
          </p:cNvGraphicFramePr>
          <p:nvPr>
            <p:extLst>
              <p:ext uri="{D42A27DB-BD31-4B8C-83A1-F6EECF244321}">
                <p14:modId xmlns:p14="http://schemas.microsoft.com/office/powerpoint/2010/main" val="190301390"/>
              </p:ext>
            </p:extLst>
          </p:nvPr>
        </p:nvGraphicFramePr>
        <p:xfrm>
          <a:off x="448217" y="554799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3,3</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4,3</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75" name="Agrupar 74">
            <a:extLst>
              <a:ext uri="{FF2B5EF4-FFF2-40B4-BE49-F238E27FC236}">
                <a16:creationId xmlns:a16="http://schemas.microsoft.com/office/drawing/2014/main" id="{264E3E9C-F28A-6B4F-B5C8-C2DB9FA18FB5}"/>
              </a:ext>
            </a:extLst>
          </p:cNvPr>
          <p:cNvGrpSpPr/>
          <p:nvPr/>
        </p:nvGrpSpPr>
        <p:grpSpPr>
          <a:xfrm>
            <a:off x="0" y="6064595"/>
            <a:ext cx="12192000" cy="793405"/>
            <a:chOff x="0" y="6064595"/>
            <a:chExt cx="12192000" cy="793405"/>
          </a:xfrm>
        </p:grpSpPr>
        <p:sp>
          <p:nvSpPr>
            <p:cNvPr id="76" name="Retângulo 75">
              <a:extLst>
                <a:ext uri="{FF2B5EF4-FFF2-40B4-BE49-F238E27FC236}">
                  <a16:creationId xmlns:a16="http://schemas.microsoft.com/office/drawing/2014/main" id="{BED7F66D-529A-5042-98E5-D2C7D5505515}"/>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 Placeholder 33">
              <a:extLst>
                <a:ext uri="{FF2B5EF4-FFF2-40B4-BE49-F238E27FC236}">
                  <a16:creationId xmlns:a16="http://schemas.microsoft.com/office/drawing/2014/main" id="{7F63DE05-71AC-C948-B145-43C42844804B}"/>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78" name="Agrupar 4">
              <a:extLst>
                <a:ext uri="{FF2B5EF4-FFF2-40B4-BE49-F238E27FC236}">
                  <a16:creationId xmlns:a16="http://schemas.microsoft.com/office/drawing/2014/main" id="{2A9294AC-F781-044C-8CCA-001EC009982A}"/>
                </a:ext>
              </a:extLst>
            </p:cNvPr>
            <p:cNvGrpSpPr/>
            <p:nvPr/>
          </p:nvGrpSpPr>
          <p:grpSpPr>
            <a:xfrm>
              <a:off x="6591092" y="6126614"/>
              <a:ext cx="2021906" cy="307777"/>
              <a:chOff x="632939" y="6000804"/>
              <a:chExt cx="2021906" cy="307777"/>
            </a:xfrm>
          </p:grpSpPr>
          <p:grpSp>
            <p:nvGrpSpPr>
              <p:cNvPr id="84" name="Grupo 43">
                <a:extLst>
                  <a:ext uri="{FF2B5EF4-FFF2-40B4-BE49-F238E27FC236}">
                    <a16:creationId xmlns:a16="http://schemas.microsoft.com/office/drawing/2014/main" id="{78C8E4AC-37BB-3742-8C33-FC3339EC0122}"/>
                  </a:ext>
                </a:extLst>
              </p:cNvPr>
              <p:cNvGrpSpPr/>
              <p:nvPr/>
            </p:nvGrpSpPr>
            <p:grpSpPr>
              <a:xfrm>
                <a:off x="632939" y="6000804"/>
                <a:ext cx="779179" cy="307777"/>
                <a:chOff x="2916432" y="6375771"/>
                <a:chExt cx="779179" cy="307777"/>
              </a:xfrm>
            </p:grpSpPr>
            <p:sp>
              <p:nvSpPr>
                <p:cNvPr id="91" name="Title 1">
                  <a:extLst>
                    <a:ext uri="{FF2B5EF4-FFF2-40B4-BE49-F238E27FC236}">
                      <a16:creationId xmlns:a16="http://schemas.microsoft.com/office/drawing/2014/main" id="{31F72B25-AFE1-7A4B-B822-FE1BA933F659}"/>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2" name="Rectangle 24">
                  <a:extLst>
                    <a:ext uri="{FF2B5EF4-FFF2-40B4-BE49-F238E27FC236}">
                      <a16:creationId xmlns:a16="http://schemas.microsoft.com/office/drawing/2014/main" id="{1C9FB9A5-9E26-B644-8FA6-9F6C01E2C288}"/>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85" name="Grupo 47">
                <a:extLst>
                  <a:ext uri="{FF2B5EF4-FFF2-40B4-BE49-F238E27FC236}">
                    <a16:creationId xmlns:a16="http://schemas.microsoft.com/office/drawing/2014/main" id="{96A02531-3BDD-7E44-BEBD-15DB826A9212}"/>
                  </a:ext>
                </a:extLst>
              </p:cNvPr>
              <p:cNvGrpSpPr/>
              <p:nvPr/>
            </p:nvGrpSpPr>
            <p:grpSpPr>
              <a:xfrm>
                <a:off x="1306542" y="6000804"/>
                <a:ext cx="739630" cy="307777"/>
                <a:chOff x="3762616" y="6375771"/>
                <a:chExt cx="739630" cy="307777"/>
              </a:xfrm>
            </p:grpSpPr>
            <p:sp>
              <p:nvSpPr>
                <p:cNvPr id="89" name="Rectangle 25">
                  <a:extLst>
                    <a:ext uri="{FF2B5EF4-FFF2-40B4-BE49-F238E27FC236}">
                      <a16:creationId xmlns:a16="http://schemas.microsoft.com/office/drawing/2014/main" id="{843408D3-9893-7F45-AD14-985BE464DD87}"/>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0" name="Title 1">
                  <a:extLst>
                    <a:ext uri="{FF2B5EF4-FFF2-40B4-BE49-F238E27FC236}">
                      <a16:creationId xmlns:a16="http://schemas.microsoft.com/office/drawing/2014/main" id="{7A001DF1-3046-F346-A544-FCFD0BECE503}"/>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86" name="Grupo 48">
                <a:extLst>
                  <a:ext uri="{FF2B5EF4-FFF2-40B4-BE49-F238E27FC236}">
                    <a16:creationId xmlns:a16="http://schemas.microsoft.com/office/drawing/2014/main" id="{4E92D102-A569-3246-AD34-63F0EC90B628}"/>
                  </a:ext>
                </a:extLst>
              </p:cNvPr>
              <p:cNvGrpSpPr/>
              <p:nvPr/>
            </p:nvGrpSpPr>
            <p:grpSpPr>
              <a:xfrm>
                <a:off x="1940566" y="6000804"/>
                <a:ext cx="714279" cy="307777"/>
                <a:chOff x="4590559" y="6375771"/>
                <a:chExt cx="714279" cy="307777"/>
              </a:xfrm>
            </p:grpSpPr>
            <p:sp>
              <p:nvSpPr>
                <p:cNvPr id="87" name="Rectangle 26">
                  <a:extLst>
                    <a:ext uri="{FF2B5EF4-FFF2-40B4-BE49-F238E27FC236}">
                      <a16:creationId xmlns:a16="http://schemas.microsoft.com/office/drawing/2014/main" id="{80F40B27-7B6A-8E4B-ABC4-EBCF83A1A4A5}"/>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88" name="Title 1">
                  <a:extLst>
                    <a:ext uri="{FF2B5EF4-FFF2-40B4-BE49-F238E27FC236}">
                      <a16:creationId xmlns:a16="http://schemas.microsoft.com/office/drawing/2014/main" id="{A9D57425-2886-1C40-AC51-55FDA175988D}"/>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79" name="Agrupar 78">
              <a:extLst>
                <a:ext uri="{FF2B5EF4-FFF2-40B4-BE49-F238E27FC236}">
                  <a16:creationId xmlns:a16="http://schemas.microsoft.com/office/drawing/2014/main" id="{3A1C087C-13AE-B240-A4AE-ACF882447BFD}"/>
                </a:ext>
              </a:extLst>
            </p:cNvPr>
            <p:cNvGrpSpPr/>
            <p:nvPr/>
          </p:nvGrpSpPr>
          <p:grpSpPr>
            <a:xfrm>
              <a:off x="8625676" y="6110177"/>
              <a:ext cx="3312093" cy="479054"/>
              <a:chOff x="8487128" y="6110177"/>
              <a:chExt cx="3312093" cy="479054"/>
            </a:xfrm>
          </p:grpSpPr>
          <p:pic>
            <p:nvPicPr>
              <p:cNvPr id="82" name="Imagem 81">
                <a:extLst>
                  <a:ext uri="{FF2B5EF4-FFF2-40B4-BE49-F238E27FC236}">
                    <a16:creationId xmlns:a16="http://schemas.microsoft.com/office/drawing/2014/main" id="{C366620B-C6C1-3845-BD0A-0162DA011D07}"/>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83" name="Imagem 82">
                <a:extLst>
                  <a:ext uri="{FF2B5EF4-FFF2-40B4-BE49-F238E27FC236}">
                    <a16:creationId xmlns:a16="http://schemas.microsoft.com/office/drawing/2014/main" id="{2A88C156-5115-AD49-B8F1-3999BDF8E99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1" name="Text Placeholder 33">
              <a:extLst>
                <a:ext uri="{FF2B5EF4-FFF2-40B4-BE49-F238E27FC236}">
                  <a16:creationId xmlns:a16="http://schemas.microsoft.com/office/drawing/2014/main" id="{EC986054-CE98-E944-AB5C-ABEC96777691}"/>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3627090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APLICATIVO BB</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4084617841"/>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64" name="Espaço Reservado para Texto 3">
            <a:extLst>
              <a:ext uri="{FF2B5EF4-FFF2-40B4-BE49-F238E27FC236}">
                <a16:creationId xmlns:a16="http://schemas.microsoft.com/office/drawing/2014/main" id="{9D628DD0-DC4B-6A42-84C2-135A0AF6DDE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0" name="Tabela 29">
            <a:extLst>
              <a:ext uri="{FF2B5EF4-FFF2-40B4-BE49-F238E27FC236}">
                <a16:creationId xmlns:a16="http://schemas.microsoft.com/office/drawing/2014/main" id="{A344C94F-522C-4B45-9D25-87ED44ACD997}"/>
              </a:ext>
            </a:extLst>
          </p:cNvPr>
          <p:cNvGraphicFramePr>
            <a:graphicFrameLocks noGrp="1"/>
          </p:cNvGraphicFramePr>
          <p:nvPr>
            <p:extLst>
              <p:ext uri="{D42A27DB-BD31-4B8C-83A1-F6EECF244321}">
                <p14:modId xmlns:p14="http://schemas.microsoft.com/office/powerpoint/2010/main" val="2059640114"/>
              </p:ext>
            </p:extLst>
          </p:nvPr>
        </p:nvGraphicFramePr>
        <p:xfrm>
          <a:off x="448217" y="554799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4,5</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4" name="Agrupar 83">
            <a:extLst>
              <a:ext uri="{FF2B5EF4-FFF2-40B4-BE49-F238E27FC236}">
                <a16:creationId xmlns:a16="http://schemas.microsoft.com/office/drawing/2014/main" id="{C9BD0059-A5F3-DA47-AAA6-054688D0E3A7}"/>
              </a:ext>
            </a:extLst>
          </p:cNvPr>
          <p:cNvGrpSpPr/>
          <p:nvPr/>
        </p:nvGrpSpPr>
        <p:grpSpPr>
          <a:xfrm>
            <a:off x="0" y="6064595"/>
            <a:ext cx="12192000" cy="793405"/>
            <a:chOff x="0" y="6064595"/>
            <a:chExt cx="12192000" cy="793405"/>
          </a:xfrm>
        </p:grpSpPr>
        <p:sp>
          <p:nvSpPr>
            <p:cNvPr id="85" name="Retângulo 84">
              <a:extLst>
                <a:ext uri="{FF2B5EF4-FFF2-40B4-BE49-F238E27FC236}">
                  <a16:creationId xmlns:a16="http://schemas.microsoft.com/office/drawing/2014/main" id="{3099B296-A973-3043-AC28-07AA2F4D2229}"/>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 Placeholder 33">
              <a:extLst>
                <a:ext uri="{FF2B5EF4-FFF2-40B4-BE49-F238E27FC236}">
                  <a16:creationId xmlns:a16="http://schemas.microsoft.com/office/drawing/2014/main" id="{07A5DEEE-970C-1943-8962-84E0E33ACFD3}"/>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7" name="Agrupar 4">
              <a:extLst>
                <a:ext uri="{FF2B5EF4-FFF2-40B4-BE49-F238E27FC236}">
                  <a16:creationId xmlns:a16="http://schemas.microsoft.com/office/drawing/2014/main" id="{441E4C30-4428-084A-8723-A33298B64A63}"/>
                </a:ext>
              </a:extLst>
            </p:cNvPr>
            <p:cNvGrpSpPr/>
            <p:nvPr/>
          </p:nvGrpSpPr>
          <p:grpSpPr>
            <a:xfrm>
              <a:off x="6591092" y="6126614"/>
              <a:ext cx="2021906" cy="307777"/>
              <a:chOff x="632939" y="6000804"/>
              <a:chExt cx="2021906" cy="307777"/>
            </a:xfrm>
          </p:grpSpPr>
          <p:grpSp>
            <p:nvGrpSpPr>
              <p:cNvPr id="92" name="Grupo 43">
                <a:extLst>
                  <a:ext uri="{FF2B5EF4-FFF2-40B4-BE49-F238E27FC236}">
                    <a16:creationId xmlns:a16="http://schemas.microsoft.com/office/drawing/2014/main" id="{5ABFBD9D-4A21-254C-A586-9B95124C945A}"/>
                  </a:ext>
                </a:extLst>
              </p:cNvPr>
              <p:cNvGrpSpPr/>
              <p:nvPr/>
            </p:nvGrpSpPr>
            <p:grpSpPr>
              <a:xfrm>
                <a:off x="632939" y="6000804"/>
                <a:ext cx="779179" cy="307777"/>
                <a:chOff x="2916432" y="6375771"/>
                <a:chExt cx="779179" cy="307777"/>
              </a:xfrm>
            </p:grpSpPr>
            <p:sp>
              <p:nvSpPr>
                <p:cNvPr id="99" name="Title 1">
                  <a:extLst>
                    <a:ext uri="{FF2B5EF4-FFF2-40B4-BE49-F238E27FC236}">
                      <a16:creationId xmlns:a16="http://schemas.microsoft.com/office/drawing/2014/main" id="{49321ABC-2C22-6443-92E8-B45087A476ED}"/>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0" name="Rectangle 24">
                  <a:extLst>
                    <a:ext uri="{FF2B5EF4-FFF2-40B4-BE49-F238E27FC236}">
                      <a16:creationId xmlns:a16="http://schemas.microsoft.com/office/drawing/2014/main" id="{34BF24FD-5A98-854B-B716-F014C81CFB88}"/>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3" name="Grupo 47">
                <a:extLst>
                  <a:ext uri="{FF2B5EF4-FFF2-40B4-BE49-F238E27FC236}">
                    <a16:creationId xmlns:a16="http://schemas.microsoft.com/office/drawing/2014/main" id="{F2C37F7E-97B4-9E43-A17E-094E92A8DCAB}"/>
                  </a:ext>
                </a:extLst>
              </p:cNvPr>
              <p:cNvGrpSpPr/>
              <p:nvPr/>
            </p:nvGrpSpPr>
            <p:grpSpPr>
              <a:xfrm>
                <a:off x="1306542" y="6000804"/>
                <a:ext cx="739630" cy="307777"/>
                <a:chOff x="3762616" y="6375771"/>
                <a:chExt cx="739630" cy="307777"/>
              </a:xfrm>
            </p:grpSpPr>
            <p:sp>
              <p:nvSpPr>
                <p:cNvPr id="97" name="Rectangle 25">
                  <a:extLst>
                    <a:ext uri="{FF2B5EF4-FFF2-40B4-BE49-F238E27FC236}">
                      <a16:creationId xmlns:a16="http://schemas.microsoft.com/office/drawing/2014/main" id="{BA26A209-B70E-544D-8B4A-BFB9BC57697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8" name="Title 1">
                  <a:extLst>
                    <a:ext uri="{FF2B5EF4-FFF2-40B4-BE49-F238E27FC236}">
                      <a16:creationId xmlns:a16="http://schemas.microsoft.com/office/drawing/2014/main" id="{187AFC55-51E4-334E-90C7-B0F1FB28130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4" name="Grupo 48">
                <a:extLst>
                  <a:ext uri="{FF2B5EF4-FFF2-40B4-BE49-F238E27FC236}">
                    <a16:creationId xmlns:a16="http://schemas.microsoft.com/office/drawing/2014/main" id="{FB2A5F8F-7D4C-5747-8201-1400FA54BB3F}"/>
                  </a:ext>
                </a:extLst>
              </p:cNvPr>
              <p:cNvGrpSpPr/>
              <p:nvPr/>
            </p:nvGrpSpPr>
            <p:grpSpPr>
              <a:xfrm>
                <a:off x="1940566" y="6000804"/>
                <a:ext cx="714279" cy="307777"/>
                <a:chOff x="4590559" y="6375771"/>
                <a:chExt cx="714279" cy="307777"/>
              </a:xfrm>
            </p:grpSpPr>
            <p:sp>
              <p:nvSpPr>
                <p:cNvPr id="95" name="Rectangle 26">
                  <a:extLst>
                    <a:ext uri="{FF2B5EF4-FFF2-40B4-BE49-F238E27FC236}">
                      <a16:creationId xmlns:a16="http://schemas.microsoft.com/office/drawing/2014/main" id="{B2D49063-0648-0041-8165-F879348A130E}"/>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6" name="Title 1">
                  <a:extLst>
                    <a:ext uri="{FF2B5EF4-FFF2-40B4-BE49-F238E27FC236}">
                      <a16:creationId xmlns:a16="http://schemas.microsoft.com/office/drawing/2014/main" id="{DBE576A6-C16D-4D47-A37C-00824A2770A1}"/>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8" name="Agrupar 87">
              <a:extLst>
                <a:ext uri="{FF2B5EF4-FFF2-40B4-BE49-F238E27FC236}">
                  <a16:creationId xmlns:a16="http://schemas.microsoft.com/office/drawing/2014/main" id="{F752D183-0EA1-344E-864B-8A48BFE1680C}"/>
                </a:ext>
              </a:extLst>
            </p:cNvPr>
            <p:cNvGrpSpPr/>
            <p:nvPr/>
          </p:nvGrpSpPr>
          <p:grpSpPr>
            <a:xfrm>
              <a:off x="8625676" y="6110177"/>
              <a:ext cx="3312093" cy="479054"/>
              <a:chOff x="8487128" y="6110177"/>
              <a:chExt cx="3312093" cy="479054"/>
            </a:xfrm>
          </p:grpSpPr>
          <p:pic>
            <p:nvPicPr>
              <p:cNvPr id="90" name="Imagem 89">
                <a:extLst>
                  <a:ext uri="{FF2B5EF4-FFF2-40B4-BE49-F238E27FC236}">
                    <a16:creationId xmlns:a16="http://schemas.microsoft.com/office/drawing/2014/main" id="{B10E0DC2-7D36-2F43-A115-F81CA36D11E6}"/>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1" name="Imagem 90">
                <a:extLst>
                  <a:ext uri="{FF2B5EF4-FFF2-40B4-BE49-F238E27FC236}">
                    <a16:creationId xmlns:a16="http://schemas.microsoft.com/office/drawing/2014/main" id="{95F35355-00CD-FB4D-9BAE-B349ED48F9F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9" name="Text Placeholder 33">
              <a:extLst>
                <a:ext uri="{FF2B5EF4-FFF2-40B4-BE49-F238E27FC236}">
                  <a16:creationId xmlns:a16="http://schemas.microsoft.com/office/drawing/2014/main" id="{B218E74D-C2AE-B249-BB68-CE721F5743A6}"/>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131726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APLICATIVO BB</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695641"/>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566786865"/>
              </p:ext>
            </p:extLst>
          </p:nvPr>
        </p:nvGraphicFramePr>
        <p:xfrm>
          <a:off x="503975" y="1278521"/>
          <a:ext cx="11277189" cy="425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828619">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828000">
                  <a:extLst>
                    <a:ext uri="{9D8B030D-6E8A-4147-A177-3AD203B41FA5}">
                      <a16:colId xmlns:a16="http://schemas.microsoft.com/office/drawing/2014/main" val="1473867245"/>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396000">
                  <a:extLst>
                    <a:ext uri="{9D8B030D-6E8A-4147-A177-3AD203B41FA5}">
                      <a16:colId xmlns:a16="http://schemas.microsoft.com/office/drawing/2014/main" val="3461397170"/>
                    </a:ext>
                  </a:extLst>
                </a:gridCol>
                <a:gridCol w="180000">
                  <a:extLst>
                    <a:ext uri="{9D8B030D-6E8A-4147-A177-3AD203B41FA5}">
                      <a16:colId xmlns:a16="http://schemas.microsoft.com/office/drawing/2014/main" val="2801705826"/>
                    </a:ext>
                  </a:extLst>
                </a:gridCol>
                <a:gridCol w="252000">
                  <a:extLst>
                    <a:ext uri="{9D8B030D-6E8A-4147-A177-3AD203B41FA5}">
                      <a16:colId xmlns:a16="http://schemas.microsoft.com/office/drawing/2014/main" val="1692235015"/>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400" b="0" i="0" u="none" strike="noStrike">
                          <a:solidFill>
                            <a:srgbClr val="262626"/>
                          </a:solidFill>
                          <a:effectLst/>
                          <a:latin typeface="Segoe UI" panose="020B0502040204020203" pitchFamily="34" charset="0"/>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88,5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90,0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92,2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95,3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88,4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l" fontAlgn="ctr"/>
                      <a:r>
                        <a:rPr lang="pt-BR" sz="1400" b="0" i="0" u="none" strike="noStrike">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85,4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87,7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82,6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88,7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88,2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82,5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86,5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85,3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82,7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86,6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82,1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l" fontAlgn="ctr"/>
                      <a:r>
                        <a:rPr lang="pt-BR" sz="1400" b="0" i="0" u="none" strike="noStrike">
                          <a:solidFill>
                            <a:srgbClr val="262626"/>
                          </a:solidFill>
                          <a:effectLst/>
                          <a:latin typeface="Segoe UI" panose="020B0502040204020203" pitchFamily="34" charset="0"/>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73,1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78,5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76,6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algn="l" fontAlgn="ctr"/>
                      <a:r>
                        <a:rPr lang="pt-BR" sz="1400" b="0" i="0" u="none" strike="noStrike">
                          <a:solidFill>
                            <a:srgbClr val="262626"/>
                          </a:solidFill>
                          <a:effectLst/>
                          <a:latin typeface="Segoe UI" panose="020B0502040204020203" pitchFamily="34" charset="0"/>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75,5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68,3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80,3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76,8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76,6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88,7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89,8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rPr>
                        <a:t>N/</a:t>
                      </a:r>
                      <a:r>
                        <a:rPr kumimoji="0" lang="pt-BR" sz="1100" b="0" i="0" u="none" strike="noStrike" kern="1200" cap="none" spc="0" normalizeH="0" baseline="0" noProof="0" dirty="0" err="1">
                          <a:ln>
                            <a:noFill/>
                          </a:ln>
                          <a:solidFill>
                            <a:schemeClr val="bg1">
                              <a:lumMod val="65000"/>
                            </a:schemeClr>
                          </a:solidFill>
                          <a:effectLst/>
                          <a:uLnTx/>
                          <a:uFillTx/>
                          <a:latin typeface="Segoe UI" panose="020B0502040204020203"/>
                          <a:ea typeface="+mn-ea"/>
                          <a:cs typeface="+mn-cs"/>
                        </a:rPr>
                        <a:t>D</a:t>
                      </a:r>
                      <a:endParaRPr kumimoji="0" lang="pt-BR" sz="1100" b="0" i="0" u="none" strike="noStrike" kern="1200" cap="none" spc="0" normalizeH="0" baseline="0" noProof="0" dirty="0">
                        <a:ln>
                          <a:noFill/>
                        </a:ln>
                        <a:solidFill>
                          <a:schemeClr val="bg1">
                            <a:lumMod val="65000"/>
                          </a:schemeClr>
                        </a:solidFill>
                        <a:effectLst/>
                        <a:uLnTx/>
                        <a:uFillTx/>
                        <a:latin typeface="Segoe UI" panose="020B0502040204020203"/>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91,9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92,1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86,2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86,9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88,2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540000">
                <a:tc>
                  <a:txBody>
                    <a:bodyPr/>
                    <a:lstStyle/>
                    <a:p>
                      <a:pPr algn="l" fontAlgn="ctr"/>
                      <a:r>
                        <a:rPr lang="pt-BR" sz="1400" b="0" i="0" u="none" strike="noStrike" dirty="0">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79,6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80,1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76,7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bg1">
                              <a:lumMod val="65000"/>
                            </a:schemeClr>
                          </a:solidFill>
                          <a:effectLst/>
                          <a:latin typeface="Segoe UI" panose="020B0502040204020203"/>
                        </a:rPr>
                        <a:t>N/</a:t>
                      </a:r>
                      <a:r>
                        <a:rPr lang="pt-BR" sz="1100" b="0" i="0" u="none" strike="noStrike" dirty="0" err="1">
                          <a:solidFill>
                            <a:schemeClr val="bg1">
                              <a:lumMod val="65000"/>
                            </a:schemeClr>
                          </a:solidFill>
                          <a:effectLst/>
                          <a:latin typeface="Segoe UI" panose="020B0502040204020203"/>
                        </a:rPr>
                        <a:t>D</a:t>
                      </a:r>
                      <a:endParaRPr lang="pt-BR" sz="1100" b="0" i="0" u="none" strike="noStrike" dirty="0">
                        <a:solidFill>
                          <a:schemeClr val="bg1">
                            <a:lumMod val="65000"/>
                          </a:schemeClr>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84,7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75,8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79,3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80,1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Agrupar 68">
            <a:extLst>
              <a:ext uri="{FF2B5EF4-FFF2-40B4-BE49-F238E27FC236}">
                <a16:creationId xmlns:a16="http://schemas.microsoft.com/office/drawing/2014/main" id="{8A773D71-3641-D547-A9B6-2FF3F87659EA}"/>
              </a:ext>
            </a:extLst>
          </p:cNvPr>
          <p:cNvGrpSpPr/>
          <p:nvPr/>
        </p:nvGrpSpPr>
        <p:grpSpPr>
          <a:xfrm>
            <a:off x="9904716" y="936086"/>
            <a:ext cx="1973433" cy="308294"/>
            <a:chOff x="9157111" y="-514377"/>
            <a:chExt cx="1973433" cy="308294"/>
          </a:xfrm>
        </p:grpSpPr>
        <p:grpSp>
          <p:nvGrpSpPr>
            <p:cNvPr id="70" name="Agrupar 69">
              <a:extLst>
                <a:ext uri="{FF2B5EF4-FFF2-40B4-BE49-F238E27FC236}">
                  <a16:creationId xmlns:a16="http://schemas.microsoft.com/office/drawing/2014/main" id="{4EDA1D96-96E7-C542-A813-81D5E1E9B687}"/>
                </a:ext>
              </a:extLst>
            </p:cNvPr>
            <p:cNvGrpSpPr/>
            <p:nvPr/>
          </p:nvGrpSpPr>
          <p:grpSpPr>
            <a:xfrm>
              <a:off x="9157111" y="-514377"/>
              <a:ext cx="957382" cy="307777"/>
              <a:chOff x="9157111" y="401174"/>
              <a:chExt cx="957382" cy="307777"/>
            </a:xfrm>
          </p:grpSpPr>
          <p:sp>
            <p:nvSpPr>
              <p:cNvPr id="74" name="Retângulo 73">
                <a:extLst>
                  <a:ext uri="{FF2B5EF4-FFF2-40B4-BE49-F238E27FC236}">
                    <a16:creationId xmlns:a16="http://schemas.microsoft.com/office/drawing/2014/main" id="{1AA89BE2-B71A-D547-8340-79CF63B46B3B}"/>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74">
                <a:extLst>
                  <a:ext uri="{FF2B5EF4-FFF2-40B4-BE49-F238E27FC236}">
                    <a16:creationId xmlns:a16="http://schemas.microsoft.com/office/drawing/2014/main" id="{DCDA0E36-DD9F-B34A-BF56-9C99457D0C24}"/>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1" name="Agrupar 70">
              <a:extLst>
                <a:ext uri="{FF2B5EF4-FFF2-40B4-BE49-F238E27FC236}">
                  <a16:creationId xmlns:a16="http://schemas.microsoft.com/office/drawing/2014/main" id="{93E1B115-241B-A64E-9BFD-547A41909BBC}"/>
                </a:ext>
              </a:extLst>
            </p:cNvPr>
            <p:cNvGrpSpPr/>
            <p:nvPr/>
          </p:nvGrpSpPr>
          <p:grpSpPr>
            <a:xfrm>
              <a:off x="10173162" y="-513860"/>
              <a:ext cx="957382" cy="307777"/>
              <a:chOff x="9157111" y="705974"/>
              <a:chExt cx="957382" cy="307777"/>
            </a:xfrm>
          </p:grpSpPr>
          <p:sp>
            <p:nvSpPr>
              <p:cNvPr id="72" name="Retângulo 71">
                <a:extLst>
                  <a:ext uri="{FF2B5EF4-FFF2-40B4-BE49-F238E27FC236}">
                    <a16:creationId xmlns:a16="http://schemas.microsoft.com/office/drawing/2014/main" id="{B2C67D22-EDC9-AE46-BA41-31A84D67C625}"/>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72">
                <a:extLst>
                  <a:ext uri="{FF2B5EF4-FFF2-40B4-BE49-F238E27FC236}">
                    <a16:creationId xmlns:a16="http://schemas.microsoft.com/office/drawing/2014/main" id="{36D979FE-EB7C-3847-BE23-43DE33577EA1}"/>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6" name="Espaço Reservado para Texto 3">
            <a:extLst>
              <a:ext uri="{FF2B5EF4-FFF2-40B4-BE49-F238E27FC236}">
                <a16:creationId xmlns:a16="http://schemas.microsoft.com/office/drawing/2014/main" id="{1FEB2CDD-AD91-B543-B93E-96CD98D69BDF}"/>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4" name="Tabela 53">
            <a:extLst>
              <a:ext uri="{FF2B5EF4-FFF2-40B4-BE49-F238E27FC236}">
                <a16:creationId xmlns:a16="http://schemas.microsoft.com/office/drawing/2014/main" id="{31439820-428B-2842-B1B8-6186E0E0D4CF}"/>
              </a:ext>
            </a:extLst>
          </p:cNvPr>
          <p:cNvGraphicFramePr>
            <a:graphicFrameLocks noGrp="1"/>
          </p:cNvGraphicFramePr>
          <p:nvPr>
            <p:extLst>
              <p:ext uri="{D42A27DB-BD31-4B8C-83A1-F6EECF244321}">
                <p14:modId xmlns:p14="http://schemas.microsoft.com/office/powerpoint/2010/main" val="1133626796"/>
              </p:ext>
            </p:extLst>
          </p:nvPr>
        </p:nvGraphicFramePr>
        <p:xfrm>
          <a:off x="505832" y="5604362"/>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1,8</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rgbClr val="C00000"/>
                          </a:solidFill>
                          <a:effectLst/>
                          <a:latin typeface="Segoe UI" panose="020B0502040204020203" pitchFamily="34" charset="0"/>
                          <a:cs typeface="Segoe UI" panose="020B0502040204020203" pitchFamily="34" charset="0"/>
                        </a:rPr>
                        <a:t>N/</a:t>
                      </a:r>
                      <a:r>
                        <a:rPr lang="pt-BR" sz="110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7,7</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5,7</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rgbClr val="C00000"/>
                          </a:solidFill>
                          <a:effectLst/>
                          <a:latin typeface="Segoe UI" panose="020B0502040204020203" pitchFamily="34" charset="0"/>
                          <a:cs typeface="Segoe UI" panose="020B0502040204020203" pitchFamily="34" charset="0"/>
                        </a:rPr>
                        <a:t>N/</a:t>
                      </a:r>
                      <a:r>
                        <a:rPr lang="pt-BR" sz="110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9,1</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5,9</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9,7</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accent2"/>
                          </a:solidFill>
                          <a:effectLst/>
                          <a:latin typeface="Segoe UI" panose="020B0502040204020203" pitchFamily="34" charset="0"/>
                          <a:cs typeface="Segoe UI" panose="020B0502040204020203" pitchFamily="34" charset="0"/>
                        </a:rPr>
                        <a:t>6,2</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2,4</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00" name="Agrupar 99">
            <a:extLst>
              <a:ext uri="{FF2B5EF4-FFF2-40B4-BE49-F238E27FC236}">
                <a16:creationId xmlns:a16="http://schemas.microsoft.com/office/drawing/2014/main" id="{C2144E41-B326-FC4A-A15B-B42AE1B3763F}"/>
              </a:ext>
            </a:extLst>
          </p:cNvPr>
          <p:cNvGrpSpPr/>
          <p:nvPr/>
        </p:nvGrpSpPr>
        <p:grpSpPr>
          <a:xfrm>
            <a:off x="0" y="6064595"/>
            <a:ext cx="12192000" cy="793405"/>
            <a:chOff x="0" y="6064595"/>
            <a:chExt cx="12192000" cy="793405"/>
          </a:xfrm>
        </p:grpSpPr>
        <p:sp>
          <p:nvSpPr>
            <p:cNvPr id="101" name="Retângulo 100">
              <a:extLst>
                <a:ext uri="{FF2B5EF4-FFF2-40B4-BE49-F238E27FC236}">
                  <a16:creationId xmlns:a16="http://schemas.microsoft.com/office/drawing/2014/main" id="{13369156-D814-0C47-9CF3-62E842373460}"/>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Text Placeholder 33">
              <a:extLst>
                <a:ext uri="{FF2B5EF4-FFF2-40B4-BE49-F238E27FC236}">
                  <a16:creationId xmlns:a16="http://schemas.microsoft.com/office/drawing/2014/main" id="{2678E65B-833B-6F4B-90AC-A9D1FA51213D}"/>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3" name="Agrupar 4">
              <a:extLst>
                <a:ext uri="{FF2B5EF4-FFF2-40B4-BE49-F238E27FC236}">
                  <a16:creationId xmlns:a16="http://schemas.microsoft.com/office/drawing/2014/main" id="{563A943F-4FF1-C94C-95E7-599171E359AE}"/>
                </a:ext>
              </a:extLst>
            </p:cNvPr>
            <p:cNvGrpSpPr/>
            <p:nvPr/>
          </p:nvGrpSpPr>
          <p:grpSpPr>
            <a:xfrm>
              <a:off x="6591092" y="6126614"/>
              <a:ext cx="2021906" cy="307777"/>
              <a:chOff x="632939" y="6000804"/>
              <a:chExt cx="2021906" cy="307777"/>
            </a:xfrm>
          </p:grpSpPr>
          <p:grpSp>
            <p:nvGrpSpPr>
              <p:cNvPr id="108" name="Grupo 43">
                <a:extLst>
                  <a:ext uri="{FF2B5EF4-FFF2-40B4-BE49-F238E27FC236}">
                    <a16:creationId xmlns:a16="http://schemas.microsoft.com/office/drawing/2014/main" id="{47741D36-F1F2-1144-AA82-316DF0C80B7D}"/>
                  </a:ext>
                </a:extLst>
              </p:cNvPr>
              <p:cNvGrpSpPr/>
              <p:nvPr/>
            </p:nvGrpSpPr>
            <p:grpSpPr>
              <a:xfrm>
                <a:off x="632939" y="6000804"/>
                <a:ext cx="779179" cy="307777"/>
                <a:chOff x="2916432" y="6375771"/>
                <a:chExt cx="779179" cy="307777"/>
              </a:xfrm>
            </p:grpSpPr>
            <p:sp>
              <p:nvSpPr>
                <p:cNvPr id="115" name="Title 1">
                  <a:extLst>
                    <a:ext uri="{FF2B5EF4-FFF2-40B4-BE49-F238E27FC236}">
                      <a16:creationId xmlns:a16="http://schemas.microsoft.com/office/drawing/2014/main" id="{15E5AB71-1428-B64C-943C-15798470CECA}"/>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6" name="Rectangle 24">
                  <a:extLst>
                    <a:ext uri="{FF2B5EF4-FFF2-40B4-BE49-F238E27FC236}">
                      <a16:creationId xmlns:a16="http://schemas.microsoft.com/office/drawing/2014/main" id="{F101C204-5941-BB4A-945C-0DF27491A7EA}"/>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9" name="Grupo 47">
                <a:extLst>
                  <a:ext uri="{FF2B5EF4-FFF2-40B4-BE49-F238E27FC236}">
                    <a16:creationId xmlns:a16="http://schemas.microsoft.com/office/drawing/2014/main" id="{63F5976C-A809-D642-88EB-D606F1CF1350}"/>
                  </a:ext>
                </a:extLst>
              </p:cNvPr>
              <p:cNvGrpSpPr/>
              <p:nvPr/>
            </p:nvGrpSpPr>
            <p:grpSpPr>
              <a:xfrm>
                <a:off x="1306542" y="6000804"/>
                <a:ext cx="739630" cy="307777"/>
                <a:chOff x="3762616" y="6375771"/>
                <a:chExt cx="739630" cy="307777"/>
              </a:xfrm>
            </p:grpSpPr>
            <p:sp>
              <p:nvSpPr>
                <p:cNvPr id="113" name="Rectangle 25">
                  <a:extLst>
                    <a:ext uri="{FF2B5EF4-FFF2-40B4-BE49-F238E27FC236}">
                      <a16:creationId xmlns:a16="http://schemas.microsoft.com/office/drawing/2014/main" id="{C1D0B542-FA8D-E14B-94C3-ABD3A3828897}"/>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4" name="Title 1">
                  <a:extLst>
                    <a:ext uri="{FF2B5EF4-FFF2-40B4-BE49-F238E27FC236}">
                      <a16:creationId xmlns:a16="http://schemas.microsoft.com/office/drawing/2014/main" id="{5B9CD165-16AC-B54D-B5B3-F1575057DA5B}"/>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0" name="Grupo 48">
                <a:extLst>
                  <a:ext uri="{FF2B5EF4-FFF2-40B4-BE49-F238E27FC236}">
                    <a16:creationId xmlns:a16="http://schemas.microsoft.com/office/drawing/2014/main" id="{486DD31A-C89A-A64F-93C6-7EF3ED432592}"/>
                  </a:ext>
                </a:extLst>
              </p:cNvPr>
              <p:cNvGrpSpPr/>
              <p:nvPr/>
            </p:nvGrpSpPr>
            <p:grpSpPr>
              <a:xfrm>
                <a:off x="1940566" y="6000804"/>
                <a:ext cx="714279" cy="307777"/>
                <a:chOff x="4590559" y="6375771"/>
                <a:chExt cx="714279" cy="307777"/>
              </a:xfrm>
            </p:grpSpPr>
            <p:sp>
              <p:nvSpPr>
                <p:cNvPr id="111" name="Rectangle 26">
                  <a:extLst>
                    <a:ext uri="{FF2B5EF4-FFF2-40B4-BE49-F238E27FC236}">
                      <a16:creationId xmlns:a16="http://schemas.microsoft.com/office/drawing/2014/main" id="{3384295B-BE74-B548-963A-43B63362D759}"/>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2" name="Title 1">
                  <a:extLst>
                    <a:ext uri="{FF2B5EF4-FFF2-40B4-BE49-F238E27FC236}">
                      <a16:creationId xmlns:a16="http://schemas.microsoft.com/office/drawing/2014/main" id="{1803D51C-8608-3345-9209-E94407BC869D}"/>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4" name="Agrupar 103">
              <a:extLst>
                <a:ext uri="{FF2B5EF4-FFF2-40B4-BE49-F238E27FC236}">
                  <a16:creationId xmlns:a16="http://schemas.microsoft.com/office/drawing/2014/main" id="{D7F5962B-55F0-B841-889D-3603520D70E4}"/>
                </a:ext>
              </a:extLst>
            </p:cNvPr>
            <p:cNvGrpSpPr/>
            <p:nvPr/>
          </p:nvGrpSpPr>
          <p:grpSpPr>
            <a:xfrm>
              <a:off x="8625676" y="6110177"/>
              <a:ext cx="3312093" cy="479054"/>
              <a:chOff x="8487128" y="6110177"/>
              <a:chExt cx="3312093" cy="479054"/>
            </a:xfrm>
          </p:grpSpPr>
          <p:pic>
            <p:nvPicPr>
              <p:cNvPr id="106" name="Imagem 105">
                <a:extLst>
                  <a:ext uri="{FF2B5EF4-FFF2-40B4-BE49-F238E27FC236}">
                    <a16:creationId xmlns:a16="http://schemas.microsoft.com/office/drawing/2014/main" id="{281D0FFA-6F1E-224D-B6CD-CD079E11861A}"/>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7" name="Imagem 106">
                <a:extLst>
                  <a:ext uri="{FF2B5EF4-FFF2-40B4-BE49-F238E27FC236}">
                    <a16:creationId xmlns:a16="http://schemas.microsoft.com/office/drawing/2014/main" id="{70B5EFE6-0611-F94C-9661-99C228F3A6C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5" name="Text Placeholder 33">
              <a:extLst>
                <a:ext uri="{FF2B5EF4-FFF2-40B4-BE49-F238E27FC236}">
                  <a16:creationId xmlns:a16="http://schemas.microsoft.com/office/drawing/2014/main" id="{CC69A2CC-BC86-DF41-9CD4-D5ABFEC8C9AA}"/>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2688598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APLICATIVO BB</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pic>
        <p:nvPicPr>
          <p:cNvPr id="5" name="Imagem 4" descr="Mulher posando para foto em frente a computador&#10;&#10;Descrição gerada automaticamente">
            <a:extLst>
              <a:ext uri="{FF2B5EF4-FFF2-40B4-BE49-F238E27FC236}">
                <a16:creationId xmlns:a16="http://schemas.microsoft.com/office/drawing/2014/main" id="{51BEC4AC-B27D-5443-A80C-CDA42D330DA1}"/>
              </a:ext>
            </a:extLst>
          </p:cNvPr>
          <p:cNvPicPr>
            <a:picLocks noChangeAspect="1"/>
          </p:cNvPicPr>
          <p:nvPr/>
        </p:nvPicPr>
        <p:blipFill rotWithShape="1">
          <a:blip r:embed="rId3">
            <a:alphaModFix amt="15000"/>
          </a:blip>
          <a:srcRect l="32814" t="16511" r="37482" b="4843"/>
          <a:stretch/>
        </p:blipFill>
        <p:spPr>
          <a:xfrm>
            <a:off x="-1818" y="0"/>
            <a:ext cx="3885331" cy="6858000"/>
          </a:xfrm>
          <a:prstGeom prst="rect">
            <a:avLst/>
          </a:prstGeom>
        </p:spPr>
      </p:pic>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0" name="CaixaDeTexto 39">
            <a:extLst>
              <a:ext uri="{FF2B5EF4-FFF2-40B4-BE49-F238E27FC236}">
                <a16:creationId xmlns:a16="http://schemas.microsoft.com/office/drawing/2014/main" id="{AE70103C-28D8-494C-8140-C6CF8EE2712D}"/>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APLICATIVO BB</a:t>
            </a:r>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7287" y="305271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85,0</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APLICATIVO BB</a:t>
            </a:r>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2" name="Retângulo 81">
            <a:extLst>
              <a:ext uri="{FF2B5EF4-FFF2-40B4-BE49-F238E27FC236}">
                <a16:creationId xmlns:a16="http://schemas.microsoft.com/office/drawing/2014/main" id="{F5180E32-E086-F744-AD19-9A89B6EFAC9F}"/>
              </a:ext>
            </a:extLst>
          </p:cNvPr>
          <p:cNvSpPr/>
          <p:nvPr/>
        </p:nvSpPr>
        <p:spPr>
          <a:xfrm>
            <a:off x="11412722" y="305271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85,5</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95" name="Agrupar 94">
            <a:extLst>
              <a:ext uri="{FF2B5EF4-FFF2-40B4-BE49-F238E27FC236}">
                <a16:creationId xmlns:a16="http://schemas.microsoft.com/office/drawing/2014/main" id="{F7EA1824-848F-CA47-AFC9-4628C40C8FEC}"/>
              </a:ext>
            </a:extLst>
          </p:cNvPr>
          <p:cNvGrpSpPr/>
          <p:nvPr/>
        </p:nvGrpSpPr>
        <p:grpSpPr>
          <a:xfrm>
            <a:off x="6089521" y="2891985"/>
            <a:ext cx="994707" cy="1527452"/>
            <a:chOff x="2109192" y="2891985"/>
            <a:chExt cx="994707" cy="1434705"/>
          </a:xfrm>
        </p:grpSpPr>
        <p:cxnSp>
          <p:nvCxnSpPr>
            <p:cNvPr id="96" name="Conector Reto 95">
              <a:extLst>
                <a:ext uri="{FF2B5EF4-FFF2-40B4-BE49-F238E27FC236}">
                  <a16:creationId xmlns:a16="http://schemas.microsoft.com/office/drawing/2014/main" id="{146F859F-09D5-5643-B315-35BF29C39AB3}"/>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D9249165-1A19-BB4C-961C-AC68BF18FB2A}"/>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A8C2D3DC-7B96-9042-900D-3A49A3B3464A}"/>
                </a:ext>
              </a:extLst>
            </p:cNvPr>
            <p:cNvCxnSpPr/>
            <p:nvPr/>
          </p:nvCxnSpPr>
          <p:spPr>
            <a:xfrm>
              <a:off x="2109192"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9EFCA67C-BBB5-354C-80DF-05590F983200}"/>
              </a:ext>
            </a:extLst>
          </p:cNvPr>
          <p:cNvGrpSpPr/>
          <p:nvPr/>
        </p:nvGrpSpPr>
        <p:grpSpPr>
          <a:xfrm>
            <a:off x="9975721" y="2891985"/>
            <a:ext cx="1021601" cy="1527452"/>
            <a:chOff x="2082298" y="2891985"/>
            <a:chExt cx="1021601" cy="1434705"/>
          </a:xfrm>
        </p:grpSpPr>
        <p:cxnSp>
          <p:nvCxnSpPr>
            <p:cNvPr id="100" name="Conector Reto 99">
              <a:extLst>
                <a:ext uri="{FF2B5EF4-FFF2-40B4-BE49-F238E27FC236}">
                  <a16:creationId xmlns:a16="http://schemas.microsoft.com/office/drawing/2014/main" id="{15F35425-0ECF-9142-8114-EBC125910160}"/>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E6FC252C-3E41-5B4B-BBB5-E7289465FCBD}"/>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B7CE2296-A645-FF48-9FA5-9442E4C55930}"/>
                </a:ext>
              </a:extLst>
            </p:cNvPr>
            <p:cNvCxnSpPr/>
            <p:nvPr/>
          </p:nvCxnSpPr>
          <p:spPr>
            <a:xfrm>
              <a:off x="2082298"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CaixaDeTexto 26">
            <a:extLst>
              <a:ext uri="{FF2B5EF4-FFF2-40B4-BE49-F238E27FC236}">
                <a16:creationId xmlns:a16="http://schemas.microsoft.com/office/drawing/2014/main" id="{011264F2-5D0D-B64C-B2EB-9BC1D971034E}"/>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47" name="CaixaDeTexto 26">
            <a:extLst>
              <a:ext uri="{FF2B5EF4-FFF2-40B4-BE49-F238E27FC236}">
                <a16:creationId xmlns:a16="http://schemas.microsoft.com/office/drawing/2014/main" id="{DCEB455B-9347-B243-984F-B3A38515F2F9}"/>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48" name="CaixaDeTexto 47">
            <a:extLst>
              <a:ext uri="{FF2B5EF4-FFF2-40B4-BE49-F238E27FC236}">
                <a16:creationId xmlns:a16="http://schemas.microsoft.com/office/drawing/2014/main" id="{82488A82-1D31-B24F-8EC7-7396F3B635BE}"/>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49" name="CaixaDeTexto 48">
            <a:extLst>
              <a:ext uri="{FF2B5EF4-FFF2-40B4-BE49-F238E27FC236}">
                <a16:creationId xmlns:a16="http://schemas.microsoft.com/office/drawing/2014/main" id="{F5EB169F-44F4-6D47-8FFB-2ABEDEB4709C}"/>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graphicFrame>
        <p:nvGraphicFramePr>
          <p:cNvPr id="54" name="Tabela 53">
            <a:extLst>
              <a:ext uri="{FF2B5EF4-FFF2-40B4-BE49-F238E27FC236}">
                <a16:creationId xmlns:a16="http://schemas.microsoft.com/office/drawing/2014/main" id="{4F155A3A-E246-9D4E-AB96-D55B6BD2C16B}"/>
              </a:ext>
            </a:extLst>
          </p:cNvPr>
          <p:cNvGraphicFramePr>
            <a:graphicFrameLocks noGrp="1"/>
          </p:cNvGraphicFramePr>
          <p:nvPr>
            <p:extLst>
              <p:ext uri="{D42A27DB-BD31-4B8C-83A1-F6EECF244321}">
                <p14:modId xmlns:p14="http://schemas.microsoft.com/office/powerpoint/2010/main" val="4167143554"/>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55" name="Tabela 54">
            <a:extLst>
              <a:ext uri="{FF2B5EF4-FFF2-40B4-BE49-F238E27FC236}">
                <a16:creationId xmlns:a16="http://schemas.microsoft.com/office/drawing/2014/main" id="{8C32E9AE-DB10-3545-8E6C-0EFE5296DAD5}"/>
              </a:ext>
            </a:extLst>
          </p:cNvPr>
          <p:cNvGraphicFramePr>
            <a:graphicFrameLocks noGrp="1"/>
          </p:cNvGraphicFramePr>
          <p:nvPr>
            <p:extLst>
              <p:ext uri="{D42A27DB-BD31-4B8C-83A1-F6EECF244321}">
                <p14:modId xmlns:p14="http://schemas.microsoft.com/office/powerpoint/2010/main" val="1954673442"/>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3" name="Espaço Reservado para Texto 3">
            <a:extLst>
              <a:ext uri="{FF2B5EF4-FFF2-40B4-BE49-F238E27FC236}">
                <a16:creationId xmlns:a16="http://schemas.microsoft.com/office/drawing/2014/main" id="{F81CDF3D-754A-1448-95A4-FA21A62FAA0B}"/>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94" name="Gráfico 93">
            <a:extLst>
              <a:ext uri="{FF2B5EF4-FFF2-40B4-BE49-F238E27FC236}">
                <a16:creationId xmlns:a16="http://schemas.microsoft.com/office/drawing/2014/main" id="{090B20DB-85E1-D546-8D03-8D88EAFB7E49}"/>
              </a:ext>
            </a:extLst>
          </p:cNvPr>
          <p:cNvGraphicFramePr>
            <a:graphicFrameLocks/>
          </p:cNvGraphicFramePr>
          <p:nvPr>
            <p:extLst>
              <p:ext uri="{D42A27DB-BD31-4B8C-83A1-F6EECF244321}">
                <p14:modId xmlns:p14="http://schemas.microsoft.com/office/powerpoint/2010/main" val="1821773716"/>
              </p:ext>
            </p:extLst>
          </p:nvPr>
        </p:nvGraphicFramePr>
        <p:xfrm>
          <a:off x="4163424" y="2693894"/>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4" name="Gráfico 113">
            <a:extLst>
              <a:ext uri="{FF2B5EF4-FFF2-40B4-BE49-F238E27FC236}">
                <a16:creationId xmlns:a16="http://schemas.microsoft.com/office/drawing/2014/main" id="{7DE1C96E-6CD3-7546-AA7A-89BF9188D3E9}"/>
              </a:ext>
            </a:extLst>
          </p:cNvPr>
          <p:cNvGraphicFramePr>
            <a:graphicFrameLocks/>
          </p:cNvGraphicFramePr>
          <p:nvPr>
            <p:extLst>
              <p:ext uri="{D42A27DB-BD31-4B8C-83A1-F6EECF244321}">
                <p14:modId xmlns:p14="http://schemas.microsoft.com/office/powerpoint/2010/main" val="686335525"/>
              </p:ext>
            </p:extLst>
          </p:nvPr>
        </p:nvGraphicFramePr>
        <p:xfrm>
          <a:off x="8068029" y="2693894"/>
          <a:ext cx="3332706" cy="2048952"/>
        </p:xfrm>
        <a:graphic>
          <a:graphicData uri="http://schemas.openxmlformats.org/drawingml/2006/chart">
            <c:chart xmlns:c="http://schemas.openxmlformats.org/drawingml/2006/chart" xmlns:r="http://schemas.openxmlformats.org/officeDocument/2006/relationships" r:id="rId6"/>
          </a:graphicData>
        </a:graphic>
      </p:graphicFrame>
      <p:sp>
        <p:nvSpPr>
          <p:cNvPr id="103" name="Retângulo 102">
            <a:extLst>
              <a:ext uri="{FF2B5EF4-FFF2-40B4-BE49-F238E27FC236}">
                <a16:creationId xmlns:a16="http://schemas.microsoft.com/office/drawing/2014/main" id="{4322C568-D725-BF46-8F5F-844B296D6AEF}"/>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Arredondado 103">
            <a:extLst>
              <a:ext uri="{FF2B5EF4-FFF2-40B4-BE49-F238E27FC236}">
                <a16:creationId xmlns:a16="http://schemas.microsoft.com/office/drawing/2014/main" id="{E3EF364E-88D8-474F-A5C3-225111977CDC}"/>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olchete Duplo 104">
            <a:extLst>
              <a:ext uri="{FF2B5EF4-FFF2-40B4-BE49-F238E27FC236}">
                <a16:creationId xmlns:a16="http://schemas.microsoft.com/office/drawing/2014/main" id="{D8B35ED2-1A5A-9A47-850E-BB74C3375BA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6" name="CaixaDeTexto 26">
            <a:extLst>
              <a:ext uri="{FF2B5EF4-FFF2-40B4-BE49-F238E27FC236}">
                <a16:creationId xmlns:a16="http://schemas.microsoft.com/office/drawing/2014/main" id="{FE97911E-45D5-0C4D-87A4-64C3FE3E314E}"/>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7" name="Retângulo 106">
            <a:extLst>
              <a:ext uri="{FF2B5EF4-FFF2-40B4-BE49-F238E27FC236}">
                <a16:creationId xmlns:a16="http://schemas.microsoft.com/office/drawing/2014/main" id="{96C09C8C-57F5-9F46-9E8A-F6330B593808}"/>
              </a:ext>
            </a:extLst>
          </p:cNvPr>
          <p:cNvSpPr/>
          <p:nvPr/>
        </p:nvSpPr>
        <p:spPr>
          <a:xfrm>
            <a:off x="3656177" y="305271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85,1</a:t>
            </a:r>
          </a:p>
        </p:txBody>
      </p:sp>
      <p:sp>
        <p:nvSpPr>
          <p:cNvPr id="110" name="CaixaDeTexto 109">
            <a:extLst>
              <a:ext uri="{FF2B5EF4-FFF2-40B4-BE49-F238E27FC236}">
                <a16:creationId xmlns:a16="http://schemas.microsoft.com/office/drawing/2014/main" id="{C85F0E5E-15A3-CB48-BD88-259A37771A22}"/>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APLICATIVO BB</a:t>
            </a:r>
          </a:p>
        </p:txBody>
      </p:sp>
      <p:sp>
        <p:nvSpPr>
          <p:cNvPr id="50" name="CaixaDeTexto 26">
            <a:extLst>
              <a:ext uri="{FF2B5EF4-FFF2-40B4-BE49-F238E27FC236}">
                <a16:creationId xmlns:a16="http://schemas.microsoft.com/office/drawing/2014/main" id="{FF857217-847B-0846-BC16-4E69A79EEFF9}"/>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2" name="CaixaDeTexto 51">
            <a:extLst>
              <a:ext uri="{FF2B5EF4-FFF2-40B4-BE49-F238E27FC236}">
                <a16:creationId xmlns:a16="http://schemas.microsoft.com/office/drawing/2014/main" id="{ED445DE3-06DE-C849-8A01-001E7215BB34}"/>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3" name="Tabela 52">
            <a:extLst>
              <a:ext uri="{FF2B5EF4-FFF2-40B4-BE49-F238E27FC236}">
                <a16:creationId xmlns:a16="http://schemas.microsoft.com/office/drawing/2014/main" id="{57692F78-DD6D-2343-916F-9755B753182B}"/>
              </a:ext>
            </a:extLst>
          </p:cNvPr>
          <p:cNvGraphicFramePr>
            <a:graphicFrameLocks noGrp="1"/>
          </p:cNvGraphicFramePr>
          <p:nvPr>
            <p:extLst>
              <p:ext uri="{D42A27DB-BD31-4B8C-83A1-F6EECF244321}">
                <p14:modId xmlns:p14="http://schemas.microsoft.com/office/powerpoint/2010/main" val="368757285"/>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15" name="Agrupar 114">
            <a:extLst>
              <a:ext uri="{FF2B5EF4-FFF2-40B4-BE49-F238E27FC236}">
                <a16:creationId xmlns:a16="http://schemas.microsoft.com/office/drawing/2014/main" id="{82A32837-CF14-1F42-B832-D387A79B9177}"/>
              </a:ext>
            </a:extLst>
          </p:cNvPr>
          <p:cNvGrpSpPr/>
          <p:nvPr/>
        </p:nvGrpSpPr>
        <p:grpSpPr>
          <a:xfrm>
            <a:off x="2136086" y="2891985"/>
            <a:ext cx="1035048" cy="1527452"/>
            <a:chOff x="2136086" y="2891985"/>
            <a:chExt cx="1035048" cy="1434705"/>
          </a:xfrm>
        </p:grpSpPr>
        <p:cxnSp>
          <p:nvCxnSpPr>
            <p:cNvPr id="116" name="Conector Reto 115">
              <a:extLst>
                <a:ext uri="{FF2B5EF4-FFF2-40B4-BE49-F238E27FC236}">
                  <a16:creationId xmlns:a16="http://schemas.microsoft.com/office/drawing/2014/main" id="{B2EFB541-DE59-4F4B-B27A-C41483CB4B0E}"/>
                </a:ext>
              </a:extLst>
            </p:cNvPr>
            <p:cNvCxnSpPr/>
            <p:nvPr/>
          </p:nvCxnSpPr>
          <p:spPr>
            <a:xfrm>
              <a:off x="317113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Conector Reto 116">
              <a:extLst>
                <a:ext uri="{FF2B5EF4-FFF2-40B4-BE49-F238E27FC236}">
                  <a16:creationId xmlns:a16="http://schemas.microsoft.com/office/drawing/2014/main" id="{9DAD4441-1C85-CD4F-8727-BEC96444F657}"/>
                </a:ext>
              </a:extLst>
            </p:cNvPr>
            <p:cNvCxnSpPr/>
            <p:nvPr/>
          </p:nvCxnSpPr>
          <p:spPr>
            <a:xfrm>
              <a:off x="2661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onector Reto 117">
              <a:extLst>
                <a:ext uri="{FF2B5EF4-FFF2-40B4-BE49-F238E27FC236}">
                  <a16:creationId xmlns:a16="http://schemas.microsoft.com/office/drawing/2014/main" id="{E375F20F-2203-6B4C-8416-9A754509B7B2}"/>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93" name="Gráfico 92">
            <a:extLst>
              <a:ext uri="{FF2B5EF4-FFF2-40B4-BE49-F238E27FC236}">
                <a16:creationId xmlns:a16="http://schemas.microsoft.com/office/drawing/2014/main" id="{45B1E0A0-C9FF-C749-8CE9-49420EB2BCCD}"/>
              </a:ext>
            </a:extLst>
          </p:cNvPr>
          <p:cNvGraphicFramePr>
            <a:graphicFrameLocks/>
          </p:cNvGraphicFramePr>
          <p:nvPr>
            <p:extLst>
              <p:ext uri="{D42A27DB-BD31-4B8C-83A1-F6EECF244321}">
                <p14:modId xmlns:p14="http://schemas.microsoft.com/office/powerpoint/2010/main" val="107966148"/>
              </p:ext>
            </p:extLst>
          </p:nvPr>
        </p:nvGraphicFramePr>
        <p:xfrm>
          <a:off x="224094" y="2693894"/>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4" name="Text Placeholder 33">
            <a:extLst>
              <a:ext uri="{FF2B5EF4-FFF2-40B4-BE49-F238E27FC236}">
                <a16:creationId xmlns:a16="http://schemas.microsoft.com/office/drawing/2014/main" id="{EB40855A-6A8D-2643-B582-88AF75922C9B}"/>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5" name="Agrupar 4">
            <a:extLst>
              <a:ext uri="{FF2B5EF4-FFF2-40B4-BE49-F238E27FC236}">
                <a16:creationId xmlns:a16="http://schemas.microsoft.com/office/drawing/2014/main" id="{2470ED71-1F45-A84E-801D-CF1EFE36B5CE}"/>
              </a:ext>
            </a:extLst>
          </p:cNvPr>
          <p:cNvGrpSpPr/>
          <p:nvPr/>
        </p:nvGrpSpPr>
        <p:grpSpPr>
          <a:xfrm>
            <a:off x="168535" y="6452541"/>
            <a:ext cx="2033481" cy="307777"/>
            <a:chOff x="632939" y="6000804"/>
            <a:chExt cx="2033481" cy="307777"/>
          </a:xfrm>
        </p:grpSpPr>
        <p:grpSp>
          <p:nvGrpSpPr>
            <p:cNvPr id="66" name="Grupo 43">
              <a:extLst>
                <a:ext uri="{FF2B5EF4-FFF2-40B4-BE49-F238E27FC236}">
                  <a16:creationId xmlns:a16="http://schemas.microsoft.com/office/drawing/2014/main" id="{E1BFBB72-6BC7-0244-8FFD-E7333652C64B}"/>
                </a:ext>
              </a:extLst>
            </p:cNvPr>
            <p:cNvGrpSpPr/>
            <p:nvPr/>
          </p:nvGrpSpPr>
          <p:grpSpPr>
            <a:xfrm>
              <a:off x="632939" y="6000804"/>
              <a:ext cx="779179" cy="307777"/>
              <a:chOff x="2916432" y="6375771"/>
              <a:chExt cx="779179" cy="307777"/>
            </a:xfrm>
          </p:grpSpPr>
          <p:sp>
            <p:nvSpPr>
              <p:cNvPr id="109" name="Title 1">
                <a:extLst>
                  <a:ext uri="{FF2B5EF4-FFF2-40B4-BE49-F238E27FC236}">
                    <a16:creationId xmlns:a16="http://schemas.microsoft.com/office/drawing/2014/main" id="{9FF711CE-3E3F-2F48-AC1D-398E03A69399}"/>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1" name="Rectangle 24">
                <a:extLst>
                  <a:ext uri="{FF2B5EF4-FFF2-40B4-BE49-F238E27FC236}">
                    <a16:creationId xmlns:a16="http://schemas.microsoft.com/office/drawing/2014/main" id="{3C8CAF96-353D-F04A-8C34-3AA0928C243C}"/>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7" name="Grupo 47">
              <a:extLst>
                <a:ext uri="{FF2B5EF4-FFF2-40B4-BE49-F238E27FC236}">
                  <a16:creationId xmlns:a16="http://schemas.microsoft.com/office/drawing/2014/main" id="{8D9B1273-DD2A-8743-A58E-39CD20C33EE3}"/>
                </a:ext>
              </a:extLst>
            </p:cNvPr>
            <p:cNvGrpSpPr/>
            <p:nvPr/>
          </p:nvGrpSpPr>
          <p:grpSpPr>
            <a:xfrm>
              <a:off x="1306542" y="6000804"/>
              <a:ext cx="739630" cy="307777"/>
              <a:chOff x="3762616" y="6375771"/>
              <a:chExt cx="739630" cy="307777"/>
            </a:xfrm>
          </p:grpSpPr>
          <p:sp>
            <p:nvSpPr>
              <p:cNvPr id="91" name="Rectangle 25">
                <a:extLst>
                  <a:ext uri="{FF2B5EF4-FFF2-40B4-BE49-F238E27FC236}">
                    <a16:creationId xmlns:a16="http://schemas.microsoft.com/office/drawing/2014/main" id="{A6FCF464-AAC5-B446-9CF8-8AA4A19B3F24}"/>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08" name="Title 1">
                <a:extLst>
                  <a:ext uri="{FF2B5EF4-FFF2-40B4-BE49-F238E27FC236}">
                    <a16:creationId xmlns:a16="http://schemas.microsoft.com/office/drawing/2014/main" id="{1869A06C-3A8E-AB4B-9FF4-6199973040E8}"/>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68" name="Grupo 48">
              <a:extLst>
                <a:ext uri="{FF2B5EF4-FFF2-40B4-BE49-F238E27FC236}">
                  <a16:creationId xmlns:a16="http://schemas.microsoft.com/office/drawing/2014/main" id="{2536C72B-F917-9F42-8E4F-38750C6FA61D}"/>
                </a:ext>
              </a:extLst>
            </p:cNvPr>
            <p:cNvGrpSpPr/>
            <p:nvPr/>
          </p:nvGrpSpPr>
          <p:grpSpPr>
            <a:xfrm>
              <a:off x="1963716" y="6000804"/>
              <a:ext cx="702704" cy="307777"/>
              <a:chOff x="4613709" y="6375771"/>
              <a:chExt cx="702704" cy="307777"/>
            </a:xfrm>
          </p:grpSpPr>
          <p:sp>
            <p:nvSpPr>
              <p:cNvPr id="84" name="Rectangle 26">
                <a:extLst>
                  <a:ext uri="{FF2B5EF4-FFF2-40B4-BE49-F238E27FC236}">
                    <a16:creationId xmlns:a16="http://schemas.microsoft.com/office/drawing/2014/main" id="{ED9C39C2-933C-214F-8AF3-FE77CA3CA0D2}"/>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85" name="Title 1">
                <a:extLst>
                  <a:ext uri="{FF2B5EF4-FFF2-40B4-BE49-F238E27FC236}">
                    <a16:creationId xmlns:a16="http://schemas.microsoft.com/office/drawing/2014/main" id="{D66269E9-EF9D-F249-8322-02969E5DC745}"/>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1043809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 name="Agrupar 7">
            <a:extLst>
              <a:ext uri="{FF2B5EF4-FFF2-40B4-BE49-F238E27FC236}">
                <a16:creationId xmlns:a16="http://schemas.microsoft.com/office/drawing/2014/main" id="{9A4D7C13-4748-5B42-BEF9-C227B6CF0703}"/>
              </a:ext>
            </a:extLst>
          </p:cNvPr>
          <p:cNvGrpSpPr/>
          <p:nvPr/>
        </p:nvGrpSpPr>
        <p:grpSpPr>
          <a:xfrm>
            <a:off x="5874877" y="1297747"/>
            <a:ext cx="1525185" cy="2549903"/>
            <a:chOff x="5874877" y="1297747"/>
            <a:chExt cx="1525185" cy="2549903"/>
          </a:xfrm>
        </p:grpSpPr>
        <p:sp>
          <p:nvSpPr>
            <p:cNvPr id="90" name="Colchete Duplo 89">
              <a:extLst>
                <a:ext uri="{FF2B5EF4-FFF2-40B4-BE49-F238E27FC236}">
                  <a16:creationId xmlns:a16="http://schemas.microsoft.com/office/drawing/2014/main" id="{FE4C989F-1980-904A-B54B-D8B8224CB662}"/>
                </a:ext>
              </a:extLst>
            </p:cNvPr>
            <p:cNvSpPr/>
            <p:nvPr/>
          </p:nvSpPr>
          <p:spPr>
            <a:xfrm>
              <a:off x="5874877" y="1297747"/>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6" name="Agrupar 5">
              <a:extLst>
                <a:ext uri="{FF2B5EF4-FFF2-40B4-BE49-F238E27FC236}">
                  <a16:creationId xmlns:a16="http://schemas.microsoft.com/office/drawing/2014/main" id="{1CE5FA39-07DB-E847-B6ED-A4B99258FDFC}"/>
                </a:ext>
              </a:extLst>
            </p:cNvPr>
            <p:cNvGrpSpPr/>
            <p:nvPr/>
          </p:nvGrpSpPr>
          <p:grpSpPr>
            <a:xfrm>
              <a:off x="6081567" y="1906602"/>
              <a:ext cx="1008154" cy="1434705"/>
              <a:chOff x="6081567" y="1906602"/>
              <a:chExt cx="1008154" cy="1434705"/>
            </a:xfrm>
          </p:grpSpPr>
          <p:cxnSp>
            <p:nvCxnSpPr>
              <p:cNvPr id="91" name="Conector Reto 90">
                <a:extLst>
                  <a:ext uri="{FF2B5EF4-FFF2-40B4-BE49-F238E27FC236}">
                    <a16:creationId xmlns:a16="http://schemas.microsoft.com/office/drawing/2014/main" id="{4707DC61-300D-FD4C-9441-1A45CD39B798}"/>
                  </a:ext>
                </a:extLst>
              </p:cNvPr>
              <p:cNvCxnSpPr/>
              <p:nvPr/>
            </p:nvCxnSpPr>
            <p:spPr>
              <a:xfrm>
                <a:off x="7089721"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84B06AEB-CA9C-884D-8E7F-0F73B6F47474}"/>
                  </a:ext>
                </a:extLst>
              </p:cNvPr>
              <p:cNvCxnSpPr/>
              <p:nvPr/>
            </p:nvCxnSpPr>
            <p:spPr>
              <a:xfrm>
                <a:off x="6580332"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9930EF5D-86C7-0445-BD6C-7B427FC70075}"/>
                  </a:ext>
                </a:extLst>
              </p:cNvPr>
              <p:cNvCxnSpPr/>
              <p:nvPr/>
            </p:nvCxnSpPr>
            <p:spPr>
              <a:xfrm>
                <a:off x="6081567" y="1906602"/>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 name="Agrupar 4">
            <a:extLst>
              <a:ext uri="{FF2B5EF4-FFF2-40B4-BE49-F238E27FC236}">
                <a16:creationId xmlns:a16="http://schemas.microsoft.com/office/drawing/2014/main" id="{348C757B-D24A-644F-BA4A-6410728430DC}"/>
              </a:ext>
            </a:extLst>
          </p:cNvPr>
          <p:cNvGrpSpPr/>
          <p:nvPr/>
        </p:nvGrpSpPr>
        <p:grpSpPr>
          <a:xfrm>
            <a:off x="9831241" y="1311603"/>
            <a:ext cx="1525185" cy="2549903"/>
            <a:chOff x="9831241" y="1311603"/>
            <a:chExt cx="1525185" cy="2549903"/>
          </a:xfrm>
        </p:grpSpPr>
        <p:sp>
          <p:nvSpPr>
            <p:cNvPr id="97" name="Colchete Duplo 96">
              <a:extLst>
                <a:ext uri="{FF2B5EF4-FFF2-40B4-BE49-F238E27FC236}">
                  <a16:creationId xmlns:a16="http://schemas.microsoft.com/office/drawing/2014/main" id="{70C30861-BEAC-2C40-86C0-690E2DC5CBAE}"/>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4" name="Agrupar 3">
              <a:extLst>
                <a:ext uri="{FF2B5EF4-FFF2-40B4-BE49-F238E27FC236}">
                  <a16:creationId xmlns:a16="http://schemas.microsoft.com/office/drawing/2014/main" id="{801B0D50-1587-064F-A7EC-2A273AF06B1C}"/>
                </a:ext>
              </a:extLst>
            </p:cNvPr>
            <p:cNvGrpSpPr/>
            <p:nvPr/>
          </p:nvGrpSpPr>
          <p:grpSpPr>
            <a:xfrm>
              <a:off x="9980057" y="1920458"/>
              <a:ext cx="1008154" cy="1434705"/>
              <a:chOff x="9945332" y="1920458"/>
              <a:chExt cx="1008154" cy="1434705"/>
            </a:xfrm>
          </p:grpSpPr>
          <p:cxnSp>
            <p:nvCxnSpPr>
              <p:cNvPr id="98" name="Conector Reto 97">
                <a:extLst>
                  <a:ext uri="{FF2B5EF4-FFF2-40B4-BE49-F238E27FC236}">
                    <a16:creationId xmlns:a16="http://schemas.microsoft.com/office/drawing/2014/main" id="{21FC28B4-6A6E-DF4A-9D0A-E22CD8B241C1}"/>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2C8946CD-3C7F-B842-89A5-EA2B934F6649}"/>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FB1A278B-B6AC-214B-8F9E-E5B0B51DD59A}"/>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1" name="Agrupar 100">
            <a:extLst>
              <a:ext uri="{FF2B5EF4-FFF2-40B4-BE49-F238E27FC236}">
                <a16:creationId xmlns:a16="http://schemas.microsoft.com/office/drawing/2014/main" id="{F12D4EA1-1C43-764A-B4CB-3F8BDB757B96}"/>
              </a:ext>
            </a:extLst>
          </p:cNvPr>
          <p:cNvGrpSpPr/>
          <p:nvPr/>
        </p:nvGrpSpPr>
        <p:grpSpPr>
          <a:xfrm>
            <a:off x="5874877" y="3919924"/>
            <a:ext cx="1525185" cy="2549903"/>
            <a:chOff x="9831241" y="1311603"/>
            <a:chExt cx="1525185" cy="2549903"/>
          </a:xfrm>
        </p:grpSpPr>
        <p:sp>
          <p:nvSpPr>
            <p:cNvPr id="102" name="Colchete Duplo 101">
              <a:extLst>
                <a:ext uri="{FF2B5EF4-FFF2-40B4-BE49-F238E27FC236}">
                  <a16:creationId xmlns:a16="http://schemas.microsoft.com/office/drawing/2014/main" id="{A553BF29-1D7A-C240-B8D3-357C9387D8BA}"/>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03" name="Conector Reto 102">
              <a:extLst>
                <a:ext uri="{FF2B5EF4-FFF2-40B4-BE49-F238E27FC236}">
                  <a16:creationId xmlns:a16="http://schemas.microsoft.com/office/drawing/2014/main" id="{4C154D81-C51F-7242-8B53-6D92A043E527}"/>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id="{EC17AC8B-BAC1-4A4B-9C4F-7CD4BE9F9DD4}"/>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719BE5C6-0BFF-FE43-BD26-0421C4628306}"/>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Agrupar 113">
            <a:extLst>
              <a:ext uri="{FF2B5EF4-FFF2-40B4-BE49-F238E27FC236}">
                <a16:creationId xmlns:a16="http://schemas.microsoft.com/office/drawing/2014/main" id="{CCD2C761-DF34-7D4E-A288-974BD0973150}"/>
              </a:ext>
            </a:extLst>
          </p:cNvPr>
          <p:cNvGrpSpPr/>
          <p:nvPr/>
        </p:nvGrpSpPr>
        <p:grpSpPr>
          <a:xfrm>
            <a:off x="9831241" y="3933780"/>
            <a:ext cx="1525185" cy="2549903"/>
            <a:chOff x="9831241" y="1311603"/>
            <a:chExt cx="1525185" cy="2549903"/>
          </a:xfrm>
        </p:grpSpPr>
        <p:sp>
          <p:nvSpPr>
            <p:cNvPr id="115" name="Colchete Duplo 114">
              <a:extLst>
                <a:ext uri="{FF2B5EF4-FFF2-40B4-BE49-F238E27FC236}">
                  <a16:creationId xmlns:a16="http://schemas.microsoft.com/office/drawing/2014/main" id="{42449F7E-D3FA-1E4D-A7C5-FD369AF1A733}"/>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116" name="Conector Reto 115">
              <a:extLst>
                <a:ext uri="{FF2B5EF4-FFF2-40B4-BE49-F238E27FC236}">
                  <a16:creationId xmlns:a16="http://schemas.microsoft.com/office/drawing/2014/main" id="{39E44C63-167D-8540-8E00-FB91C0CAEA48}"/>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Conector Reto 116">
              <a:extLst>
                <a:ext uri="{FF2B5EF4-FFF2-40B4-BE49-F238E27FC236}">
                  <a16:creationId xmlns:a16="http://schemas.microsoft.com/office/drawing/2014/main" id="{B9DB6D20-D09F-934B-A34B-92CC1AD2F820}"/>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Conector Reto 117">
              <a:extLst>
                <a:ext uri="{FF2B5EF4-FFF2-40B4-BE49-F238E27FC236}">
                  <a16:creationId xmlns:a16="http://schemas.microsoft.com/office/drawing/2014/main" id="{11FD488E-E5A8-4B46-97B6-F9A34AE33DF8}"/>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8" name="Imagem 107" descr="Mulher posando para foto em frente a computador&#10;&#10;Descrição gerada automaticamente">
            <a:extLst>
              <a:ext uri="{FF2B5EF4-FFF2-40B4-BE49-F238E27FC236}">
                <a16:creationId xmlns:a16="http://schemas.microsoft.com/office/drawing/2014/main" id="{11FDA9D8-7AD5-8B45-BE40-C5EDD592EC10}"/>
              </a:ext>
            </a:extLst>
          </p:cNvPr>
          <p:cNvPicPr>
            <a:picLocks noChangeAspect="1"/>
          </p:cNvPicPr>
          <p:nvPr/>
        </p:nvPicPr>
        <p:blipFill rotWithShape="1">
          <a:blip r:embed="rId3">
            <a:alphaModFix amt="15000"/>
          </a:blip>
          <a:srcRect l="32814" t="16511" r="37482" b="4843"/>
          <a:stretch/>
        </p:blipFill>
        <p:spPr>
          <a:xfrm>
            <a:off x="-1818" y="0"/>
            <a:ext cx="3885331"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APLICATIVO BB</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1837755"/>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88,5</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200" dirty="0"/>
                  <a:t> </a:t>
                </a:r>
                <a:endParaRPr lang="en-US" sz="1200" b="1" dirty="0">
                  <a:solidFill>
                    <a:schemeClr val="bg1"/>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88" name="Agrupar 187">
            <a:extLst>
              <a:ext uri="{FF2B5EF4-FFF2-40B4-BE49-F238E27FC236}">
                <a16:creationId xmlns:a16="http://schemas.microsoft.com/office/drawing/2014/main" id="{95415DCF-EDC3-DF44-9173-3850AAA2893F}"/>
              </a:ext>
            </a:extLst>
          </p:cNvPr>
          <p:cNvGrpSpPr/>
          <p:nvPr/>
        </p:nvGrpSpPr>
        <p:grpSpPr>
          <a:xfrm>
            <a:off x="11348103" y="3937237"/>
            <a:ext cx="701992" cy="2549903"/>
            <a:chOff x="11348103" y="1311603"/>
            <a:chExt cx="701992" cy="2549903"/>
          </a:xfrm>
        </p:grpSpPr>
        <p:sp>
          <p:nvSpPr>
            <p:cNvPr id="189" name="Retângulo Arredondado 188">
              <a:extLst>
                <a:ext uri="{FF2B5EF4-FFF2-40B4-BE49-F238E27FC236}">
                  <a16:creationId xmlns:a16="http://schemas.microsoft.com/office/drawing/2014/main" id="{88122E52-4484-514C-B7CA-54CD3EB47BB5}"/>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1" name="Retângulo 190">
              <a:extLst>
                <a:ext uri="{FF2B5EF4-FFF2-40B4-BE49-F238E27FC236}">
                  <a16:creationId xmlns:a16="http://schemas.microsoft.com/office/drawing/2014/main" id="{9BFE3F28-8873-8D46-9E13-B6755CF06B9B}"/>
                </a:ext>
              </a:extLst>
            </p:cNvPr>
            <p:cNvSpPr/>
            <p:nvPr/>
          </p:nvSpPr>
          <p:spPr>
            <a:xfrm>
              <a:off x="11441330" y="2037913"/>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82,7</a:t>
              </a:r>
            </a:p>
          </p:txBody>
        </p:sp>
        <p:sp>
          <p:nvSpPr>
            <p:cNvPr id="192" name="CaixaDeTexto 191">
              <a:extLst>
                <a:ext uri="{FF2B5EF4-FFF2-40B4-BE49-F238E27FC236}">
                  <a16:creationId xmlns:a16="http://schemas.microsoft.com/office/drawing/2014/main" id="{AA076FBA-2ECD-9646-9455-4FBD535744BF}"/>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200" dirty="0">
                  <a:solidFill>
                    <a:srgbClr val="C00000"/>
                  </a:solidFill>
                  <a:latin typeface="Franklin Gothic"/>
                </a:rPr>
                <a:t> </a:t>
              </a:r>
              <a:endParaRPr lang="en-US" sz="1200" dirty="0">
                <a:solidFill>
                  <a:srgbClr val="C00000"/>
                </a:solidFill>
                <a:latin typeface="Franklin Gothic"/>
              </a:endParaRP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159218"/>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79,6</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1886536"/>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85,4</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200" dirty="0"/>
                <a:t> </a:t>
              </a:r>
              <a:endParaRPr lang="en-US" sz="1200" b="1" dirty="0">
                <a:solidFill>
                  <a:schemeClr val="bg1"/>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nas soluções de problemas: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utilização:</a:t>
            </a:r>
          </a:p>
        </p:txBody>
      </p:sp>
      <p:sp>
        <p:nvSpPr>
          <p:cNvPr id="94" name="CaixaDeTexto 93">
            <a:extLst>
              <a:ext uri="{FF2B5EF4-FFF2-40B4-BE49-F238E27FC236}">
                <a16:creationId xmlns:a16="http://schemas.microsoft.com/office/drawing/2014/main" id="{2E379C24-A6E5-324B-A704-4746705CD028}"/>
              </a:ext>
            </a:extLst>
          </p:cNvPr>
          <p:cNvSpPr txBox="1"/>
          <p:nvPr/>
        </p:nvSpPr>
        <p:spPr>
          <a:xfrm>
            <a:off x="8172953"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Diversidade de operações:</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para instalação, atualização e configuração</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grpSp>
        <p:nvGrpSpPr>
          <p:cNvPr id="73" name="Agrupar 72">
            <a:extLst>
              <a:ext uri="{FF2B5EF4-FFF2-40B4-BE49-F238E27FC236}">
                <a16:creationId xmlns:a16="http://schemas.microsoft.com/office/drawing/2014/main" id="{670D4390-6DEB-544F-A38C-5C10E1FDE38F}"/>
              </a:ext>
            </a:extLst>
          </p:cNvPr>
          <p:cNvGrpSpPr/>
          <p:nvPr/>
        </p:nvGrpSpPr>
        <p:grpSpPr>
          <a:xfrm>
            <a:off x="5460561" y="6549797"/>
            <a:ext cx="4524015" cy="261610"/>
            <a:chOff x="5436811" y="6549797"/>
            <a:chExt cx="4524015" cy="261610"/>
          </a:xfrm>
        </p:grpSpPr>
        <p:grpSp>
          <p:nvGrpSpPr>
            <p:cNvPr id="75" name="Agrupar 74">
              <a:extLst>
                <a:ext uri="{FF2B5EF4-FFF2-40B4-BE49-F238E27FC236}">
                  <a16:creationId xmlns:a16="http://schemas.microsoft.com/office/drawing/2014/main" id="{27390086-663D-6C4B-A523-7F2CAF3FBBD6}"/>
                </a:ext>
              </a:extLst>
            </p:cNvPr>
            <p:cNvGrpSpPr/>
            <p:nvPr/>
          </p:nvGrpSpPr>
          <p:grpSpPr>
            <a:xfrm>
              <a:off x="5436811" y="6549797"/>
              <a:ext cx="2716900" cy="261610"/>
              <a:chOff x="5436811" y="6549797"/>
              <a:chExt cx="2716900" cy="261610"/>
            </a:xfrm>
          </p:grpSpPr>
          <p:cxnSp>
            <p:nvCxnSpPr>
              <p:cNvPr id="79" name="Conector Reto 78">
                <a:extLst>
                  <a:ext uri="{FF2B5EF4-FFF2-40B4-BE49-F238E27FC236}">
                    <a16:creationId xmlns:a16="http://schemas.microsoft.com/office/drawing/2014/main" id="{EEBDE008-B3DA-D445-8F89-C498822A9150}"/>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Retângulo 79">
                <a:extLst>
                  <a:ext uri="{FF2B5EF4-FFF2-40B4-BE49-F238E27FC236}">
                    <a16:creationId xmlns:a16="http://schemas.microsoft.com/office/drawing/2014/main" id="{2BECF8C3-8293-4E45-8E77-462875850D0E}"/>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76" name="Agrupar 75">
              <a:extLst>
                <a:ext uri="{FF2B5EF4-FFF2-40B4-BE49-F238E27FC236}">
                  <a16:creationId xmlns:a16="http://schemas.microsoft.com/office/drawing/2014/main" id="{8907CD32-B5F2-9B4A-BACF-3B65A9523417}"/>
                </a:ext>
              </a:extLst>
            </p:cNvPr>
            <p:cNvGrpSpPr/>
            <p:nvPr/>
          </p:nvGrpSpPr>
          <p:grpSpPr>
            <a:xfrm>
              <a:off x="8025632" y="6549797"/>
              <a:ext cx="1935194" cy="261610"/>
              <a:chOff x="8025632" y="6549797"/>
              <a:chExt cx="1935194" cy="261610"/>
            </a:xfrm>
          </p:grpSpPr>
          <p:cxnSp>
            <p:nvCxnSpPr>
              <p:cNvPr id="77" name="Conector Reto 76">
                <a:extLst>
                  <a:ext uri="{FF2B5EF4-FFF2-40B4-BE49-F238E27FC236}">
                    <a16:creationId xmlns:a16="http://schemas.microsoft.com/office/drawing/2014/main" id="{1C2F5EDD-27CA-A044-8FC2-387ACDEDEC7B}"/>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Retângulo 77">
                <a:extLst>
                  <a:ext uri="{FF2B5EF4-FFF2-40B4-BE49-F238E27FC236}">
                    <a16:creationId xmlns:a16="http://schemas.microsoft.com/office/drawing/2014/main" id="{B28AEA4B-FA62-1746-AC6C-E1752E0C5A59}"/>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81" name="Espaço Reservado para Texto 3">
            <a:extLst>
              <a:ext uri="{FF2B5EF4-FFF2-40B4-BE49-F238E27FC236}">
                <a16:creationId xmlns:a16="http://schemas.microsoft.com/office/drawing/2014/main" id="{5C177955-0A93-F743-9311-9EC1CF83B13C}"/>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25" name="Retângulo 124">
            <a:extLst>
              <a:ext uri="{FF2B5EF4-FFF2-40B4-BE49-F238E27FC236}">
                <a16:creationId xmlns:a16="http://schemas.microsoft.com/office/drawing/2014/main" id="{E21E8714-4A6B-E346-A638-5614862A8920}"/>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Retângulo Arredondado 125">
            <a:extLst>
              <a:ext uri="{FF2B5EF4-FFF2-40B4-BE49-F238E27FC236}">
                <a16:creationId xmlns:a16="http://schemas.microsoft.com/office/drawing/2014/main" id="{C499A814-93B7-DF4A-9685-61B7BBCA8465}"/>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Colchete Duplo 126">
            <a:extLst>
              <a:ext uri="{FF2B5EF4-FFF2-40B4-BE49-F238E27FC236}">
                <a16:creationId xmlns:a16="http://schemas.microsoft.com/office/drawing/2014/main" id="{4E054A1D-D209-8142-B6A6-0CA84259546D}"/>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8" name="CaixaDeTexto 26">
            <a:extLst>
              <a:ext uri="{FF2B5EF4-FFF2-40B4-BE49-F238E27FC236}">
                <a16:creationId xmlns:a16="http://schemas.microsoft.com/office/drawing/2014/main" id="{37AFE262-C8DD-B441-AD78-B632D1A87149}"/>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30" name="CaixaDeTexto 129">
            <a:extLst>
              <a:ext uri="{FF2B5EF4-FFF2-40B4-BE49-F238E27FC236}">
                <a16:creationId xmlns:a16="http://schemas.microsoft.com/office/drawing/2014/main" id="{63373CF1-16E4-474B-AD42-B8B73C67B883}"/>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APLICATIVO BB</a:t>
            </a:r>
          </a:p>
        </p:txBody>
      </p:sp>
      <p:sp>
        <p:nvSpPr>
          <p:cNvPr id="131" name="CaixaDeTexto 26">
            <a:extLst>
              <a:ext uri="{FF2B5EF4-FFF2-40B4-BE49-F238E27FC236}">
                <a16:creationId xmlns:a16="http://schemas.microsoft.com/office/drawing/2014/main" id="{CC206579-0643-4746-B22A-0ACC6012DCDA}"/>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32" name="CaixaDeTexto 131">
            <a:extLst>
              <a:ext uri="{FF2B5EF4-FFF2-40B4-BE49-F238E27FC236}">
                <a16:creationId xmlns:a16="http://schemas.microsoft.com/office/drawing/2014/main" id="{8F078752-AFB7-8A42-A5D3-14FC4423838B}"/>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33" name="Tabela 132">
            <a:extLst>
              <a:ext uri="{FF2B5EF4-FFF2-40B4-BE49-F238E27FC236}">
                <a16:creationId xmlns:a16="http://schemas.microsoft.com/office/drawing/2014/main" id="{8EE53F1A-7388-934A-99EB-7630DF5E44E7}"/>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34" name="Agrupar 133">
            <a:extLst>
              <a:ext uri="{FF2B5EF4-FFF2-40B4-BE49-F238E27FC236}">
                <a16:creationId xmlns:a16="http://schemas.microsoft.com/office/drawing/2014/main" id="{185A8570-1C59-AB42-89D8-8C17CAAC3E0C}"/>
              </a:ext>
            </a:extLst>
          </p:cNvPr>
          <p:cNvGrpSpPr/>
          <p:nvPr/>
        </p:nvGrpSpPr>
        <p:grpSpPr>
          <a:xfrm>
            <a:off x="2136086" y="2891985"/>
            <a:ext cx="1035048" cy="1527452"/>
            <a:chOff x="2136086" y="2891985"/>
            <a:chExt cx="1035048" cy="1434705"/>
          </a:xfrm>
        </p:grpSpPr>
        <p:cxnSp>
          <p:nvCxnSpPr>
            <p:cNvPr id="135" name="Conector Reto 134">
              <a:extLst>
                <a:ext uri="{FF2B5EF4-FFF2-40B4-BE49-F238E27FC236}">
                  <a16:creationId xmlns:a16="http://schemas.microsoft.com/office/drawing/2014/main" id="{3525EAE3-3523-034C-BF47-0A4AF288BB75}"/>
                </a:ext>
              </a:extLst>
            </p:cNvPr>
            <p:cNvCxnSpPr/>
            <p:nvPr/>
          </p:nvCxnSpPr>
          <p:spPr>
            <a:xfrm>
              <a:off x="3171134"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Conector Reto 135">
              <a:extLst>
                <a:ext uri="{FF2B5EF4-FFF2-40B4-BE49-F238E27FC236}">
                  <a16:creationId xmlns:a16="http://schemas.microsoft.com/office/drawing/2014/main" id="{A34C4590-1DA1-A547-9B5B-A081D937B71D}"/>
                </a:ext>
              </a:extLst>
            </p:cNvPr>
            <p:cNvCxnSpPr/>
            <p:nvPr/>
          </p:nvCxnSpPr>
          <p:spPr>
            <a:xfrm>
              <a:off x="2661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Conector Reto 136">
              <a:extLst>
                <a:ext uri="{FF2B5EF4-FFF2-40B4-BE49-F238E27FC236}">
                  <a16:creationId xmlns:a16="http://schemas.microsoft.com/office/drawing/2014/main" id="{5D1BB949-3EFF-494C-BAB1-CFF6C1C1EE8F}"/>
                </a:ext>
              </a:extLst>
            </p:cNvPr>
            <p:cNvCxnSpPr/>
            <p:nvPr/>
          </p:nvCxnSpPr>
          <p:spPr>
            <a:xfrm>
              <a:off x="2136086"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38" name="Gráfico 137">
            <a:extLst>
              <a:ext uri="{FF2B5EF4-FFF2-40B4-BE49-F238E27FC236}">
                <a16:creationId xmlns:a16="http://schemas.microsoft.com/office/drawing/2014/main" id="{660A84BF-DE02-434A-BEC6-99C4DB71427A}"/>
              </a:ext>
            </a:extLst>
          </p:cNvPr>
          <p:cNvGraphicFramePr>
            <a:graphicFrameLocks/>
          </p:cNvGraphicFramePr>
          <p:nvPr/>
        </p:nvGraphicFramePr>
        <p:xfrm>
          <a:off x="224094" y="2693894"/>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9" name="Tabela 138">
            <a:extLst>
              <a:ext uri="{FF2B5EF4-FFF2-40B4-BE49-F238E27FC236}">
                <a16:creationId xmlns:a16="http://schemas.microsoft.com/office/drawing/2014/main" id="{B90F7C05-B22F-5340-B1D3-C1C9042A492C}"/>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0" name="Tabela 139">
            <a:extLst>
              <a:ext uri="{FF2B5EF4-FFF2-40B4-BE49-F238E27FC236}">
                <a16:creationId xmlns:a16="http://schemas.microsoft.com/office/drawing/2014/main" id="{37CBE1C3-867E-D74C-9EE2-509860D89437}"/>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1" name="Tabela 140">
            <a:extLst>
              <a:ext uri="{FF2B5EF4-FFF2-40B4-BE49-F238E27FC236}">
                <a16:creationId xmlns:a16="http://schemas.microsoft.com/office/drawing/2014/main" id="{BB9A44EE-CAC1-E94F-AACC-055B1B74B7B3}"/>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2" name="Tabela 141">
            <a:extLst>
              <a:ext uri="{FF2B5EF4-FFF2-40B4-BE49-F238E27FC236}">
                <a16:creationId xmlns:a16="http://schemas.microsoft.com/office/drawing/2014/main" id="{5337C9CF-E6CC-374F-A612-7D1EB6981C45}"/>
              </a:ext>
            </a:extLst>
          </p:cNvPr>
          <p:cNvGraphicFramePr>
            <a:graphicFrameLocks noGrp="1"/>
          </p:cNvGraphicFramePr>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143" name="Retângulo 142">
            <a:extLst>
              <a:ext uri="{FF2B5EF4-FFF2-40B4-BE49-F238E27FC236}">
                <a16:creationId xmlns:a16="http://schemas.microsoft.com/office/drawing/2014/main" id="{6ED94680-57E7-BB43-9EB1-7D90A1011652}"/>
              </a:ext>
            </a:extLst>
          </p:cNvPr>
          <p:cNvSpPr/>
          <p:nvPr/>
        </p:nvSpPr>
        <p:spPr>
          <a:xfrm>
            <a:off x="3656177" y="305271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85,1</a:t>
            </a:r>
          </a:p>
        </p:txBody>
      </p:sp>
      <p:graphicFrame>
        <p:nvGraphicFramePr>
          <p:cNvPr id="144" name="Gráfico 143">
            <a:extLst>
              <a:ext uri="{FF2B5EF4-FFF2-40B4-BE49-F238E27FC236}">
                <a16:creationId xmlns:a16="http://schemas.microsoft.com/office/drawing/2014/main" id="{8231013A-FC3F-FC46-ACFB-8EDC64DD58D9}"/>
              </a:ext>
            </a:extLst>
          </p:cNvPr>
          <p:cNvGraphicFramePr>
            <a:graphicFrameLocks/>
          </p:cNvGraphicFramePr>
          <p:nvPr/>
        </p:nvGraphicFramePr>
        <p:xfrm>
          <a:off x="4153941" y="1600288"/>
          <a:ext cx="3337539" cy="2082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5" name="Gráfico 144">
            <a:extLst>
              <a:ext uri="{FF2B5EF4-FFF2-40B4-BE49-F238E27FC236}">
                <a16:creationId xmlns:a16="http://schemas.microsoft.com/office/drawing/2014/main" id="{3BAEB99A-3E64-2D46-98A4-9EC00EAC33CD}"/>
              </a:ext>
            </a:extLst>
          </p:cNvPr>
          <p:cNvGraphicFramePr>
            <a:graphicFrameLocks/>
          </p:cNvGraphicFramePr>
          <p:nvPr/>
        </p:nvGraphicFramePr>
        <p:xfrm>
          <a:off x="8058543" y="1600288"/>
          <a:ext cx="3337539" cy="208231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6" name="Gráfico 145">
            <a:extLst>
              <a:ext uri="{FF2B5EF4-FFF2-40B4-BE49-F238E27FC236}">
                <a16:creationId xmlns:a16="http://schemas.microsoft.com/office/drawing/2014/main" id="{0D0AA252-EAFA-9442-95F5-657EF1971ABE}"/>
              </a:ext>
            </a:extLst>
          </p:cNvPr>
          <p:cNvGraphicFramePr>
            <a:graphicFrameLocks/>
          </p:cNvGraphicFramePr>
          <p:nvPr/>
        </p:nvGraphicFramePr>
        <p:xfrm>
          <a:off x="4049604" y="4249988"/>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7" name="Gráfico 146">
            <a:extLst>
              <a:ext uri="{FF2B5EF4-FFF2-40B4-BE49-F238E27FC236}">
                <a16:creationId xmlns:a16="http://schemas.microsoft.com/office/drawing/2014/main" id="{DB87B8AD-D69A-DB4E-A25B-1F1DF53291F3}"/>
              </a:ext>
            </a:extLst>
          </p:cNvPr>
          <p:cNvGraphicFramePr>
            <a:graphicFrameLocks/>
          </p:cNvGraphicFramePr>
          <p:nvPr/>
        </p:nvGraphicFramePr>
        <p:xfrm>
          <a:off x="8012083" y="4249988"/>
          <a:ext cx="3337539" cy="2082313"/>
        </p:xfrm>
        <a:graphic>
          <a:graphicData uri="http://schemas.openxmlformats.org/drawingml/2006/chart">
            <c:chart xmlns:c="http://schemas.openxmlformats.org/drawingml/2006/chart" xmlns:r="http://schemas.openxmlformats.org/officeDocument/2006/relationships" r:id="rId9"/>
          </a:graphicData>
        </a:graphic>
      </p:graphicFrame>
      <p:sp>
        <p:nvSpPr>
          <p:cNvPr id="119" name="Text Placeholder 33">
            <a:extLst>
              <a:ext uri="{FF2B5EF4-FFF2-40B4-BE49-F238E27FC236}">
                <a16:creationId xmlns:a16="http://schemas.microsoft.com/office/drawing/2014/main" id="{FAD6B01E-0579-4A49-9ECB-0593ABB68BA0}"/>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20" name="Agrupar 4">
            <a:extLst>
              <a:ext uri="{FF2B5EF4-FFF2-40B4-BE49-F238E27FC236}">
                <a16:creationId xmlns:a16="http://schemas.microsoft.com/office/drawing/2014/main" id="{418AE28F-5C44-154B-8EDC-34FED3799A48}"/>
              </a:ext>
            </a:extLst>
          </p:cNvPr>
          <p:cNvGrpSpPr/>
          <p:nvPr/>
        </p:nvGrpSpPr>
        <p:grpSpPr>
          <a:xfrm>
            <a:off x="168535" y="6452541"/>
            <a:ext cx="2033481" cy="307777"/>
            <a:chOff x="632939" y="6000804"/>
            <a:chExt cx="2033481" cy="307777"/>
          </a:xfrm>
        </p:grpSpPr>
        <p:grpSp>
          <p:nvGrpSpPr>
            <p:cNvPr id="121" name="Grupo 43">
              <a:extLst>
                <a:ext uri="{FF2B5EF4-FFF2-40B4-BE49-F238E27FC236}">
                  <a16:creationId xmlns:a16="http://schemas.microsoft.com/office/drawing/2014/main" id="{26B01FCE-D587-2D4E-A0BF-DE131A3C54C4}"/>
                </a:ext>
              </a:extLst>
            </p:cNvPr>
            <p:cNvGrpSpPr/>
            <p:nvPr/>
          </p:nvGrpSpPr>
          <p:grpSpPr>
            <a:xfrm>
              <a:off x="632939" y="6000804"/>
              <a:ext cx="779179" cy="307777"/>
              <a:chOff x="2916432" y="6375771"/>
              <a:chExt cx="779179" cy="307777"/>
            </a:xfrm>
          </p:grpSpPr>
          <p:sp>
            <p:nvSpPr>
              <p:cNvPr id="162" name="Title 1">
                <a:extLst>
                  <a:ext uri="{FF2B5EF4-FFF2-40B4-BE49-F238E27FC236}">
                    <a16:creationId xmlns:a16="http://schemas.microsoft.com/office/drawing/2014/main" id="{644D8F48-E0DC-2E42-9ED6-63FCA8AA6D14}"/>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63" name="Rectangle 24">
                <a:extLst>
                  <a:ext uri="{FF2B5EF4-FFF2-40B4-BE49-F238E27FC236}">
                    <a16:creationId xmlns:a16="http://schemas.microsoft.com/office/drawing/2014/main" id="{27E7DAF4-6D0D-5944-BBBB-E8389CD684C0}"/>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22" name="Grupo 47">
              <a:extLst>
                <a:ext uri="{FF2B5EF4-FFF2-40B4-BE49-F238E27FC236}">
                  <a16:creationId xmlns:a16="http://schemas.microsoft.com/office/drawing/2014/main" id="{EC52EAB4-DDD4-7043-B56F-012EC3A41789}"/>
                </a:ext>
              </a:extLst>
            </p:cNvPr>
            <p:cNvGrpSpPr/>
            <p:nvPr/>
          </p:nvGrpSpPr>
          <p:grpSpPr>
            <a:xfrm>
              <a:off x="1306542" y="6000804"/>
              <a:ext cx="739630" cy="307777"/>
              <a:chOff x="3762616" y="6375771"/>
              <a:chExt cx="739630" cy="307777"/>
            </a:xfrm>
          </p:grpSpPr>
          <p:sp>
            <p:nvSpPr>
              <p:cNvPr id="160" name="Rectangle 25">
                <a:extLst>
                  <a:ext uri="{FF2B5EF4-FFF2-40B4-BE49-F238E27FC236}">
                    <a16:creationId xmlns:a16="http://schemas.microsoft.com/office/drawing/2014/main" id="{92E18BC6-7BC4-904A-8CF7-39697D43A6CE}"/>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61" name="Title 1">
                <a:extLst>
                  <a:ext uri="{FF2B5EF4-FFF2-40B4-BE49-F238E27FC236}">
                    <a16:creationId xmlns:a16="http://schemas.microsoft.com/office/drawing/2014/main" id="{8D3E72B8-A754-3F40-9185-A68949AEB840}"/>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23" name="Grupo 48">
              <a:extLst>
                <a:ext uri="{FF2B5EF4-FFF2-40B4-BE49-F238E27FC236}">
                  <a16:creationId xmlns:a16="http://schemas.microsoft.com/office/drawing/2014/main" id="{54C7EE7A-13AD-7F4D-8867-670CB33677DD}"/>
                </a:ext>
              </a:extLst>
            </p:cNvPr>
            <p:cNvGrpSpPr/>
            <p:nvPr/>
          </p:nvGrpSpPr>
          <p:grpSpPr>
            <a:xfrm>
              <a:off x="1963716" y="6000804"/>
              <a:ext cx="702704" cy="307777"/>
              <a:chOff x="4613709" y="6375771"/>
              <a:chExt cx="702704" cy="307777"/>
            </a:xfrm>
          </p:grpSpPr>
          <p:sp>
            <p:nvSpPr>
              <p:cNvPr id="124" name="Rectangle 26">
                <a:extLst>
                  <a:ext uri="{FF2B5EF4-FFF2-40B4-BE49-F238E27FC236}">
                    <a16:creationId xmlns:a16="http://schemas.microsoft.com/office/drawing/2014/main" id="{D791CB18-9011-2249-93E8-DAB5512E4150}"/>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59" name="Title 1">
                <a:extLst>
                  <a:ext uri="{FF2B5EF4-FFF2-40B4-BE49-F238E27FC236}">
                    <a16:creationId xmlns:a16="http://schemas.microsoft.com/office/drawing/2014/main" id="{BF4ABA26-434E-C34B-B28B-A8FC122D2BFA}"/>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64" name="Retângulo 163">
            <a:extLst>
              <a:ext uri="{FF2B5EF4-FFF2-40B4-BE49-F238E27FC236}">
                <a16:creationId xmlns:a16="http://schemas.microsoft.com/office/drawing/2014/main" id="{EB520757-B768-EB4F-BC27-9A784FB26DC6}"/>
              </a:ext>
            </a:extLst>
          </p:cNvPr>
          <p:cNvSpPr/>
          <p:nvPr/>
        </p:nvSpPr>
        <p:spPr>
          <a:xfrm>
            <a:off x="117894" y="5638906"/>
            <a:ext cx="2040943"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2%</a:t>
            </a:r>
            <a:endParaRPr lang="pt-BR" sz="1100" dirty="0"/>
          </a:p>
        </p:txBody>
      </p:sp>
      <p:cxnSp>
        <p:nvCxnSpPr>
          <p:cNvPr id="165" name="Conector Reto 164">
            <a:extLst>
              <a:ext uri="{FF2B5EF4-FFF2-40B4-BE49-F238E27FC236}">
                <a16:creationId xmlns:a16="http://schemas.microsoft.com/office/drawing/2014/main" id="{26556DA9-18F9-3145-8776-BC57BC88BCF1}"/>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781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APLICATIVO BB</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spaço Reservado para Texto 3">
            <a:extLst>
              <a:ext uri="{FF2B5EF4-FFF2-40B4-BE49-F238E27FC236}">
                <a16:creationId xmlns:a16="http://schemas.microsoft.com/office/drawing/2014/main" id="{B6E385F4-F918-3741-8AD2-2C262B681FAF}"/>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22" name="CaixaDeTexto 26">
            <a:extLst>
              <a:ext uri="{FF2B5EF4-FFF2-40B4-BE49-F238E27FC236}">
                <a16:creationId xmlns:a16="http://schemas.microsoft.com/office/drawing/2014/main" id="{D593EDED-1ECD-2945-BA89-40F4F3293EA3}"/>
              </a:ext>
            </a:extLst>
          </p:cNvPr>
          <p:cNvSpPr txBox="1"/>
          <p:nvPr/>
        </p:nvSpPr>
        <p:spPr>
          <a:xfrm>
            <a:off x="1123188" y="2185720"/>
            <a:ext cx="3823977" cy="3050387"/>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No momento em que vivemos, o mundo conectado digitalmente, sugiro um atendimento mais amplo no APP evitando tumulto nas agências e remanejando pessoal para o atendimento digital. Sugiro eliminar essas taxas de TED, percebe-se que isso é possível e viável. Existem concorrentes ganhando espaços absurdos com atitudes simples que os bancos tradicionais ainda relutam pra não rever tais conceitos.</a:t>
            </a:r>
          </a:p>
        </p:txBody>
      </p:sp>
      <p:pic>
        <p:nvPicPr>
          <p:cNvPr id="23" name="Imagem 22">
            <a:extLst>
              <a:ext uri="{FF2B5EF4-FFF2-40B4-BE49-F238E27FC236}">
                <a16:creationId xmlns:a16="http://schemas.microsoft.com/office/drawing/2014/main" id="{59860D5C-A0F2-BB46-B924-A2D176DAD4E4}"/>
              </a:ext>
            </a:extLst>
          </p:cNvPr>
          <p:cNvPicPr>
            <a:picLocks noChangeAspect="1"/>
          </p:cNvPicPr>
          <p:nvPr/>
        </p:nvPicPr>
        <p:blipFill>
          <a:blip r:embed="rId3"/>
          <a:stretch>
            <a:fillRect/>
          </a:stretch>
        </p:blipFill>
        <p:spPr>
          <a:xfrm>
            <a:off x="2738989" y="1633322"/>
            <a:ext cx="582895" cy="404598"/>
          </a:xfrm>
          <a:prstGeom prst="rect">
            <a:avLst/>
          </a:prstGeom>
        </p:spPr>
      </p:pic>
      <p:pic>
        <p:nvPicPr>
          <p:cNvPr id="24" name="Imagem 23">
            <a:extLst>
              <a:ext uri="{FF2B5EF4-FFF2-40B4-BE49-F238E27FC236}">
                <a16:creationId xmlns:a16="http://schemas.microsoft.com/office/drawing/2014/main" id="{41C18F03-9A27-F04F-A639-A3D2D30201AB}"/>
              </a:ext>
            </a:extLst>
          </p:cNvPr>
          <p:cNvPicPr>
            <a:picLocks noChangeAspect="1"/>
          </p:cNvPicPr>
          <p:nvPr/>
        </p:nvPicPr>
        <p:blipFill>
          <a:blip r:embed="rId4"/>
          <a:stretch>
            <a:fillRect/>
          </a:stretch>
        </p:blipFill>
        <p:spPr>
          <a:xfrm>
            <a:off x="2738989" y="5410371"/>
            <a:ext cx="592374" cy="411177"/>
          </a:xfrm>
          <a:prstGeom prst="rect">
            <a:avLst/>
          </a:prstGeom>
        </p:spPr>
      </p:pic>
      <p:sp>
        <p:nvSpPr>
          <p:cNvPr id="25" name="CaixaDeTexto 26">
            <a:extLst>
              <a:ext uri="{FF2B5EF4-FFF2-40B4-BE49-F238E27FC236}">
                <a16:creationId xmlns:a16="http://schemas.microsoft.com/office/drawing/2014/main" id="{C443839B-1B80-0447-BBAB-958A14A23A07}"/>
              </a:ext>
            </a:extLst>
          </p:cNvPr>
          <p:cNvSpPr txBox="1"/>
          <p:nvPr/>
        </p:nvSpPr>
        <p:spPr>
          <a:xfrm>
            <a:off x="7157766" y="1152540"/>
            <a:ext cx="4427834" cy="4404604"/>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 App do BB melhorou muito nós últimos tempos, ter a gestão financeira dentro do próprio APP, com as movimentações financeiras, perfil de consumo, orçamento, tudo divido em grupos e subgrupos é fantástico! Ainda mais que toda compra realizada via cartão de crédito já vem especificada por grupo, eu podendo alterar o grupo/subgrupo e criar outros subgrupos. Somente isto já faz eu querer continuar no Banco do Brasil. Posso identificar com facilidades onde estou gastando muito ou pouco, onde posso cortar gastos e onde posso aumentar os gastos, tudo dentro do planejamento. Planejamento é Tudo! Obrigado Equipe de TIC e Banco do Brasil por fornecer um aplicativo muito bem feito.</a:t>
            </a:r>
          </a:p>
        </p:txBody>
      </p:sp>
      <p:sp>
        <p:nvSpPr>
          <p:cNvPr id="27" name="CaixaDeTexto 26">
            <a:extLst>
              <a:ext uri="{FF2B5EF4-FFF2-40B4-BE49-F238E27FC236}">
                <a16:creationId xmlns:a16="http://schemas.microsoft.com/office/drawing/2014/main" id="{F6918431-381B-3E4B-AAA1-18F524A0AF06}"/>
              </a:ext>
            </a:extLst>
          </p:cNvPr>
          <p:cNvSpPr txBox="1"/>
          <p:nvPr/>
        </p:nvSpPr>
        <p:spPr>
          <a:xfrm>
            <a:off x="1835408" y="5983093"/>
            <a:ext cx="2412920"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1" name="CaixaDeTexto 26">
            <a:extLst>
              <a:ext uri="{FF2B5EF4-FFF2-40B4-BE49-F238E27FC236}">
                <a16:creationId xmlns:a16="http://schemas.microsoft.com/office/drawing/2014/main" id="{91D2258A-31EA-CB44-B7E2-03E53C1957EE}"/>
              </a:ext>
            </a:extLst>
          </p:cNvPr>
          <p:cNvSpPr txBox="1"/>
          <p:nvPr/>
        </p:nvSpPr>
        <p:spPr>
          <a:xfrm>
            <a:off x="8464563" y="6205081"/>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pic>
        <p:nvPicPr>
          <p:cNvPr id="32" name="Imagem 31">
            <a:extLst>
              <a:ext uri="{FF2B5EF4-FFF2-40B4-BE49-F238E27FC236}">
                <a16:creationId xmlns:a16="http://schemas.microsoft.com/office/drawing/2014/main" id="{AC4E844C-FA4C-344F-9CFA-8F777AF7A219}"/>
              </a:ext>
            </a:extLst>
          </p:cNvPr>
          <p:cNvPicPr>
            <a:picLocks noChangeAspect="1"/>
          </p:cNvPicPr>
          <p:nvPr/>
        </p:nvPicPr>
        <p:blipFill>
          <a:blip r:embed="rId5"/>
          <a:stretch>
            <a:fillRect/>
          </a:stretch>
        </p:blipFill>
        <p:spPr>
          <a:xfrm>
            <a:off x="9095531" y="5681710"/>
            <a:ext cx="592374" cy="411178"/>
          </a:xfrm>
          <a:prstGeom prst="rect">
            <a:avLst/>
          </a:prstGeom>
        </p:spPr>
      </p:pic>
      <p:pic>
        <p:nvPicPr>
          <p:cNvPr id="34" name="Imagem 33">
            <a:extLst>
              <a:ext uri="{FF2B5EF4-FFF2-40B4-BE49-F238E27FC236}">
                <a16:creationId xmlns:a16="http://schemas.microsoft.com/office/drawing/2014/main" id="{C7088E37-18AA-0B4A-AB0F-12FAFBA6F628}"/>
              </a:ext>
            </a:extLst>
          </p:cNvPr>
          <p:cNvPicPr>
            <a:picLocks noChangeAspect="1"/>
          </p:cNvPicPr>
          <p:nvPr/>
        </p:nvPicPr>
        <p:blipFill>
          <a:blip r:embed="rId5"/>
          <a:stretch>
            <a:fillRect/>
          </a:stretch>
        </p:blipFill>
        <p:spPr>
          <a:xfrm rot="10800000">
            <a:off x="8976781" y="516067"/>
            <a:ext cx="592374" cy="411178"/>
          </a:xfrm>
          <a:prstGeom prst="rect">
            <a:avLst/>
          </a:prstGeom>
        </p:spPr>
      </p:pic>
      <p:pic>
        <p:nvPicPr>
          <p:cNvPr id="35" name="Imagem 34">
            <a:extLst>
              <a:ext uri="{FF2B5EF4-FFF2-40B4-BE49-F238E27FC236}">
                <a16:creationId xmlns:a16="http://schemas.microsoft.com/office/drawing/2014/main" id="{AF916B50-7F17-114F-B2A0-085F314A5AB5}"/>
              </a:ext>
            </a:extLst>
          </p:cNvPr>
          <p:cNvPicPr>
            <a:picLocks noChangeAspect="1"/>
          </p:cNvPicPr>
          <p:nvPr/>
        </p:nvPicPr>
        <p:blipFill>
          <a:blip r:embed="rId6"/>
          <a:stretch>
            <a:fillRect/>
          </a:stretch>
        </p:blipFill>
        <p:spPr>
          <a:xfrm>
            <a:off x="5862124" y="3503374"/>
            <a:ext cx="499433" cy="499433"/>
          </a:xfrm>
          <a:prstGeom prst="rect">
            <a:avLst/>
          </a:prstGeom>
        </p:spPr>
      </p:pic>
    </p:spTree>
    <p:extLst>
      <p:ext uri="{BB962C8B-B14F-4D97-AF65-F5344CB8AC3E}">
        <p14:creationId xmlns:p14="http://schemas.microsoft.com/office/powerpoint/2010/main" val="365830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tângulo 55">
            <a:extLst>
              <a:ext uri="{FF2B5EF4-FFF2-40B4-BE49-F238E27FC236}">
                <a16:creationId xmlns:a16="http://schemas.microsoft.com/office/drawing/2014/main" id="{B625C1E2-E0A2-284B-8B57-AC87F70153B6}"/>
              </a:ext>
            </a:extLst>
          </p:cNvPr>
          <p:cNvSpPr/>
          <p:nvPr/>
        </p:nvSpPr>
        <p:spPr>
          <a:xfrm>
            <a:off x="0" y="0"/>
            <a:ext cx="12191999" cy="6860126"/>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Segoe UI" panose="020B0502040204020203" pitchFamily="34" charset="0"/>
              <a:ea typeface=""/>
              <a:cs typeface="Segoe UI" panose="020B0502040204020203" pitchFamily="34" charset="0"/>
            </a:endParaRPr>
          </a:p>
        </p:txBody>
      </p:sp>
      <p:sp>
        <p:nvSpPr>
          <p:cNvPr id="12" name="Título 11">
            <a:extLst>
              <a:ext uri="{FF2B5EF4-FFF2-40B4-BE49-F238E27FC236}">
                <a16:creationId xmlns:a16="http://schemas.microsoft.com/office/drawing/2014/main" id="{C48E714C-BDEE-CE4F-B207-ED298CB4A2D2}"/>
              </a:ext>
            </a:extLst>
          </p:cNvPr>
          <p:cNvSpPr>
            <a:spLocks noGrp="1"/>
          </p:cNvSpPr>
          <p:nvPr>
            <p:ph type="ctrTitle"/>
          </p:nvPr>
        </p:nvSpPr>
        <p:spPr/>
        <p:txBody>
          <a:bodyPr lIns="0">
            <a:normAutofit fontScale="90000"/>
          </a:bodyPr>
          <a:lstStyle/>
          <a:p>
            <a:r>
              <a:rPr lang="pt-BR" dirty="0">
                <a:solidFill>
                  <a:schemeClr val="bg1"/>
                </a:solidFill>
              </a:rPr>
              <a:t>EXPERIÊNCIA DO CLIENTE BB 2020</a:t>
            </a:r>
          </a:p>
        </p:txBody>
      </p:sp>
      <p:sp>
        <p:nvSpPr>
          <p:cNvPr id="67" name="Subtítulo 8">
            <a:extLst>
              <a:ext uri="{FF2B5EF4-FFF2-40B4-BE49-F238E27FC236}">
                <a16:creationId xmlns:a16="http://schemas.microsoft.com/office/drawing/2014/main" id="{3831AB57-73E0-0B48-9B5E-301B171EBD4A}"/>
              </a:ext>
            </a:extLst>
          </p:cNvPr>
          <p:cNvSpPr>
            <a:spLocks noGrp="1"/>
          </p:cNvSpPr>
          <p:nvPr>
            <p:ph type="subTitle" idx="1"/>
          </p:nvPr>
        </p:nvSpPr>
        <p:spPr>
          <a:xfrm>
            <a:off x="976175" y="1308411"/>
            <a:ext cx="1645501" cy="404327"/>
          </a:xfrm>
          <a:solidFill>
            <a:srgbClr val="1C273A"/>
          </a:solidFill>
        </p:spPr>
        <p:txBody>
          <a:body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DETALHAMENTO </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DAS QUESTÕES</a:t>
            </a:r>
            <a:endParaRPr lang="pt-BR" sz="1200" spc="300" dirty="0">
              <a:solidFill>
                <a:schemeClr val="accent4">
                  <a:lumMod val="60000"/>
                  <a:lumOff val="40000"/>
                </a:schemeClr>
              </a:solidFill>
            </a:endParaRPr>
          </a:p>
        </p:txBody>
      </p:sp>
      <p:sp>
        <p:nvSpPr>
          <p:cNvPr id="118" name="Espaço Reservado para Texto 5">
            <a:extLst>
              <a:ext uri="{FF2B5EF4-FFF2-40B4-BE49-F238E27FC236}">
                <a16:creationId xmlns:a16="http://schemas.microsoft.com/office/drawing/2014/main" id="{385288E7-7EF6-8647-B4A4-277C90109CFC}"/>
              </a:ext>
            </a:extLst>
          </p:cNvPr>
          <p:cNvSpPr txBox="1">
            <a:spLocks/>
          </p:cNvSpPr>
          <p:nvPr/>
        </p:nvSpPr>
        <p:spPr>
          <a:xfrm>
            <a:off x="459181" y="769172"/>
            <a:ext cx="11758246" cy="404341"/>
          </a:xfrm>
          <a:prstGeom prst="rect">
            <a:avLst/>
          </a:prstGeom>
          <a:noFill/>
        </p:spPr>
        <p:txBody>
          <a:bodyPr vert="horz" wrap="square" lIns="0" tIns="45720" rIns="72000" bIns="45720" rtlCol="0" anchor="t">
            <a:spAutoFit/>
          </a:bodyPr>
          <a:lstStyle>
            <a:lvl1pPr indent="0">
              <a:lnSpc>
                <a:spcPct val="110000"/>
              </a:lnSpc>
              <a:spcBef>
                <a:spcPts val="1000"/>
              </a:spcBef>
              <a:spcAft>
                <a:spcPts val="1000"/>
              </a:spcAft>
              <a:buFont typeface="Arial" panose="020B0604020202020204" pitchFamily="34" charset="0"/>
              <a:buNone/>
              <a:defRPr sz="2000" b="0" i="1" spc="10">
                <a:solidFill>
                  <a:schemeClr val="tx1">
                    <a:lumMod val="50000"/>
                    <a:lumOff val="50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b="0" i="1">
                <a:solidFill>
                  <a:schemeClr val="tx1">
                    <a:lumMod val="50000"/>
                    <a:lumOff val="50000"/>
                  </a:schemeClr>
                </a:solidFill>
                <a:latin typeface="Trebuchet MS" panose="020B0703020202090204"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b="0" i="0">
                <a:latin typeface="Trebuchet MS" panose="020B0703020202090204"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b="0" i="0">
                <a:latin typeface="Trebuchet MS" panose="020B0703020202090204"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latin typeface="Trebuchet MS" panose="020B0703020202090204"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dirty="0">
                <a:solidFill>
                  <a:schemeClr val="bg2">
                    <a:lumMod val="40000"/>
                    <a:lumOff val="60000"/>
                  </a:schemeClr>
                </a:solidFill>
              </a:rPr>
              <a:t>Modelagem de questionários de acordo com o perfil dos clientes</a:t>
            </a:r>
          </a:p>
        </p:txBody>
      </p:sp>
      <p:sp>
        <p:nvSpPr>
          <p:cNvPr id="69" name="Retângulo 68">
            <a:extLst>
              <a:ext uri="{FF2B5EF4-FFF2-40B4-BE49-F238E27FC236}">
                <a16:creationId xmlns:a16="http://schemas.microsoft.com/office/drawing/2014/main" id="{B44F0E75-A43C-2248-8ADA-CA140511F371}"/>
              </a:ext>
            </a:extLst>
          </p:cNvPr>
          <p:cNvSpPr/>
          <p:nvPr/>
        </p:nvSpPr>
        <p:spPr>
          <a:xfrm>
            <a:off x="7801217" y="1847636"/>
            <a:ext cx="773931" cy="530786"/>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Sem</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interação</a:t>
            </a:r>
          </a:p>
        </p:txBody>
      </p:sp>
      <p:sp>
        <p:nvSpPr>
          <p:cNvPr id="70" name="TextBox 46">
            <a:extLst>
              <a:ext uri="{FF2B5EF4-FFF2-40B4-BE49-F238E27FC236}">
                <a16:creationId xmlns:a16="http://schemas.microsoft.com/office/drawing/2014/main" id="{873D919F-732E-C342-833E-B85FB79FAE7C}"/>
              </a:ext>
            </a:extLst>
          </p:cNvPr>
          <p:cNvSpPr txBox="1"/>
          <p:nvPr/>
        </p:nvSpPr>
        <p:spPr>
          <a:xfrm>
            <a:off x="4677759" y="1832037"/>
            <a:ext cx="2505454" cy="286232"/>
          </a:xfrm>
          <a:prstGeom prst="rect">
            <a:avLst/>
          </a:prstGeom>
          <a:noFill/>
        </p:spPr>
        <p:txBody>
          <a:bodyPr wrap="square" rtlCol="0">
            <a:spAutoFit/>
          </a:bodyPr>
          <a:lstStyle/>
          <a:p>
            <a:pPr algn="ctr" defTabSz="914340">
              <a:lnSpc>
                <a:spcPct val="9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 com interação em:</a:t>
            </a:r>
          </a:p>
        </p:txBody>
      </p:sp>
      <p:grpSp>
        <p:nvGrpSpPr>
          <p:cNvPr id="14" name="Agrupar 13">
            <a:extLst>
              <a:ext uri="{FF2B5EF4-FFF2-40B4-BE49-F238E27FC236}">
                <a16:creationId xmlns:a16="http://schemas.microsoft.com/office/drawing/2014/main" id="{2AB47B92-AF5C-AB4F-BF7D-C86FEDBF1635}"/>
              </a:ext>
            </a:extLst>
          </p:cNvPr>
          <p:cNvGrpSpPr/>
          <p:nvPr/>
        </p:nvGrpSpPr>
        <p:grpSpPr>
          <a:xfrm>
            <a:off x="3325557" y="1457780"/>
            <a:ext cx="5184857" cy="139865"/>
            <a:chOff x="3325557" y="1457780"/>
            <a:chExt cx="5184857" cy="139865"/>
          </a:xfrm>
        </p:grpSpPr>
        <p:cxnSp>
          <p:nvCxnSpPr>
            <p:cNvPr id="130" name="Conector Reto 129">
              <a:extLst>
                <a:ext uri="{FF2B5EF4-FFF2-40B4-BE49-F238E27FC236}">
                  <a16:creationId xmlns:a16="http://schemas.microsoft.com/office/drawing/2014/main" id="{CE54CD95-FA7A-0C4C-A5A3-BCFA30F60E5F}"/>
                </a:ext>
              </a:extLst>
            </p:cNvPr>
            <p:cNvCxnSpPr/>
            <p:nvPr/>
          </p:nvCxnSpPr>
          <p:spPr>
            <a:xfrm>
              <a:off x="3325557" y="1527713"/>
              <a:ext cx="518329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Conector Reto 130">
              <a:extLst>
                <a:ext uri="{FF2B5EF4-FFF2-40B4-BE49-F238E27FC236}">
                  <a16:creationId xmlns:a16="http://schemas.microsoft.com/office/drawing/2014/main" id="{33B1926B-7FEE-9944-BAE7-31C68B93497B}"/>
                </a:ext>
              </a:extLst>
            </p:cNvPr>
            <p:cNvCxnSpPr>
              <a:cxnSpLocks/>
            </p:cNvCxnSpPr>
            <p:nvPr/>
          </p:nvCxnSpPr>
          <p:spPr>
            <a:xfrm flipV="1">
              <a:off x="8510414"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Conector Reto 133">
              <a:extLst>
                <a:ext uri="{FF2B5EF4-FFF2-40B4-BE49-F238E27FC236}">
                  <a16:creationId xmlns:a16="http://schemas.microsoft.com/office/drawing/2014/main" id="{57E23935-DD13-C54D-9477-E830A75F2D7E}"/>
                </a:ext>
              </a:extLst>
            </p:cNvPr>
            <p:cNvCxnSpPr>
              <a:cxnSpLocks/>
            </p:cNvCxnSpPr>
            <p:nvPr/>
          </p:nvCxnSpPr>
          <p:spPr>
            <a:xfrm flipV="1">
              <a:off x="3326796"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9CA204D9-CFE3-ED45-8FA2-25E028DDF354}"/>
              </a:ext>
            </a:extLst>
          </p:cNvPr>
          <p:cNvGrpSpPr/>
          <p:nvPr/>
        </p:nvGrpSpPr>
        <p:grpSpPr>
          <a:xfrm>
            <a:off x="272253" y="1457780"/>
            <a:ext cx="2933430" cy="139865"/>
            <a:chOff x="272253" y="1457780"/>
            <a:chExt cx="2933430" cy="139865"/>
          </a:xfrm>
        </p:grpSpPr>
        <p:cxnSp>
          <p:nvCxnSpPr>
            <p:cNvPr id="4" name="Conector Reto 3">
              <a:extLst>
                <a:ext uri="{FF2B5EF4-FFF2-40B4-BE49-F238E27FC236}">
                  <a16:creationId xmlns:a16="http://schemas.microsoft.com/office/drawing/2014/main" id="{53B3F2C5-F2F3-C34C-B68B-CD3DD352AFA4}"/>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Conector Reto 134">
              <a:extLst>
                <a:ext uri="{FF2B5EF4-FFF2-40B4-BE49-F238E27FC236}">
                  <a16:creationId xmlns:a16="http://schemas.microsoft.com/office/drawing/2014/main" id="{775609BD-E89B-D543-9D53-AE6FB4FA74C1}"/>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Conector Reto 143">
              <a:extLst>
                <a:ext uri="{FF2B5EF4-FFF2-40B4-BE49-F238E27FC236}">
                  <a16:creationId xmlns:a16="http://schemas.microsoft.com/office/drawing/2014/main" id="{B3C975C7-F9DD-244F-BFB8-5AC999D7B04C}"/>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9" name="TextBox 46">
            <a:extLst>
              <a:ext uri="{FF2B5EF4-FFF2-40B4-BE49-F238E27FC236}">
                <a16:creationId xmlns:a16="http://schemas.microsoft.com/office/drawing/2014/main" id="{67EB4289-2E9C-2246-9526-FF43DDB984E2}"/>
              </a:ext>
            </a:extLst>
          </p:cNvPr>
          <p:cNvSpPr txBox="1"/>
          <p:nvPr/>
        </p:nvSpPr>
        <p:spPr>
          <a:xfrm>
            <a:off x="8827347" y="1883670"/>
            <a:ext cx="3092385"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Avaliação geral dos demais aspectos do relacionamento com o banco:</a:t>
            </a:r>
          </a:p>
        </p:txBody>
      </p:sp>
      <p:cxnSp>
        <p:nvCxnSpPr>
          <p:cNvPr id="83" name="Conector Reto 82">
            <a:extLst>
              <a:ext uri="{FF2B5EF4-FFF2-40B4-BE49-F238E27FC236}">
                <a16:creationId xmlns:a16="http://schemas.microsoft.com/office/drawing/2014/main" id="{3D89ED21-14E0-D643-9DE1-3179B36E11BE}"/>
              </a:ext>
            </a:extLst>
          </p:cNvPr>
          <p:cNvCxnSpPr/>
          <p:nvPr/>
        </p:nvCxnSpPr>
        <p:spPr>
          <a:xfrm>
            <a:off x="8657112" y="1756706"/>
            <a:ext cx="0" cy="49152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Box 46">
            <a:extLst>
              <a:ext uri="{FF2B5EF4-FFF2-40B4-BE49-F238E27FC236}">
                <a16:creationId xmlns:a16="http://schemas.microsoft.com/office/drawing/2014/main" id="{3831E517-9E19-AA45-BE79-AD93D0655431}"/>
              </a:ext>
            </a:extLst>
          </p:cNvPr>
          <p:cNvSpPr txBox="1"/>
          <p:nvPr/>
        </p:nvSpPr>
        <p:spPr>
          <a:xfrm>
            <a:off x="290846" y="1883670"/>
            <a:ext cx="2907244" cy="455381"/>
          </a:xfrm>
          <a:prstGeom prst="rect">
            <a:avLst/>
          </a:prstGeom>
          <a:noFill/>
        </p:spPr>
        <p:txBody>
          <a:bodyPr wrap="square" lIns="0" tIns="0" rIns="0" bIns="0" rtlCol="0">
            <a:spAutoFit/>
          </a:bodyPr>
          <a:lstStyle/>
          <a:p>
            <a:pPr defTabSz="914340">
              <a:lnSpc>
                <a:spcPct val="110000"/>
              </a:lnSpc>
            </a:pP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Temas de qualidade e</a:t>
            </a:r>
            <a:b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canais de atendimento</a:t>
            </a:r>
          </a:p>
        </p:txBody>
      </p:sp>
      <p:graphicFrame>
        <p:nvGraphicFramePr>
          <p:cNvPr id="111" name="Table 49">
            <a:extLst>
              <a:ext uri="{FF2B5EF4-FFF2-40B4-BE49-F238E27FC236}">
                <a16:creationId xmlns:a16="http://schemas.microsoft.com/office/drawing/2014/main" id="{0637FCFE-D367-F94D-8975-0D0D64170E3A}"/>
              </a:ext>
            </a:extLst>
          </p:cNvPr>
          <p:cNvGraphicFramePr>
            <a:graphicFrameLocks noGrp="1"/>
          </p:cNvGraphicFramePr>
          <p:nvPr/>
        </p:nvGraphicFramePr>
        <p:xfrm>
          <a:off x="272253" y="2514133"/>
          <a:ext cx="8298730" cy="4115480"/>
        </p:xfrm>
        <a:graphic>
          <a:graphicData uri="http://schemas.openxmlformats.org/drawingml/2006/table">
            <a:tbl>
              <a:tblPr firstRow="1" bandRow="1">
                <a:tableStyleId>{2D5ABB26-0587-4C30-8999-92F81FD0307C}</a:tableStyleId>
              </a:tblPr>
              <a:tblGrid>
                <a:gridCol w="3052160">
                  <a:extLst>
                    <a:ext uri="{9D8B030D-6E8A-4147-A177-3AD203B41FA5}">
                      <a16:colId xmlns:a16="http://schemas.microsoft.com/office/drawing/2014/main" val="20000"/>
                    </a:ext>
                  </a:extLst>
                </a:gridCol>
                <a:gridCol w="749510">
                  <a:extLst>
                    <a:ext uri="{9D8B030D-6E8A-4147-A177-3AD203B41FA5}">
                      <a16:colId xmlns:a16="http://schemas.microsoft.com/office/drawing/2014/main" val="1456879545"/>
                    </a:ext>
                  </a:extLst>
                </a:gridCol>
                <a:gridCol w="749510">
                  <a:extLst>
                    <a:ext uri="{9D8B030D-6E8A-4147-A177-3AD203B41FA5}">
                      <a16:colId xmlns:a16="http://schemas.microsoft.com/office/drawing/2014/main" val="3337691973"/>
                    </a:ext>
                  </a:extLst>
                </a:gridCol>
                <a:gridCol w="749510">
                  <a:extLst>
                    <a:ext uri="{9D8B030D-6E8A-4147-A177-3AD203B41FA5}">
                      <a16:colId xmlns:a16="http://schemas.microsoft.com/office/drawing/2014/main" val="3721480091"/>
                    </a:ext>
                  </a:extLst>
                </a:gridCol>
                <a:gridCol w="749510">
                  <a:extLst>
                    <a:ext uri="{9D8B030D-6E8A-4147-A177-3AD203B41FA5}">
                      <a16:colId xmlns:a16="http://schemas.microsoft.com/office/drawing/2014/main" val="1927535388"/>
                    </a:ext>
                  </a:extLst>
                </a:gridCol>
                <a:gridCol w="749510">
                  <a:extLst>
                    <a:ext uri="{9D8B030D-6E8A-4147-A177-3AD203B41FA5}">
                      <a16:colId xmlns:a16="http://schemas.microsoft.com/office/drawing/2014/main" val="2556719842"/>
                    </a:ext>
                  </a:extLst>
                </a:gridCol>
                <a:gridCol w="749510">
                  <a:extLst>
                    <a:ext uri="{9D8B030D-6E8A-4147-A177-3AD203B41FA5}">
                      <a16:colId xmlns:a16="http://schemas.microsoft.com/office/drawing/2014/main" val="572127807"/>
                    </a:ext>
                  </a:extLst>
                </a:gridCol>
                <a:gridCol w="749510">
                  <a:extLst>
                    <a:ext uri="{9D8B030D-6E8A-4147-A177-3AD203B41FA5}">
                      <a16:colId xmlns:a16="http://schemas.microsoft.com/office/drawing/2014/main" val="2780510825"/>
                    </a:ext>
                  </a:extLst>
                </a:gridCol>
              </a:tblGrid>
              <a:tr h="41154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548">
                <a:tc>
                  <a:txBody>
                    <a:bodyPr/>
                    <a:lstStyle/>
                    <a:p>
                      <a:pPr algn="l" fontAlgn="ct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5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548">
                <a:tc>
                  <a:txBody>
                    <a:bodyPr/>
                    <a:lstStyle/>
                    <a:p>
                      <a:pPr algn="l" fontAlgn="ctr"/>
                      <a:r>
                        <a:rPr lang="pt-BR" sz="1200" b="0" i="0" u="none" strike="noStrike" spc="40" baseline="0" noProof="0" dirty="0">
                          <a:solidFill>
                            <a:schemeClr val="tx2">
                              <a:lumMod val="60000"/>
                              <a:lumOff val="40000"/>
                            </a:schemeClr>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600" b="0" i="0" u="none" strike="noStrike" noProof="0" dirty="0">
                        <a:solidFill>
                          <a:srgbClr val="00FF76"/>
                        </a:solidFill>
                        <a:effectLst/>
                        <a:latin typeface="Segoe UI Symbol" panose="020B0502040204020203" pitchFamily="34" charset="0"/>
                        <a:ea typeface="Segoe UI Symbol" panose="020B0502040204020203" pitchFamily="34" charset="0"/>
                        <a:cs typeface="Franklin Gothic Book"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graphicFrame>
        <p:nvGraphicFramePr>
          <p:cNvPr id="113" name="Table 49">
            <a:extLst>
              <a:ext uri="{FF2B5EF4-FFF2-40B4-BE49-F238E27FC236}">
                <a16:creationId xmlns:a16="http://schemas.microsoft.com/office/drawing/2014/main" id="{0A15A631-B8B0-2E45-B2C9-3926E8606606}"/>
              </a:ext>
            </a:extLst>
          </p:cNvPr>
          <p:cNvGraphicFramePr>
            <a:graphicFrameLocks noGrp="1"/>
          </p:cNvGraphicFramePr>
          <p:nvPr/>
        </p:nvGraphicFramePr>
        <p:xfrm>
          <a:off x="8748017" y="2505513"/>
          <a:ext cx="3171715" cy="4132720"/>
        </p:xfrm>
        <a:graphic>
          <a:graphicData uri="http://schemas.openxmlformats.org/drawingml/2006/table">
            <a:tbl>
              <a:tblPr firstRow="1" bandRow="1">
                <a:tableStyleId>{2D5ABB26-0587-4C30-8999-92F81FD0307C}</a:tableStyleId>
              </a:tblPr>
              <a:tblGrid>
                <a:gridCol w="3171715">
                  <a:extLst>
                    <a:ext uri="{9D8B030D-6E8A-4147-A177-3AD203B41FA5}">
                      <a16:colId xmlns:a16="http://schemas.microsoft.com/office/drawing/2014/main" val="20000"/>
                    </a:ext>
                  </a:extLst>
                </a:gridCol>
              </a:tblGrid>
              <a:tr h="413272">
                <a:tc>
                  <a:txBody>
                    <a:bodyPr/>
                    <a:lstStyle/>
                    <a:p>
                      <a:pPr marL="0" marR="0" indent="0" algn="l" defTabSz="914400" rtl="0" eaLnBrk="1" fontAlgn="ctr" latinLnBrk="0" hangingPunct="1">
                        <a:lnSpc>
                          <a:spcPct val="100000"/>
                        </a:lnSpc>
                        <a:spcBef>
                          <a:spcPts val="0"/>
                        </a:spcBef>
                        <a:spcAft>
                          <a:spcPts val="0"/>
                        </a:spcAft>
                        <a:buClrTx/>
                        <a:buSzTx/>
                        <a:buFont typeface="+mj-lt"/>
                        <a:buNone/>
                        <a:tabLst/>
                        <a:defRPr/>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 Conveniência e praticidade de canais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2. Relacionamento/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funci</a:t>
                      </a: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./gerentes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3. Produtos e serviços adequados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4. Preços das taxas, tarifas e juros</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5. Agências do Banco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6. Caixas eletrônicos do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7. Aplicativo/</a:t>
                      </a:r>
                      <a:r>
                        <a:rPr lang="pt-BR" sz="1200" b="0" i="0" u="none" strike="noStrike" spc="40" baseline="0" noProof="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App</a:t>
                      </a:r>
                      <a:endPar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8. Internet Banking</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9. Central de relacionamento BB</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3272">
                <a:tc>
                  <a:txBody>
                    <a:bodyPr/>
                    <a:lstStyle/>
                    <a:p>
                      <a:pPr marL="0" indent="0" algn="l" fontAlgn="ctr">
                        <a:buFont typeface="+mj-lt"/>
                        <a:buNone/>
                      </a:pPr>
                      <a:r>
                        <a:rPr lang="pt-BR" sz="1200" b="0" i="0" u="none" strike="noStrike" spc="40" baseline="0" noProof="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10. Relação Custo x Benefício</a:t>
                      </a:r>
                    </a:p>
                  </a:txBody>
                  <a:tcPr marL="1080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bl>
          </a:graphicData>
        </a:graphic>
      </p:graphicFrame>
      <p:sp>
        <p:nvSpPr>
          <p:cNvPr id="115" name="Retângulo 114">
            <a:extLst>
              <a:ext uri="{FF2B5EF4-FFF2-40B4-BE49-F238E27FC236}">
                <a16:creationId xmlns:a16="http://schemas.microsoft.com/office/drawing/2014/main" id="{106EC98F-37DF-2E46-8929-D113F569F569}"/>
              </a:ext>
            </a:extLst>
          </p:cNvPr>
          <p:cNvSpPr/>
          <p:nvPr/>
        </p:nvSpPr>
        <p:spPr>
          <a:xfrm>
            <a:off x="3388212" y="1847636"/>
            <a:ext cx="537776" cy="531428"/>
          </a:xfrm>
          <a:prstGeom prst="rect">
            <a:avLst/>
          </a:prstGeom>
        </p:spPr>
        <p:txBody>
          <a:bodyPr wrap="none" lIns="0" tIns="0" rIns="0" bIns="0">
            <a:spAutoFit/>
          </a:bodyPr>
          <a:lstStyle/>
          <a:p>
            <a:pPr algn="ctr">
              <a:lnSpc>
                <a:spcPct val="130000"/>
              </a:lnSpc>
            </a:pP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Novo</a:t>
            </a:r>
            <a:b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br>
            <a:r>
              <a:rPr lang="pt-BR" sz="1400" i="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cliente</a:t>
            </a:r>
          </a:p>
        </p:txBody>
      </p:sp>
      <p:sp>
        <p:nvSpPr>
          <p:cNvPr id="117" name="Retângulo 116">
            <a:extLst>
              <a:ext uri="{FF2B5EF4-FFF2-40B4-BE49-F238E27FC236}">
                <a16:creationId xmlns:a16="http://schemas.microsoft.com/office/drawing/2014/main" id="{315F177A-2761-2D46-8B35-4248BF58009B}"/>
              </a:ext>
            </a:extLst>
          </p:cNvPr>
          <p:cNvSpPr/>
          <p:nvPr/>
        </p:nvSpPr>
        <p:spPr>
          <a:xfrm>
            <a:off x="5037078" y="2204995"/>
            <a:ext cx="287899"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APP</a:t>
            </a:r>
          </a:p>
        </p:txBody>
      </p:sp>
      <p:sp>
        <p:nvSpPr>
          <p:cNvPr id="125" name="Retângulo 124">
            <a:extLst>
              <a:ext uri="{FF2B5EF4-FFF2-40B4-BE49-F238E27FC236}">
                <a16:creationId xmlns:a16="http://schemas.microsoft.com/office/drawing/2014/main" id="{F207B703-542E-B74F-B380-BB1C76483A1C}"/>
              </a:ext>
            </a:extLst>
          </p:cNvPr>
          <p:cNvSpPr/>
          <p:nvPr/>
        </p:nvSpPr>
        <p:spPr>
          <a:xfrm>
            <a:off x="5810459" y="2204995"/>
            <a:ext cx="217688"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I.B.</a:t>
            </a:r>
          </a:p>
        </p:txBody>
      </p:sp>
      <p:sp>
        <p:nvSpPr>
          <p:cNvPr id="127" name="Retângulo 126">
            <a:extLst>
              <a:ext uri="{FF2B5EF4-FFF2-40B4-BE49-F238E27FC236}">
                <a16:creationId xmlns:a16="http://schemas.microsoft.com/office/drawing/2014/main" id="{45F9516F-5B9C-AD48-BCD2-9FA86890D4E3}"/>
              </a:ext>
            </a:extLst>
          </p:cNvPr>
          <p:cNvSpPr/>
          <p:nvPr/>
        </p:nvSpPr>
        <p:spPr>
          <a:xfrm>
            <a:off x="7153230" y="2204995"/>
            <a:ext cx="390813"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CRBB</a:t>
            </a:r>
          </a:p>
        </p:txBody>
      </p:sp>
      <p:sp>
        <p:nvSpPr>
          <p:cNvPr id="128" name="Retângulo 127">
            <a:extLst>
              <a:ext uri="{FF2B5EF4-FFF2-40B4-BE49-F238E27FC236}">
                <a16:creationId xmlns:a16="http://schemas.microsoft.com/office/drawing/2014/main" id="{11722E94-EB9E-B941-AD20-3DF2F03E76E5}"/>
              </a:ext>
            </a:extLst>
          </p:cNvPr>
          <p:cNvSpPr/>
          <p:nvPr/>
        </p:nvSpPr>
        <p:spPr>
          <a:xfrm>
            <a:off x="4301273" y="2204995"/>
            <a:ext cx="294311" cy="184666"/>
          </a:xfrm>
          <a:prstGeom prst="rect">
            <a:avLst/>
          </a:prstGeom>
        </p:spPr>
        <p:txBody>
          <a:bodyPr wrap="none" lIns="0" tIns="0" rIns="0" bIns="0">
            <a:spAutoFit/>
          </a:bodyPr>
          <a:lstStyle/>
          <a:p>
            <a:pPr algn="ctr"/>
            <a:r>
              <a:rPr lang="pt-BR" sz="1200" spc="40" dirty="0">
                <a:solidFill>
                  <a:schemeClr val="tx2">
                    <a:lumMod val="40000"/>
                    <a:lumOff val="60000"/>
                  </a:schemeClr>
                </a:solidFill>
                <a:latin typeface="Segoe UI" panose="020B0502040204020203" pitchFamily="34" charset="0"/>
                <a:ea typeface="Segoe UI Symbol" panose="020B0502040204020203" pitchFamily="34" charset="0"/>
                <a:cs typeface="Segoe UI" panose="020B0502040204020203" pitchFamily="34" charset="0"/>
              </a:rPr>
              <a:t>TAA</a:t>
            </a:r>
          </a:p>
        </p:txBody>
      </p:sp>
      <p:sp>
        <p:nvSpPr>
          <p:cNvPr id="2" name="Retângulo 1">
            <a:extLst>
              <a:ext uri="{FF2B5EF4-FFF2-40B4-BE49-F238E27FC236}">
                <a16:creationId xmlns:a16="http://schemas.microsoft.com/office/drawing/2014/main" id="{D48958B0-A696-864C-8243-E8EE8CFA40C3}"/>
              </a:ext>
            </a:extLst>
          </p:cNvPr>
          <p:cNvSpPr/>
          <p:nvPr/>
        </p:nvSpPr>
        <p:spPr>
          <a:xfrm>
            <a:off x="9384435" y="230829"/>
            <a:ext cx="383438" cy="369332"/>
          </a:xfrm>
          <a:prstGeom prst="rect">
            <a:avLst/>
          </a:prstGeom>
        </p:spPr>
        <p:txBody>
          <a:bodyPr wrap="none">
            <a:spAutoFit/>
          </a:bodyPr>
          <a:lstStyle/>
          <a:p>
            <a:pPr algn="ctr" fontAlgn="ctr"/>
            <a:r>
              <a:rPr lang="pt-BR" dirty="0">
                <a:solidFill>
                  <a:srgbClr val="00FF76"/>
                </a:solidFill>
                <a:latin typeface="Segoe UI Symbol" panose="020B0502040204020203" pitchFamily="34" charset="0"/>
                <a:ea typeface="Segoe UI Symbol" panose="020B0502040204020203" pitchFamily="34" charset="0"/>
                <a:cs typeface="Franklin Gothic Book" charset="0"/>
              </a:rPr>
              <a:t>●</a:t>
            </a:r>
          </a:p>
        </p:txBody>
      </p:sp>
      <p:sp>
        <p:nvSpPr>
          <p:cNvPr id="129" name="Subtítulo 8">
            <a:extLst>
              <a:ext uri="{FF2B5EF4-FFF2-40B4-BE49-F238E27FC236}">
                <a16:creationId xmlns:a16="http://schemas.microsoft.com/office/drawing/2014/main" id="{9BC88C3F-3A03-DB44-AD25-5E52A57DB4C7}"/>
              </a:ext>
            </a:extLst>
          </p:cNvPr>
          <p:cNvSpPr txBox="1">
            <a:spLocks/>
          </p:cNvSpPr>
          <p:nvPr/>
        </p:nvSpPr>
        <p:spPr>
          <a:xfrm>
            <a:off x="5294690" y="1337415"/>
            <a:ext cx="1245031" cy="402401"/>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PERFIS DE </a:t>
            </a:r>
            <a:b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br>
            <a:r>
              <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cs typeface="Franklin Gothic Book" charset="0"/>
              </a:rPr>
              <a:t>CLIENTES</a:t>
            </a:r>
            <a:endParaRPr lang="pt-BR" sz="1200" spc="300" dirty="0">
              <a:solidFill>
                <a:schemeClr val="accent4">
                  <a:lumMod val="60000"/>
                  <a:lumOff val="40000"/>
                </a:schemeClr>
              </a:solidFill>
              <a:latin typeface="Segoe UI Symbol" panose="020B0502040204020203" pitchFamily="34" charset="0"/>
              <a:ea typeface="Segoe UI Symbol" panose="020B0502040204020203" pitchFamily="34" charset="0"/>
            </a:endParaRPr>
          </a:p>
        </p:txBody>
      </p:sp>
      <p:sp>
        <p:nvSpPr>
          <p:cNvPr id="145" name="TextBox 46">
            <a:extLst>
              <a:ext uri="{FF2B5EF4-FFF2-40B4-BE49-F238E27FC236}">
                <a16:creationId xmlns:a16="http://schemas.microsoft.com/office/drawing/2014/main" id="{57634135-26F5-8C4D-966B-71F2FC84B1E2}"/>
              </a:ext>
            </a:extLst>
          </p:cNvPr>
          <p:cNvSpPr txBox="1"/>
          <p:nvPr/>
        </p:nvSpPr>
        <p:spPr>
          <a:xfrm>
            <a:off x="9809437" y="287769"/>
            <a:ext cx="2228295" cy="594009"/>
          </a:xfrm>
          <a:prstGeom prst="rect">
            <a:avLst/>
          </a:prstGeom>
          <a:noFill/>
        </p:spPr>
        <p:txBody>
          <a:bodyPr wrap="square" lIns="0" tIns="0" rIns="0" bIns="0" rtlCol="0">
            <a:spAutoFit/>
          </a:bodyPr>
          <a:lstStyle/>
          <a:p>
            <a:pPr defTabSz="914340">
              <a:lnSpc>
                <a:spcPct val="110000"/>
              </a:lnSpc>
            </a:pPr>
            <a:r>
              <a:rPr lang="pt-BR" sz="1200" i="1" spc="40" dirty="0">
                <a:solidFill>
                  <a:schemeClr val="bg2"/>
                </a:solidFill>
                <a:latin typeface="Segoe UI" panose="020B0502040204020203" pitchFamily="34" charset="0"/>
                <a:ea typeface="Segoe UI Symbol" panose="020B0502040204020203" pitchFamily="34" charset="0"/>
                <a:cs typeface="Segoe UI" panose="020B0502040204020203" pitchFamily="34" charset="0"/>
              </a:rPr>
              <a:t>Temas possíveis de serem avaliados por cada perfil de cliente</a:t>
            </a:r>
          </a:p>
        </p:txBody>
      </p:sp>
      <p:grpSp>
        <p:nvGrpSpPr>
          <p:cNvPr id="146" name="Agrupar 145">
            <a:extLst>
              <a:ext uri="{FF2B5EF4-FFF2-40B4-BE49-F238E27FC236}">
                <a16:creationId xmlns:a16="http://schemas.microsoft.com/office/drawing/2014/main" id="{660795D1-D00B-1E4D-952C-84C2389B8BC7}"/>
              </a:ext>
            </a:extLst>
          </p:cNvPr>
          <p:cNvGrpSpPr/>
          <p:nvPr/>
        </p:nvGrpSpPr>
        <p:grpSpPr>
          <a:xfrm>
            <a:off x="8724304" y="1457780"/>
            <a:ext cx="2933430" cy="139865"/>
            <a:chOff x="272253" y="1457780"/>
            <a:chExt cx="2933430" cy="139865"/>
          </a:xfrm>
        </p:grpSpPr>
        <p:cxnSp>
          <p:nvCxnSpPr>
            <p:cNvPr id="147" name="Conector Reto 146">
              <a:extLst>
                <a:ext uri="{FF2B5EF4-FFF2-40B4-BE49-F238E27FC236}">
                  <a16:creationId xmlns:a16="http://schemas.microsoft.com/office/drawing/2014/main" id="{2AEF0E32-5EBA-7046-8E21-61A98ABAAD42}"/>
                </a:ext>
              </a:extLst>
            </p:cNvPr>
            <p:cNvCxnSpPr/>
            <p:nvPr/>
          </p:nvCxnSpPr>
          <p:spPr>
            <a:xfrm>
              <a:off x="272253" y="1527713"/>
              <a:ext cx="292583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Conector Reto 147">
              <a:extLst>
                <a:ext uri="{FF2B5EF4-FFF2-40B4-BE49-F238E27FC236}">
                  <a16:creationId xmlns:a16="http://schemas.microsoft.com/office/drawing/2014/main" id="{6159F52B-4240-E548-8B77-8D1DC1C28969}"/>
                </a:ext>
              </a:extLst>
            </p:cNvPr>
            <p:cNvCxnSpPr>
              <a:cxnSpLocks/>
            </p:cNvCxnSpPr>
            <p:nvPr/>
          </p:nvCxnSpPr>
          <p:spPr>
            <a:xfrm flipV="1">
              <a:off x="3205683"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Conector Reto 148">
              <a:extLst>
                <a:ext uri="{FF2B5EF4-FFF2-40B4-BE49-F238E27FC236}">
                  <a16:creationId xmlns:a16="http://schemas.microsoft.com/office/drawing/2014/main" id="{712152D5-01FE-204B-A883-AB55E113DC6D}"/>
                </a:ext>
              </a:extLst>
            </p:cNvPr>
            <p:cNvCxnSpPr>
              <a:cxnSpLocks/>
            </p:cNvCxnSpPr>
            <p:nvPr/>
          </p:nvCxnSpPr>
          <p:spPr>
            <a:xfrm flipV="1">
              <a:off x="274758" y="1457780"/>
              <a:ext cx="0" cy="13986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0" name="Subtítulo 8">
            <a:extLst>
              <a:ext uri="{FF2B5EF4-FFF2-40B4-BE49-F238E27FC236}">
                <a16:creationId xmlns:a16="http://schemas.microsoft.com/office/drawing/2014/main" id="{D0B1DED7-B4B1-0C47-A7E5-102E4FD686A4}"/>
              </a:ext>
            </a:extLst>
          </p:cNvPr>
          <p:cNvSpPr txBox="1">
            <a:spLocks/>
          </p:cNvSpPr>
          <p:nvPr/>
        </p:nvSpPr>
        <p:spPr>
          <a:xfrm>
            <a:off x="9660542" y="1308411"/>
            <a:ext cx="1236289" cy="404327"/>
          </a:xfrm>
          <a:prstGeom prst="rect">
            <a:avLst/>
          </a:prstGeom>
          <a:solidFill>
            <a:srgbClr val="1C273A"/>
          </a:solidFill>
        </p:spPr>
        <p:txBody>
          <a:bodyPr vert="horz" lIns="0" tIns="45720" rIns="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500" kern="1300" spc="40" baseline="0">
                <a:solidFill>
                  <a:schemeClr val="tx1"/>
                </a:solidFill>
                <a:latin typeface="Franklin Gothic Book" panose="020B0503020102020204"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1200" spc="300" dirty="0">
                <a:solidFill>
                  <a:schemeClr val="accent4">
                    <a:lumMod val="60000"/>
                    <a:lumOff val="40000"/>
                  </a:schemeClr>
                </a:solidFill>
                <a:ea typeface="Segoe UI Symbol" panose="020B0502040204020203" pitchFamily="34" charset="0"/>
                <a:cs typeface="Franklin Gothic Book" charset="0"/>
              </a:rPr>
              <a:t>AVALIAÇÃO</a:t>
            </a:r>
            <a:br>
              <a:rPr lang="pt-BR" sz="1200" spc="300" dirty="0">
                <a:solidFill>
                  <a:schemeClr val="accent4">
                    <a:lumMod val="60000"/>
                    <a:lumOff val="40000"/>
                  </a:schemeClr>
                </a:solidFill>
                <a:ea typeface="Segoe UI Symbol" panose="020B0502040204020203" pitchFamily="34" charset="0"/>
                <a:cs typeface="Franklin Gothic Book" charset="0"/>
              </a:rPr>
            </a:br>
            <a:r>
              <a:rPr lang="pt-BR" sz="1200" spc="300" dirty="0">
                <a:solidFill>
                  <a:schemeClr val="accent4">
                    <a:lumMod val="60000"/>
                    <a:lumOff val="40000"/>
                  </a:schemeClr>
                </a:solidFill>
                <a:ea typeface="Segoe UI Symbol" panose="020B0502040204020203" pitchFamily="34" charset="0"/>
                <a:cs typeface="Franklin Gothic Book" charset="0"/>
              </a:rPr>
              <a:t>GERAL</a:t>
            </a:r>
            <a:endParaRPr lang="pt-BR" sz="1200" spc="300" dirty="0">
              <a:solidFill>
                <a:schemeClr val="accent4">
                  <a:lumMod val="60000"/>
                  <a:lumOff val="40000"/>
                </a:schemeClr>
              </a:solidFill>
            </a:endParaRPr>
          </a:p>
        </p:txBody>
      </p:sp>
      <p:sp>
        <p:nvSpPr>
          <p:cNvPr id="22" name="Retângulo 21">
            <a:extLst>
              <a:ext uri="{FF2B5EF4-FFF2-40B4-BE49-F238E27FC236}">
                <a16:creationId xmlns:a16="http://schemas.microsoft.com/office/drawing/2014/main" id="{BA32B0BA-78DB-E344-98EC-E5FBD4E00F68}"/>
              </a:ext>
            </a:extLst>
          </p:cNvPr>
          <p:cNvSpPr/>
          <p:nvPr/>
        </p:nvSpPr>
        <p:spPr>
          <a:xfrm>
            <a:off x="12089966" y="0"/>
            <a:ext cx="102034" cy="6858000"/>
          </a:xfrm>
          <a:prstGeom prst="rect">
            <a:avLst/>
          </a:prstGeom>
          <a:solidFill>
            <a:srgbClr val="00F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963DB318-249B-0C49-96A3-E6E6D41B0BC4}"/>
              </a:ext>
            </a:extLst>
          </p:cNvPr>
          <p:cNvSpPr/>
          <p:nvPr/>
        </p:nvSpPr>
        <p:spPr>
          <a:xfrm>
            <a:off x="257263" y="4170218"/>
            <a:ext cx="8384853" cy="404342"/>
          </a:xfrm>
          <a:prstGeom prst="rect">
            <a:avLst/>
          </a:prstGeom>
          <a:solidFill>
            <a:srgbClr val="00FF76">
              <a:alpha val="35294"/>
            </a:srgbClr>
          </a:solidFill>
          <a:ln w="28575">
            <a:solidFill>
              <a:srgbClr val="00F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A6EF0663-892F-9E41-83BE-5C588401B9DA}"/>
              </a:ext>
            </a:extLst>
          </p:cNvPr>
          <p:cNvSpPr/>
          <p:nvPr/>
        </p:nvSpPr>
        <p:spPr>
          <a:xfrm>
            <a:off x="8728245" y="2514133"/>
            <a:ext cx="3176497" cy="1656085"/>
          </a:xfrm>
          <a:prstGeom prst="rect">
            <a:avLst/>
          </a:prstGeom>
          <a:solidFill>
            <a:srgbClr val="00FF76">
              <a:alpha val="35294"/>
            </a:srgbClr>
          </a:solidFill>
          <a:ln w="28575">
            <a:solidFill>
              <a:srgbClr val="00F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F819B2B-8EF5-2846-A655-21A2D87E3130}"/>
              </a:ext>
            </a:extLst>
          </p:cNvPr>
          <p:cNvSpPr/>
          <p:nvPr/>
        </p:nvSpPr>
        <p:spPr>
          <a:xfrm>
            <a:off x="8728245" y="4592315"/>
            <a:ext cx="3176497" cy="2079657"/>
          </a:xfrm>
          <a:prstGeom prst="rect">
            <a:avLst/>
          </a:prstGeom>
          <a:solidFill>
            <a:srgbClr val="00FF76">
              <a:alpha val="35294"/>
            </a:srgbClr>
          </a:solidFill>
          <a:ln w="28575">
            <a:solidFill>
              <a:srgbClr val="00F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Espaço Reservado para Texto 3">
            <a:extLst>
              <a:ext uri="{FF2B5EF4-FFF2-40B4-BE49-F238E27FC236}">
                <a16:creationId xmlns:a16="http://schemas.microsoft.com/office/drawing/2014/main" id="{794DFDA4-83F1-7146-90F0-DD2565F80F64}"/>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cxnSp>
        <p:nvCxnSpPr>
          <p:cNvPr id="43" name="Conector Reto 42">
            <a:extLst>
              <a:ext uri="{FF2B5EF4-FFF2-40B4-BE49-F238E27FC236}">
                <a16:creationId xmlns:a16="http://schemas.microsoft.com/office/drawing/2014/main" id="{FC01B626-CD05-D64D-946B-967C32036A2D}"/>
              </a:ext>
            </a:extLst>
          </p:cNvPr>
          <p:cNvCxnSpPr>
            <a:cxnSpLocks/>
          </p:cNvCxnSpPr>
          <p:nvPr/>
        </p:nvCxnSpPr>
        <p:spPr>
          <a:xfrm>
            <a:off x="4277523" y="2130956"/>
            <a:ext cx="3222965"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F40C2322-54FE-364E-AC33-344DDD34FBA8}"/>
              </a:ext>
            </a:extLst>
          </p:cNvPr>
          <p:cNvSpPr/>
          <p:nvPr/>
        </p:nvSpPr>
        <p:spPr>
          <a:xfrm>
            <a:off x="6450417" y="2113029"/>
            <a:ext cx="491319" cy="4590088"/>
          </a:xfrm>
          <a:prstGeom prst="rect">
            <a:avLst/>
          </a:prstGeom>
          <a:solidFill>
            <a:srgbClr val="00FF76">
              <a:alpha val="35294"/>
            </a:srgbClr>
          </a:solidFill>
          <a:ln w="28575">
            <a:solidFill>
              <a:srgbClr val="00F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37700910-1D87-C948-B2CB-AAE67C0E503D}"/>
              </a:ext>
            </a:extLst>
          </p:cNvPr>
          <p:cNvSpPr/>
          <p:nvPr/>
        </p:nvSpPr>
        <p:spPr>
          <a:xfrm>
            <a:off x="6597835" y="2204995"/>
            <a:ext cx="203133" cy="184666"/>
          </a:xfrm>
          <a:prstGeom prst="rect">
            <a:avLst/>
          </a:prstGeom>
        </p:spPr>
        <p:txBody>
          <a:bodyPr wrap="none" lIns="0" tIns="0" rIns="0" bIns="0">
            <a:spAutoFit/>
          </a:bodyPr>
          <a:lstStyle/>
          <a:p>
            <a:pPr algn="ctr"/>
            <a:r>
              <a:rPr lang="pt-BR" sz="1200" b="1" dirty="0">
                <a:solidFill>
                  <a:schemeClr val="bg1"/>
                </a:solidFill>
                <a:latin typeface="Segoe UI Symbol" panose="020B0502040204020203" pitchFamily="34" charset="0"/>
                <a:ea typeface="Segoe UI Symbol" panose="020B0502040204020203" pitchFamily="34" charset="0"/>
                <a:cs typeface="Times New Roman" panose="02020603050405020304" pitchFamily="18" charset="0"/>
              </a:rPr>
              <a:t>AG</a:t>
            </a:r>
            <a:endParaRPr lang="pt-BR" sz="1200" b="1" dirty="0">
              <a:solidFill>
                <a:schemeClr val="bg1"/>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6821142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C34BACD-8011-0848-842E-C31953A0EAA7}"/>
              </a:ext>
            </a:extLst>
          </p:cNvPr>
          <p:cNvPicPr>
            <a:picLocks noChangeAspect="1"/>
          </p:cNvPicPr>
          <p:nvPr/>
        </p:nvPicPr>
        <p:blipFill rotWithShape="1">
          <a:blip r:embed="rId2"/>
          <a:srcRect l="10516" r="9985"/>
          <a:stretch/>
        </p:blipFill>
        <p:spPr>
          <a:xfrm>
            <a:off x="1175657" y="0"/>
            <a:ext cx="6673934"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25DADE9-0F01-7641-BC57-57090FF7EBA9}"/>
              </a:ext>
            </a:extLst>
          </p:cNvPr>
          <p:cNvSpPr txBox="1"/>
          <p:nvPr/>
        </p:nvSpPr>
        <p:spPr>
          <a:xfrm>
            <a:off x="8878013" y="3683163"/>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959681"/>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14">
            <a:extLst>
              <a:ext uri="{FF2B5EF4-FFF2-40B4-BE49-F238E27FC236}">
                <a16:creationId xmlns:a16="http://schemas.microsoft.com/office/drawing/2014/main" id="{F7D88F6A-1115-6D41-A524-82B3B1167332}"/>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1" name="Título 10">
            <a:extLst>
              <a:ext uri="{FF2B5EF4-FFF2-40B4-BE49-F238E27FC236}">
                <a16:creationId xmlns:a16="http://schemas.microsoft.com/office/drawing/2014/main" id="{1F234ADE-D1C5-5D44-8D43-7A576110503B}"/>
              </a:ext>
            </a:extLst>
          </p:cNvPr>
          <p:cNvSpPr>
            <a:spLocks noGrp="1"/>
          </p:cNvSpPr>
          <p:nvPr>
            <p:ph type="title"/>
          </p:nvPr>
        </p:nvSpPr>
        <p:spPr>
          <a:xfrm>
            <a:off x="8234803" y="2704434"/>
            <a:ext cx="3664271" cy="978729"/>
          </a:xfrm>
        </p:spPr>
        <p:txBody>
          <a:bodyPr/>
          <a:lstStyle/>
          <a:p>
            <a:r>
              <a:rPr lang="pt-BR" sz="3200" dirty="0"/>
              <a:t>INTERNET BANKING</a:t>
            </a:r>
          </a:p>
        </p:txBody>
      </p:sp>
      <p:pic>
        <p:nvPicPr>
          <p:cNvPr id="12" name="Imagem 11">
            <a:extLst>
              <a:ext uri="{FF2B5EF4-FFF2-40B4-BE49-F238E27FC236}">
                <a16:creationId xmlns:a16="http://schemas.microsoft.com/office/drawing/2014/main" id="{A1B8021B-080E-0447-8293-5D4B7105BC2D}"/>
              </a:ext>
            </a:extLst>
          </p:cNvPr>
          <p:cNvPicPr>
            <a:picLocks noChangeAspect="1"/>
          </p:cNvPicPr>
          <p:nvPr/>
        </p:nvPicPr>
        <p:blipFill>
          <a:blip r:embed="rId3"/>
          <a:stretch>
            <a:fillRect/>
          </a:stretch>
        </p:blipFill>
        <p:spPr>
          <a:xfrm>
            <a:off x="10002907" y="2170132"/>
            <a:ext cx="442387" cy="442387"/>
          </a:xfrm>
          <a:prstGeom prst="rect">
            <a:avLst/>
          </a:prstGeom>
        </p:spPr>
      </p:pic>
      <p:sp>
        <p:nvSpPr>
          <p:cNvPr id="14" name="Espaço Reservado para Texto 3">
            <a:extLst>
              <a:ext uri="{FF2B5EF4-FFF2-40B4-BE49-F238E27FC236}">
                <a16:creationId xmlns:a16="http://schemas.microsoft.com/office/drawing/2014/main" id="{B83E0BBD-FD21-9348-B22E-670A0BCB8B9C}"/>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7" name="Título 3">
            <a:extLst>
              <a:ext uri="{FF2B5EF4-FFF2-40B4-BE49-F238E27FC236}">
                <a16:creationId xmlns:a16="http://schemas.microsoft.com/office/drawing/2014/main" id="{0D6496C4-31B3-4733-9FB8-53B6E06FE8D3}"/>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Segundo canal em avaliação</a:t>
            </a:r>
            <a:endParaRPr lang="pt-BR" sz="3600" b="0" dirty="0">
              <a:solidFill>
                <a:schemeClr val="bg1"/>
              </a:solidFill>
              <a:latin typeface="Segoe Pro SemiLight" panose="020B0402040204020203" pitchFamily="34" charset="0"/>
            </a:endParaRPr>
          </a:p>
        </p:txBody>
      </p:sp>
    </p:spTree>
    <p:extLst>
      <p:ext uri="{BB962C8B-B14F-4D97-AF65-F5344CB8AC3E}">
        <p14:creationId xmlns:p14="http://schemas.microsoft.com/office/powerpoint/2010/main" val="2050966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49060" y="-15361"/>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5" name="Gráfico 174">
            <a:extLst>
              <a:ext uri="{FF2B5EF4-FFF2-40B4-BE49-F238E27FC236}">
                <a16:creationId xmlns:a16="http://schemas.microsoft.com/office/drawing/2014/main" id="{F9A60B2A-8196-E64F-9948-7F305CA0F5A3}"/>
              </a:ext>
            </a:extLst>
          </p:cNvPr>
          <p:cNvGraphicFramePr>
            <a:graphicFrameLocks/>
          </p:cNvGraphicFramePr>
          <p:nvPr/>
        </p:nvGraphicFramePr>
        <p:xfrm>
          <a:off x="792076" y="1587503"/>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6" name="Gráfico 175">
            <a:extLst>
              <a:ext uri="{FF2B5EF4-FFF2-40B4-BE49-F238E27FC236}">
                <a16:creationId xmlns:a16="http://schemas.microsoft.com/office/drawing/2014/main" id="{65DA52A5-43C8-7E47-B1C1-F504103A8124}"/>
              </a:ext>
            </a:extLst>
          </p:cNvPr>
          <p:cNvGraphicFramePr>
            <a:graphicFrameLocks/>
          </p:cNvGraphicFramePr>
          <p:nvPr/>
        </p:nvGraphicFramePr>
        <p:xfrm>
          <a:off x="4496243" y="1587503"/>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7" name="Gráfico 176">
            <a:extLst>
              <a:ext uri="{FF2B5EF4-FFF2-40B4-BE49-F238E27FC236}">
                <a16:creationId xmlns:a16="http://schemas.microsoft.com/office/drawing/2014/main" id="{CF4858B2-5DDB-6947-818D-AF37C1A406F5}"/>
              </a:ext>
            </a:extLst>
          </p:cNvPr>
          <p:cNvGraphicFramePr>
            <a:graphicFrameLocks/>
          </p:cNvGraphicFramePr>
          <p:nvPr/>
        </p:nvGraphicFramePr>
        <p:xfrm>
          <a:off x="8149610" y="1587503"/>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4" name="Agrupar 83">
            <a:extLst>
              <a:ext uri="{FF2B5EF4-FFF2-40B4-BE49-F238E27FC236}">
                <a16:creationId xmlns:a16="http://schemas.microsoft.com/office/drawing/2014/main" id="{DA3DD181-6F44-994A-9453-69A16CDF4F5A}"/>
              </a:ext>
            </a:extLst>
          </p:cNvPr>
          <p:cNvGrpSpPr/>
          <p:nvPr/>
        </p:nvGrpSpPr>
        <p:grpSpPr>
          <a:xfrm>
            <a:off x="827540" y="1544449"/>
            <a:ext cx="2974570" cy="2244888"/>
            <a:chOff x="453244" y="1838776"/>
            <a:chExt cx="2974570" cy="2244888"/>
          </a:xfrm>
        </p:grpSpPr>
        <p:sp>
          <p:nvSpPr>
            <p:cNvPr id="85" name="Retângulo 84">
              <a:extLst>
                <a:ext uri="{FF2B5EF4-FFF2-40B4-BE49-F238E27FC236}">
                  <a16:creationId xmlns:a16="http://schemas.microsoft.com/office/drawing/2014/main" id="{2578FCCC-C49E-374A-863D-A1340C9BA6B3}"/>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Colchete Duplo 86">
              <a:extLst>
                <a:ext uri="{FF2B5EF4-FFF2-40B4-BE49-F238E27FC236}">
                  <a16:creationId xmlns:a16="http://schemas.microsoft.com/office/drawing/2014/main" id="{E69B814D-DB23-0E41-BCC7-FFFBD8537F72}"/>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CaixaDeTexto 91">
              <a:extLst>
                <a:ext uri="{FF2B5EF4-FFF2-40B4-BE49-F238E27FC236}">
                  <a16:creationId xmlns:a16="http://schemas.microsoft.com/office/drawing/2014/main" id="{4197B150-382B-5A43-B14F-D36D83660FB5}"/>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3" name="CaixaDeTexto 92">
              <a:extLst>
                <a:ext uri="{FF2B5EF4-FFF2-40B4-BE49-F238E27FC236}">
                  <a16:creationId xmlns:a16="http://schemas.microsoft.com/office/drawing/2014/main" id="{CD58592C-7FEB-104C-821B-6B70138EBF5F}"/>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9" name="CaixaDeTexto 98">
              <a:extLst>
                <a:ext uri="{FF2B5EF4-FFF2-40B4-BE49-F238E27FC236}">
                  <a16:creationId xmlns:a16="http://schemas.microsoft.com/office/drawing/2014/main" id="{63DB61D9-3909-0B4E-B4AC-4584CC61F11E}"/>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5" name="CaixaDeTexto 104">
              <a:extLst>
                <a:ext uri="{FF2B5EF4-FFF2-40B4-BE49-F238E27FC236}">
                  <a16:creationId xmlns:a16="http://schemas.microsoft.com/office/drawing/2014/main" id="{D7A76C7E-42A0-3E42-833E-E61BEF5E71C8}"/>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8" name="CaixaDeTexto 107">
              <a:extLst>
                <a:ext uri="{FF2B5EF4-FFF2-40B4-BE49-F238E27FC236}">
                  <a16:creationId xmlns:a16="http://schemas.microsoft.com/office/drawing/2014/main" id="{8B619E2D-DC99-6C40-8C82-F7F51F4F4DC3}"/>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9" name="CaixaDeTexto 108">
              <a:extLst>
                <a:ext uri="{FF2B5EF4-FFF2-40B4-BE49-F238E27FC236}">
                  <a16:creationId xmlns:a16="http://schemas.microsoft.com/office/drawing/2014/main" id="{9677AA42-6759-A44F-93C9-EE209A208472}"/>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2" name="Agrupar 131">
            <a:extLst>
              <a:ext uri="{FF2B5EF4-FFF2-40B4-BE49-F238E27FC236}">
                <a16:creationId xmlns:a16="http://schemas.microsoft.com/office/drawing/2014/main" id="{0A16CB2B-ACAB-FB43-8768-7F867E6B0BF6}"/>
              </a:ext>
            </a:extLst>
          </p:cNvPr>
          <p:cNvGrpSpPr/>
          <p:nvPr/>
        </p:nvGrpSpPr>
        <p:grpSpPr>
          <a:xfrm>
            <a:off x="4574164" y="1544449"/>
            <a:ext cx="2974570" cy="2244888"/>
            <a:chOff x="453244" y="1838776"/>
            <a:chExt cx="2974570" cy="2244888"/>
          </a:xfrm>
        </p:grpSpPr>
        <p:sp>
          <p:nvSpPr>
            <p:cNvPr id="133" name="Retângulo 132">
              <a:extLst>
                <a:ext uri="{FF2B5EF4-FFF2-40B4-BE49-F238E27FC236}">
                  <a16:creationId xmlns:a16="http://schemas.microsoft.com/office/drawing/2014/main" id="{4AD05462-BAF0-D147-B6F3-9D256E4CA3EB}"/>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Colchete Duplo 133">
              <a:extLst>
                <a:ext uri="{FF2B5EF4-FFF2-40B4-BE49-F238E27FC236}">
                  <a16:creationId xmlns:a16="http://schemas.microsoft.com/office/drawing/2014/main" id="{F7E18ED6-FE8C-9144-BEFD-D7C69A9F3E1F}"/>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CaixaDeTexto 134">
              <a:extLst>
                <a:ext uri="{FF2B5EF4-FFF2-40B4-BE49-F238E27FC236}">
                  <a16:creationId xmlns:a16="http://schemas.microsoft.com/office/drawing/2014/main" id="{61ACAE5A-6E5B-EC4D-A3FE-89CF330750AB}"/>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6" name="CaixaDeTexto 135">
              <a:extLst>
                <a:ext uri="{FF2B5EF4-FFF2-40B4-BE49-F238E27FC236}">
                  <a16:creationId xmlns:a16="http://schemas.microsoft.com/office/drawing/2014/main" id="{CB28229E-43F3-0945-BE2B-66ECEF73D6B0}"/>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7" name="CaixaDeTexto 136">
              <a:extLst>
                <a:ext uri="{FF2B5EF4-FFF2-40B4-BE49-F238E27FC236}">
                  <a16:creationId xmlns:a16="http://schemas.microsoft.com/office/drawing/2014/main" id="{AB3F453C-ED7D-634E-A200-3985A74D8583}"/>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8" name="CaixaDeTexto 137">
              <a:extLst>
                <a:ext uri="{FF2B5EF4-FFF2-40B4-BE49-F238E27FC236}">
                  <a16:creationId xmlns:a16="http://schemas.microsoft.com/office/drawing/2014/main" id="{A97E234E-B9D1-6F49-B317-318E52E823AD}"/>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9" name="CaixaDeTexto 138">
              <a:extLst>
                <a:ext uri="{FF2B5EF4-FFF2-40B4-BE49-F238E27FC236}">
                  <a16:creationId xmlns:a16="http://schemas.microsoft.com/office/drawing/2014/main" id="{678286E0-DE65-0840-901E-9702C090279E}"/>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1" name="CaixaDeTexto 160">
              <a:extLst>
                <a:ext uri="{FF2B5EF4-FFF2-40B4-BE49-F238E27FC236}">
                  <a16:creationId xmlns:a16="http://schemas.microsoft.com/office/drawing/2014/main" id="{6FFCBE5F-E291-1244-B212-264DA85C26E9}"/>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62" name="Agrupar 161">
            <a:extLst>
              <a:ext uri="{FF2B5EF4-FFF2-40B4-BE49-F238E27FC236}">
                <a16:creationId xmlns:a16="http://schemas.microsoft.com/office/drawing/2014/main" id="{229F4B1C-B8F2-D443-8371-143A38888C8F}"/>
              </a:ext>
            </a:extLst>
          </p:cNvPr>
          <p:cNvGrpSpPr/>
          <p:nvPr/>
        </p:nvGrpSpPr>
        <p:grpSpPr>
          <a:xfrm>
            <a:off x="8223064" y="1544449"/>
            <a:ext cx="2974570" cy="2244888"/>
            <a:chOff x="453244" y="1838776"/>
            <a:chExt cx="2974570" cy="2244888"/>
          </a:xfrm>
        </p:grpSpPr>
        <p:sp>
          <p:nvSpPr>
            <p:cNvPr id="163" name="Retângulo 162">
              <a:extLst>
                <a:ext uri="{FF2B5EF4-FFF2-40B4-BE49-F238E27FC236}">
                  <a16:creationId xmlns:a16="http://schemas.microsoft.com/office/drawing/2014/main" id="{A0CDBF17-C1C1-6E4C-90C7-9506FD847D2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Colchete Duplo 167">
              <a:extLst>
                <a:ext uri="{FF2B5EF4-FFF2-40B4-BE49-F238E27FC236}">
                  <a16:creationId xmlns:a16="http://schemas.microsoft.com/office/drawing/2014/main" id="{D0DA563A-6146-7D4E-A755-0DFE7AD03DEC}"/>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CaixaDeTexto 168">
              <a:extLst>
                <a:ext uri="{FF2B5EF4-FFF2-40B4-BE49-F238E27FC236}">
                  <a16:creationId xmlns:a16="http://schemas.microsoft.com/office/drawing/2014/main" id="{B800B748-89D7-3D41-A461-5E8804CE1E57}"/>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70" name="CaixaDeTexto 169">
              <a:extLst>
                <a:ext uri="{FF2B5EF4-FFF2-40B4-BE49-F238E27FC236}">
                  <a16:creationId xmlns:a16="http://schemas.microsoft.com/office/drawing/2014/main" id="{8304CB34-F5AE-D246-83BD-CB7C1AA3549E}"/>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1" name="CaixaDeTexto 170">
              <a:extLst>
                <a:ext uri="{FF2B5EF4-FFF2-40B4-BE49-F238E27FC236}">
                  <a16:creationId xmlns:a16="http://schemas.microsoft.com/office/drawing/2014/main" id="{C218BB1A-50F0-004A-8DC2-ED71FECAFE4C}"/>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2" name="CaixaDeTexto 171">
              <a:extLst>
                <a:ext uri="{FF2B5EF4-FFF2-40B4-BE49-F238E27FC236}">
                  <a16:creationId xmlns:a16="http://schemas.microsoft.com/office/drawing/2014/main" id="{A7B63080-BBC7-A34E-9A29-F50DBABC9741}"/>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3" name="CaixaDeTexto 172">
              <a:extLst>
                <a:ext uri="{FF2B5EF4-FFF2-40B4-BE49-F238E27FC236}">
                  <a16:creationId xmlns:a16="http://schemas.microsoft.com/office/drawing/2014/main" id="{D6451417-8B09-3749-ACCF-28A57170BC2E}"/>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4" name="CaixaDeTexto 173">
              <a:extLst>
                <a:ext uri="{FF2B5EF4-FFF2-40B4-BE49-F238E27FC236}">
                  <a16:creationId xmlns:a16="http://schemas.microsoft.com/office/drawing/2014/main" id="{DA72E87C-0197-DF4D-850F-6BA26C36FE97}"/>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INTERNET BANKING</a:t>
            </a:r>
            <a:endParaRPr lang="pt-BR" b="0" dirty="0">
              <a:solidFill>
                <a:schemeClr val="bg1"/>
              </a:solidFill>
              <a:latin typeface="Segoe Pro SemiLight" panose="020B0402040204020203" pitchFamily="34" charset="0"/>
            </a:endParaRP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3390395842"/>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79,0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82,1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118CE7"/>
                          </a:solidFill>
                          <a:effectLst/>
                          <a:latin typeface="Wingdings 3" pitchFamily="2" charset="2"/>
                        </a:rPr>
                        <a:t>p</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1781525" y="5399117"/>
          <a:ext cx="8365014" cy="426720"/>
        </p:xfrm>
        <a:graphic>
          <a:graphicData uri="http://schemas.openxmlformats.org/drawingml/2006/table">
            <a:tbl>
              <a:tblPr firstRow="1" bandRow="1">
                <a:tableStyleId>{5C22544A-7EE6-4342-B048-85BDC9FD1C3A}</a:tableStyleId>
              </a:tblPr>
              <a:tblGrid>
                <a:gridCol w="2691398">
                  <a:extLst>
                    <a:ext uri="{9D8B030D-6E8A-4147-A177-3AD203B41FA5}">
                      <a16:colId xmlns:a16="http://schemas.microsoft.com/office/drawing/2014/main" val="484859596"/>
                    </a:ext>
                  </a:extLst>
                </a:gridCol>
                <a:gridCol w="2885277">
                  <a:extLst>
                    <a:ext uri="{9D8B030D-6E8A-4147-A177-3AD203B41FA5}">
                      <a16:colId xmlns:a16="http://schemas.microsoft.com/office/drawing/2014/main" val="582857333"/>
                    </a:ext>
                  </a:extLst>
                </a:gridCol>
                <a:gridCol w="2788339">
                  <a:extLst>
                    <a:ext uri="{9D8B030D-6E8A-4147-A177-3AD203B41FA5}">
                      <a16:colId xmlns:a16="http://schemas.microsoft.com/office/drawing/2014/main" val="3957641038"/>
                    </a:ext>
                  </a:extLst>
                </a:gridCol>
              </a:tblGrid>
              <a:tr h="370840">
                <a:tc>
                  <a:txBody>
                    <a:bodyPr/>
                    <a:lstStyle/>
                    <a:p>
                      <a:pPr algn="l"/>
                      <a:endParaRPr lang="pt-BR" sz="2800" b="1" i="0" dirty="0">
                        <a:solidFill>
                          <a:schemeClr val="bg1"/>
                        </a:solidFill>
                        <a:highlight>
                          <a:srgbClr val="800000"/>
                        </a:highlight>
                        <a:latin typeface="Segoe UI Symbol" panose="020B0502040204020203" pitchFamily="34" charset="0"/>
                        <a:ea typeface="Segoe UI Symbol" panose="020B0502040204020203" pitchFamily="34" charset="0"/>
                        <a:cs typeface="Segoe UI" panose="020B0502040204020203"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2800" b="1" i="0" dirty="0">
                          <a:solidFill>
                            <a:schemeClr val="bg1"/>
                          </a:solidFill>
                          <a:latin typeface="Segoe UI" panose="020B0502040204020203" pitchFamily="34" charset="0"/>
                          <a:cs typeface="Segoe UI" panose="020B0502040204020203" pitchFamily="34" charset="0"/>
                        </a:rPr>
                        <a:t>    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13%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79" name="Tabela 78">
            <a:extLst>
              <a:ext uri="{FF2B5EF4-FFF2-40B4-BE49-F238E27FC236}">
                <a16:creationId xmlns:a16="http://schemas.microsoft.com/office/drawing/2014/main" id="{0567465E-C00A-5E47-810D-67011770ED92}"/>
              </a:ext>
            </a:extLst>
          </p:cNvPr>
          <p:cNvGraphicFramePr>
            <a:graphicFrameLocks noGrp="1"/>
          </p:cNvGraphicFramePr>
          <p:nvPr>
            <p:extLst>
              <p:ext uri="{D42A27DB-BD31-4B8C-83A1-F6EECF244321}">
                <p14:modId xmlns:p14="http://schemas.microsoft.com/office/powerpoint/2010/main" val="2472484443"/>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9%</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8%</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118CE7"/>
                          </a:solidFill>
                          <a:effectLst/>
                          <a:latin typeface="Wingdings 3" pitchFamily="2" charset="2"/>
                        </a:rPr>
                        <a:t>p</a:t>
                      </a:r>
                      <a:endParaRPr lang="pt-BR" sz="13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pitchFamily="34" charset="0"/>
                        </a:rPr>
                        <a:t>2%</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3353426948"/>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13%</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12%</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118CE7"/>
                          </a:solidFill>
                          <a:effectLst/>
                          <a:latin typeface="Wingdings 3" pitchFamily="2" charset="2"/>
                        </a:rPr>
                        <a:t>p</a:t>
                      </a:r>
                      <a:endParaRPr lang="pt-BR" sz="1300" b="0" i="0" u="none" strike="noStrike" dirty="0">
                        <a:solidFill>
                          <a:srgbClr val="118CE7"/>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pt-BR" sz="1200" b="0" i="0" u="none" strike="noStrike" dirty="0">
                          <a:solidFill>
                            <a:schemeClr val="bg2">
                              <a:lumMod val="75000"/>
                            </a:schemeClr>
                          </a:solidFill>
                          <a:effectLst/>
                          <a:latin typeface="Wingdings" pitchFamily="2" charset="2"/>
                        </a:rPr>
                        <a:t>l</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0%</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79,6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78,0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83,9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pSp>
        <p:nvGrpSpPr>
          <p:cNvPr id="10" name="Agrupar 9">
            <a:extLst>
              <a:ext uri="{FF2B5EF4-FFF2-40B4-BE49-F238E27FC236}">
                <a16:creationId xmlns:a16="http://schemas.microsoft.com/office/drawing/2014/main" id="{3BEADC5D-73FB-5A4F-8402-B88EE030F242}"/>
              </a:ext>
            </a:extLst>
          </p:cNvPr>
          <p:cNvGrpSpPr/>
          <p:nvPr/>
        </p:nvGrpSpPr>
        <p:grpSpPr>
          <a:xfrm>
            <a:off x="4815123" y="3924135"/>
            <a:ext cx="5875464" cy="523220"/>
            <a:chOff x="4815123" y="3924135"/>
            <a:chExt cx="5875464" cy="523220"/>
          </a:xfrm>
        </p:grpSpPr>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449532" cy="523220"/>
              <a:chOff x="4350432" y="3924135"/>
              <a:chExt cx="5449532"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29"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83,6</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85,8</a:t>
                </a:r>
              </a:p>
            </p:txBody>
          </p:sp>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gr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6"/>
            <a:stretch>
              <a:fillRect/>
            </a:stretch>
          </p:blipFill>
          <p:spPr>
            <a:xfrm>
              <a:off x="6794858" y="4032733"/>
              <a:ext cx="382648" cy="382648"/>
            </a:xfrm>
            <a:prstGeom prst="rect">
              <a:avLst/>
            </a:prstGeom>
          </p:spPr>
        </p:pic>
        <p:pic>
          <p:nvPicPr>
            <p:cNvPr id="7" name="Imagem 6" descr="Uma imagem contendo placar, desenho&#10;&#10;Descrição gerada automaticamente">
              <a:extLst>
                <a:ext uri="{FF2B5EF4-FFF2-40B4-BE49-F238E27FC236}">
                  <a16:creationId xmlns:a16="http://schemas.microsoft.com/office/drawing/2014/main" id="{5B82BAEB-2C08-854F-AD8D-81F535E206AE}"/>
                </a:ext>
              </a:extLst>
            </p:cNvPr>
            <p:cNvPicPr>
              <a:picLocks noChangeAspect="1"/>
            </p:cNvPicPr>
            <p:nvPr/>
          </p:nvPicPr>
          <p:blipFill>
            <a:blip r:embed="rId7"/>
            <a:stretch>
              <a:fillRect/>
            </a:stretch>
          </p:blipFill>
          <p:spPr>
            <a:xfrm>
              <a:off x="10307938" y="4032733"/>
              <a:ext cx="382649" cy="382649"/>
            </a:xfrm>
            <a:prstGeom prst="rect">
              <a:avLst/>
            </a:prstGeom>
          </p:spPr>
        </p:pic>
      </p:grpSp>
      <p:sp>
        <p:nvSpPr>
          <p:cNvPr id="90" name="Retângulo 89">
            <a:extLst>
              <a:ext uri="{FF2B5EF4-FFF2-40B4-BE49-F238E27FC236}">
                <a16:creationId xmlns:a16="http://schemas.microsoft.com/office/drawing/2014/main" id="{BE47379F-FE8F-684F-B48E-D7D25C2DD6BF}"/>
              </a:ext>
            </a:extLst>
          </p:cNvPr>
          <p:cNvSpPr/>
          <p:nvPr/>
        </p:nvSpPr>
        <p:spPr>
          <a:xfrm>
            <a:off x="1380725" y="5393348"/>
            <a:ext cx="1832158" cy="430887"/>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Tema não significativo na regressão</a:t>
            </a:r>
            <a:endParaRPr lang="pt-BR" sz="1100" i="1" dirty="0">
              <a:solidFill>
                <a:schemeClr val="bg1"/>
              </a:solidFill>
            </a:endParaRPr>
          </a:p>
        </p:txBody>
      </p:sp>
      <p:grpSp>
        <p:nvGrpSpPr>
          <p:cNvPr id="5" name="Agrupar 4">
            <a:extLst>
              <a:ext uri="{FF2B5EF4-FFF2-40B4-BE49-F238E27FC236}">
                <a16:creationId xmlns:a16="http://schemas.microsoft.com/office/drawing/2014/main" id="{42B8D8C2-16BD-0A46-80FC-FBCE3B9F16C5}"/>
              </a:ext>
            </a:extLst>
          </p:cNvPr>
          <p:cNvGrpSpPr/>
          <p:nvPr/>
        </p:nvGrpSpPr>
        <p:grpSpPr>
          <a:xfrm>
            <a:off x="8351385" y="4849188"/>
            <a:ext cx="2846250" cy="494206"/>
            <a:chOff x="8351385" y="4849188"/>
            <a:chExt cx="2846250" cy="494206"/>
          </a:xfrm>
        </p:grpSpPr>
        <p:sp>
          <p:nvSpPr>
            <p:cNvPr id="67" name="CaixaDeTexto 66">
              <a:extLst>
                <a:ext uri="{FF2B5EF4-FFF2-40B4-BE49-F238E27FC236}">
                  <a16:creationId xmlns:a16="http://schemas.microsoft.com/office/drawing/2014/main" id="{5F5DF7BE-1196-3C43-B017-44A11B199A35}"/>
                </a:ext>
              </a:extLst>
            </p:cNvPr>
            <p:cNvSpPr txBox="1"/>
            <p:nvPr/>
          </p:nvSpPr>
          <p:spPr>
            <a:xfrm>
              <a:off x="8351385" y="4849188"/>
              <a:ext cx="2846250" cy="307777"/>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sp>
          <p:nvSpPr>
            <p:cNvPr id="94" name="Retângulo 93">
              <a:extLst>
                <a:ext uri="{FF2B5EF4-FFF2-40B4-BE49-F238E27FC236}">
                  <a16:creationId xmlns:a16="http://schemas.microsoft.com/office/drawing/2014/main" id="{41F69C1F-17AF-3748-AF14-492FE8908D2C}"/>
                </a:ext>
              </a:extLst>
            </p:cNvPr>
            <p:cNvSpPr/>
            <p:nvPr/>
          </p:nvSpPr>
          <p:spPr>
            <a:xfrm>
              <a:off x="8607425" y="5081784"/>
              <a:ext cx="2334170" cy="261610"/>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(canais digitais – APP e I.B.)</a:t>
              </a:r>
              <a:endParaRPr lang="pt-BR" sz="1100" i="1" dirty="0">
                <a:solidFill>
                  <a:schemeClr val="bg1"/>
                </a:solidFill>
              </a:endParaRPr>
            </a:p>
          </p:txBody>
        </p:sp>
      </p:grpSp>
      <p:grpSp>
        <p:nvGrpSpPr>
          <p:cNvPr id="95" name="Agrupar 94">
            <a:extLst>
              <a:ext uri="{FF2B5EF4-FFF2-40B4-BE49-F238E27FC236}">
                <a16:creationId xmlns:a16="http://schemas.microsoft.com/office/drawing/2014/main" id="{CDBABCF7-6753-4340-A43B-251273E05FE8}"/>
              </a:ext>
            </a:extLst>
          </p:cNvPr>
          <p:cNvGrpSpPr/>
          <p:nvPr/>
        </p:nvGrpSpPr>
        <p:grpSpPr>
          <a:xfrm>
            <a:off x="4427502" y="4841918"/>
            <a:ext cx="3169194" cy="512296"/>
            <a:chOff x="4463127" y="4841918"/>
            <a:chExt cx="3169194" cy="512296"/>
          </a:xfrm>
        </p:grpSpPr>
        <p:sp>
          <p:nvSpPr>
            <p:cNvPr id="96" name="CaixaDeTexto 95">
              <a:extLst>
                <a:ext uri="{FF2B5EF4-FFF2-40B4-BE49-F238E27FC236}">
                  <a16:creationId xmlns:a16="http://schemas.microsoft.com/office/drawing/2014/main" id="{4209EE56-D6E0-F04F-92CA-5DD59975469A}"/>
                </a:ext>
              </a:extLst>
            </p:cNvPr>
            <p:cNvSpPr txBox="1"/>
            <p:nvPr/>
          </p:nvSpPr>
          <p:spPr>
            <a:xfrm>
              <a:off x="4463127" y="4841918"/>
              <a:ext cx="3169194" cy="307777"/>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endParaRPr lang="pt-BR" sz="1400" dirty="0">
                <a:solidFill>
                  <a:schemeClr val="bg1"/>
                </a:solidFill>
                <a:latin typeface="Segoe UI" panose="020B0502040204020203" pitchFamily="34" charset="0"/>
                <a:cs typeface="Segoe UI" panose="020B0502040204020203" pitchFamily="34" charset="0"/>
              </a:endParaRPr>
            </a:p>
          </p:txBody>
        </p:sp>
        <p:sp>
          <p:nvSpPr>
            <p:cNvPr id="98" name="Retângulo 97">
              <a:extLst>
                <a:ext uri="{FF2B5EF4-FFF2-40B4-BE49-F238E27FC236}">
                  <a16:creationId xmlns:a16="http://schemas.microsoft.com/office/drawing/2014/main" id="{D47134C2-2524-B24C-BE0E-ED9C447ED24B}"/>
                </a:ext>
              </a:extLst>
            </p:cNvPr>
            <p:cNvSpPr/>
            <p:nvPr/>
          </p:nvSpPr>
          <p:spPr>
            <a:xfrm>
              <a:off x="4849790" y="5092604"/>
              <a:ext cx="2334170" cy="261610"/>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(canais digitais – APP e I.B.)</a:t>
              </a:r>
              <a:endParaRPr lang="pt-BR" sz="1100" i="1" dirty="0">
                <a:solidFill>
                  <a:schemeClr val="bg1"/>
                </a:solidFill>
              </a:endParaRPr>
            </a:p>
          </p:txBody>
        </p:sp>
      </p:grpSp>
      <p:sp>
        <p:nvSpPr>
          <p:cNvPr id="178" name="Espaço Reservado para Texto 3">
            <a:extLst>
              <a:ext uri="{FF2B5EF4-FFF2-40B4-BE49-F238E27FC236}">
                <a16:creationId xmlns:a16="http://schemas.microsoft.com/office/drawing/2014/main" id="{EF7B7550-D402-2242-847D-A3E87FA00D2D}"/>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179" name="CaixaDeTexto 178">
            <a:extLst>
              <a:ext uri="{FF2B5EF4-FFF2-40B4-BE49-F238E27FC236}">
                <a16:creationId xmlns:a16="http://schemas.microsoft.com/office/drawing/2014/main" id="{5D8CE63B-5642-2849-BB06-34A85DC83E87}"/>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spTree>
    <p:extLst>
      <p:ext uri="{BB962C8B-B14F-4D97-AF65-F5344CB8AC3E}">
        <p14:creationId xmlns:p14="http://schemas.microsoft.com/office/powerpoint/2010/main" val="122880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INTERNET BANKING</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979682147"/>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91,3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92,1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87,9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86,0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90,6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91,7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78,8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pt-BR" sz="1400" b="0" i="0" u="none" strike="noStrike" kern="1200" dirty="0">
                          <a:solidFill>
                            <a:schemeClr val="accent2"/>
                          </a:solidFill>
                          <a:effectLst/>
                          <a:latin typeface="Segoe UI" panose="020B0502040204020203" pitchFamily="34" charset="0"/>
                          <a:ea typeface="+mn-ea"/>
                          <a:cs typeface="+mn-cs"/>
                        </a:rPr>
                        <a:t>89,6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8" name="Espaço Reservado para Texto 3">
            <a:extLst>
              <a:ext uri="{FF2B5EF4-FFF2-40B4-BE49-F238E27FC236}">
                <a16:creationId xmlns:a16="http://schemas.microsoft.com/office/drawing/2014/main" id="{22838E50-7453-6A48-8DAC-D8790FA6DD91}"/>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3" name="Tabela 32">
            <a:extLst>
              <a:ext uri="{FF2B5EF4-FFF2-40B4-BE49-F238E27FC236}">
                <a16:creationId xmlns:a16="http://schemas.microsoft.com/office/drawing/2014/main" id="{2190F4E8-A9FA-D04B-86D3-B3618EBCF137}"/>
              </a:ext>
            </a:extLst>
          </p:cNvPr>
          <p:cNvGraphicFramePr>
            <a:graphicFrameLocks noGrp="1"/>
          </p:cNvGraphicFramePr>
          <p:nvPr>
            <p:extLst>
              <p:ext uri="{D42A27DB-BD31-4B8C-83A1-F6EECF244321}">
                <p14:modId xmlns:p14="http://schemas.microsoft.com/office/powerpoint/2010/main" val="3842443029"/>
              </p:ext>
            </p:extLst>
          </p:nvPr>
        </p:nvGraphicFramePr>
        <p:xfrm>
          <a:off x="448217" y="554799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2,4</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5,1</a:t>
                      </a:r>
                    </a:p>
                  </a:txBody>
                  <a:tcPr marL="4965" marR="4965" marT="4965" marB="0" anchor="ctr">
                    <a:noFill/>
                  </a:tcPr>
                </a:tc>
                <a:tc>
                  <a:txBody>
                    <a:bodyPr/>
                    <a:lstStyle/>
                    <a:p>
                      <a:pPr marL="0" algn="ctr" defTabSz="914400" rtl="0" eaLnBrk="1" fontAlgn="ctr" latinLnBrk="0" hangingPunct="1"/>
                      <a:r>
                        <a:rPr lang="pt-BR" sz="1100" b="0" i="1" u="none" strike="noStrike" kern="1200" dirty="0">
                          <a:solidFill>
                            <a:schemeClr val="accent2"/>
                          </a:solidFill>
                          <a:effectLst/>
                          <a:latin typeface="Segoe UI" panose="020B0502040204020203" pitchFamily="34" charset="0"/>
                          <a:ea typeface="+mn-ea"/>
                          <a:cs typeface="Segoe UI" panose="020B0502040204020203" pitchFamily="34" charset="0"/>
                        </a:rPr>
                        <a:t>8,4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3" name="Agrupar 82">
            <a:extLst>
              <a:ext uri="{FF2B5EF4-FFF2-40B4-BE49-F238E27FC236}">
                <a16:creationId xmlns:a16="http://schemas.microsoft.com/office/drawing/2014/main" id="{2CA4F0D7-36DE-F740-9962-7B7F503A52C3}"/>
              </a:ext>
            </a:extLst>
          </p:cNvPr>
          <p:cNvGrpSpPr/>
          <p:nvPr/>
        </p:nvGrpSpPr>
        <p:grpSpPr>
          <a:xfrm>
            <a:off x="0" y="6064595"/>
            <a:ext cx="12192000" cy="793405"/>
            <a:chOff x="0" y="6064595"/>
            <a:chExt cx="12192000" cy="793405"/>
          </a:xfrm>
        </p:grpSpPr>
        <p:sp>
          <p:nvSpPr>
            <p:cNvPr id="84" name="Retângulo 83">
              <a:extLst>
                <a:ext uri="{FF2B5EF4-FFF2-40B4-BE49-F238E27FC236}">
                  <a16:creationId xmlns:a16="http://schemas.microsoft.com/office/drawing/2014/main" id="{815EF11D-1863-F742-9CE5-2E80229B4672}"/>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 Placeholder 33">
              <a:extLst>
                <a:ext uri="{FF2B5EF4-FFF2-40B4-BE49-F238E27FC236}">
                  <a16:creationId xmlns:a16="http://schemas.microsoft.com/office/drawing/2014/main" id="{0E0AC43A-2A8A-D343-B3EB-A8212360AA93}"/>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6" name="Agrupar 4">
              <a:extLst>
                <a:ext uri="{FF2B5EF4-FFF2-40B4-BE49-F238E27FC236}">
                  <a16:creationId xmlns:a16="http://schemas.microsoft.com/office/drawing/2014/main" id="{4C472879-D25A-1243-B66C-FCF704ACF481}"/>
                </a:ext>
              </a:extLst>
            </p:cNvPr>
            <p:cNvGrpSpPr/>
            <p:nvPr/>
          </p:nvGrpSpPr>
          <p:grpSpPr>
            <a:xfrm>
              <a:off x="6591092" y="6126614"/>
              <a:ext cx="2021906" cy="307777"/>
              <a:chOff x="632939" y="6000804"/>
              <a:chExt cx="2021906" cy="307777"/>
            </a:xfrm>
          </p:grpSpPr>
          <p:grpSp>
            <p:nvGrpSpPr>
              <p:cNvPr id="91" name="Grupo 43">
                <a:extLst>
                  <a:ext uri="{FF2B5EF4-FFF2-40B4-BE49-F238E27FC236}">
                    <a16:creationId xmlns:a16="http://schemas.microsoft.com/office/drawing/2014/main" id="{B9575B7E-F280-184A-9A32-7C296BAB54E3}"/>
                  </a:ext>
                </a:extLst>
              </p:cNvPr>
              <p:cNvGrpSpPr/>
              <p:nvPr/>
            </p:nvGrpSpPr>
            <p:grpSpPr>
              <a:xfrm>
                <a:off x="632939" y="6000804"/>
                <a:ext cx="779179" cy="307777"/>
                <a:chOff x="2916432" y="6375771"/>
                <a:chExt cx="779179" cy="307777"/>
              </a:xfrm>
            </p:grpSpPr>
            <p:sp>
              <p:nvSpPr>
                <p:cNvPr id="98" name="Title 1">
                  <a:extLst>
                    <a:ext uri="{FF2B5EF4-FFF2-40B4-BE49-F238E27FC236}">
                      <a16:creationId xmlns:a16="http://schemas.microsoft.com/office/drawing/2014/main" id="{E47FCF6D-DB54-F249-8D87-40E51201570B}"/>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9" name="Rectangle 24">
                  <a:extLst>
                    <a:ext uri="{FF2B5EF4-FFF2-40B4-BE49-F238E27FC236}">
                      <a16:creationId xmlns:a16="http://schemas.microsoft.com/office/drawing/2014/main" id="{DECC6021-D3EE-A247-8F55-2CE6B7394C90}"/>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2" name="Grupo 47">
                <a:extLst>
                  <a:ext uri="{FF2B5EF4-FFF2-40B4-BE49-F238E27FC236}">
                    <a16:creationId xmlns:a16="http://schemas.microsoft.com/office/drawing/2014/main" id="{5200F711-CC46-C845-8C59-BE057F7ECA53}"/>
                  </a:ext>
                </a:extLst>
              </p:cNvPr>
              <p:cNvGrpSpPr/>
              <p:nvPr/>
            </p:nvGrpSpPr>
            <p:grpSpPr>
              <a:xfrm>
                <a:off x="1306542" y="6000804"/>
                <a:ext cx="739630" cy="307777"/>
                <a:chOff x="3762616" y="6375771"/>
                <a:chExt cx="739630" cy="307777"/>
              </a:xfrm>
            </p:grpSpPr>
            <p:sp>
              <p:nvSpPr>
                <p:cNvPr id="96" name="Rectangle 25">
                  <a:extLst>
                    <a:ext uri="{FF2B5EF4-FFF2-40B4-BE49-F238E27FC236}">
                      <a16:creationId xmlns:a16="http://schemas.microsoft.com/office/drawing/2014/main" id="{9A9E0E16-1747-014A-9960-49E7F014C53B}"/>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7" name="Title 1">
                  <a:extLst>
                    <a:ext uri="{FF2B5EF4-FFF2-40B4-BE49-F238E27FC236}">
                      <a16:creationId xmlns:a16="http://schemas.microsoft.com/office/drawing/2014/main" id="{F2B84F81-2B95-5C49-9C0C-4906CBAC697D}"/>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3" name="Grupo 48">
                <a:extLst>
                  <a:ext uri="{FF2B5EF4-FFF2-40B4-BE49-F238E27FC236}">
                    <a16:creationId xmlns:a16="http://schemas.microsoft.com/office/drawing/2014/main" id="{05DEA7F6-98AA-4941-A33D-360915293B9B}"/>
                  </a:ext>
                </a:extLst>
              </p:cNvPr>
              <p:cNvGrpSpPr/>
              <p:nvPr/>
            </p:nvGrpSpPr>
            <p:grpSpPr>
              <a:xfrm>
                <a:off x="1940566" y="6000804"/>
                <a:ext cx="714279" cy="307777"/>
                <a:chOff x="4590559" y="6375771"/>
                <a:chExt cx="714279" cy="307777"/>
              </a:xfrm>
            </p:grpSpPr>
            <p:sp>
              <p:nvSpPr>
                <p:cNvPr id="94" name="Rectangle 26">
                  <a:extLst>
                    <a:ext uri="{FF2B5EF4-FFF2-40B4-BE49-F238E27FC236}">
                      <a16:creationId xmlns:a16="http://schemas.microsoft.com/office/drawing/2014/main" id="{9703CEC0-BFC3-D348-9879-B26FD6471849}"/>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5" name="Title 1">
                  <a:extLst>
                    <a:ext uri="{FF2B5EF4-FFF2-40B4-BE49-F238E27FC236}">
                      <a16:creationId xmlns:a16="http://schemas.microsoft.com/office/drawing/2014/main" id="{8510157C-1C5F-6941-943F-FB73BC0052B2}"/>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7" name="Agrupar 86">
              <a:extLst>
                <a:ext uri="{FF2B5EF4-FFF2-40B4-BE49-F238E27FC236}">
                  <a16:creationId xmlns:a16="http://schemas.microsoft.com/office/drawing/2014/main" id="{DB8EA6E0-A6D1-6D49-B3D2-1386C5DA9DF8}"/>
                </a:ext>
              </a:extLst>
            </p:cNvPr>
            <p:cNvGrpSpPr/>
            <p:nvPr/>
          </p:nvGrpSpPr>
          <p:grpSpPr>
            <a:xfrm>
              <a:off x="8625676" y="6110177"/>
              <a:ext cx="3312093" cy="479054"/>
              <a:chOff x="8487128" y="6110177"/>
              <a:chExt cx="3312093" cy="479054"/>
            </a:xfrm>
          </p:grpSpPr>
          <p:pic>
            <p:nvPicPr>
              <p:cNvPr id="89" name="Imagem 88">
                <a:extLst>
                  <a:ext uri="{FF2B5EF4-FFF2-40B4-BE49-F238E27FC236}">
                    <a16:creationId xmlns:a16="http://schemas.microsoft.com/office/drawing/2014/main" id="{BC7C5C4C-6424-2246-BCC7-6B0C4D9DB9F7}"/>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0" name="Imagem 89">
                <a:extLst>
                  <a:ext uri="{FF2B5EF4-FFF2-40B4-BE49-F238E27FC236}">
                    <a16:creationId xmlns:a16="http://schemas.microsoft.com/office/drawing/2014/main" id="{E1844385-1422-DC42-BD2C-01F2A43426C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8" name="Text Placeholder 33">
              <a:extLst>
                <a:ext uri="{FF2B5EF4-FFF2-40B4-BE49-F238E27FC236}">
                  <a16:creationId xmlns:a16="http://schemas.microsoft.com/office/drawing/2014/main" id="{44739F5C-105A-D240-9894-F8123C18889F}"/>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1" name="Text Placeholder 33">
            <a:extLst>
              <a:ext uri="{FF2B5EF4-FFF2-40B4-BE49-F238E27FC236}">
                <a16:creationId xmlns:a16="http://schemas.microsoft.com/office/drawing/2014/main" id="{F845480B-B512-B440-B701-05782851744D}"/>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2626277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INTERNET BANKING</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3536155225"/>
              </p:ext>
            </p:extLst>
          </p:nvPr>
        </p:nvGraphicFramePr>
        <p:xfrm>
          <a:off x="452294" y="1879600"/>
          <a:ext cx="10996768" cy="3585663"/>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dirty="0">
                          <a:solidFill>
                            <a:srgbClr val="262626"/>
                          </a:solidFill>
                          <a:effectLst/>
                          <a:latin typeface="Segoe UI" panose="020B0502040204020203" pitchFamily="34" charset="0"/>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38,9%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63" name="Espaço Reservado para Texto 3">
            <a:extLst>
              <a:ext uri="{FF2B5EF4-FFF2-40B4-BE49-F238E27FC236}">
                <a16:creationId xmlns:a16="http://schemas.microsoft.com/office/drawing/2014/main" id="{A6C62A7A-E5C2-A343-9C46-8D63DF007006}"/>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0" name="Tabela 29">
            <a:extLst>
              <a:ext uri="{FF2B5EF4-FFF2-40B4-BE49-F238E27FC236}">
                <a16:creationId xmlns:a16="http://schemas.microsoft.com/office/drawing/2014/main" id="{523A91E9-F15D-0849-85A1-3CDCE7A46F30}"/>
              </a:ext>
            </a:extLst>
          </p:cNvPr>
          <p:cNvGraphicFramePr>
            <a:graphicFrameLocks noGrp="1"/>
          </p:cNvGraphicFramePr>
          <p:nvPr>
            <p:extLst>
              <p:ext uri="{D42A27DB-BD31-4B8C-83A1-F6EECF244321}">
                <p14:modId xmlns:p14="http://schemas.microsoft.com/office/powerpoint/2010/main" val="2756148529"/>
              </p:ext>
            </p:extLst>
          </p:nvPr>
        </p:nvGraphicFramePr>
        <p:xfrm>
          <a:off x="448217" y="554799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2,4</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2,8</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4,4</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3" name="Agrupar 82">
            <a:extLst>
              <a:ext uri="{FF2B5EF4-FFF2-40B4-BE49-F238E27FC236}">
                <a16:creationId xmlns:a16="http://schemas.microsoft.com/office/drawing/2014/main" id="{966B7F42-6C8F-0748-8B21-11F97EBA9097}"/>
              </a:ext>
            </a:extLst>
          </p:cNvPr>
          <p:cNvGrpSpPr/>
          <p:nvPr/>
        </p:nvGrpSpPr>
        <p:grpSpPr>
          <a:xfrm>
            <a:off x="0" y="6064595"/>
            <a:ext cx="12192000" cy="793405"/>
            <a:chOff x="0" y="6064595"/>
            <a:chExt cx="12192000" cy="793405"/>
          </a:xfrm>
        </p:grpSpPr>
        <p:sp>
          <p:nvSpPr>
            <p:cNvPr id="84" name="Retângulo 83">
              <a:extLst>
                <a:ext uri="{FF2B5EF4-FFF2-40B4-BE49-F238E27FC236}">
                  <a16:creationId xmlns:a16="http://schemas.microsoft.com/office/drawing/2014/main" id="{AA92A0C3-469E-1144-9AAA-29F4A20A77E3}"/>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 Placeholder 33">
              <a:extLst>
                <a:ext uri="{FF2B5EF4-FFF2-40B4-BE49-F238E27FC236}">
                  <a16:creationId xmlns:a16="http://schemas.microsoft.com/office/drawing/2014/main" id="{2A993D6F-D6AD-BA4A-92C4-E8C6993D82AE}"/>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6" name="Agrupar 4">
              <a:extLst>
                <a:ext uri="{FF2B5EF4-FFF2-40B4-BE49-F238E27FC236}">
                  <a16:creationId xmlns:a16="http://schemas.microsoft.com/office/drawing/2014/main" id="{952A55E8-1457-A740-8B6F-0FABFC67A967}"/>
                </a:ext>
              </a:extLst>
            </p:cNvPr>
            <p:cNvGrpSpPr/>
            <p:nvPr/>
          </p:nvGrpSpPr>
          <p:grpSpPr>
            <a:xfrm>
              <a:off x="6591092" y="6126614"/>
              <a:ext cx="2021906" cy="307777"/>
              <a:chOff x="632939" y="6000804"/>
              <a:chExt cx="2021906" cy="307777"/>
            </a:xfrm>
          </p:grpSpPr>
          <p:grpSp>
            <p:nvGrpSpPr>
              <p:cNvPr id="91" name="Grupo 43">
                <a:extLst>
                  <a:ext uri="{FF2B5EF4-FFF2-40B4-BE49-F238E27FC236}">
                    <a16:creationId xmlns:a16="http://schemas.microsoft.com/office/drawing/2014/main" id="{76D241CF-4C20-D545-9912-3FD90B3F647D}"/>
                  </a:ext>
                </a:extLst>
              </p:cNvPr>
              <p:cNvGrpSpPr/>
              <p:nvPr/>
            </p:nvGrpSpPr>
            <p:grpSpPr>
              <a:xfrm>
                <a:off x="632939" y="6000804"/>
                <a:ext cx="779179" cy="307777"/>
                <a:chOff x="2916432" y="6375771"/>
                <a:chExt cx="779179" cy="307777"/>
              </a:xfrm>
            </p:grpSpPr>
            <p:sp>
              <p:nvSpPr>
                <p:cNvPr id="98" name="Title 1">
                  <a:extLst>
                    <a:ext uri="{FF2B5EF4-FFF2-40B4-BE49-F238E27FC236}">
                      <a16:creationId xmlns:a16="http://schemas.microsoft.com/office/drawing/2014/main" id="{F0AE2524-57D4-DE49-B50E-9395B899AB99}"/>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9" name="Rectangle 24">
                  <a:extLst>
                    <a:ext uri="{FF2B5EF4-FFF2-40B4-BE49-F238E27FC236}">
                      <a16:creationId xmlns:a16="http://schemas.microsoft.com/office/drawing/2014/main" id="{BA6CBC1C-1EEB-7144-8300-D9E38E80B16E}"/>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2" name="Grupo 47">
                <a:extLst>
                  <a:ext uri="{FF2B5EF4-FFF2-40B4-BE49-F238E27FC236}">
                    <a16:creationId xmlns:a16="http://schemas.microsoft.com/office/drawing/2014/main" id="{F6BE6FE3-1329-B449-9EB8-F864B3193E63}"/>
                  </a:ext>
                </a:extLst>
              </p:cNvPr>
              <p:cNvGrpSpPr/>
              <p:nvPr/>
            </p:nvGrpSpPr>
            <p:grpSpPr>
              <a:xfrm>
                <a:off x="1306542" y="6000804"/>
                <a:ext cx="739630" cy="307777"/>
                <a:chOff x="3762616" y="6375771"/>
                <a:chExt cx="739630" cy="307777"/>
              </a:xfrm>
            </p:grpSpPr>
            <p:sp>
              <p:nvSpPr>
                <p:cNvPr id="96" name="Rectangle 25">
                  <a:extLst>
                    <a:ext uri="{FF2B5EF4-FFF2-40B4-BE49-F238E27FC236}">
                      <a16:creationId xmlns:a16="http://schemas.microsoft.com/office/drawing/2014/main" id="{4A5963DC-7D6E-F54C-9603-6A8B8BE020ED}"/>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7" name="Title 1">
                  <a:extLst>
                    <a:ext uri="{FF2B5EF4-FFF2-40B4-BE49-F238E27FC236}">
                      <a16:creationId xmlns:a16="http://schemas.microsoft.com/office/drawing/2014/main" id="{04DAA57C-92EB-C64A-97C4-F11C3B0BFBD7}"/>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3" name="Grupo 48">
                <a:extLst>
                  <a:ext uri="{FF2B5EF4-FFF2-40B4-BE49-F238E27FC236}">
                    <a16:creationId xmlns:a16="http://schemas.microsoft.com/office/drawing/2014/main" id="{04236AF2-5F04-FE4C-8BD6-3535EF493FA5}"/>
                  </a:ext>
                </a:extLst>
              </p:cNvPr>
              <p:cNvGrpSpPr/>
              <p:nvPr/>
            </p:nvGrpSpPr>
            <p:grpSpPr>
              <a:xfrm>
                <a:off x="1940566" y="6000804"/>
                <a:ext cx="714279" cy="307777"/>
                <a:chOff x="4590559" y="6375771"/>
                <a:chExt cx="714279" cy="307777"/>
              </a:xfrm>
            </p:grpSpPr>
            <p:sp>
              <p:nvSpPr>
                <p:cNvPr id="94" name="Rectangle 26">
                  <a:extLst>
                    <a:ext uri="{FF2B5EF4-FFF2-40B4-BE49-F238E27FC236}">
                      <a16:creationId xmlns:a16="http://schemas.microsoft.com/office/drawing/2014/main" id="{B783039E-8688-6948-98C3-0541AA1B265F}"/>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5" name="Title 1">
                  <a:extLst>
                    <a:ext uri="{FF2B5EF4-FFF2-40B4-BE49-F238E27FC236}">
                      <a16:creationId xmlns:a16="http://schemas.microsoft.com/office/drawing/2014/main" id="{B7724CB0-D7F5-7943-8331-FE87EA4DBFAE}"/>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7" name="Agrupar 86">
              <a:extLst>
                <a:ext uri="{FF2B5EF4-FFF2-40B4-BE49-F238E27FC236}">
                  <a16:creationId xmlns:a16="http://schemas.microsoft.com/office/drawing/2014/main" id="{AE0BD8EC-3C9F-A646-ABA4-ECE153A263E7}"/>
                </a:ext>
              </a:extLst>
            </p:cNvPr>
            <p:cNvGrpSpPr/>
            <p:nvPr/>
          </p:nvGrpSpPr>
          <p:grpSpPr>
            <a:xfrm>
              <a:off x="8625676" y="6110177"/>
              <a:ext cx="3312093" cy="479054"/>
              <a:chOff x="8487128" y="6110177"/>
              <a:chExt cx="3312093" cy="479054"/>
            </a:xfrm>
          </p:grpSpPr>
          <p:pic>
            <p:nvPicPr>
              <p:cNvPr id="89" name="Imagem 88">
                <a:extLst>
                  <a:ext uri="{FF2B5EF4-FFF2-40B4-BE49-F238E27FC236}">
                    <a16:creationId xmlns:a16="http://schemas.microsoft.com/office/drawing/2014/main" id="{46F4625E-A36D-6D4F-9510-587ADF8AB328}"/>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0" name="Imagem 89">
                <a:extLst>
                  <a:ext uri="{FF2B5EF4-FFF2-40B4-BE49-F238E27FC236}">
                    <a16:creationId xmlns:a16="http://schemas.microsoft.com/office/drawing/2014/main" id="{D0C698D0-1DE2-D145-8543-E0186CD2C81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8" name="Text Placeholder 33">
              <a:extLst>
                <a:ext uri="{FF2B5EF4-FFF2-40B4-BE49-F238E27FC236}">
                  <a16:creationId xmlns:a16="http://schemas.microsoft.com/office/drawing/2014/main" id="{2B415AC0-DDF5-6B4A-805A-55A3705DF312}"/>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1" name="Text Placeholder 33">
            <a:extLst>
              <a:ext uri="{FF2B5EF4-FFF2-40B4-BE49-F238E27FC236}">
                <a16:creationId xmlns:a16="http://schemas.microsoft.com/office/drawing/2014/main" id="{C4D62A27-4357-5949-93E4-3C15F02B8C85}"/>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3492846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INTERNET BANKING</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695641"/>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55127759"/>
              </p:ext>
            </p:extLst>
          </p:nvPr>
        </p:nvGraphicFramePr>
        <p:xfrm>
          <a:off x="503975" y="1278521"/>
          <a:ext cx="11277189" cy="425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828619">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828000">
                  <a:extLst>
                    <a:ext uri="{9D8B030D-6E8A-4147-A177-3AD203B41FA5}">
                      <a16:colId xmlns:a16="http://schemas.microsoft.com/office/drawing/2014/main" val="1473867245"/>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828000">
                  <a:extLst>
                    <a:ext uri="{9D8B030D-6E8A-4147-A177-3AD203B41FA5}">
                      <a16:colId xmlns:a16="http://schemas.microsoft.com/office/drawing/2014/main" val="3461397170"/>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Facilidade para instalação e configuração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83,8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86,4</a:t>
                      </a:r>
                      <a:endParaRPr lang="pt-BR" sz="1300" b="0" i="0" u="none" strike="noStrike" dirty="0">
                        <a:solidFill>
                          <a:srgbClr val="ED7D31"/>
                        </a:solidFill>
                        <a:effectLst/>
                        <a:latin typeface="Segoe UI" panose="020B0502040204020203"/>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85,9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85,6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82,8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Diversidade de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82,1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84,7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Facilidade para alteração de limites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73,5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74,5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77,4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67,4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74,5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72,6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Facilidade para desbloqueio de senha de acesso, quando necessário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76,0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76,2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78,6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-33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70,8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76,0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86,7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85,4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mn-ea"/>
                          <a:cs typeface="+mn-cs"/>
                        </a:rPr>
                        <a:t>N/D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88,9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90,8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86,6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540000">
                <a:tc>
                  <a:txBody>
                    <a:bodyPr/>
                    <a:lstStyle/>
                    <a:p>
                      <a:pPr marL="0" algn="l" defTabSz="914400" rtl="0" eaLnBrk="1" fontAlgn="ctr" latinLnBrk="0" hangingPunct="1"/>
                      <a:r>
                        <a:rPr lang="pt-BR" sz="1300" b="0" i="0" u="none" strike="noStrike" kern="1200" dirty="0">
                          <a:solidFill>
                            <a:srgbClr val="262626"/>
                          </a:solidFill>
                          <a:effectLst/>
                          <a:latin typeface="Segoe UI" panose="020B0502040204020203" pitchFamily="34" charset="0"/>
                          <a:ea typeface="+mn-ea"/>
                          <a:cs typeface="+mn-cs"/>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80,6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10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85,0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76,8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0" name="Agrupar 69">
            <a:extLst>
              <a:ext uri="{FF2B5EF4-FFF2-40B4-BE49-F238E27FC236}">
                <a16:creationId xmlns:a16="http://schemas.microsoft.com/office/drawing/2014/main" id="{366BD4D1-0865-0940-BCCB-D4C8C562D293}"/>
              </a:ext>
            </a:extLst>
          </p:cNvPr>
          <p:cNvGrpSpPr/>
          <p:nvPr/>
        </p:nvGrpSpPr>
        <p:grpSpPr>
          <a:xfrm>
            <a:off x="9904716" y="936086"/>
            <a:ext cx="1973433" cy="308294"/>
            <a:chOff x="9157111" y="-514377"/>
            <a:chExt cx="1973433" cy="308294"/>
          </a:xfrm>
        </p:grpSpPr>
        <p:grpSp>
          <p:nvGrpSpPr>
            <p:cNvPr id="71" name="Agrupar 70">
              <a:extLst>
                <a:ext uri="{FF2B5EF4-FFF2-40B4-BE49-F238E27FC236}">
                  <a16:creationId xmlns:a16="http://schemas.microsoft.com/office/drawing/2014/main" id="{AA194AFC-A36D-4E4D-B14C-EB0ED0604A16}"/>
                </a:ext>
              </a:extLst>
            </p:cNvPr>
            <p:cNvGrpSpPr/>
            <p:nvPr/>
          </p:nvGrpSpPr>
          <p:grpSpPr>
            <a:xfrm>
              <a:off x="9157111" y="-514377"/>
              <a:ext cx="957382" cy="307777"/>
              <a:chOff x="9157111" y="401174"/>
              <a:chExt cx="957382" cy="307777"/>
            </a:xfrm>
          </p:grpSpPr>
          <p:sp>
            <p:nvSpPr>
              <p:cNvPr id="75" name="Retângulo 74">
                <a:extLst>
                  <a:ext uri="{FF2B5EF4-FFF2-40B4-BE49-F238E27FC236}">
                    <a16:creationId xmlns:a16="http://schemas.microsoft.com/office/drawing/2014/main" id="{C639BE04-5400-0342-A57A-D590C49808C2}"/>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75">
                <a:extLst>
                  <a:ext uri="{FF2B5EF4-FFF2-40B4-BE49-F238E27FC236}">
                    <a16:creationId xmlns:a16="http://schemas.microsoft.com/office/drawing/2014/main" id="{CE5FF4AB-6F4B-E04A-BD1B-C940698C7CD4}"/>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Agrupar 71">
              <a:extLst>
                <a:ext uri="{FF2B5EF4-FFF2-40B4-BE49-F238E27FC236}">
                  <a16:creationId xmlns:a16="http://schemas.microsoft.com/office/drawing/2014/main" id="{06B9E203-484E-4B4E-B49F-640225B5DAC0}"/>
                </a:ext>
              </a:extLst>
            </p:cNvPr>
            <p:cNvGrpSpPr/>
            <p:nvPr/>
          </p:nvGrpSpPr>
          <p:grpSpPr>
            <a:xfrm>
              <a:off x="10173162" y="-513860"/>
              <a:ext cx="957382" cy="307777"/>
              <a:chOff x="9157111" y="705974"/>
              <a:chExt cx="957382" cy="307777"/>
            </a:xfrm>
          </p:grpSpPr>
          <p:sp>
            <p:nvSpPr>
              <p:cNvPr id="73" name="Retângulo 72">
                <a:extLst>
                  <a:ext uri="{FF2B5EF4-FFF2-40B4-BE49-F238E27FC236}">
                    <a16:creationId xmlns:a16="http://schemas.microsoft.com/office/drawing/2014/main" id="{2DE9A5EA-188D-7E4F-9049-F3A9306D83EA}"/>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73">
                <a:extLst>
                  <a:ext uri="{FF2B5EF4-FFF2-40B4-BE49-F238E27FC236}">
                    <a16:creationId xmlns:a16="http://schemas.microsoft.com/office/drawing/2014/main" id="{DA71CA4E-0792-F445-BDD0-74C808D94B5C}"/>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7" name="Espaço Reservado para Texto 3">
            <a:extLst>
              <a:ext uri="{FF2B5EF4-FFF2-40B4-BE49-F238E27FC236}">
                <a16:creationId xmlns:a16="http://schemas.microsoft.com/office/drawing/2014/main" id="{5416786A-28D7-704C-A937-8772F980788B}"/>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4" name="Tabela 53">
            <a:extLst>
              <a:ext uri="{FF2B5EF4-FFF2-40B4-BE49-F238E27FC236}">
                <a16:creationId xmlns:a16="http://schemas.microsoft.com/office/drawing/2014/main" id="{0132F7A0-9258-4B49-9072-D1AC2E3071DB}"/>
              </a:ext>
            </a:extLst>
          </p:cNvPr>
          <p:cNvGraphicFramePr>
            <a:graphicFrameLocks noGrp="1"/>
          </p:cNvGraphicFramePr>
          <p:nvPr>
            <p:extLst>
              <p:ext uri="{D42A27DB-BD31-4B8C-83A1-F6EECF244321}">
                <p14:modId xmlns:p14="http://schemas.microsoft.com/office/powerpoint/2010/main" val="1611199008"/>
              </p:ext>
            </p:extLst>
          </p:nvPr>
        </p:nvGraphicFramePr>
        <p:xfrm>
          <a:off x="505832" y="5604362"/>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2,4</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7,0</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6,1</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8,8</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8,9</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9,4</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3,6</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00" name="Agrupar 99">
            <a:extLst>
              <a:ext uri="{FF2B5EF4-FFF2-40B4-BE49-F238E27FC236}">
                <a16:creationId xmlns:a16="http://schemas.microsoft.com/office/drawing/2014/main" id="{DF6AE304-7DD9-5D4F-8F26-4DD3E67003B7}"/>
              </a:ext>
            </a:extLst>
          </p:cNvPr>
          <p:cNvGrpSpPr/>
          <p:nvPr/>
        </p:nvGrpSpPr>
        <p:grpSpPr>
          <a:xfrm>
            <a:off x="0" y="6064595"/>
            <a:ext cx="12192000" cy="793405"/>
            <a:chOff x="0" y="6064595"/>
            <a:chExt cx="12192000" cy="793405"/>
          </a:xfrm>
        </p:grpSpPr>
        <p:sp>
          <p:nvSpPr>
            <p:cNvPr id="101" name="Retângulo 100">
              <a:extLst>
                <a:ext uri="{FF2B5EF4-FFF2-40B4-BE49-F238E27FC236}">
                  <a16:creationId xmlns:a16="http://schemas.microsoft.com/office/drawing/2014/main" id="{F2E95194-04AD-BA4B-AAF6-03D4BE7F21E3}"/>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Text Placeholder 33">
              <a:extLst>
                <a:ext uri="{FF2B5EF4-FFF2-40B4-BE49-F238E27FC236}">
                  <a16:creationId xmlns:a16="http://schemas.microsoft.com/office/drawing/2014/main" id="{A9F05512-7ACC-9543-8C77-298819AE1833}"/>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3" name="Agrupar 4">
              <a:extLst>
                <a:ext uri="{FF2B5EF4-FFF2-40B4-BE49-F238E27FC236}">
                  <a16:creationId xmlns:a16="http://schemas.microsoft.com/office/drawing/2014/main" id="{BD0D0BAE-DFAF-0140-ADAB-15D68A8DDB2A}"/>
                </a:ext>
              </a:extLst>
            </p:cNvPr>
            <p:cNvGrpSpPr/>
            <p:nvPr/>
          </p:nvGrpSpPr>
          <p:grpSpPr>
            <a:xfrm>
              <a:off x="6591092" y="6126614"/>
              <a:ext cx="2021906" cy="307777"/>
              <a:chOff x="632939" y="6000804"/>
              <a:chExt cx="2021906" cy="307777"/>
            </a:xfrm>
          </p:grpSpPr>
          <p:grpSp>
            <p:nvGrpSpPr>
              <p:cNvPr id="108" name="Grupo 43">
                <a:extLst>
                  <a:ext uri="{FF2B5EF4-FFF2-40B4-BE49-F238E27FC236}">
                    <a16:creationId xmlns:a16="http://schemas.microsoft.com/office/drawing/2014/main" id="{E70C7C34-AFB5-8449-B1D3-030800E528A9}"/>
                  </a:ext>
                </a:extLst>
              </p:cNvPr>
              <p:cNvGrpSpPr/>
              <p:nvPr/>
            </p:nvGrpSpPr>
            <p:grpSpPr>
              <a:xfrm>
                <a:off x="632939" y="6000804"/>
                <a:ext cx="779179" cy="307777"/>
                <a:chOff x="2916432" y="6375771"/>
                <a:chExt cx="779179" cy="307777"/>
              </a:xfrm>
            </p:grpSpPr>
            <p:sp>
              <p:nvSpPr>
                <p:cNvPr id="115" name="Title 1">
                  <a:extLst>
                    <a:ext uri="{FF2B5EF4-FFF2-40B4-BE49-F238E27FC236}">
                      <a16:creationId xmlns:a16="http://schemas.microsoft.com/office/drawing/2014/main" id="{D7F1E8FC-11E7-EA48-8338-9EFE580B561E}"/>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6" name="Rectangle 24">
                  <a:extLst>
                    <a:ext uri="{FF2B5EF4-FFF2-40B4-BE49-F238E27FC236}">
                      <a16:creationId xmlns:a16="http://schemas.microsoft.com/office/drawing/2014/main" id="{277A5DF2-847A-3242-BDD8-68440370CA8E}"/>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09" name="Grupo 47">
                <a:extLst>
                  <a:ext uri="{FF2B5EF4-FFF2-40B4-BE49-F238E27FC236}">
                    <a16:creationId xmlns:a16="http://schemas.microsoft.com/office/drawing/2014/main" id="{C1695FD1-7F07-5341-AE2D-E95E7ABB7351}"/>
                  </a:ext>
                </a:extLst>
              </p:cNvPr>
              <p:cNvGrpSpPr/>
              <p:nvPr/>
            </p:nvGrpSpPr>
            <p:grpSpPr>
              <a:xfrm>
                <a:off x="1306542" y="6000804"/>
                <a:ext cx="739630" cy="307777"/>
                <a:chOff x="3762616" y="6375771"/>
                <a:chExt cx="739630" cy="307777"/>
              </a:xfrm>
            </p:grpSpPr>
            <p:sp>
              <p:nvSpPr>
                <p:cNvPr id="113" name="Rectangle 25">
                  <a:extLst>
                    <a:ext uri="{FF2B5EF4-FFF2-40B4-BE49-F238E27FC236}">
                      <a16:creationId xmlns:a16="http://schemas.microsoft.com/office/drawing/2014/main" id="{60EF7AD8-1AFB-6C46-AE1E-B26BA13F2F5B}"/>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4" name="Title 1">
                  <a:extLst>
                    <a:ext uri="{FF2B5EF4-FFF2-40B4-BE49-F238E27FC236}">
                      <a16:creationId xmlns:a16="http://schemas.microsoft.com/office/drawing/2014/main" id="{EC8761A2-BE11-2446-A18D-C6FBE0539E59}"/>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0" name="Grupo 48">
                <a:extLst>
                  <a:ext uri="{FF2B5EF4-FFF2-40B4-BE49-F238E27FC236}">
                    <a16:creationId xmlns:a16="http://schemas.microsoft.com/office/drawing/2014/main" id="{268E2442-7227-554A-A4FB-850189689075}"/>
                  </a:ext>
                </a:extLst>
              </p:cNvPr>
              <p:cNvGrpSpPr/>
              <p:nvPr/>
            </p:nvGrpSpPr>
            <p:grpSpPr>
              <a:xfrm>
                <a:off x="1940566" y="6000804"/>
                <a:ext cx="714279" cy="307777"/>
                <a:chOff x="4590559" y="6375771"/>
                <a:chExt cx="714279" cy="307777"/>
              </a:xfrm>
            </p:grpSpPr>
            <p:sp>
              <p:nvSpPr>
                <p:cNvPr id="111" name="Rectangle 26">
                  <a:extLst>
                    <a:ext uri="{FF2B5EF4-FFF2-40B4-BE49-F238E27FC236}">
                      <a16:creationId xmlns:a16="http://schemas.microsoft.com/office/drawing/2014/main" id="{14402A6A-7EE9-274F-9E76-CD934111C5EF}"/>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2" name="Title 1">
                  <a:extLst>
                    <a:ext uri="{FF2B5EF4-FFF2-40B4-BE49-F238E27FC236}">
                      <a16:creationId xmlns:a16="http://schemas.microsoft.com/office/drawing/2014/main" id="{FFE2D649-40D7-3C40-AEF0-32846D071CA9}"/>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4" name="Agrupar 103">
              <a:extLst>
                <a:ext uri="{FF2B5EF4-FFF2-40B4-BE49-F238E27FC236}">
                  <a16:creationId xmlns:a16="http://schemas.microsoft.com/office/drawing/2014/main" id="{658BAB2D-A4D5-6B4F-A965-E457F50B13F6}"/>
                </a:ext>
              </a:extLst>
            </p:cNvPr>
            <p:cNvGrpSpPr/>
            <p:nvPr/>
          </p:nvGrpSpPr>
          <p:grpSpPr>
            <a:xfrm>
              <a:off x="8625676" y="6110177"/>
              <a:ext cx="3312093" cy="479054"/>
              <a:chOff x="8487128" y="6110177"/>
              <a:chExt cx="3312093" cy="479054"/>
            </a:xfrm>
          </p:grpSpPr>
          <p:pic>
            <p:nvPicPr>
              <p:cNvPr id="106" name="Imagem 105">
                <a:extLst>
                  <a:ext uri="{FF2B5EF4-FFF2-40B4-BE49-F238E27FC236}">
                    <a16:creationId xmlns:a16="http://schemas.microsoft.com/office/drawing/2014/main" id="{BE9E110F-C5A7-8740-A0EE-975D66B0811A}"/>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7" name="Imagem 106">
                <a:extLst>
                  <a:ext uri="{FF2B5EF4-FFF2-40B4-BE49-F238E27FC236}">
                    <a16:creationId xmlns:a16="http://schemas.microsoft.com/office/drawing/2014/main" id="{0062F302-6D58-3F44-A11F-A2F7050D8C6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5" name="Text Placeholder 33">
              <a:extLst>
                <a:ext uri="{FF2B5EF4-FFF2-40B4-BE49-F238E27FC236}">
                  <a16:creationId xmlns:a16="http://schemas.microsoft.com/office/drawing/2014/main" id="{75AC7C80-1455-8E46-A4D3-94D07D61046F}"/>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2848266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7" name="Imagem 66">
            <a:extLst>
              <a:ext uri="{FF2B5EF4-FFF2-40B4-BE49-F238E27FC236}">
                <a16:creationId xmlns:a16="http://schemas.microsoft.com/office/drawing/2014/main" id="{198A500E-4078-B741-8FDA-E430BCF88AA8}"/>
              </a:ext>
            </a:extLst>
          </p:cNvPr>
          <p:cNvPicPr>
            <a:picLocks noChangeAspect="1"/>
          </p:cNvPicPr>
          <p:nvPr/>
        </p:nvPicPr>
        <p:blipFill rotWithShape="1">
          <a:blip r:embed="rId3">
            <a:alphaModFix amt="15000"/>
          </a:blip>
          <a:srcRect l="31755" r="30280"/>
          <a:stretch/>
        </p:blipFill>
        <p:spPr>
          <a:xfrm>
            <a:off x="-24860" y="0"/>
            <a:ext cx="3907063"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INTERNET BANKING</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5844" y="3201607"/>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79,0</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2" name="Retângulo 81">
            <a:extLst>
              <a:ext uri="{FF2B5EF4-FFF2-40B4-BE49-F238E27FC236}">
                <a16:creationId xmlns:a16="http://schemas.microsoft.com/office/drawing/2014/main" id="{F5180E32-E086-F744-AD19-9A89B6EFAC9F}"/>
              </a:ext>
            </a:extLst>
          </p:cNvPr>
          <p:cNvSpPr/>
          <p:nvPr/>
        </p:nvSpPr>
        <p:spPr>
          <a:xfrm>
            <a:off x="11415295" y="3178179"/>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82,1</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0" name="CaixaDeTexto 39">
            <a:extLst>
              <a:ext uri="{FF2B5EF4-FFF2-40B4-BE49-F238E27FC236}">
                <a16:creationId xmlns:a16="http://schemas.microsoft.com/office/drawing/2014/main" id="{AE70103C-28D8-494C-8140-C6CF8EE2712D}"/>
              </a:ext>
            </a:extLst>
          </p:cNvPr>
          <p:cNvSpPr txBox="1"/>
          <p:nvPr/>
        </p:nvSpPr>
        <p:spPr>
          <a:xfrm>
            <a:off x="444575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INTERNET BANKING</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INTERNET BANKING</a:t>
            </a:r>
          </a:p>
        </p:txBody>
      </p:sp>
      <p:grpSp>
        <p:nvGrpSpPr>
          <p:cNvPr id="123" name="Agrupar 122">
            <a:extLst>
              <a:ext uri="{FF2B5EF4-FFF2-40B4-BE49-F238E27FC236}">
                <a16:creationId xmlns:a16="http://schemas.microsoft.com/office/drawing/2014/main" id="{BFA06638-7D6B-7D4E-A09E-D97C64A8824B}"/>
              </a:ext>
            </a:extLst>
          </p:cNvPr>
          <p:cNvGrpSpPr/>
          <p:nvPr/>
        </p:nvGrpSpPr>
        <p:grpSpPr>
          <a:xfrm>
            <a:off x="6062627" y="2891985"/>
            <a:ext cx="1008154" cy="1527452"/>
            <a:chOff x="2095745" y="2891985"/>
            <a:chExt cx="1008154" cy="1434705"/>
          </a:xfrm>
        </p:grpSpPr>
        <p:cxnSp>
          <p:nvCxnSpPr>
            <p:cNvPr id="124" name="Conector Reto 123">
              <a:extLst>
                <a:ext uri="{FF2B5EF4-FFF2-40B4-BE49-F238E27FC236}">
                  <a16:creationId xmlns:a16="http://schemas.microsoft.com/office/drawing/2014/main" id="{45A634AB-EBF3-D345-8533-EB72E4AD590F}"/>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Conector Reto 124">
              <a:extLst>
                <a:ext uri="{FF2B5EF4-FFF2-40B4-BE49-F238E27FC236}">
                  <a16:creationId xmlns:a16="http://schemas.microsoft.com/office/drawing/2014/main" id="{6E7256B0-2F78-6440-A4E4-C15409B49699}"/>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ector Reto 125">
              <a:extLst>
                <a:ext uri="{FF2B5EF4-FFF2-40B4-BE49-F238E27FC236}">
                  <a16:creationId xmlns:a16="http://schemas.microsoft.com/office/drawing/2014/main" id="{3F556E6A-71DD-EF4D-A9AD-73949794A92E}"/>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7" name="Agrupar 126">
            <a:extLst>
              <a:ext uri="{FF2B5EF4-FFF2-40B4-BE49-F238E27FC236}">
                <a16:creationId xmlns:a16="http://schemas.microsoft.com/office/drawing/2014/main" id="{CDC42A3B-7B5E-4841-B05D-1D470B1AD153}"/>
              </a:ext>
            </a:extLst>
          </p:cNvPr>
          <p:cNvGrpSpPr/>
          <p:nvPr/>
        </p:nvGrpSpPr>
        <p:grpSpPr>
          <a:xfrm>
            <a:off x="9962274" y="2891985"/>
            <a:ext cx="1035048" cy="1527452"/>
            <a:chOff x="2095745" y="2891985"/>
            <a:chExt cx="1035048" cy="1434705"/>
          </a:xfrm>
        </p:grpSpPr>
        <p:cxnSp>
          <p:nvCxnSpPr>
            <p:cNvPr id="128" name="Conector Reto 127">
              <a:extLst>
                <a:ext uri="{FF2B5EF4-FFF2-40B4-BE49-F238E27FC236}">
                  <a16:creationId xmlns:a16="http://schemas.microsoft.com/office/drawing/2014/main" id="{ADC2D461-4DC2-A645-8ABB-0AEAE2A8F140}"/>
                </a:ext>
              </a:extLst>
            </p:cNvPr>
            <p:cNvCxnSpPr/>
            <p:nvPr/>
          </p:nvCxnSpPr>
          <p:spPr>
            <a:xfrm>
              <a:off x="3130793"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ector Reto 128">
              <a:extLst>
                <a:ext uri="{FF2B5EF4-FFF2-40B4-BE49-F238E27FC236}">
                  <a16:creationId xmlns:a16="http://schemas.microsoft.com/office/drawing/2014/main" id="{DD598E8E-5E79-2245-AD9F-5D17C8727E80}"/>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Conector Reto 129">
              <a:extLst>
                <a:ext uri="{FF2B5EF4-FFF2-40B4-BE49-F238E27FC236}">
                  <a16:creationId xmlns:a16="http://schemas.microsoft.com/office/drawing/2014/main" id="{A667E0F0-A4B9-DE4E-BB76-E849467BEDEC}"/>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CaixaDeTexto 26">
            <a:extLst>
              <a:ext uri="{FF2B5EF4-FFF2-40B4-BE49-F238E27FC236}">
                <a16:creationId xmlns:a16="http://schemas.microsoft.com/office/drawing/2014/main" id="{F97D31A2-107A-AA4C-BB13-F72515D554BF}"/>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2" name="CaixaDeTexto 26">
            <a:extLst>
              <a:ext uri="{FF2B5EF4-FFF2-40B4-BE49-F238E27FC236}">
                <a16:creationId xmlns:a16="http://schemas.microsoft.com/office/drawing/2014/main" id="{335D5B90-D808-5E45-801C-3F6A40FF47A2}"/>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3" name="CaixaDeTexto 52">
            <a:extLst>
              <a:ext uri="{FF2B5EF4-FFF2-40B4-BE49-F238E27FC236}">
                <a16:creationId xmlns:a16="http://schemas.microsoft.com/office/drawing/2014/main" id="{C24476DA-DEE1-5641-BD9D-7C33032EFFC3}"/>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4" name="CaixaDeTexto 53">
            <a:extLst>
              <a:ext uri="{FF2B5EF4-FFF2-40B4-BE49-F238E27FC236}">
                <a16:creationId xmlns:a16="http://schemas.microsoft.com/office/drawing/2014/main" id="{EA41B836-C5B0-044A-8F53-F2A1A2459B42}"/>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graphicFrame>
        <p:nvGraphicFramePr>
          <p:cNvPr id="59" name="Tabela 58">
            <a:extLst>
              <a:ext uri="{FF2B5EF4-FFF2-40B4-BE49-F238E27FC236}">
                <a16:creationId xmlns:a16="http://schemas.microsoft.com/office/drawing/2014/main" id="{8390398A-EE54-D949-983F-F5A92F5B1404}"/>
              </a:ext>
            </a:extLst>
          </p:cNvPr>
          <p:cNvGraphicFramePr>
            <a:graphicFrameLocks noGrp="1"/>
          </p:cNvGraphicFramePr>
          <p:nvPr>
            <p:extLst>
              <p:ext uri="{D42A27DB-BD31-4B8C-83A1-F6EECF244321}">
                <p14:modId xmlns:p14="http://schemas.microsoft.com/office/powerpoint/2010/main" val="4013997746"/>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60" name="Tabela 59">
            <a:extLst>
              <a:ext uri="{FF2B5EF4-FFF2-40B4-BE49-F238E27FC236}">
                <a16:creationId xmlns:a16="http://schemas.microsoft.com/office/drawing/2014/main" id="{0F524560-1817-B642-9E2A-3B4DA30814A9}"/>
              </a:ext>
            </a:extLst>
          </p:cNvPr>
          <p:cNvGraphicFramePr>
            <a:graphicFrameLocks noGrp="1"/>
          </p:cNvGraphicFramePr>
          <p:nvPr>
            <p:extLst>
              <p:ext uri="{D42A27DB-BD31-4B8C-83A1-F6EECF244321}">
                <p14:modId xmlns:p14="http://schemas.microsoft.com/office/powerpoint/2010/main" val="910728878"/>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8" name="Espaço Reservado para Texto 3">
            <a:extLst>
              <a:ext uri="{FF2B5EF4-FFF2-40B4-BE49-F238E27FC236}">
                <a16:creationId xmlns:a16="http://schemas.microsoft.com/office/drawing/2014/main" id="{6D610F18-18F4-A74E-B997-3C1652339BD3}"/>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99" name="Gráfico 98">
            <a:extLst>
              <a:ext uri="{FF2B5EF4-FFF2-40B4-BE49-F238E27FC236}">
                <a16:creationId xmlns:a16="http://schemas.microsoft.com/office/drawing/2014/main" id="{CCDB3668-9571-524D-A376-66AF25242948}"/>
              </a:ext>
            </a:extLst>
          </p:cNvPr>
          <p:cNvGraphicFramePr>
            <a:graphicFrameLocks/>
          </p:cNvGraphicFramePr>
          <p:nvPr>
            <p:extLst>
              <p:ext uri="{D42A27DB-BD31-4B8C-83A1-F6EECF244321}">
                <p14:modId xmlns:p14="http://schemas.microsoft.com/office/powerpoint/2010/main" val="1219720994"/>
              </p:ext>
            </p:extLst>
          </p:nvPr>
        </p:nvGraphicFramePr>
        <p:xfrm>
          <a:off x="4140283" y="2705463"/>
          <a:ext cx="3332706" cy="20489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0" name="Gráfico 99">
            <a:extLst>
              <a:ext uri="{FF2B5EF4-FFF2-40B4-BE49-F238E27FC236}">
                <a16:creationId xmlns:a16="http://schemas.microsoft.com/office/drawing/2014/main" id="{49C1EE7A-BDA6-274C-9A85-4CFB67FB1A34}"/>
              </a:ext>
            </a:extLst>
          </p:cNvPr>
          <p:cNvGraphicFramePr>
            <a:graphicFrameLocks/>
          </p:cNvGraphicFramePr>
          <p:nvPr>
            <p:extLst>
              <p:ext uri="{D42A27DB-BD31-4B8C-83A1-F6EECF244321}">
                <p14:modId xmlns:p14="http://schemas.microsoft.com/office/powerpoint/2010/main" val="55356996"/>
              </p:ext>
            </p:extLst>
          </p:nvPr>
        </p:nvGraphicFramePr>
        <p:xfrm>
          <a:off x="8068039" y="2705463"/>
          <a:ext cx="3332706" cy="2048952"/>
        </p:xfrm>
        <a:graphic>
          <a:graphicData uri="http://schemas.openxmlformats.org/drawingml/2006/chart">
            <c:chart xmlns:c="http://schemas.openxmlformats.org/drawingml/2006/chart" xmlns:r="http://schemas.openxmlformats.org/officeDocument/2006/relationships" r:id="rId5"/>
          </a:graphicData>
        </a:graphic>
      </p:graphicFrame>
      <p:pic>
        <p:nvPicPr>
          <p:cNvPr id="101" name="Imagem 11" descr="MARCA BB.JPG">
            <a:extLst>
              <a:ext uri="{FF2B5EF4-FFF2-40B4-BE49-F238E27FC236}">
                <a16:creationId xmlns:a16="http://schemas.microsoft.com/office/drawing/2014/main" id="{B5F48FF3-A5AD-BD47-85AA-31715F82FE09}"/>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2062937" y="1735640"/>
            <a:ext cx="278158" cy="284436"/>
          </a:xfrm>
          <a:prstGeom prst="rect">
            <a:avLst/>
          </a:prstGeom>
        </p:spPr>
      </p:pic>
      <p:sp>
        <p:nvSpPr>
          <p:cNvPr id="105" name="Retângulo 104">
            <a:extLst>
              <a:ext uri="{FF2B5EF4-FFF2-40B4-BE49-F238E27FC236}">
                <a16:creationId xmlns:a16="http://schemas.microsoft.com/office/drawing/2014/main" id="{72D9D5D2-C43E-584D-87A8-E59D18172CBD}"/>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Retângulo Arredondado 105">
            <a:extLst>
              <a:ext uri="{FF2B5EF4-FFF2-40B4-BE49-F238E27FC236}">
                <a16:creationId xmlns:a16="http://schemas.microsoft.com/office/drawing/2014/main" id="{FC640D5F-8936-064A-BBC5-A303717181A1}"/>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Colchete Duplo 106">
            <a:extLst>
              <a:ext uri="{FF2B5EF4-FFF2-40B4-BE49-F238E27FC236}">
                <a16:creationId xmlns:a16="http://schemas.microsoft.com/office/drawing/2014/main" id="{6FDA7245-1968-B94D-8428-E7F9CB9045C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8" name="CaixaDeTexto 26">
            <a:extLst>
              <a:ext uri="{FF2B5EF4-FFF2-40B4-BE49-F238E27FC236}">
                <a16:creationId xmlns:a16="http://schemas.microsoft.com/office/drawing/2014/main" id="{7946787A-B67A-0F43-8B68-782531B5ECDC}"/>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9" name="Retângulo 108">
            <a:extLst>
              <a:ext uri="{FF2B5EF4-FFF2-40B4-BE49-F238E27FC236}">
                <a16:creationId xmlns:a16="http://schemas.microsoft.com/office/drawing/2014/main" id="{68BDB5D5-BEAF-EF42-A669-DA037FBCD189}"/>
              </a:ext>
            </a:extLst>
          </p:cNvPr>
          <p:cNvSpPr/>
          <p:nvPr/>
        </p:nvSpPr>
        <p:spPr>
          <a:xfrm>
            <a:off x="3656177" y="3194145"/>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79,6</a:t>
            </a:r>
          </a:p>
        </p:txBody>
      </p:sp>
      <p:sp>
        <p:nvSpPr>
          <p:cNvPr id="116" name="CaixaDeTexto 115">
            <a:extLst>
              <a:ext uri="{FF2B5EF4-FFF2-40B4-BE49-F238E27FC236}">
                <a16:creationId xmlns:a16="http://schemas.microsoft.com/office/drawing/2014/main" id="{554D9792-183E-8445-9675-10974D50601E}"/>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INTERNET BANKING</a:t>
            </a:r>
          </a:p>
        </p:txBody>
      </p:sp>
      <p:sp>
        <p:nvSpPr>
          <p:cNvPr id="55" name="CaixaDeTexto 26">
            <a:extLst>
              <a:ext uri="{FF2B5EF4-FFF2-40B4-BE49-F238E27FC236}">
                <a16:creationId xmlns:a16="http://schemas.microsoft.com/office/drawing/2014/main" id="{C7EE8D44-53C0-5D43-9CD1-8AEC98A5271B}"/>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7" name="CaixaDeTexto 56">
            <a:extLst>
              <a:ext uri="{FF2B5EF4-FFF2-40B4-BE49-F238E27FC236}">
                <a16:creationId xmlns:a16="http://schemas.microsoft.com/office/drawing/2014/main" id="{CBC9F2B4-2AC8-8845-868D-DF37DE6E8C5B}"/>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8" name="Tabela 57">
            <a:extLst>
              <a:ext uri="{FF2B5EF4-FFF2-40B4-BE49-F238E27FC236}">
                <a16:creationId xmlns:a16="http://schemas.microsoft.com/office/drawing/2014/main" id="{720761A0-D024-6047-9AC0-49278F6AA127}"/>
              </a:ext>
            </a:extLst>
          </p:cNvPr>
          <p:cNvGraphicFramePr>
            <a:graphicFrameLocks noGrp="1"/>
          </p:cNvGraphicFramePr>
          <p:nvPr>
            <p:extLst>
              <p:ext uri="{D42A27DB-BD31-4B8C-83A1-F6EECF244321}">
                <p14:modId xmlns:p14="http://schemas.microsoft.com/office/powerpoint/2010/main" val="105594548"/>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12" name="Agrupar 111">
            <a:extLst>
              <a:ext uri="{FF2B5EF4-FFF2-40B4-BE49-F238E27FC236}">
                <a16:creationId xmlns:a16="http://schemas.microsoft.com/office/drawing/2014/main" id="{828E44E0-FDB4-B046-8E62-815FBB8FE6EF}"/>
              </a:ext>
            </a:extLst>
          </p:cNvPr>
          <p:cNvGrpSpPr/>
          <p:nvPr/>
        </p:nvGrpSpPr>
        <p:grpSpPr>
          <a:xfrm>
            <a:off x="2109192" y="2905432"/>
            <a:ext cx="1015985" cy="1563740"/>
            <a:chOff x="2074467" y="2905432"/>
            <a:chExt cx="1015985" cy="1563740"/>
          </a:xfrm>
        </p:grpSpPr>
        <p:cxnSp>
          <p:nvCxnSpPr>
            <p:cNvPr id="113" name="Conector Reto 112">
              <a:extLst>
                <a:ext uri="{FF2B5EF4-FFF2-40B4-BE49-F238E27FC236}">
                  <a16:creationId xmlns:a16="http://schemas.microsoft.com/office/drawing/2014/main" id="{AB8D8112-A717-6547-979F-04D8A4A551F8}"/>
                </a:ext>
              </a:extLst>
            </p:cNvPr>
            <p:cNvCxnSpPr/>
            <p:nvPr/>
          </p:nvCxnSpPr>
          <p:spPr>
            <a:xfrm>
              <a:off x="3090452"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ector Reto 113">
              <a:extLst>
                <a:ext uri="{FF2B5EF4-FFF2-40B4-BE49-F238E27FC236}">
                  <a16:creationId xmlns:a16="http://schemas.microsoft.com/office/drawing/2014/main" id="{B400B075-31C1-8C43-BF30-C075AFB3B5AC}"/>
                </a:ext>
              </a:extLst>
            </p:cNvPr>
            <p:cNvCxnSpPr/>
            <p:nvPr/>
          </p:nvCxnSpPr>
          <p:spPr>
            <a:xfrm>
              <a:off x="2584807"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id="{FE7AE81F-B057-9F4A-B294-F436D8240307}"/>
                </a:ext>
              </a:extLst>
            </p:cNvPr>
            <p:cNvCxnSpPr/>
            <p:nvPr/>
          </p:nvCxnSpPr>
          <p:spPr>
            <a:xfrm>
              <a:off x="2074467"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98" name="Gráfico 97">
            <a:extLst>
              <a:ext uri="{FF2B5EF4-FFF2-40B4-BE49-F238E27FC236}">
                <a16:creationId xmlns:a16="http://schemas.microsoft.com/office/drawing/2014/main" id="{6DAF081A-5A3F-CE4B-B030-10123316F44C}"/>
              </a:ext>
            </a:extLst>
          </p:cNvPr>
          <p:cNvGraphicFramePr>
            <a:graphicFrameLocks/>
          </p:cNvGraphicFramePr>
          <p:nvPr>
            <p:extLst>
              <p:ext uri="{D42A27DB-BD31-4B8C-83A1-F6EECF244321}">
                <p14:modId xmlns:p14="http://schemas.microsoft.com/office/powerpoint/2010/main" val="949881754"/>
              </p:ext>
            </p:extLst>
          </p:nvPr>
        </p:nvGraphicFramePr>
        <p:xfrm>
          <a:off x="189378" y="2705463"/>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4" name="Text Placeholder 33">
            <a:extLst>
              <a:ext uri="{FF2B5EF4-FFF2-40B4-BE49-F238E27FC236}">
                <a16:creationId xmlns:a16="http://schemas.microsoft.com/office/drawing/2014/main" id="{A6038B1A-74B1-9B48-84C8-C50DF202F247}"/>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5" name="Agrupar 4">
            <a:extLst>
              <a:ext uri="{FF2B5EF4-FFF2-40B4-BE49-F238E27FC236}">
                <a16:creationId xmlns:a16="http://schemas.microsoft.com/office/drawing/2014/main" id="{5A113B3E-01B5-9847-AF95-B1EDFFC098F5}"/>
              </a:ext>
            </a:extLst>
          </p:cNvPr>
          <p:cNvGrpSpPr/>
          <p:nvPr/>
        </p:nvGrpSpPr>
        <p:grpSpPr>
          <a:xfrm>
            <a:off x="168535" y="6452541"/>
            <a:ext cx="2033481" cy="307777"/>
            <a:chOff x="632939" y="6000804"/>
            <a:chExt cx="2033481" cy="307777"/>
          </a:xfrm>
        </p:grpSpPr>
        <p:grpSp>
          <p:nvGrpSpPr>
            <p:cNvPr id="66" name="Grupo 43">
              <a:extLst>
                <a:ext uri="{FF2B5EF4-FFF2-40B4-BE49-F238E27FC236}">
                  <a16:creationId xmlns:a16="http://schemas.microsoft.com/office/drawing/2014/main" id="{40C72CB3-40A6-D048-9E69-61E9DD7079B9}"/>
                </a:ext>
              </a:extLst>
            </p:cNvPr>
            <p:cNvGrpSpPr/>
            <p:nvPr/>
          </p:nvGrpSpPr>
          <p:grpSpPr>
            <a:xfrm>
              <a:off x="632939" y="6000804"/>
              <a:ext cx="779179" cy="307777"/>
              <a:chOff x="2916432" y="6375771"/>
              <a:chExt cx="779179" cy="307777"/>
            </a:xfrm>
          </p:grpSpPr>
          <p:sp>
            <p:nvSpPr>
              <p:cNvPr id="84" name="Title 1">
                <a:extLst>
                  <a:ext uri="{FF2B5EF4-FFF2-40B4-BE49-F238E27FC236}">
                    <a16:creationId xmlns:a16="http://schemas.microsoft.com/office/drawing/2014/main" id="{8B1A5003-ABB6-4645-8F24-433F979EB1BC}"/>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5" name="Rectangle 24">
                <a:extLst>
                  <a:ext uri="{FF2B5EF4-FFF2-40B4-BE49-F238E27FC236}">
                    <a16:creationId xmlns:a16="http://schemas.microsoft.com/office/drawing/2014/main" id="{6F3B3205-6AF5-6042-B7BF-07C5810DE86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8" name="Grupo 47">
              <a:extLst>
                <a:ext uri="{FF2B5EF4-FFF2-40B4-BE49-F238E27FC236}">
                  <a16:creationId xmlns:a16="http://schemas.microsoft.com/office/drawing/2014/main" id="{33287753-40AF-CD46-B225-79F597BD552D}"/>
                </a:ext>
              </a:extLst>
            </p:cNvPr>
            <p:cNvGrpSpPr/>
            <p:nvPr/>
          </p:nvGrpSpPr>
          <p:grpSpPr>
            <a:xfrm>
              <a:off x="1306542" y="6000804"/>
              <a:ext cx="739630" cy="307777"/>
              <a:chOff x="3762616" y="6375771"/>
              <a:chExt cx="739630" cy="307777"/>
            </a:xfrm>
          </p:grpSpPr>
          <p:sp>
            <p:nvSpPr>
              <p:cNvPr id="76" name="Rectangle 25">
                <a:extLst>
                  <a:ext uri="{FF2B5EF4-FFF2-40B4-BE49-F238E27FC236}">
                    <a16:creationId xmlns:a16="http://schemas.microsoft.com/office/drawing/2014/main" id="{7BB555FA-D58D-4F4B-8381-A04C70A323F4}"/>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7" name="Title 1">
                <a:extLst>
                  <a:ext uri="{FF2B5EF4-FFF2-40B4-BE49-F238E27FC236}">
                    <a16:creationId xmlns:a16="http://schemas.microsoft.com/office/drawing/2014/main" id="{52134C0E-B252-E842-839B-FDEE049B1798}"/>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73" name="Grupo 48">
              <a:extLst>
                <a:ext uri="{FF2B5EF4-FFF2-40B4-BE49-F238E27FC236}">
                  <a16:creationId xmlns:a16="http://schemas.microsoft.com/office/drawing/2014/main" id="{4B028C6F-DBE2-A149-AED4-D65BF46F7358}"/>
                </a:ext>
              </a:extLst>
            </p:cNvPr>
            <p:cNvGrpSpPr/>
            <p:nvPr/>
          </p:nvGrpSpPr>
          <p:grpSpPr>
            <a:xfrm>
              <a:off x="1963716" y="6000804"/>
              <a:ext cx="702704" cy="307777"/>
              <a:chOff x="4613709" y="6375771"/>
              <a:chExt cx="702704" cy="307777"/>
            </a:xfrm>
          </p:grpSpPr>
          <p:sp>
            <p:nvSpPr>
              <p:cNvPr id="74" name="Rectangle 26">
                <a:extLst>
                  <a:ext uri="{FF2B5EF4-FFF2-40B4-BE49-F238E27FC236}">
                    <a16:creationId xmlns:a16="http://schemas.microsoft.com/office/drawing/2014/main" id="{8001ECD9-B4E5-F647-800E-9221DE8470B9}"/>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5" name="Title 1">
                <a:extLst>
                  <a:ext uri="{FF2B5EF4-FFF2-40B4-BE49-F238E27FC236}">
                    <a16:creationId xmlns:a16="http://schemas.microsoft.com/office/drawing/2014/main" id="{9B8E3DB5-1CB9-E544-9934-E797F4F417F8}"/>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23238543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8" name="Agrupar 77">
            <a:extLst>
              <a:ext uri="{FF2B5EF4-FFF2-40B4-BE49-F238E27FC236}">
                <a16:creationId xmlns:a16="http://schemas.microsoft.com/office/drawing/2014/main" id="{F815702F-9277-C748-898C-EE4DBD70E439}"/>
              </a:ext>
            </a:extLst>
          </p:cNvPr>
          <p:cNvGrpSpPr/>
          <p:nvPr/>
        </p:nvGrpSpPr>
        <p:grpSpPr>
          <a:xfrm>
            <a:off x="5874877" y="1297747"/>
            <a:ext cx="1525185" cy="2549903"/>
            <a:chOff x="9831241" y="1311603"/>
            <a:chExt cx="1525185" cy="2549903"/>
          </a:xfrm>
        </p:grpSpPr>
        <p:sp>
          <p:nvSpPr>
            <p:cNvPr id="79" name="Colchete Duplo 78">
              <a:extLst>
                <a:ext uri="{FF2B5EF4-FFF2-40B4-BE49-F238E27FC236}">
                  <a16:creationId xmlns:a16="http://schemas.microsoft.com/office/drawing/2014/main" id="{4ACDDB44-87E9-6F44-BF24-F4857E423848}"/>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0" name="Conector Reto 79">
              <a:extLst>
                <a:ext uri="{FF2B5EF4-FFF2-40B4-BE49-F238E27FC236}">
                  <a16:creationId xmlns:a16="http://schemas.microsoft.com/office/drawing/2014/main" id="{06B6C58E-6B5C-6D49-B8DD-22294933CCDD}"/>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Conector Reto 80">
              <a:extLst>
                <a:ext uri="{FF2B5EF4-FFF2-40B4-BE49-F238E27FC236}">
                  <a16:creationId xmlns:a16="http://schemas.microsoft.com/office/drawing/2014/main" id="{E426A2C2-DCE4-3149-B921-7C0B82E2F3D0}"/>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1A9EA411-C573-8642-A506-D136A98660FC}"/>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3" name="Agrupar 82">
            <a:extLst>
              <a:ext uri="{FF2B5EF4-FFF2-40B4-BE49-F238E27FC236}">
                <a16:creationId xmlns:a16="http://schemas.microsoft.com/office/drawing/2014/main" id="{B757DE36-27B9-EC48-8265-12752688C272}"/>
              </a:ext>
            </a:extLst>
          </p:cNvPr>
          <p:cNvGrpSpPr/>
          <p:nvPr/>
        </p:nvGrpSpPr>
        <p:grpSpPr>
          <a:xfrm>
            <a:off x="9831241" y="1311603"/>
            <a:ext cx="1525185" cy="2549903"/>
            <a:chOff x="9831241" y="1311603"/>
            <a:chExt cx="1525185" cy="2549903"/>
          </a:xfrm>
        </p:grpSpPr>
        <p:sp>
          <p:nvSpPr>
            <p:cNvPr id="84" name="Colchete Duplo 83">
              <a:extLst>
                <a:ext uri="{FF2B5EF4-FFF2-40B4-BE49-F238E27FC236}">
                  <a16:creationId xmlns:a16="http://schemas.microsoft.com/office/drawing/2014/main" id="{D04576A6-E2A7-2B4D-967A-E4967DD71A6E}"/>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5" name="Conector Reto 84">
              <a:extLst>
                <a:ext uri="{FF2B5EF4-FFF2-40B4-BE49-F238E27FC236}">
                  <a16:creationId xmlns:a16="http://schemas.microsoft.com/office/drawing/2014/main" id="{845E434C-2715-A742-B74C-F29449C48B68}"/>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D6416351-4205-5949-8359-BEF30F47B59B}"/>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C3243E5F-A580-D440-BE28-640A50427AAE}"/>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Agrupar 89">
            <a:extLst>
              <a:ext uri="{FF2B5EF4-FFF2-40B4-BE49-F238E27FC236}">
                <a16:creationId xmlns:a16="http://schemas.microsoft.com/office/drawing/2014/main" id="{9D8A732D-C666-4E41-97D3-46BCBB3203DB}"/>
              </a:ext>
            </a:extLst>
          </p:cNvPr>
          <p:cNvGrpSpPr/>
          <p:nvPr/>
        </p:nvGrpSpPr>
        <p:grpSpPr>
          <a:xfrm>
            <a:off x="5874877" y="3919924"/>
            <a:ext cx="1525185" cy="2549903"/>
            <a:chOff x="9831241" y="1311603"/>
            <a:chExt cx="1525185" cy="2549903"/>
          </a:xfrm>
        </p:grpSpPr>
        <p:sp>
          <p:nvSpPr>
            <p:cNvPr id="91" name="Colchete Duplo 90">
              <a:extLst>
                <a:ext uri="{FF2B5EF4-FFF2-40B4-BE49-F238E27FC236}">
                  <a16:creationId xmlns:a16="http://schemas.microsoft.com/office/drawing/2014/main" id="{881CC3CF-335B-B648-A122-C4182660F165}"/>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3" name="Conector Reto 92">
              <a:extLst>
                <a:ext uri="{FF2B5EF4-FFF2-40B4-BE49-F238E27FC236}">
                  <a16:creationId xmlns:a16="http://schemas.microsoft.com/office/drawing/2014/main" id="{3CDBDB3B-6AB4-7243-9C19-87B5869EEF14}"/>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2F59D4E3-17AF-B04E-9647-C274CE16FA2D}"/>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BA09A74D-59E6-A44E-AC8C-3309D1EFB41D}"/>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Agrupar 96">
            <a:extLst>
              <a:ext uri="{FF2B5EF4-FFF2-40B4-BE49-F238E27FC236}">
                <a16:creationId xmlns:a16="http://schemas.microsoft.com/office/drawing/2014/main" id="{D6F12E1C-759C-EA4C-824E-1600615E4249}"/>
              </a:ext>
            </a:extLst>
          </p:cNvPr>
          <p:cNvGrpSpPr/>
          <p:nvPr/>
        </p:nvGrpSpPr>
        <p:grpSpPr>
          <a:xfrm>
            <a:off x="9831241" y="3933780"/>
            <a:ext cx="1525185" cy="2549903"/>
            <a:chOff x="9831241" y="1311603"/>
            <a:chExt cx="1525185" cy="2549903"/>
          </a:xfrm>
        </p:grpSpPr>
        <p:sp>
          <p:nvSpPr>
            <p:cNvPr id="98" name="Colchete Duplo 97">
              <a:extLst>
                <a:ext uri="{FF2B5EF4-FFF2-40B4-BE49-F238E27FC236}">
                  <a16:creationId xmlns:a16="http://schemas.microsoft.com/office/drawing/2014/main" id="{07454D75-8151-074B-80F6-5C143B4CD643}"/>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9" name="Conector Reto 98">
              <a:extLst>
                <a:ext uri="{FF2B5EF4-FFF2-40B4-BE49-F238E27FC236}">
                  <a16:creationId xmlns:a16="http://schemas.microsoft.com/office/drawing/2014/main" id="{40F1E72D-9111-CD48-BC8D-480F0A52ECEF}"/>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5DA03A62-B60E-8840-9B4C-810E3CA861DF}"/>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4AEF780B-7406-2E41-AA45-EBBEFFA71E79}"/>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7208121E-A19F-0C40-9F34-C792CEE4973C}"/>
              </a:ext>
            </a:extLst>
          </p:cNvPr>
          <p:cNvPicPr>
            <a:picLocks noChangeAspect="1"/>
          </p:cNvPicPr>
          <p:nvPr/>
        </p:nvPicPr>
        <p:blipFill rotWithShape="1">
          <a:blip r:embed="rId3">
            <a:alphaModFix amt="15000"/>
          </a:blip>
          <a:srcRect l="31755" r="30280"/>
          <a:stretch/>
        </p:blipFill>
        <p:spPr>
          <a:xfrm>
            <a:off x="-24860" y="0"/>
            <a:ext cx="3907063"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INTERNET BANKING</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062937" y="1735640"/>
            <a:ext cx="278158" cy="284436"/>
          </a:xfrm>
          <a:prstGeom prst="rect">
            <a:avLst/>
          </a:prstGeom>
        </p:spPr>
      </p:pic>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1986032"/>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83,8</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400" dirty="0"/>
                  <a:t> </a:t>
                </a:r>
                <a:endParaRPr lang="en-US" sz="1400" b="1" dirty="0">
                  <a:solidFill>
                    <a:schemeClr val="bg1"/>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88" name="Agrupar 187">
            <a:extLst>
              <a:ext uri="{FF2B5EF4-FFF2-40B4-BE49-F238E27FC236}">
                <a16:creationId xmlns:a16="http://schemas.microsoft.com/office/drawing/2014/main" id="{95415DCF-EDC3-DF44-9173-3850AAA2893F}"/>
              </a:ext>
            </a:extLst>
          </p:cNvPr>
          <p:cNvGrpSpPr/>
          <p:nvPr/>
        </p:nvGrpSpPr>
        <p:grpSpPr>
          <a:xfrm>
            <a:off x="11348103" y="3937237"/>
            <a:ext cx="701992" cy="2549903"/>
            <a:chOff x="11348103" y="1311603"/>
            <a:chExt cx="701992" cy="2549903"/>
          </a:xfrm>
        </p:grpSpPr>
        <p:sp>
          <p:nvSpPr>
            <p:cNvPr id="189" name="Retângulo Arredondado 188">
              <a:extLst>
                <a:ext uri="{FF2B5EF4-FFF2-40B4-BE49-F238E27FC236}">
                  <a16:creationId xmlns:a16="http://schemas.microsoft.com/office/drawing/2014/main" id="{88122E52-4484-514C-B7CA-54CD3EB47BB5}"/>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1" name="Retângulo 190">
              <a:extLst>
                <a:ext uri="{FF2B5EF4-FFF2-40B4-BE49-F238E27FC236}">
                  <a16:creationId xmlns:a16="http://schemas.microsoft.com/office/drawing/2014/main" id="{9BFE3F28-8873-8D46-9E13-B6755CF06B9B}"/>
                </a:ext>
              </a:extLst>
            </p:cNvPr>
            <p:cNvSpPr/>
            <p:nvPr/>
          </p:nvSpPr>
          <p:spPr>
            <a:xfrm>
              <a:off x="11441330" y="2189391"/>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76,0</a:t>
              </a:r>
            </a:p>
          </p:txBody>
        </p:sp>
        <p:sp>
          <p:nvSpPr>
            <p:cNvPr id="192" name="CaixaDeTexto 191">
              <a:extLst>
                <a:ext uri="{FF2B5EF4-FFF2-40B4-BE49-F238E27FC236}">
                  <a16:creationId xmlns:a16="http://schemas.microsoft.com/office/drawing/2014/main" id="{AA076FBA-2ECD-9646-9455-4FBD535744BF}"/>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400" dirty="0">
                  <a:solidFill>
                    <a:schemeClr val="bg1"/>
                  </a:solidFill>
                </a:rPr>
                <a:t> </a:t>
              </a:r>
              <a:endParaRPr lang="en-US" sz="1400" b="1" dirty="0">
                <a:solidFill>
                  <a:schemeClr val="bg1"/>
                </a:solidFill>
                <a:ea typeface="Wingdings 3" charset="2"/>
                <a:cs typeface="Segoe UI" panose="020B0502040204020203" pitchFamily="34" charset="0"/>
              </a:endParaRP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196181"/>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77,9</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400" dirty="0"/>
                  <a:t> </a:t>
                </a:r>
                <a:endParaRPr lang="en-US" sz="14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1978355"/>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83,3</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400" dirty="0">
                  <a:solidFill>
                    <a:schemeClr val="bg1"/>
                  </a:solidFill>
                </a:rPr>
                <a:t> </a:t>
              </a:r>
              <a:endParaRPr lang="en-US" sz="1400" b="1" dirty="0">
                <a:solidFill>
                  <a:schemeClr val="bg1"/>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na solução de problemas: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utilização:</a:t>
            </a:r>
          </a:p>
        </p:txBody>
      </p:sp>
      <p:sp>
        <p:nvSpPr>
          <p:cNvPr id="94" name="CaixaDeTexto 93">
            <a:extLst>
              <a:ext uri="{FF2B5EF4-FFF2-40B4-BE49-F238E27FC236}">
                <a16:creationId xmlns:a16="http://schemas.microsoft.com/office/drawing/2014/main" id="{2E379C24-A6E5-324B-A704-4746705CD028}"/>
              </a:ext>
            </a:extLst>
          </p:cNvPr>
          <p:cNvSpPr txBox="1"/>
          <p:nvPr/>
        </p:nvSpPr>
        <p:spPr>
          <a:xfrm>
            <a:off x="8172953"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para desbloqueio de senha de acesso:</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para instalação e configuração:</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grpSp>
        <p:nvGrpSpPr>
          <p:cNvPr id="102" name="Agrupar 101">
            <a:extLst>
              <a:ext uri="{FF2B5EF4-FFF2-40B4-BE49-F238E27FC236}">
                <a16:creationId xmlns:a16="http://schemas.microsoft.com/office/drawing/2014/main" id="{A38A86C0-831A-8E4F-9967-F6E0AAA9CCA0}"/>
              </a:ext>
            </a:extLst>
          </p:cNvPr>
          <p:cNvGrpSpPr/>
          <p:nvPr/>
        </p:nvGrpSpPr>
        <p:grpSpPr>
          <a:xfrm>
            <a:off x="5460561" y="6549797"/>
            <a:ext cx="4524015" cy="261610"/>
            <a:chOff x="5436811" y="6549797"/>
            <a:chExt cx="4524015" cy="261610"/>
          </a:xfrm>
        </p:grpSpPr>
        <p:grpSp>
          <p:nvGrpSpPr>
            <p:cNvPr id="103" name="Agrupar 102">
              <a:extLst>
                <a:ext uri="{FF2B5EF4-FFF2-40B4-BE49-F238E27FC236}">
                  <a16:creationId xmlns:a16="http://schemas.microsoft.com/office/drawing/2014/main" id="{826A6EE2-9F46-0E46-AB44-8F77BCF0656F}"/>
                </a:ext>
              </a:extLst>
            </p:cNvPr>
            <p:cNvGrpSpPr/>
            <p:nvPr/>
          </p:nvGrpSpPr>
          <p:grpSpPr>
            <a:xfrm>
              <a:off x="5436811" y="6549797"/>
              <a:ext cx="2716900" cy="261610"/>
              <a:chOff x="5436811" y="6549797"/>
              <a:chExt cx="2716900" cy="261610"/>
            </a:xfrm>
          </p:grpSpPr>
          <p:cxnSp>
            <p:nvCxnSpPr>
              <p:cNvPr id="114" name="Conector Reto 113">
                <a:extLst>
                  <a:ext uri="{FF2B5EF4-FFF2-40B4-BE49-F238E27FC236}">
                    <a16:creationId xmlns:a16="http://schemas.microsoft.com/office/drawing/2014/main" id="{7CE67AE1-BF52-5643-B844-E55987B464EF}"/>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5" name="Retângulo 114">
                <a:extLst>
                  <a:ext uri="{FF2B5EF4-FFF2-40B4-BE49-F238E27FC236}">
                    <a16:creationId xmlns:a16="http://schemas.microsoft.com/office/drawing/2014/main" id="{AFDDC074-E415-2F4E-9690-066FD585A2C1}"/>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104" name="Agrupar 103">
              <a:extLst>
                <a:ext uri="{FF2B5EF4-FFF2-40B4-BE49-F238E27FC236}">
                  <a16:creationId xmlns:a16="http://schemas.microsoft.com/office/drawing/2014/main" id="{2A4E3E98-B4F6-9C49-A53A-E35C2580E782}"/>
                </a:ext>
              </a:extLst>
            </p:cNvPr>
            <p:cNvGrpSpPr/>
            <p:nvPr/>
          </p:nvGrpSpPr>
          <p:grpSpPr>
            <a:xfrm>
              <a:off x="8025632" y="6549797"/>
              <a:ext cx="1935194" cy="261610"/>
              <a:chOff x="8025632" y="6549797"/>
              <a:chExt cx="1935194" cy="261610"/>
            </a:xfrm>
          </p:grpSpPr>
          <p:cxnSp>
            <p:nvCxnSpPr>
              <p:cNvPr id="111" name="Conector Reto 110">
                <a:extLst>
                  <a:ext uri="{FF2B5EF4-FFF2-40B4-BE49-F238E27FC236}">
                    <a16:creationId xmlns:a16="http://schemas.microsoft.com/office/drawing/2014/main" id="{337B5121-BA05-A44B-ADB0-B5A9F12018CD}"/>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3" name="Retângulo 112">
                <a:extLst>
                  <a:ext uri="{FF2B5EF4-FFF2-40B4-BE49-F238E27FC236}">
                    <a16:creationId xmlns:a16="http://schemas.microsoft.com/office/drawing/2014/main" id="{01A24A5D-E525-7640-A61F-223116DDB650}"/>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116" name="Espaço Reservado para Texto 3">
            <a:extLst>
              <a:ext uri="{FF2B5EF4-FFF2-40B4-BE49-F238E27FC236}">
                <a16:creationId xmlns:a16="http://schemas.microsoft.com/office/drawing/2014/main" id="{EFCD3D49-FA06-C04B-9251-4C317D338660}"/>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
        <p:nvSpPr>
          <p:cNvPr id="128" name="Retângulo 127">
            <a:extLst>
              <a:ext uri="{FF2B5EF4-FFF2-40B4-BE49-F238E27FC236}">
                <a16:creationId xmlns:a16="http://schemas.microsoft.com/office/drawing/2014/main" id="{89046D69-93FF-D546-84E7-7BB7F4BE3F4B}"/>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Retângulo Arredondado 128">
            <a:extLst>
              <a:ext uri="{FF2B5EF4-FFF2-40B4-BE49-F238E27FC236}">
                <a16:creationId xmlns:a16="http://schemas.microsoft.com/office/drawing/2014/main" id="{2FA0129B-0FF1-1141-9EAC-EC6CA03D9F7E}"/>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Colchete Duplo 129">
            <a:extLst>
              <a:ext uri="{FF2B5EF4-FFF2-40B4-BE49-F238E27FC236}">
                <a16:creationId xmlns:a16="http://schemas.microsoft.com/office/drawing/2014/main" id="{C5E49E54-833D-C44D-B934-F549D845B09A}"/>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31" name="CaixaDeTexto 26">
            <a:extLst>
              <a:ext uri="{FF2B5EF4-FFF2-40B4-BE49-F238E27FC236}">
                <a16:creationId xmlns:a16="http://schemas.microsoft.com/office/drawing/2014/main" id="{0C2F5C5A-57E7-F545-BFB0-47E0253BE822}"/>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32" name="Retângulo 131">
            <a:extLst>
              <a:ext uri="{FF2B5EF4-FFF2-40B4-BE49-F238E27FC236}">
                <a16:creationId xmlns:a16="http://schemas.microsoft.com/office/drawing/2014/main" id="{9118C68A-CDB3-8D47-9836-63D14D24B2B3}"/>
              </a:ext>
            </a:extLst>
          </p:cNvPr>
          <p:cNvSpPr/>
          <p:nvPr/>
        </p:nvSpPr>
        <p:spPr>
          <a:xfrm>
            <a:off x="3656177" y="3194145"/>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79,6</a:t>
            </a:r>
          </a:p>
        </p:txBody>
      </p:sp>
      <p:sp>
        <p:nvSpPr>
          <p:cNvPr id="133" name="CaixaDeTexto 132">
            <a:extLst>
              <a:ext uri="{FF2B5EF4-FFF2-40B4-BE49-F238E27FC236}">
                <a16:creationId xmlns:a16="http://schemas.microsoft.com/office/drawing/2014/main" id="{2F682C16-C7F1-B447-8D84-E7E08D601804}"/>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INTERNET BANKING</a:t>
            </a:r>
          </a:p>
        </p:txBody>
      </p:sp>
      <p:sp>
        <p:nvSpPr>
          <p:cNvPr id="134" name="CaixaDeTexto 26">
            <a:extLst>
              <a:ext uri="{FF2B5EF4-FFF2-40B4-BE49-F238E27FC236}">
                <a16:creationId xmlns:a16="http://schemas.microsoft.com/office/drawing/2014/main" id="{9F9DD57A-6A60-3848-BEAA-7C8360DA02AD}"/>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35" name="CaixaDeTexto 134">
            <a:extLst>
              <a:ext uri="{FF2B5EF4-FFF2-40B4-BE49-F238E27FC236}">
                <a16:creationId xmlns:a16="http://schemas.microsoft.com/office/drawing/2014/main" id="{DED9BBD9-2906-674C-8636-A58860933D73}"/>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36" name="Tabela 135">
            <a:extLst>
              <a:ext uri="{FF2B5EF4-FFF2-40B4-BE49-F238E27FC236}">
                <a16:creationId xmlns:a16="http://schemas.microsoft.com/office/drawing/2014/main" id="{3FCBCCD7-2224-4648-9412-B11E5608308C}"/>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pSp>
        <p:nvGrpSpPr>
          <p:cNvPr id="137" name="Agrupar 136">
            <a:extLst>
              <a:ext uri="{FF2B5EF4-FFF2-40B4-BE49-F238E27FC236}">
                <a16:creationId xmlns:a16="http://schemas.microsoft.com/office/drawing/2014/main" id="{8C15E300-9C00-6149-AECC-149575E03122}"/>
              </a:ext>
            </a:extLst>
          </p:cNvPr>
          <p:cNvGrpSpPr/>
          <p:nvPr/>
        </p:nvGrpSpPr>
        <p:grpSpPr>
          <a:xfrm>
            <a:off x="2109192" y="2905432"/>
            <a:ext cx="1015985" cy="1563740"/>
            <a:chOff x="2074467" y="2905432"/>
            <a:chExt cx="1015985" cy="1563740"/>
          </a:xfrm>
        </p:grpSpPr>
        <p:cxnSp>
          <p:nvCxnSpPr>
            <p:cNvPr id="138" name="Conector Reto 137">
              <a:extLst>
                <a:ext uri="{FF2B5EF4-FFF2-40B4-BE49-F238E27FC236}">
                  <a16:creationId xmlns:a16="http://schemas.microsoft.com/office/drawing/2014/main" id="{E957EC16-645F-7649-A45E-C6D1335D206C}"/>
                </a:ext>
              </a:extLst>
            </p:cNvPr>
            <p:cNvCxnSpPr/>
            <p:nvPr/>
          </p:nvCxnSpPr>
          <p:spPr>
            <a:xfrm>
              <a:off x="3090452"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Conector Reto 138">
              <a:extLst>
                <a:ext uri="{FF2B5EF4-FFF2-40B4-BE49-F238E27FC236}">
                  <a16:creationId xmlns:a16="http://schemas.microsoft.com/office/drawing/2014/main" id="{567B77AA-4872-D64F-BC1A-70CD0AE4B945}"/>
                </a:ext>
              </a:extLst>
            </p:cNvPr>
            <p:cNvCxnSpPr/>
            <p:nvPr/>
          </p:nvCxnSpPr>
          <p:spPr>
            <a:xfrm>
              <a:off x="2584807"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Conector Reto 139">
              <a:extLst>
                <a:ext uri="{FF2B5EF4-FFF2-40B4-BE49-F238E27FC236}">
                  <a16:creationId xmlns:a16="http://schemas.microsoft.com/office/drawing/2014/main" id="{ABD55602-6482-FD45-A143-A9E0F0B37013}"/>
                </a:ext>
              </a:extLst>
            </p:cNvPr>
            <p:cNvCxnSpPr/>
            <p:nvPr/>
          </p:nvCxnSpPr>
          <p:spPr>
            <a:xfrm>
              <a:off x="2074467" y="2905432"/>
              <a:ext cx="0" cy="1563740"/>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41" name="Gráfico 140">
            <a:extLst>
              <a:ext uri="{FF2B5EF4-FFF2-40B4-BE49-F238E27FC236}">
                <a16:creationId xmlns:a16="http://schemas.microsoft.com/office/drawing/2014/main" id="{2CAD7783-11EE-B845-8784-E3BE86027B64}"/>
              </a:ext>
            </a:extLst>
          </p:cNvPr>
          <p:cNvGraphicFramePr>
            <a:graphicFrameLocks/>
          </p:cNvGraphicFramePr>
          <p:nvPr/>
        </p:nvGraphicFramePr>
        <p:xfrm>
          <a:off x="189378" y="2705463"/>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2" name="Gráfico 141">
            <a:extLst>
              <a:ext uri="{FF2B5EF4-FFF2-40B4-BE49-F238E27FC236}">
                <a16:creationId xmlns:a16="http://schemas.microsoft.com/office/drawing/2014/main" id="{BB3315EA-A8F0-0145-B81B-8233FB46D659}"/>
              </a:ext>
            </a:extLst>
          </p:cNvPr>
          <p:cNvGraphicFramePr>
            <a:graphicFrameLocks/>
          </p:cNvGraphicFramePr>
          <p:nvPr/>
        </p:nvGraphicFramePr>
        <p:xfrm>
          <a:off x="4063752" y="1614693"/>
          <a:ext cx="3337539" cy="2082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3" name="Gráfico 142">
            <a:extLst>
              <a:ext uri="{FF2B5EF4-FFF2-40B4-BE49-F238E27FC236}">
                <a16:creationId xmlns:a16="http://schemas.microsoft.com/office/drawing/2014/main" id="{4AD77A1A-AAEA-1C4D-B432-C3A87C3EB51B}"/>
              </a:ext>
            </a:extLst>
          </p:cNvPr>
          <p:cNvGraphicFramePr>
            <a:graphicFrameLocks/>
          </p:cNvGraphicFramePr>
          <p:nvPr/>
        </p:nvGraphicFramePr>
        <p:xfrm>
          <a:off x="8014657" y="1614693"/>
          <a:ext cx="3337539" cy="208231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4" name="Gráfico 143">
            <a:extLst>
              <a:ext uri="{FF2B5EF4-FFF2-40B4-BE49-F238E27FC236}">
                <a16:creationId xmlns:a16="http://schemas.microsoft.com/office/drawing/2014/main" id="{873B70FF-3E68-174D-AED4-430F7624D159}"/>
              </a:ext>
            </a:extLst>
          </p:cNvPr>
          <p:cNvGraphicFramePr>
            <a:graphicFrameLocks/>
          </p:cNvGraphicFramePr>
          <p:nvPr/>
        </p:nvGraphicFramePr>
        <p:xfrm>
          <a:off x="4060653" y="4216641"/>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5" name="Gráfico 144">
            <a:extLst>
              <a:ext uri="{FF2B5EF4-FFF2-40B4-BE49-F238E27FC236}">
                <a16:creationId xmlns:a16="http://schemas.microsoft.com/office/drawing/2014/main" id="{E1399F5A-D4A8-154F-A60F-F6B86E63ABEF}"/>
              </a:ext>
            </a:extLst>
          </p:cNvPr>
          <p:cNvGraphicFramePr>
            <a:graphicFrameLocks/>
          </p:cNvGraphicFramePr>
          <p:nvPr/>
        </p:nvGraphicFramePr>
        <p:xfrm>
          <a:off x="8011560" y="4216641"/>
          <a:ext cx="3337539" cy="208231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6" name="Tabela 145">
            <a:extLst>
              <a:ext uri="{FF2B5EF4-FFF2-40B4-BE49-F238E27FC236}">
                <a16:creationId xmlns:a16="http://schemas.microsoft.com/office/drawing/2014/main" id="{BBD919F6-C007-1B41-90CD-A95D9D9B7B02}"/>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7" name="Tabela 146">
            <a:extLst>
              <a:ext uri="{FF2B5EF4-FFF2-40B4-BE49-F238E27FC236}">
                <a16:creationId xmlns:a16="http://schemas.microsoft.com/office/drawing/2014/main" id="{625B06D8-928C-0A4F-8B55-86C9C53B909A}"/>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8" name="Tabela 147">
            <a:extLst>
              <a:ext uri="{FF2B5EF4-FFF2-40B4-BE49-F238E27FC236}">
                <a16:creationId xmlns:a16="http://schemas.microsoft.com/office/drawing/2014/main" id="{7809EC44-98E6-5F47-B54A-4BD975538175}"/>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9" name="Tabela 148">
            <a:extLst>
              <a:ext uri="{FF2B5EF4-FFF2-40B4-BE49-F238E27FC236}">
                <a16:creationId xmlns:a16="http://schemas.microsoft.com/office/drawing/2014/main" id="{B8AF0554-5E4E-744C-BF57-6792B65E5FC7}"/>
              </a:ext>
            </a:extLst>
          </p:cNvPr>
          <p:cNvGraphicFramePr>
            <a:graphicFrameLocks noGrp="1"/>
          </p:cNvGraphicFramePr>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117" name="Text Placeholder 33">
            <a:extLst>
              <a:ext uri="{FF2B5EF4-FFF2-40B4-BE49-F238E27FC236}">
                <a16:creationId xmlns:a16="http://schemas.microsoft.com/office/drawing/2014/main" id="{E08A1BF4-4BA6-4840-84D6-B83CD7FB0C17}"/>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18" name="Agrupar 4">
            <a:extLst>
              <a:ext uri="{FF2B5EF4-FFF2-40B4-BE49-F238E27FC236}">
                <a16:creationId xmlns:a16="http://schemas.microsoft.com/office/drawing/2014/main" id="{4F5E3228-3D53-4949-94B2-E4BCA570589F}"/>
              </a:ext>
            </a:extLst>
          </p:cNvPr>
          <p:cNvGrpSpPr/>
          <p:nvPr/>
        </p:nvGrpSpPr>
        <p:grpSpPr>
          <a:xfrm>
            <a:off x="168535" y="6452541"/>
            <a:ext cx="2033481" cy="307777"/>
            <a:chOff x="632939" y="6000804"/>
            <a:chExt cx="2033481" cy="307777"/>
          </a:xfrm>
        </p:grpSpPr>
        <p:grpSp>
          <p:nvGrpSpPr>
            <p:cNvPr id="119" name="Grupo 43">
              <a:extLst>
                <a:ext uri="{FF2B5EF4-FFF2-40B4-BE49-F238E27FC236}">
                  <a16:creationId xmlns:a16="http://schemas.microsoft.com/office/drawing/2014/main" id="{B1D80B4C-68DA-6942-9E27-079987432503}"/>
                </a:ext>
              </a:extLst>
            </p:cNvPr>
            <p:cNvGrpSpPr/>
            <p:nvPr/>
          </p:nvGrpSpPr>
          <p:grpSpPr>
            <a:xfrm>
              <a:off x="632939" y="6000804"/>
              <a:ext cx="779179" cy="307777"/>
              <a:chOff x="2916432" y="6375771"/>
              <a:chExt cx="779179" cy="307777"/>
            </a:xfrm>
          </p:grpSpPr>
          <p:sp>
            <p:nvSpPr>
              <p:cNvPr id="126" name="Title 1">
                <a:extLst>
                  <a:ext uri="{FF2B5EF4-FFF2-40B4-BE49-F238E27FC236}">
                    <a16:creationId xmlns:a16="http://schemas.microsoft.com/office/drawing/2014/main" id="{80A3B528-DFFA-BA43-B200-F0CD52FC8CA0}"/>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7" name="Rectangle 24">
                <a:extLst>
                  <a:ext uri="{FF2B5EF4-FFF2-40B4-BE49-F238E27FC236}">
                    <a16:creationId xmlns:a16="http://schemas.microsoft.com/office/drawing/2014/main" id="{A6C54B53-B3BE-F349-8CA5-3CAFA93FF044}"/>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20" name="Grupo 47">
              <a:extLst>
                <a:ext uri="{FF2B5EF4-FFF2-40B4-BE49-F238E27FC236}">
                  <a16:creationId xmlns:a16="http://schemas.microsoft.com/office/drawing/2014/main" id="{9CDA127A-F9CB-C14C-BCF3-17C4D7D6CC26}"/>
                </a:ext>
              </a:extLst>
            </p:cNvPr>
            <p:cNvGrpSpPr/>
            <p:nvPr/>
          </p:nvGrpSpPr>
          <p:grpSpPr>
            <a:xfrm>
              <a:off x="1306542" y="6000804"/>
              <a:ext cx="739630" cy="307777"/>
              <a:chOff x="3762616" y="6375771"/>
              <a:chExt cx="739630" cy="307777"/>
            </a:xfrm>
          </p:grpSpPr>
          <p:sp>
            <p:nvSpPr>
              <p:cNvPr id="124" name="Rectangle 25">
                <a:extLst>
                  <a:ext uri="{FF2B5EF4-FFF2-40B4-BE49-F238E27FC236}">
                    <a16:creationId xmlns:a16="http://schemas.microsoft.com/office/drawing/2014/main" id="{5C760485-82AF-2841-ACAC-461C676188B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25" name="Title 1">
                <a:extLst>
                  <a:ext uri="{FF2B5EF4-FFF2-40B4-BE49-F238E27FC236}">
                    <a16:creationId xmlns:a16="http://schemas.microsoft.com/office/drawing/2014/main" id="{F2FBE8B3-83EB-954B-95EE-2CDAD1AD8F08}"/>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21" name="Grupo 48">
              <a:extLst>
                <a:ext uri="{FF2B5EF4-FFF2-40B4-BE49-F238E27FC236}">
                  <a16:creationId xmlns:a16="http://schemas.microsoft.com/office/drawing/2014/main" id="{9708B8EC-9522-314B-B49E-BDD1B4133A12}"/>
                </a:ext>
              </a:extLst>
            </p:cNvPr>
            <p:cNvGrpSpPr/>
            <p:nvPr/>
          </p:nvGrpSpPr>
          <p:grpSpPr>
            <a:xfrm>
              <a:off x="1963716" y="6000804"/>
              <a:ext cx="702704" cy="307777"/>
              <a:chOff x="4613709" y="6375771"/>
              <a:chExt cx="702704" cy="307777"/>
            </a:xfrm>
          </p:grpSpPr>
          <p:sp>
            <p:nvSpPr>
              <p:cNvPr id="122" name="Rectangle 26">
                <a:extLst>
                  <a:ext uri="{FF2B5EF4-FFF2-40B4-BE49-F238E27FC236}">
                    <a16:creationId xmlns:a16="http://schemas.microsoft.com/office/drawing/2014/main" id="{01ADE680-1413-994C-85B1-1430520CD3BC}"/>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23" name="Title 1">
                <a:extLst>
                  <a:ext uri="{FF2B5EF4-FFF2-40B4-BE49-F238E27FC236}">
                    <a16:creationId xmlns:a16="http://schemas.microsoft.com/office/drawing/2014/main" id="{4ABC4707-4D61-924E-A652-42BC8A5DFAE8}"/>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62" name="Retângulo 161">
            <a:extLst>
              <a:ext uri="{FF2B5EF4-FFF2-40B4-BE49-F238E27FC236}">
                <a16:creationId xmlns:a16="http://schemas.microsoft.com/office/drawing/2014/main" id="{45976C64-79AF-324E-872E-787C9795722F}"/>
              </a:ext>
            </a:extLst>
          </p:cNvPr>
          <p:cNvSpPr/>
          <p:nvPr/>
        </p:nvSpPr>
        <p:spPr>
          <a:xfrm>
            <a:off x="117894" y="5638906"/>
            <a:ext cx="2040943"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2%</a:t>
            </a:r>
            <a:endParaRPr lang="pt-BR" sz="1100" dirty="0"/>
          </a:p>
        </p:txBody>
      </p:sp>
      <p:cxnSp>
        <p:nvCxnSpPr>
          <p:cNvPr id="163" name="Conector Reto 162">
            <a:extLst>
              <a:ext uri="{FF2B5EF4-FFF2-40B4-BE49-F238E27FC236}">
                <a16:creationId xmlns:a16="http://schemas.microsoft.com/office/drawing/2014/main" id="{E4B016FA-08D6-3648-8F4C-431276F9537C}"/>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190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16819"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INTERNET BANKING</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Espaço Reservado para Texto 3">
            <a:extLst>
              <a:ext uri="{FF2B5EF4-FFF2-40B4-BE49-F238E27FC236}">
                <a16:creationId xmlns:a16="http://schemas.microsoft.com/office/drawing/2014/main" id="{6C6AC52E-09D6-254B-96F5-BE900CAFFB08}"/>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22" name="CaixaDeTexto 26">
            <a:extLst>
              <a:ext uri="{FF2B5EF4-FFF2-40B4-BE49-F238E27FC236}">
                <a16:creationId xmlns:a16="http://schemas.microsoft.com/office/drawing/2014/main" id="{80178F29-B57C-9641-BB07-8F64746ACA42}"/>
              </a:ext>
            </a:extLst>
          </p:cNvPr>
          <p:cNvSpPr txBox="1"/>
          <p:nvPr/>
        </p:nvSpPr>
        <p:spPr>
          <a:xfrm>
            <a:off x="1123188" y="2461132"/>
            <a:ext cx="3823977" cy="250870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 atendimento na agência é bom porém um pouco demorado. Em relação ao internet banking, há situações em que falta esclarecimento. Por exemplo, não é possível acessar o conteúdo de cada pacote de serviços para avaliar o que cada um oferece e se compensa o valor cobrado. Na dúvida, optei por não aderir a nenhum pacote.</a:t>
            </a:r>
          </a:p>
        </p:txBody>
      </p:sp>
      <p:pic>
        <p:nvPicPr>
          <p:cNvPr id="23" name="Imagem 22">
            <a:extLst>
              <a:ext uri="{FF2B5EF4-FFF2-40B4-BE49-F238E27FC236}">
                <a16:creationId xmlns:a16="http://schemas.microsoft.com/office/drawing/2014/main" id="{92590074-68DF-254B-A3C1-91EBDBFA6C4A}"/>
              </a:ext>
            </a:extLst>
          </p:cNvPr>
          <p:cNvPicPr>
            <a:picLocks noChangeAspect="1"/>
          </p:cNvPicPr>
          <p:nvPr/>
        </p:nvPicPr>
        <p:blipFill>
          <a:blip r:embed="rId3"/>
          <a:stretch>
            <a:fillRect/>
          </a:stretch>
        </p:blipFill>
        <p:spPr>
          <a:xfrm>
            <a:off x="2743729" y="1874162"/>
            <a:ext cx="582895" cy="404598"/>
          </a:xfrm>
          <a:prstGeom prst="rect">
            <a:avLst/>
          </a:prstGeom>
        </p:spPr>
      </p:pic>
      <p:pic>
        <p:nvPicPr>
          <p:cNvPr id="24" name="Imagem 23">
            <a:extLst>
              <a:ext uri="{FF2B5EF4-FFF2-40B4-BE49-F238E27FC236}">
                <a16:creationId xmlns:a16="http://schemas.microsoft.com/office/drawing/2014/main" id="{495003CF-4D1E-054F-8CA2-5E865801CA45}"/>
              </a:ext>
            </a:extLst>
          </p:cNvPr>
          <p:cNvPicPr>
            <a:picLocks noChangeAspect="1"/>
          </p:cNvPicPr>
          <p:nvPr/>
        </p:nvPicPr>
        <p:blipFill>
          <a:blip r:embed="rId4"/>
          <a:stretch>
            <a:fillRect/>
          </a:stretch>
        </p:blipFill>
        <p:spPr>
          <a:xfrm>
            <a:off x="2743729" y="5039349"/>
            <a:ext cx="592374" cy="411177"/>
          </a:xfrm>
          <a:prstGeom prst="rect">
            <a:avLst/>
          </a:prstGeom>
        </p:spPr>
      </p:pic>
      <p:sp>
        <p:nvSpPr>
          <p:cNvPr id="25" name="CaixaDeTexto 26">
            <a:extLst>
              <a:ext uri="{FF2B5EF4-FFF2-40B4-BE49-F238E27FC236}">
                <a16:creationId xmlns:a16="http://schemas.microsoft.com/office/drawing/2014/main" id="{5E7A7597-10AD-B346-8C4A-52B98C49A852}"/>
              </a:ext>
            </a:extLst>
          </p:cNvPr>
          <p:cNvSpPr txBox="1"/>
          <p:nvPr/>
        </p:nvSpPr>
        <p:spPr>
          <a:xfrm>
            <a:off x="7404972" y="2819409"/>
            <a:ext cx="3991574" cy="1967013"/>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No internet banking, permitir a impressão direta dos recibos, já que realizo todos os meus pagamentos pela internet, porém, para imprimir os recibos, tenho que envia-los para o meu e-mail para só então imprimir, logo, venho sugerir a criação do campo " Imprimir em PDF" .</a:t>
            </a:r>
          </a:p>
        </p:txBody>
      </p:sp>
      <p:sp>
        <p:nvSpPr>
          <p:cNvPr id="27" name="CaixaDeTexto 26">
            <a:extLst>
              <a:ext uri="{FF2B5EF4-FFF2-40B4-BE49-F238E27FC236}">
                <a16:creationId xmlns:a16="http://schemas.microsoft.com/office/drawing/2014/main" id="{EDAA876A-BAF7-6044-B338-83D28919F313}"/>
              </a:ext>
            </a:extLst>
          </p:cNvPr>
          <p:cNvSpPr txBox="1"/>
          <p:nvPr/>
        </p:nvSpPr>
        <p:spPr>
          <a:xfrm>
            <a:off x="1741279" y="5856096"/>
            <a:ext cx="2575152"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31" name="CaixaDeTexto 26">
            <a:extLst>
              <a:ext uri="{FF2B5EF4-FFF2-40B4-BE49-F238E27FC236}">
                <a16:creationId xmlns:a16="http://schemas.microsoft.com/office/drawing/2014/main" id="{77B34D88-B58C-A842-897D-8F2C3DCD03AC}"/>
              </a:ext>
            </a:extLst>
          </p:cNvPr>
          <p:cNvSpPr txBox="1"/>
          <p:nvPr/>
        </p:nvSpPr>
        <p:spPr>
          <a:xfrm>
            <a:off x="8539055" y="5721468"/>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pic>
        <p:nvPicPr>
          <p:cNvPr id="32" name="Imagem 31">
            <a:extLst>
              <a:ext uri="{FF2B5EF4-FFF2-40B4-BE49-F238E27FC236}">
                <a16:creationId xmlns:a16="http://schemas.microsoft.com/office/drawing/2014/main" id="{20F574BC-691B-A644-8FBE-78F5E27D5579}"/>
              </a:ext>
            </a:extLst>
          </p:cNvPr>
          <p:cNvPicPr>
            <a:picLocks noChangeAspect="1"/>
          </p:cNvPicPr>
          <p:nvPr/>
        </p:nvPicPr>
        <p:blipFill>
          <a:blip r:embed="rId5"/>
          <a:stretch>
            <a:fillRect/>
          </a:stretch>
        </p:blipFill>
        <p:spPr>
          <a:xfrm>
            <a:off x="9218248" y="4936158"/>
            <a:ext cx="592374" cy="411178"/>
          </a:xfrm>
          <a:prstGeom prst="rect">
            <a:avLst/>
          </a:prstGeom>
        </p:spPr>
      </p:pic>
      <p:pic>
        <p:nvPicPr>
          <p:cNvPr id="34" name="Imagem 33">
            <a:extLst>
              <a:ext uri="{FF2B5EF4-FFF2-40B4-BE49-F238E27FC236}">
                <a16:creationId xmlns:a16="http://schemas.microsoft.com/office/drawing/2014/main" id="{441AB136-D849-B14C-93D5-1A264062C481}"/>
              </a:ext>
            </a:extLst>
          </p:cNvPr>
          <p:cNvPicPr>
            <a:picLocks noChangeAspect="1"/>
          </p:cNvPicPr>
          <p:nvPr/>
        </p:nvPicPr>
        <p:blipFill>
          <a:blip r:embed="rId5"/>
          <a:stretch>
            <a:fillRect/>
          </a:stretch>
        </p:blipFill>
        <p:spPr>
          <a:xfrm rot="10800000">
            <a:off x="9104572" y="2156931"/>
            <a:ext cx="592374" cy="411178"/>
          </a:xfrm>
          <a:prstGeom prst="rect">
            <a:avLst/>
          </a:prstGeom>
        </p:spPr>
      </p:pic>
      <p:pic>
        <p:nvPicPr>
          <p:cNvPr id="35" name="Imagem 34">
            <a:extLst>
              <a:ext uri="{FF2B5EF4-FFF2-40B4-BE49-F238E27FC236}">
                <a16:creationId xmlns:a16="http://schemas.microsoft.com/office/drawing/2014/main" id="{791E672E-2120-DB4D-836F-40C9C3DEFD9B}"/>
              </a:ext>
            </a:extLst>
          </p:cNvPr>
          <p:cNvPicPr>
            <a:picLocks noChangeAspect="1"/>
          </p:cNvPicPr>
          <p:nvPr/>
        </p:nvPicPr>
        <p:blipFill>
          <a:blip r:embed="rId6"/>
          <a:stretch>
            <a:fillRect/>
          </a:stretch>
        </p:blipFill>
        <p:spPr>
          <a:xfrm>
            <a:off x="5949053" y="3557275"/>
            <a:ext cx="454031" cy="454031"/>
          </a:xfrm>
          <a:prstGeom prst="rect">
            <a:avLst/>
          </a:prstGeom>
        </p:spPr>
      </p:pic>
    </p:spTree>
    <p:extLst>
      <p:ext uri="{BB962C8B-B14F-4D97-AF65-F5344CB8AC3E}">
        <p14:creationId xmlns:p14="http://schemas.microsoft.com/office/powerpoint/2010/main" val="2914586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3964EDD4-E40D-234B-AD65-4B978A8440D5}"/>
              </a:ext>
            </a:extLst>
          </p:cNvPr>
          <p:cNvPicPr>
            <a:picLocks noChangeAspect="1"/>
          </p:cNvPicPr>
          <p:nvPr/>
        </p:nvPicPr>
        <p:blipFill rotWithShape="1">
          <a:blip r:embed="rId2"/>
          <a:srcRect l="12114" r="4798"/>
          <a:stretch/>
        </p:blipFill>
        <p:spPr>
          <a:xfrm>
            <a:off x="870230" y="0"/>
            <a:ext cx="6975058" cy="6858000"/>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25DADE9-0F01-7641-BC57-57090FF7EBA9}"/>
              </a:ext>
            </a:extLst>
          </p:cNvPr>
          <p:cNvSpPr txBox="1"/>
          <p:nvPr/>
        </p:nvSpPr>
        <p:spPr>
          <a:xfrm>
            <a:off x="8878013" y="3429000"/>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367969"/>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14">
            <a:extLst>
              <a:ext uri="{FF2B5EF4-FFF2-40B4-BE49-F238E27FC236}">
                <a16:creationId xmlns:a16="http://schemas.microsoft.com/office/drawing/2014/main" id="{F7D88F6A-1115-6D41-A524-82B3B1167332}"/>
              </a:ext>
            </a:extLst>
          </p:cNvPr>
          <p:cNvSpPr/>
          <p:nvPr/>
        </p:nvSpPr>
        <p:spPr>
          <a:xfrm>
            <a:off x="1417764" y="0"/>
            <a:ext cx="1417764" cy="6858000"/>
          </a:xfrm>
          <a:prstGeom prst="rect">
            <a:avLst/>
          </a:prstGeom>
          <a:gradFill flip="none" rotWithShape="1">
            <a:gsLst>
              <a:gs pos="0">
                <a:srgbClr val="1A1A1A">
                  <a:alpha val="0"/>
                </a:srgbClr>
              </a:gs>
              <a:gs pos="100000">
                <a:srgbClr val="1A1A1A">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sem crescimento no trimestre</a:t>
            </a:r>
            <a:endParaRPr lang="pt-BR" sz="3600" b="0" dirty="0">
              <a:solidFill>
                <a:schemeClr val="bg1"/>
              </a:solidFill>
              <a:latin typeface="Segoe Pro SemiLight" panose="020B0402040204020203" pitchFamily="34" charset="0"/>
            </a:endParaRPr>
          </a:p>
        </p:txBody>
      </p:sp>
      <p:sp>
        <p:nvSpPr>
          <p:cNvPr id="11" name="Título 10">
            <a:extLst>
              <a:ext uri="{FF2B5EF4-FFF2-40B4-BE49-F238E27FC236}">
                <a16:creationId xmlns:a16="http://schemas.microsoft.com/office/drawing/2014/main" id="{1F234ADE-D1C5-5D44-8D43-7A576110503B}"/>
              </a:ext>
            </a:extLst>
          </p:cNvPr>
          <p:cNvSpPr>
            <a:spLocks noGrp="1"/>
          </p:cNvSpPr>
          <p:nvPr>
            <p:ph type="title"/>
          </p:nvPr>
        </p:nvSpPr>
        <p:spPr>
          <a:xfrm>
            <a:off x="8234803" y="2450271"/>
            <a:ext cx="3664271" cy="978729"/>
          </a:xfrm>
        </p:spPr>
        <p:txBody>
          <a:bodyPr/>
          <a:lstStyle/>
          <a:p>
            <a:r>
              <a:rPr lang="pt-BR" sz="3200" dirty="0"/>
              <a:t>CAIXAS ELETRÔNICOS</a:t>
            </a:r>
          </a:p>
        </p:txBody>
      </p:sp>
      <p:pic>
        <p:nvPicPr>
          <p:cNvPr id="14" name="Imagem 13">
            <a:extLst>
              <a:ext uri="{FF2B5EF4-FFF2-40B4-BE49-F238E27FC236}">
                <a16:creationId xmlns:a16="http://schemas.microsoft.com/office/drawing/2014/main" id="{C7A5BC96-BFAA-7C46-9D66-9B3BE3407AD4}"/>
              </a:ext>
            </a:extLst>
          </p:cNvPr>
          <p:cNvPicPr>
            <a:picLocks noChangeAspect="1"/>
          </p:cNvPicPr>
          <p:nvPr/>
        </p:nvPicPr>
        <p:blipFill>
          <a:blip r:embed="rId3"/>
          <a:stretch>
            <a:fillRect/>
          </a:stretch>
        </p:blipFill>
        <p:spPr>
          <a:xfrm>
            <a:off x="10832578" y="2363030"/>
            <a:ext cx="447041" cy="447041"/>
          </a:xfrm>
          <a:prstGeom prst="rect">
            <a:avLst/>
          </a:prstGeom>
        </p:spPr>
      </p:pic>
      <p:sp>
        <p:nvSpPr>
          <p:cNvPr id="12" name="Espaço Reservado para Texto 3">
            <a:extLst>
              <a:ext uri="{FF2B5EF4-FFF2-40B4-BE49-F238E27FC236}">
                <a16:creationId xmlns:a16="http://schemas.microsoft.com/office/drawing/2014/main" id="{AF5C0C3A-015A-6C4A-A4EE-5FB47ACFF987}"/>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15916276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14100" y="-40362"/>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6" name="Gráfico 175">
            <a:extLst>
              <a:ext uri="{FF2B5EF4-FFF2-40B4-BE49-F238E27FC236}">
                <a16:creationId xmlns:a16="http://schemas.microsoft.com/office/drawing/2014/main" id="{528217CA-A4BF-B74C-BA3F-7846FD63FFF4}"/>
              </a:ext>
            </a:extLst>
          </p:cNvPr>
          <p:cNvGraphicFramePr>
            <a:graphicFrameLocks/>
          </p:cNvGraphicFramePr>
          <p:nvPr/>
        </p:nvGraphicFramePr>
        <p:xfrm>
          <a:off x="792076" y="1587233"/>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7" name="Gráfico 176">
            <a:extLst>
              <a:ext uri="{FF2B5EF4-FFF2-40B4-BE49-F238E27FC236}">
                <a16:creationId xmlns:a16="http://schemas.microsoft.com/office/drawing/2014/main" id="{CB6C45E9-7C22-2C4D-8B60-A1BA13393A15}"/>
              </a:ext>
            </a:extLst>
          </p:cNvPr>
          <p:cNvGraphicFramePr>
            <a:graphicFrameLocks/>
          </p:cNvGraphicFramePr>
          <p:nvPr/>
        </p:nvGraphicFramePr>
        <p:xfrm>
          <a:off x="4483543" y="1583559"/>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8" name="Gráfico 177">
            <a:extLst>
              <a:ext uri="{FF2B5EF4-FFF2-40B4-BE49-F238E27FC236}">
                <a16:creationId xmlns:a16="http://schemas.microsoft.com/office/drawing/2014/main" id="{548E2ACE-32F4-B24B-AC8B-90CAA8A88696}"/>
              </a:ext>
            </a:extLst>
          </p:cNvPr>
          <p:cNvGraphicFramePr>
            <a:graphicFrameLocks/>
          </p:cNvGraphicFramePr>
          <p:nvPr/>
        </p:nvGraphicFramePr>
        <p:xfrm>
          <a:off x="8149610" y="1570840"/>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2" name="Agrupar 81">
            <a:extLst>
              <a:ext uri="{FF2B5EF4-FFF2-40B4-BE49-F238E27FC236}">
                <a16:creationId xmlns:a16="http://schemas.microsoft.com/office/drawing/2014/main" id="{4B30C7FF-DA24-3842-887F-3CDE832E30C4}"/>
              </a:ext>
            </a:extLst>
          </p:cNvPr>
          <p:cNvGrpSpPr/>
          <p:nvPr/>
        </p:nvGrpSpPr>
        <p:grpSpPr>
          <a:xfrm>
            <a:off x="827540" y="1544449"/>
            <a:ext cx="2974570" cy="2244888"/>
            <a:chOff x="453244" y="1838776"/>
            <a:chExt cx="2974570" cy="2244888"/>
          </a:xfrm>
        </p:grpSpPr>
        <p:sp>
          <p:nvSpPr>
            <p:cNvPr id="99" name="Retângulo 98">
              <a:extLst>
                <a:ext uri="{FF2B5EF4-FFF2-40B4-BE49-F238E27FC236}">
                  <a16:creationId xmlns:a16="http://schemas.microsoft.com/office/drawing/2014/main" id="{B3A23000-52CD-5647-AEEF-EDA69B9A7440}"/>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Colchete Duplo 101">
              <a:extLst>
                <a:ext uri="{FF2B5EF4-FFF2-40B4-BE49-F238E27FC236}">
                  <a16:creationId xmlns:a16="http://schemas.microsoft.com/office/drawing/2014/main" id="{EE13295E-FFAB-5A44-9FF1-5B6791680A7C}"/>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CaixaDeTexto 102">
              <a:extLst>
                <a:ext uri="{FF2B5EF4-FFF2-40B4-BE49-F238E27FC236}">
                  <a16:creationId xmlns:a16="http://schemas.microsoft.com/office/drawing/2014/main" id="{E478A754-DB2C-264C-AB61-F2E4D50F5457}"/>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4" name="CaixaDeTexto 103">
              <a:extLst>
                <a:ext uri="{FF2B5EF4-FFF2-40B4-BE49-F238E27FC236}">
                  <a16:creationId xmlns:a16="http://schemas.microsoft.com/office/drawing/2014/main" id="{D74E7799-240D-2241-BB09-B0ABF1D76B8F}"/>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6" name="CaixaDeTexto 105">
              <a:extLst>
                <a:ext uri="{FF2B5EF4-FFF2-40B4-BE49-F238E27FC236}">
                  <a16:creationId xmlns:a16="http://schemas.microsoft.com/office/drawing/2014/main" id="{85EB3997-1B55-9542-9667-3AB13D7F3669}"/>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07" name="CaixaDeTexto 106">
              <a:extLst>
                <a:ext uri="{FF2B5EF4-FFF2-40B4-BE49-F238E27FC236}">
                  <a16:creationId xmlns:a16="http://schemas.microsoft.com/office/drawing/2014/main" id="{04D24210-DB28-424A-837F-BF2A614D01FD}"/>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08" name="CaixaDeTexto 107">
              <a:extLst>
                <a:ext uri="{FF2B5EF4-FFF2-40B4-BE49-F238E27FC236}">
                  <a16:creationId xmlns:a16="http://schemas.microsoft.com/office/drawing/2014/main" id="{011F9B47-8FDE-C14E-8D0A-FB37AB00C5BF}"/>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8" name="CaixaDeTexto 137">
              <a:extLst>
                <a:ext uri="{FF2B5EF4-FFF2-40B4-BE49-F238E27FC236}">
                  <a16:creationId xmlns:a16="http://schemas.microsoft.com/office/drawing/2014/main" id="{8F0935D4-BD28-B849-9B8F-83AD1BF7ED1E}"/>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9" name="Agrupar 138">
            <a:extLst>
              <a:ext uri="{FF2B5EF4-FFF2-40B4-BE49-F238E27FC236}">
                <a16:creationId xmlns:a16="http://schemas.microsoft.com/office/drawing/2014/main" id="{95CDAFB0-12CC-1D4E-97FC-486CEC7F642B}"/>
              </a:ext>
            </a:extLst>
          </p:cNvPr>
          <p:cNvGrpSpPr/>
          <p:nvPr/>
        </p:nvGrpSpPr>
        <p:grpSpPr>
          <a:xfrm>
            <a:off x="4574164" y="1544449"/>
            <a:ext cx="2974570" cy="2244888"/>
            <a:chOff x="453244" y="1838776"/>
            <a:chExt cx="2974570" cy="2244888"/>
          </a:xfrm>
        </p:grpSpPr>
        <p:sp>
          <p:nvSpPr>
            <p:cNvPr id="145" name="Retângulo 144">
              <a:extLst>
                <a:ext uri="{FF2B5EF4-FFF2-40B4-BE49-F238E27FC236}">
                  <a16:creationId xmlns:a16="http://schemas.microsoft.com/office/drawing/2014/main" id="{5A406168-0775-FE4B-9A28-DFF38D6D894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Colchete Duplo 145">
              <a:extLst>
                <a:ext uri="{FF2B5EF4-FFF2-40B4-BE49-F238E27FC236}">
                  <a16:creationId xmlns:a16="http://schemas.microsoft.com/office/drawing/2014/main" id="{5B0398A8-EDA0-4645-B751-C53740737DF2}"/>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CaixaDeTexto 146">
              <a:extLst>
                <a:ext uri="{FF2B5EF4-FFF2-40B4-BE49-F238E27FC236}">
                  <a16:creationId xmlns:a16="http://schemas.microsoft.com/office/drawing/2014/main" id="{F8ED39DA-AE30-A845-A7E4-840D2773CF74}"/>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51" name="CaixaDeTexto 150">
              <a:extLst>
                <a:ext uri="{FF2B5EF4-FFF2-40B4-BE49-F238E27FC236}">
                  <a16:creationId xmlns:a16="http://schemas.microsoft.com/office/drawing/2014/main" id="{510A8509-0D27-7B48-AD66-FC9FC49F8B7B}"/>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52" name="CaixaDeTexto 151">
              <a:extLst>
                <a:ext uri="{FF2B5EF4-FFF2-40B4-BE49-F238E27FC236}">
                  <a16:creationId xmlns:a16="http://schemas.microsoft.com/office/drawing/2014/main" id="{C810A84B-D998-2F42-8A91-E09454AE4EA2}"/>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53" name="CaixaDeTexto 152">
              <a:extLst>
                <a:ext uri="{FF2B5EF4-FFF2-40B4-BE49-F238E27FC236}">
                  <a16:creationId xmlns:a16="http://schemas.microsoft.com/office/drawing/2014/main" id="{817352A4-9EEE-C649-B513-D44E3A4774E0}"/>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54" name="CaixaDeTexto 153">
              <a:extLst>
                <a:ext uri="{FF2B5EF4-FFF2-40B4-BE49-F238E27FC236}">
                  <a16:creationId xmlns:a16="http://schemas.microsoft.com/office/drawing/2014/main" id="{B1F258C7-3D38-744E-A445-EEA621FFB302}"/>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55" name="CaixaDeTexto 154">
              <a:extLst>
                <a:ext uri="{FF2B5EF4-FFF2-40B4-BE49-F238E27FC236}">
                  <a16:creationId xmlns:a16="http://schemas.microsoft.com/office/drawing/2014/main" id="{62BB571D-3BF6-5148-A673-63D8CB3084AE}"/>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59" name="Agrupar 158">
            <a:extLst>
              <a:ext uri="{FF2B5EF4-FFF2-40B4-BE49-F238E27FC236}">
                <a16:creationId xmlns:a16="http://schemas.microsoft.com/office/drawing/2014/main" id="{A96E4E63-162D-1947-892B-4160E951DB2B}"/>
              </a:ext>
            </a:extLst>
          </p:cNvPr>
          <p:cNvGrpSpPr/>
          <p:nvPr/>
        </p:nvGrpSpPr>
        <p:grpSpPr>
          <a:xfrm>
            <a:off x="8223064" y="1544449"/>
            <a:ext cx="2974570" cy="2244888"/>
            <a:chOff x="453244" y="1838776"/>
            <a:chExt cx="2974570" cy="2244888"/>
          </a:xfrm>
        </p:grpSpPr>
        <p:sp>
          <p:nvSpPr>
            <p:cNvPr id="161" name="Retângulo 160">
              <a:extLst>
                <a:ext uri="{FF2B5EF4-FFF2-40B4-BE49-F238E27FC236}">
                  <a16:creationId xmlns:a16="http://schemas.microsoft.com/office/drawing/2014/main" id="{63380CC1-2D3C-AF44-8168-50AF218CCCDD}"/>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Colchete Duplo 161">
              <a:extLst>
                <a:ext uri="{FF2B5EF4-FFF2-40B4-BE49-F238E27FC236}">
                  <a16:creationId xmlns:a16="http://schemas.microsoft.com/office/drawing/2014/main" id="{3A4819F9-2F0B-9646-9F4D-D7C4700B49C9}"/>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CaixaDeTexto 162">
              <a:extLst>
                <a:ext uri="{FF2B5EF4-FFF2-40B4-BE49-F238E27FC236}">
                  <a16:creationId xmlns:a16="http://schemas.microsoft.com/office/drawing/2014/main" id="{1A7211E5-AF69-364F-B24D-D32C323EA16B}"/>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68" name="CaixaDeTexto 167">
              <a:extLst>
                <a:ext uri="{FF2B5EF4-FFF2-40B4-BE49-F238E27FC236}">
                  <a16:creationId xmlns:a16="http://schemas.microsoft.com/office/drawing/2014/main" id="{AB15F97A-C9A6-AA4C-B109-B6687966F754}"/>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69" name="CaixaDeTexto 168">
              <a:extLst>
                <a:ext uri="{FF2B5EF4-FFF2-40B4-BE49-F238E27FC236}">
                  <a16:creationId xmlns:a16="http://schemas.microsoft.com/office/drawing/2014/main" id="{CB837DDF-83BC-D046-BE44-57DD9E997F62}"/>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3" name="CaixaDeTexto 172">
              <a:extLst>
                <a:ext uri="{FF2B5EF4-FFF2-40B4-BE49-F238E27FC236}">
                  <a16:creationId xmlns:a16="http://schemas.microsoft.com/office/drawing/2014/main" id="{AA287473-5188-0243-937D-B5BFC4243604}"/>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4" name="CaixaDeTexto 173">
              <a:extLst>
                <a:ext uri="{FF2B5EF4-FFF2-40B4-BE49-F238E27FC236}">
                  <a16:creationId xmlns:a16="http://schemas.microsoft.com/office/drawing/2014/main" id="{3A6B27CD-8588-9249-8435-0CCF6B303E8F}"/>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5" name="CaixaDeTexto 174">
              <a:extLst>
                <a:ext uri="{FF2B5EF4-FFF2-40B4-BE49-F238E27FC236}">
                  <a16:creationId xmlns:a16="http://schemas.microsoft.com/office/drawing/2014/main" id="{362D5C1B-329A-6E48-8D44-003F9E09EE7B}"/>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CAIXAS ELETRÔNICOS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7290726" y="235164"/>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598876398"/>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76,8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  </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74,5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6" name="Agrupar 5">
            <a:extLst>
              <a:ext uri="{FF2B5EF4-FFF2-40B4-BE49-F238E27FC236}">
                <a16:creationId xmlns:a16="http://schemas.microsoft.com/office/drawing/2014/main" id="{17A5096D-4390-EA40-89F9-D63BA581259C}"/>
              </a:ext>
            </a:extLst>
          </p:cNvPr>
          <p:cNvGrpSpPr/>
          <p:nvPr/>
        </p:nvGrpSpPr>
        <p:grpSpPr>
          <a:xfrm>
            <a:off x="4815123" y="3924135"/>
            <a:ext cx="2362383" cy="523220"/>
            <a:chOff x="4815123" y="3924135"/>
            <a:chExt cx="2362383"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8151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92062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81,1</a:t>
              </a:r>
            </a:p>
          </p:txBody>
        </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6"/>
            <a:stretch>
              <a:fillRect/>
            </a:stretch>
          </p:blipFill>
          <p:spPr>
            <a:xfrm>
              <a:off x="6794858" y="4032733"/>
              <a:ext cx="382648" cy="382648"/>
            </a:xfrm>
            <a:prstGeom prst="rect">
              <a:avLst/>
            </a:prstGeom>
          </p:spPr>
        </p:pic>
      </p:grpSp>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fontAlgn="ctr"/>
                      <a:r>
                        <a:rPr lang="pt-BR" sz="2800" b="1" i="0" u="none" strike="noStrike" dirty="0">
                          <a:solidFill>
                            <a:srgbClr val="1C273A"/>
                          </a:solidFill>
                          <a:effectLst/>
                          <a:latin typeface="Segoe UI" panose="020B0502040204020203" pitchFamily="34" charset="0"/>
                        </a:rPr>
                        <a:t>76,4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pt-BR" sz="2800" b="1" i="0" u="none" strike="noStrike" dirty="0">
                          <a:solidFill>
                            <a:srgbClr val="1C273A"/>
                          </a:solidFill>
                          <a:effectLst/>
                          <a:latin typeface="Segoe UI" panose="020B0502040204020203" pitchFamily="34" charset="0"/>
                        </a:rPr>
                        <a:t>78,2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fontAlgn="ctr"/>
                      <a:r>
                        <a:rPr lang="pt-BR" sz="2800" b="1" i="0" u="none" strike="noStrike" dirty="0">
                          <a:solidFill>
                            <a:srgbClr val="1C273A"/>
                          </a:solidFill>
                          <a:effectLst/>
                          <a:latin typeface="Segoe UI" panose="020B0502040204020203" pitchFamily="34" charset="0"/>
                        </a:rPr>
                        <a:t>71,7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pSp>
        <p:nvGrpSpPr>
          <p:cNvPr id="2" name="Agrupar 1">
            <a:extLst>
              <a:ext uri="{FF2B5EF4-FFF2-40B4-BE49-F238E27FC236}">
                <a16:creationId xmlns:a16="http://schemas.microsoft.com/office/drawing/2014/main" id="{ED603AFA-41DC-5049-8932-AA514BAB7A3D}"/>
              </a:ext>
            </a:extLst>
          </p:cNvPr>
          <p:cNvGrpSpPr/>
          <p:nvPr/>
        </p:nvGrpSpPr>
        <p:grpSpPr>
          <a:xfrm>
            <a:off x="8320323" y="3924135"/>
            <a:ext cx="2370264" cy="523220"/>
            <a:chOff x="8320323" y="3924135"/>
            <a:chExt cx="2370264" cy="523220"/>
          </a:xfrm>
        </p:grpSpPr>
        <p:sp>
          <p:nvSpPr>
            <p:cNvPr id="160" name="Retângulo 159">
              <a:extLst>
                <a:ext uri="{FF2B5EF4-FFF2-40B4-BE49-F238E27FC236}">
                  <a16:creationId xmlns:a16="http://schemas.microsoft.com/office/drawing/2014/main" id="{052E4151-A03D-7944-B352-5E8B4B3A1447}"/>
                </a:ext>
              </a:extLst>
            </p:cNvPr>
            <p:cNvSpPr/>
            <p:nvPr/>
          </p:nvSpPr>
          <p:spPr>
            <a:xfrm>
              <a:off x="9419551"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79,4</a:t>
              </a:r>
            </a:p>
          </p:txBody>
        </p:sp>
        <p:sp>
          <p:nvSpPr>
            <p:cNvPr id="97" name="CaixaDeTexto 96">
              <a:extLst>
                <a:ext uri="{FF2B5EF4-FFF2-40B4-BE49-F238E27FC236}">
                  <a16:creationId xmlns:a16="http://schemas.microsoft.com/office/drawing/2014/main" id="{F5D83F33-E72F-8C4A-8DFF-0BE9D7BD7DED}"/>
                </a:ext>
              </a:extLst>
            </p:cNvPr>
            <p:cNvSpPr txBox="1"/>
            <p:nvPr/>
          </p:nvSpPr>
          <p:spPr>
            <a:xfrm>
              <a:off x="8320323"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pic>
          <p:nvPicPr>
            <p:cNvPr id="81" name="Imagem 80" descr="Uma imagem contendo placar, desenho&#10;&#10;Descrição gerada automaticamente">
              <a:extLst>
                <a:ext uri="{FF2B5EF4-FFF2-40B4-BE49-F238E27FC236}">
                  <a16:creationId xmlns:a16="http://schemas.microsoft.com/office/drawing/2014/main" id="{F0450646-D50A-3040-9108-27BA5CE67EE3}"/>
                </a:ext>
              </a:extLst>
            </p:cNvPr>
            <p:cNvPicPr>
              <a:picLocks noChangeAspect="1"/>
            </p:cNvPicPr>
            <p:nvPr/>
          </p:nvPicPr>
          <p:blipFill>
            <a:blip r:embed="rId7"/>
            <a:stretch>
              <a:fillRect/>
            </a:stretch>
          </p:blipFill>
          <p:spPr>
            <a:xfrm>
              <a:off x="10307938" y="4032733"/>
              <a:ext cx="382649" cy="382649"/>
            </a:xfrm>
            <a:prstGeom prst="rect">
              <a:avLst/>
            </a:prstGeom>
          </p:spPr>
        </p:pic>
      </p:grpSp>
      <p:sp>
        <p:nvSpPr>
          <p:cNvPr id="84" name="Colchete Duplo 83">
            <a:extLst>
              <a:ext uri="{FF2B5EF4-FFF2-40B4-BE49-F238E27FC236}">
                <a16:creationId xmlns:a16="http://schemas.microsoft.com/office/drawing/2014/main" id="{F8E423B1-5978-CD42-8E72-780BF701853D}"/>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85" name="CaixaDeTexto 84">
            <a:extLst>
              <a:ext uri="{FF2B5EF4-FFF2-40B4-BE49-F238E27FC236}">
                <a16:creationId xmlns:a16="http://schemas.microsoft.com/office/drawing/2014/main" id="{A68F0890-E3FC-4643-9EEC-0CF833487994}"/>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sp>
        <p:nvSpPr>
          <p:cNvPr id="87" name="CaixaDeTexto 86">
            <a:extLst>
              <a:ext uri="{FF2B5EF4-FFF2-40B4-BE49-F238E27FC236}">
                <a16:creationId xmlns:a16="http://schemas.microsoft.com/office/drawing/2014/main" id="{87A4372F-304F-AA42-9762-6FF5F047169D}"/>
              </a:ext>
            </a:extLst>
          </p:cNvPr>
          <p:cNvSpPr txBox="1"/>
          <p:nvPr/>
        </p:nvSpPr>
        <p:spPr>
          <a:xfrm>
            <a:off x="4463127" y="4841918"/>
            <a:ext cx="3169194" cy="523220"/>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RELACIONADAS AO TEMA</a:t>
            </a:r>
          </a:p>
        </p:txBody>
      </p:sp>
      <p:sp>
        <p:nvSpPr>
          <p:cNvPr id="90" name="CaixaDeTexto 89">
            <a:extLst>
              <a:ext uri="{FF2B5EF4-FFF2-40B4-BE49-F238E27FC236}">
                <a16:creationId xmlns:a16="http://schemas.microsoft.com/office/drawing/2014/main" id="{D6B49C20-F616-DF45-B1CE-E05279A3CC4B}"/>
              </a:ext>
            </a:extLst>
          </p:cNvPr>
          <p:cNvSpPr txBox="1"/>
          <p:nvPr/>
        </p:nvSpPr>
        <p:spPr>
          <a:xfrm>
            <a:off x="9009921" y="4849188"/>
            <a:ext cx="1529177" cy="523220"/>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sp>
        <p:nvSpPr>
          <p:cNvPr id="91" name="Retângulo 90">
            <a:extLst>
              <a:ext uri="{FF2B5EF4-FFF2-40B4-BE49-F238E27FC236}">
                <a16:creationId xmlns:a16="http://schemas.microsoft.com/office/drawing/2014/main" id="{09D0BC8D-D78C-4448-BC12-4E1417FD7D34}"/>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92" name="Agrupar 91">
            <a:extLst>
              <a:ext uri="{FF2B5EF4-FFF2-40B4-BE49-F238E27FC236}">
                <a16:creationId xmlns:a16="http://schemas.microsoft.com/office/drawing/2014/main" id="{FA053509-3FFE-CA45-9185-7A4ACBDAC525}"/>
              </a:ext>
            </a:extLst>
          </p:cNvPr>
          <p:cNvGrpSpPr/>
          <p:nvPr/>
        </p:nvGrpSpPr>
        <p:grpSpPr>
          <a:xfrm>
            <a:off x="622796" y="6541789"/>
            <a:ext cx="3402505" cy="56069"/>
            <a:chOff x="610468" y="4798650"/>
            <a:chExt cx="3402505" cy="56069"/>
          </a:xfrm>
        </p:grpSpPr>
        <p:sp>
          <p:nvSpPr>
            <p:cNvPr id="93" name="Retângulo 92">
              <a:extLst>
                <a:ext uri="{FF2B5EF4-FFF2-40B4-BE49-F238E27FC236}">
                  <a16:creationId xmlns:a16="http://schemas.microsoft.com/office/drawing/2014/main" id="{4F4EC103-A799-7244-8CDF-A7D35FB7341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F6495106-EEFD-4647-87A5-DB60E3563E57}"/>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5" name="Agrupar 94">
            <a:extLst>
              <a:ext uri="{FF2B5EF4-FFF2-40B4-BE49-F238E27FC236}">
                <a16:creationId xmlns:a16="http://schemas.microsoft.com/office/drawing/2014/main" id="{2E7780BD-86CE-A041-9833-694C4292FACD}"/>
              </a:ext>
            </a:extLst>
          </p:cNvPr>
          <p:cNvGrpSpPr/>
          <p:nvPr/>
        </p:nvGrpSpPr>
        <p:grpSpPr>
          <a:xfrm>
            <a:off x="4386821" y="6548083"/>
            <a:ext cx="3402505" cy="56069"/>
            <a:chOff x="610468" y="4798650"/>
            <a:chExt cx="3402505" cy="56069"/>
          </a:xfrm>
        </p:grpSpPr>
        <p:sp>
          <p:nvSpPr>
            <p:cNvPr id="96" name="Retângulo 95">
              <a:extLst>
                <a:ext uri="{FF2B5EF4-FFF2-40B4-BE49-F238E27FC236}">
                  <a16:creationId xmlns:a16="http://schemas.microsoft.com/office/drawing/2014/main" id="{65DFB501-E6F7-7449-830E-C6CAF943DBF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tângulo 104">
              <a:extLst>
                <a:ext uri="{FF2B5EF4-FFF2-40B4-BE49-F238E27FC236}">
                  <a16:creationId xmlns:a16="http://schemas.microsoft.com/office/drawing/2014/main" id="{040B8F22-E6EC-1A4B-8097-CF85B6D7F514}"/>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9" name="Agrupar 108">
            <a:extLst>
              <a:ext uri="{FF2B5EF4-FFF2-40B4-BE49-F238E27FC236}">
                <a16:creationId xmlns:a16="http://schemas.microsoft.com/office/drawing/2014/main" id="{E08853BB-2DBA-274A-BC14-54D59A9E6860}"/>
              </a:ext>
            </a:extLst>
          </p:cNvPr>
          <p:cNvGrpSpPr/>
          <p:nvPr/>
        </p:nvGrpSpPr>
        <p:grpSpPr>
          <a:xfrm>
            <a:off x="8056296" y="6548083"/>
            <a:ext cx="3402505" cy="56069"/>
            <a:chOff x="610468" y="4798650"/>
            <a:chExt cx="3402505" cy="56069"/>
          </a:xfrm>
        </p:grpSpPr>
        <p:sp>
          <p:nvSpPr>
            <p:cNvPr id="132" name="Retângulo 131">
              <a:extLst>
                <a:ext uri="{FF2B5EF4-FFF2-40B4-BE49-F238E27FC236}">
                  <a16:creationId xmlns:a16="http://schemas.microsoft.com/office/drawing/2014/main" id="{1FC00E2D-9CEE-DC48-AA68-7E00FB25563F}"/>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Retângulo 132">
              <a:extLst>
                <a:ext uri="{FF2B5EF4-FFF2-40B4-BE49-F238E27FC236}">
                  <a16:creationId xmlns:a16="http://schemas.microsoft.com/office/drawing/2014/main" id="{48AD5FD6-CC93-FF47-B2E2-C1559078E1B2}"/>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34" name="Tabela 133">
            <a:extLst>
              <a:ext uri="{FF2B5EF4-FFF2-40B4-BE49-F238E27FC236}">
                <a16:creationId xmlns:a16="http://schemas.microsoft.com/office/drawing/2014/main" id="{96F253C5-08D6-B546-9C42-0609E6147A50}"/>
              </a:ext>
            </a:extLst>
          </p:cNvPr>
          <p:cNvGraphicFramePr>
            <a:graphicFrameLocks noGrp="1"/>
          </p:cNvGraphicFramePr>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35" name="Tabela 134">
            <a:extLst>
              <a:ext uri="{FF2B5EF4-FFF2-40B4-BE49-F238E27FC236}">
                <a16:creationId xmlns:a16="http://schemas.microsoft.com/office/drawing/2014/main" id="{C5FE7F7F-A625-C643-95C1-189108175977}"/>
              </a:ext>
            </a:extLst>
          </p:cNvPr>
          <p:cNvGraphicFramePr>
            <a:graphicFrameLocks noGrp="1"/>
          </p:cNvGraphicFramePr>
          <p:nvPr/>
        </p:nvGraphicFramePr>
        <p:xfrm>
          <a:off x="7880557" y="5351617"/>
          <a:ext cx="2192928" cy="426720"/>
        </p:xfrm>
        <a:graphic>
          <a:graphicData uri="http://schemas.openxmlformats.org/drawingml/2006/table">
            <a:tbl>
              <a:tblPr firstRow="1" bandRow="1">
                <a:tableStyleId>{5C22544A-7EE6-4342-B048-85BDC9FD1C3A}</a:tableStyleId>
              </a:tblPr>
              <a:tblGrid>
                <a:gridCol w="2192928">
                  <a:extLst>
                    <a:ext uri="{9D8B030D-6E8A-4147-A177-3AD203B41FA5}">
                      <a16:colId xmlns:a16="http://schemas.microsoft.com/office/drawing/2014/main" val="3957641038"/>
                    </a:ext>
                  </a:extLst>
                </a:gridCol>
              </a:tblGrid>
              <a:tr h="370840">
                <a:tc>
                  <a:txBody>
                    <a:bodyPr/>
                    <a:lstStyle/>
                    <a:p>
                      <a:pPr algn="r"/>
                      <a:r>
                        <a:rPr lang="pt-BR" sz="2800" b="1" i="0" dirty="0">
                          <a:solidFill>
                            <a:schemeClr val="bg1"/>
                          </a:solidFill>
                          <a:latin typeface="Segoe UI" panose="020B0502040204020203" pitchFamily="34" charset="0"/>
                          <a:cs typeface="Segoe UI" panose="020B0502040204020203" pitchFamily="34" charset="0"/>
                        </a:rPr>
                        <a:t>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36" name="Tabela 135">
            <a:extLst>
              <a:ext uri="{FF2B5EF4-FFF2-40B4-BE49-F238E27FC236}">
                <a16:creationId xmlns:a16="http://schemas.microsoft.com/office/drawing/2014/main" id="{BB2EA84D-CEDB-9140-82AF-68BEEE54D7B0}"/>
              </a:ext>
            </a:extLst>
          </p:cNvPr>
          <p:cNvGraphicFramePr>
            <a:graphicFrameLocks noGrp="1"/>
          </p:cNvGraphicFramePr>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endParaRPr lang="pt-BR" sz="15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endParaRPr lang="pt-BR" sz="1200" b="1" i="0" u="none" strike="noStrike" dirty="0">
                        <a:solidFill>
                          <a:srgbClr val="FFFFFF"/>
                        </a:solidFill>
                        <a:effectLst/>
                        <a:latin typeface="Segoe UI" panose="020B0502040204020203" pitchFamily="34" charset="0"/>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137" name="Tabela 136">
            <a:extLst>
              <a:ext uri="{FF2B5EF4-FFF2-40B4-BE49-F238E27FC236}">
                <a16:creationId xmlns:a16="http://schemas.microsoft.com/office/drawing/2014/main" id="{0299CA5F-F057-2A4A-B108-4083443E3ADF}"/>
              </a:ext>
            </a:extLst>
          </p:cNvPr>
          <p:cNvGraphicFramePr>
            <a:graphicFrameLocks noGrp="1"/>
          </p:cNvGraphicFramePr>
          <p:nvPr>
            <p:extLst>
              <p:ext uri="{D42A27DB-BD31-4B8C-83A1-F6EECF244321}">
                <p14:modId xmlns:p14="http://schemas.microsoft.com/office/powerpoint/2010/main" val="3755507802"/>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6%</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6%</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rgbClr val="C00000"/>
                          </a:solidFill>
                          <a:effectLst/>
                          <a:latin typeface="Wingdings 3" pitchFamily="2" charset="2"/>
                        </a:rPr>
                        <a:t>q</a:t>
                      </a:r>
                      <a:endParaRPr lang="pt-BR" sz="1200" dirty="0">
                        <a:solidFill>
                          <a:srgbClr val="C00000"/>
                        </a:solidFil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1%</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sp>
        <p:nvSpPr>
          <p:cNvPr id="5" name="Retângulo 4">
            <a:extLst>
              <a:ext uri="{FF2B5EF4-FFF2-40B4-BE49-F238E27FC236}">
                <a16:creationId xmlns:a16="http://schemas.microsoft.com/office/drawing/2014/main" id="{17A5A7D9-7C44-5943-82D3-DC4264BF296A}"/>
              </a:ext>
            </a:extLst>
          </p:cNvPr>
          <p:cNvSpPr/>
          <p:nvPr/>
        </p:nvSpPr>
        <p:spPr>
          <a:xfrm>
            <a:off x="1380725" y="5381473"/>
            <a:ext cx="1832158" cy="430887"/>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Tema não significativo na regressão</a:t>
            </a:r>
            <a:endParaRPr lang="pt-BR" sz="1100" i="1" dirty="0">
              <a:solidFill>
                <a:schemeClr val="bg1"/>
              </a:solidFill>
            </a:endParaRPr>
          </a:p>
        </p:txBody>
      </p:sp>
      <p:sp>
        <p:nvSpPr>
          <p:cNvPr id="88" name="Retângulo 87">
            <a:extLst>
              <a:ext uri="{FF2B5EF4-FFF2-40B4-BE49-F238E27FC236}">
                <a16:creationId xmlns:a16="http://schemas.microsoft.com/office/drawing/2014/main" id="{9392BA18-0106-7A4D-8B10-4A28DF72C40E}"/>
              </a:ext>
            </a:extLst>
          </p:cNvPr>
          <p:cNvSpPr/>
          <p:nvPr/>
        </p:nvSpPr>
        <p:spPr>
          <a:xfrm>
            <a:off x="4890317" y="5381473"/>
            <a:ext cx="2365674" cy="430887"/>
          </a:xfrm>
          <a:prstGeom prst="rect">
            <a:avLst/>
          </a:prstGeom>
        </p:spPr>
        <p:txBody>
          <a:bodyPr wrap="square">
            <a:spAutoFit/>
          </a:bodyPr>
          <a:lstStyle/>
          <a:p>
            <a:pPr algn="ctr"/>
            <a:r>
              <a:rPr lang="pt-BR" sz="1100" i="1" spc="40" dirty="0">
                <a:solidFill>
                  <a:schemeClr val="bg1"/>
                </a:solidFill>
                <a:latin typeface="Segoe UI" panose="020B0502040204020203" pitchFamily="34" charset="0"/>
                <a:cs typeface="Segoe UI" panose="020B0502040204020203" pitchFamily="34" charset="0"/>
              </a:rPr>
              <a:t>Tema não explorado de maneira específica na questão</a:t>
            </a:r>
            <a:endParaRPr lang="pt-BR" sz="1100" i="1" dirty="0">
              <a:solidFill>
                <a:schemeClr val="bg1"/>
              </a:solidFill>
            </a:endParaRPr>
          </a:p>
        </p:txBody>
      </p:sp>
      <p:sp>
        <p:nvSpPr>
          <p:cNvPr id="98" name="Espaço Reservado para Texto 3">
            <a:extLst>
              <a:ext uri="{FF2B5EF4-FFF2-40B4-BE49-F238E27FC236}">
                <a16:creationId xmlns:a16="http://schemas.microsoft.com/office/drawing/2014/main" id="{9273DE46-99D5-F849-858D-F66DFFD0BD43}"/>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135345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B75760BE-B6F5-1745-BC14-65B25FBDFFF1}"/>
              </a:ext>
            </a:extLst>
          </p:cNvPr>
          <p:cNvSpPr/>
          <p:nvPr/>
        </p:nvSpPr>
        <p:spPr>
          <a:xfrm>
            <a:off x="-18926" y="0"/>
            <a:ext cx="12296930" cy="6987542"/>
          </a:xfrm>
          <a:prstGeom prst="rect">
            <a:avLst/>
          </a:prstGeom>
          <a:solidFill>
            <a:srgbClr val="1C273A"/>
          </a:solidFill>
          <a:ln w="12700" cap="flat" cmpd="sng" algn="ctr">
            <a:noFill/>
            <a:prstDash val="solid"/>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srgbClr val="FFFFFF"/>
              </a:solidFill>
              <a:effectLst/>
              <a:uLnTx/>
              <a:uFillTx/>
              <a:latin typeface="Roboto light"/>
              <a:ea typeface=""/>
              <a:cs typeface=""/>
            </a:endParaRPr>
          </a:p>
        </p:txBody>
      </p:sp>
      <p:graphicFrame>
        <p:nvGraphicFramePr>
          <p:cNvPr id="56" name="Table 49">
            <a:extLst>
              <a:ext uri="{FF2B5EF4-FFF2-40B4-BE49-F238E27FC236}">
                <a16:creationId xmlns:a16="http://schemas.microsoft.com/office/drawing/2014/main" id="{1C6D57CB-3A4F-7F46-BB0C-8BDED87A85A6}"/>
              </a:ext>
            </a:extLst>
          </p:cNvPr>
          <p:cNvGraphicFramePr>
            <a:graphicFrameLocks noGrp="1"/>
          </p:cNvGraphicFramePr>
          <p:nvPr/>
        </p:nvGraphicFramePr>
        <p:xfrm>
          <a:off x="3382782" y="1372543"/>
          <a:ext cx="2746757" cy="5370194"/>
        </p:xfrm>
        <a:graphic>
          <a:graphicData uri="http://schemas.openxmlformats.org/drawingml/2006/table">
            <a:tbl>
              <a:tblPr firstRow="1" bandRow="1">
                <a:tableStyleId>{2D5ABB26-0587-4C30-8999-92F81FD0307C}</a:tableStyleId>
              </a:tblPr>
              <a:tblGrid>
                <a:gridCol w="2746757">
                  <a:extLst>
                    <a:ext uri="{9D8B030D-6E8A-4147-A177-3AD203B41FA5}">
                      <a16:colId xmlns:a16="http://schemas.microsoft.com/office/drawing/2014/main" val="20000"/>
                    </a:ext>
                  </a:extLst>
                </a:gridCol>
              </a:tblGrid>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Conveniência e praticidade de canais que </a:t>
                      </a:r>
                      <a:r>
                        <a:rPr lang="pt-BR" sz="12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simplificam a movimentação e gestão do seu dinheiro</a:t>
                      </a:r>
                      <a:endPar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Relacionamento e atendimento prestado por gerentes e funcionários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097">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Preços das taxas, tarifas e juros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Atendimento prestado nas agências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Caixas eletrônicos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Aplicativo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Internet Banking</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Central de Relacionamento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53097">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Atendimento do Banco Postal nos Correios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r h="396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Atendimento MAIS BB</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715196"/>
                  </a:ext>
                </a:extLst>
              </a:tr>
              <a:tr h="396000">
                <a:tc>
                  <a:txBody>
                    <a:bodyPr/>
                    <a:lstStyle/>
                    <a:p>
                      <a:pPr marL="0" algn="l" defTabSz="914400" rtl="0" eaLnBrk="1" latinLnBrk="0" hangingPunct="1">
                        <a:spcAft>
                          <a:spcPts val="0"/>
                        </a:spcAft>
                      </a:pP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Relação Custo </a:t>
                      </a:r>
                      <a:r>
                        <a:rPr lang="pt-BR" sz="1200" kern="1200" spc="40" baseline="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x</a:t>
                      </a: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Benefício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9843787"/>
                  </a:ext>
                </a:extLst>
              </a:tr>
            </a:tbl>
          </a:graphicData>
        </a:graphic>
      </p:graphicFrame>
      <p:graphicFrame>
        <p:nvGraphicFramePr>
          <p:cNvPr id="60" name="Table 49">
            <a:extLst>
              <a:ext uri="{FF2B5EF4-FFF2-40B4-BE49-F238E27FC236}">
                <a16:creationId xmlns:a16="http://schemas.microsoft.com/office/drawing/2014/main" id="{0F43F5F1-C9CA-3C47-8107-53F567E755BE}"/>
              </a:ext>
            </a:extLst>
          </p:cNvPr>
          <p:cNvGraphicFramePr>
            <a:graphicFrameLocks noGrp="1"/>
          </p:cNvGraphicFramePr>
          <p:nvPr/>
        </p:nvGraphicFramePr>
        <p:xfrm>
          <a:off x="6239942" y="1372633"/>
          <a:ext cx="2746757" cy="5370919"/>
        </p:xfrm>
        <a:graphic>
          <a:graphicData uri="http://schemas.openxmlformats.org/drawingml/2006/table">
            <a:tbl>
              <a:tblPr firstRow="1" bandRow="1">
                <a:tableStyleId>{2D5ABB26-0587-4C30-8999-92F81FD0307C}</a:tableStyleId>
              </a:tblPr>
              <a:tblGrid>
                <a:gridCol w="2746757">
                  <a:extLst>
                    <a:ext uri="{9D8B030D-6E8A-4147-A177-3AD203B41FA5}">
                      <a16:colId xmlns:a16="http://schemas.microsoft.com/office/drawing/2014/main" val="20000"/>
                    </a:ext>
                  </a:extLst>
                </a:gridCol>
              </a:tblGrid>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Conveniência e praticidade de canais que </a:t>
                      </a:r>
                      <a:r>
                        <a:rPr lang="pt-BR" sz="12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simplificam a movimentação e gestão do seu dinheiro</a:t>
                      </a:r>
                      <a:endPar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Relacionamento e atendimento prestado por gerentes e funcionários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319">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Preços das taxas, tarifas e juros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Atendimento prestado nas agências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Caixas eletrônicos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Aplicativo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Internet Banking</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Central de Relacionamento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536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28012"/>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676945"/>
                  </a:ext>
                </a:extLst>
              </a:tr>
              <a:tr h="396000">
                <a:tc>
                  <a:txBody>
                    <a:bodyPr/>
                    <a:lstStyle/>
                    <a:p>
                      <a:pPr marL="0" algn="l" defTabSz="914400" rtl="0" eaLnBrk="1" latinLnBrk="0" hangingPunct="1">
                        <a:spcAft>
                          <a:spcPts val="0"/>
                        </a:spcAft>
                      </a:pP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Relação Custo </a:t>
                      </a:r>
                      <a:r>
                        <a:rPr lang="pt-BR" sz="1200" kern="1200" spc="40" baseline="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x</a:t>
                      </a: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Benefício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9843787"/>
                  </a:ext>
                </a:extLst>
              </a:tr>
            </a:tbl>
          </a:graphicData>
        </a:graphic>
      </p:graphicFrame>
      <p:graphicFrame>
        <p:nvGraphicFramePr>
          <p:cNvPr id="64" name="Table 49">
            <a:extLst>
              <a:ext uri="{FF2B5EF4-FFF2-40B4-BE49-F238E27FC236}">
                <a16:creationId xmlns:a16="http://schemas.microsoft.com/office/drawing/2014/main" id="{10D7AC90-D7A5-BD47-80C0-46571148C8D0}"/>
              </a:ext>
            </a:extLst>
          </p:cNvPr>
          <p:cNvGraphicFramePr>
            <a:graphicFrameLocks noGrp="1"/>
          </p:cNvGraphicFramePr>
          <p:nvPr/>
        </p:nvGraphicFramePr>
        <p:xfrm>
          <a:off x="9136600" y="1372543"/>
          <a:ext cx="2773626" cy="5370194"/>
        </p:xfrm>
        <a:graphic>
          <a:graphicData uri="http://schemas.openxmlformats.org/drawingml/2006/table">
            <a:tbl>
              <a:tblPr firstRow="1" bandRow="1">
                <a:tableStyleId>{2D5ABB26-0587-4C30-8999-92F81FD0307C}</a:tableStyleId>
              </a:tblPr>
              <a:tblGrid>
                <a:gridCol w="2773626">
                  <a:extLst>
                    <a:ext uri="{9D8B030D-6E8A-4147-A177-3AD203B41FA5}">
                      <a16:colId xmlns:a16="http://schemas.microsoft.com/office/drawing/2014/main" val="20000"/>
                    </a:ext>
                  </a:extLst>
                </a:gridCol>
              </a:tblGrid>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Conveniência e praticidade de canais que </a:t>
                      </a:r>
                      <a:r>
                        <a:rPr lang="pt-BR" sz="1200" b="0" i="0" u="none" strike="noStrike" noProof="0" dirty="0">
                          <a:solidFill>
                            <a:schemeClr val="bg1"/>
                          </a:solidFill>
                          <a:effectLst/>
                          <a:latin typeface="Segoe UI" panose="020B0502040204020203" pitchFamily="34" charset="0"/>
                          <a:ea typeface="Franklin Gothic Book" charset="0"/>
                          <a:cs typeface="Segoe UI" panose="020B0502040204020203" pitchFamily="34" charset="0"/>
                        </a:rPr>
                        <a:t>simplificam a movimentação e gestão do seu dinheiro</a:t>
                      </a:r>
                      <a:endPar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8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Possibilidades de acesso ao atendimento de funcionários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0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Produtos e serviços adequados ao seu perfil</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Preços das taxas, tarifas e juros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Modelo de atendimento focado </a:t>
                      </a:r>
                      <a:b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b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em canais digitais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Caixas eletrônicos</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Aplicativo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Internet Banking</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Central de Relacionamento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53097">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907993"/>
                  </a:ext>
                </a:extLst>
              </a:tr>
              <a:tr h="396000">
                <a:tc>
                  <a:txBody>
                    <a:bodyPr/>
                    <a:lstStyle/>
                    <a:p>
                      <a:pPr>
                        <a:spcAft>
                          <a:spcPts val="0"/>
                        </a:spcAft>
                      </a:pPr>
                      <a:r>
                        <a:rPr lang="pt-BR" sz="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 </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331661"/>
                  </a:ext>
                </a:extLst>
              </a:tr>
              <a:tr h="396000">
                <a:tc>
                  <a:txBody>
                    <a:bodyPr/>
                    <a:lstStyle/>
                    <a:p>
                      <a:pPr marL="0" algn="l" defTabSz="914400" rtl="0" eaLnBrk="1" latinLnBrk="0" hangingPunct="1">
                        <a:spcAft>
                          <a:spcPts val="0"/>
                        </a:spcAft>
                      </a:pP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Relação Custo </a:t>
                      </a:r>
                      <a:r>
                        <a:rPr lang="pt-BR" sz="1200" kern="1200" spc="40" baseline="0" dirty="0" err="1">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x</a:t>
                      </a:r>
                      <a:r>
                        <a:rPr lang="pt-BR" sz="1200" kern="1200" spc="40" baseline="0" dirty="0">
                          <a:solidFill>
                            <a:schemeClr val="bg1"/>
                          </a:solidFill>
                          <a:effectLst/>
                          <a:latin typeface="Segoe UI" panose="020B0502040204020203" pitchFamily="34" charset="0"/>
                          <a:ea typeface="Segoe UI Symbol" panose="020B0502040204020203" pitchFamily="34" charset="0"/>
                          <a:cs typeface="Segoe UI" panose="020B0502040204020203" pitchFamily="34" charset="0"/>
                        </a:rPr>
                        <a:t> Benefício</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9843787"/>
                  </a:ext>
                </a:extLst>
              </a:tr>
            </a:tbl>
          </a:graphicData>
        </a:graphic>
      </p:graphicFrame>
      <p:sp>
        <p:nvSpPr>
          <p:cNvPr id="17" name="Retângulo 16">
            <a:extLst>
              <a:ext uri="{FF2B5EF4-FFF2-40B4-BE49-F238E27FC236}">
                <a16:creationId xmlns:a16="http://schemas.microsoft.com/office/drawing/2014/main" id="{111614E4-865D-EF43-B91C-1A0D1540C5FF}"/>
              </a:ext>
            </a:extLst>
          </p:cNvPr>
          <p:cNvSpPr/>
          <p:nvPr/>
        </p:nvSpPr>
        <p:spPr>
          <a:xfrm>
            <a:off x="3387064" y="528923"/>
            <a:ext cx="2746758" cy="494764"/>
          </a:xfrm>
          <a:prstGeom prst="rect">
            <a:avLst/>
          </a:prstGeom>
          <a:solidFill>
            <a:srgbClr val="FFD966"/>
          </a:solidFill>
          <a:ln>
            <a:noFill/>
          </a:ln>
          <a:effectLst>
            <a:outerShdw blurRad="304800" dist="381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TextBox 105">
            <a:extLst>
              <a:ext uri="{FF2B5EF4-FFF2-40B4-BE49-F238E27FC236}">
                <a16:creationId xmlns:a16="http://schemas.microsoft.com/office/drawing/2014/main" id="{C817E2CC-ED43-7447-84FD-4EA48022FCB9}"/>
              </a:ext>
            </a:extLst>
          </p:cNvPr>
          <p:cNvSpPr txBox="1"/>
          <p:nvPr/>
        </p:nvSpPr>
        <p:spPr>
          <a:xfrm>
            <a:off x="3382782" y="629714"/>
            <a:ext cx="1755211" cy="293488"/>
          </a:xfrm>
          <a:prstGeom prst="rect">
            <a:avLst/>
          </a:prstGeom>
          <a:noFill/>
        </p:spPr>
        <p:txBody>
          <a:bodyPr wrap="square" rtlCol="0">
            <a:spAutoFit/>
          </a:bodyPr>
          <a:lstStyle/>
          <a:p>
            <a:pPr defTabSz="914340"/>
            <a:r>
              <a:rPr lang="pt-BR" sz="1300" kern="0" spc="40" dirty="0">
                <a:solidFill>
                  <a:srgbClr val="404040"/>
                </a:solidFill>
                <a:latin typeface="Franklin Gothic Book" panose="020B0503020102020204" pitchFamily="34" charset="0"/>
                <a:ea typeface="Segoe UI Symbol" panose="020B0502040204020203" pitchFamily="34" charset="0"/>
                <a:cs typeface="Century Gothic" charset="0"/>
              </a:rPr>
              <a:t>CLIENTES BB</a:t>
            </a:r>
          </a:p>
        </p:txBody>
      </p:sp>
      <p:sp>
        <p:nvSpPr>
          <p:cNvPr id="23" name="Retângulo 22">
            <a:extLst>
              <a:ext uri="{FF2B5EF4-FFF2-40B4-BE49-F238E27FC236}">
                <a16:creationId xmlns:a16="http://schemas.microsoft.com/office/drawing/2014/main" id="{53C53B90-9DEB-C34E-AD57-E2F98E4223A1}"/>
              </a:ext>
            </a:extLst>
          </p:cNvPr>
          <p:cNvSpPr/>
          <p:nvPr/>
        </p:nvSpPr>
        <p:spPr>
          <a:xfrm>
            <a:off x="6265401" y="523864"/>
            <a:ext cx="2760071" cy="494764"/>
          </a:xfrm>
          <a:prstGeom prst="rect">
            <a:avLst/>
          </a:prstGeom>
          <a:solidFill>
            <a:srgbClr val="F17E72"/>
          </a:solidFill>
          <a:ln>
            <a:noFill/>
          </a:ln>
          <a:effectLst>
            <a:outerShdw blurRad="304800" dist="381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TextBox 105">
            <a:extLst>
              <a:ext uri="{FF2B5EF4-FFF2-40B4-BE49-F238E27FC236}">
                <a16:creationId xmlns:a16="http://schemas.microsoft.com/office/drawing/2014/main" id="{F86997A1-6B52-D941-8CDE-389C63666720}"/>
              </a:ext>
            </a:extLst>
          </p:cNvPr>
          <p:cNvSpPr txBox="1"/>
          <p:nvPr/>
        </p:nvSpPr>
        <p:spPr>
          <a:xfrm>
            <a:off x="6296708" y="626759"/>
            <a:ext cx="2744463" cy="276999"/>
          </a:xfrm>
          <a:prstGeom prst="rect">
            <a:avLst/>
          </a:prstGeom>
          <a:noFill/>
        </p:spPr>
        <p:txBody>
          <a:bodyPr wrap="square" rtlCol="0">
            <a:spAutoFit/>
          </a:bodyPr>
          <a:lstStyle/>
          <a:p>
            <a:pPr defTabSz="914340"/>
            <a:r>
              <a:rPr lang="pt-BR" sz="1200" spc="40" dirty="0">
                <a:latin typeface="Franklin Gothic Book" panose="020B0503020102020204" pitchFamily="34" charset="0"/>
                <a:ea typeface="Segoe UI Symbol" panose="020B0502040204020203" pitchFamily="34" charset="0"/>
                <a:cs typeface="Franklin Gothic Book" charset="0"/>
              </a:rPr>
              <a:t>CLIENTES DE BANCOS TRADICIONAIS</a:t>
            </a:r>
            <a:endParaRPr lang="pt-BR" sz="1200" kern="0" spc="40" dirty="0">
              <a:solidFill>
                <a:srgbClr val="404040"/>
              </a:solidFill>
              <a:latin typeface="Franklin Gothic Book" panose="020B0503020102020204" pitchFamily="34" charset="0"/>
              <a:ea typeface="Century Gothic" charset="0"/>
              <a:cs typeface="Century Gothic" charset="0"/>
            </a:endParaRPr>
          </a:p>
        </p:txBody>
      </p:sp>
      <p:sp>
        <p:nvSpPr>
          <p:cNvPr id="26" name="Retângulo 25">
            <a:extLst>
              <a:ext uri="{FF2B5EF4-FFF2-40B4-BE49-F238E27FC236}">
                <a16:creationId xmlns:a16="http://schemas.microsoft.com/office/drawing/2014/main" id="{A7A95D0F-AE6E-6946-8FBC-9944667AD422}"/>
              </a:ext>
            </a:extLst>
          </p:cNvPr>
          <p:cNvSpPr/>
          <p:nvPr/>
        </p:nvSpPr>
        <p:spPr>
          <a:xfrm>
            <a:off x="9149913" y="523864"/>
            <a:ext cx="2776011" cy="494764"/>
          </a:xfrm>
          <a:prstGeom prst="rect">
            <a:avLst/>
          </a:prstGeom>
          <a:solidFill>
            <a:srgbClr val="00DEAA"/>
          </a:solidFill>
          <a:ln>
            <a:noFill/>
          </a:ln>
          <a:effectLst>
            <a:outerShdw blurRad="304800" dist="381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TextBox 105">
            <a:extLst>
              <a:ext uri="{FF2B5EF4-FFF2-40B4-BE49-F238E27FC236}">
                <a16:creationId xmlns:a16="http://schemas.microsoft.com/office/drawing/2014/main" id="{5B81C43B-CDBB-1544-B963-A2A42D404BB9}"/>
              </a:ext>
            </a:extLst>
          </p:cNvPr>
          <p:cNvSpPr txBox="1"/>
          <p:nvPr/>
        </p:nvSpPr>
        <p:spPr>
          <a:xfrm>
            <a:off x="9165612" y="626759"/>
            <a:ext cx="2744447" cy="282782"/>
          </a:xfrm>
          <a:prstGeom prst="rect">
            <a:avLst/>
          </a:prstGeom>
          <a:noFill/>
        </p:spPr>
        <p:txBody>
          <a:bodyPr wrap="square" rtlCol="0">
            <a:spAutoFit/>
          </a:bodyPr>
          <a:lstStyle/>
          <a:p>
            <a:pPr defTabSz="914340"/>
            <a:r>
              <a:rPr lang="pt-BR" sz="1200" spc="40" dirty="0">
                <a:latin typeface="Franklin Gothic Book" panose="020B0503020102020204" pitchFamily="34" charset="0"/>
                <a:ea typeface="Segoe UI Symbol" panose="020B0502040204020203" pitchFamily="34" charset="0"/>
                <a:cs typeface="Franklin Gothic Book" charset="0"/>
              </a:rPr>
              <a:t>CLIENTES DE BANCOS DIGITAIS</a:t>
            </a:r>
            <a:endParaRPr lang="pt-BR" sz="1200" kern="0" spc="40" dirty="0">
              <a:solidFill>
                <a:srgbClr val="404040"/>
              </a:solidFill>
              <a:latin typeface="Franklin Gothic Book" panose="020B0503020102020204" pitchFamily="34" charset="0"/>
              <a:ea typeface="Century Gothic" charset="0"/>
              <a:cs typeface="Century Gothic" charset="0"/>
            </a:endParaRPr>
          </a:p>
        </p:txBody>
      </p:sp>
      <p:sp>
        <p:nvSpPr>
          <p:cNvPr id="50" name="Espaço Reservado para Texto 5">
            <a:extLst>
              <a:ext uri="{FF2B5EF4-FFF2-40B4-BE49-F238E27FC236}">
                <a16:creationId xmlns:a16="http://schemas.microsoft.com/office/drawing/2014/main" id="{C0127329-B604-2C40-9D74-369DA8EB3BBF}"/>
              </a:ext>
            </a:extLst>
          </p:cNvPr>
          <p:cNvSpPr txBox="1">
            <a:spLocks/>
          </p:cNvSpPr>
          <p:nvPr/>
        </p:nvSpPr>
        <p:spPr>
          <a:xfrm>
            <a:off x="459700" y="1486455"/>
            <a:ext cx="2373442" cy="742896"/>
          </a:xfrm>
          <a:prstGeom prst="rect">
            <a:avLst/>
          </a:prstGeom>
          <a:noFill/>
        </p:spPr>
        <p:txBody>
          <a:bodyPr vert="horz" wrap="square" lIns="0" tIns="45720" rIns="72000" bIns="45720" rtlCol="0" anchor="t">
            <a:spAutoFit/>
          </a:bodyPr>
          <a:lstStyle>
            <a:lvl1pPr indent="0">
              <a:lnSpc>
                <a:spcPct val="110000"/>
              </a:lnSpc>
              <a:spcBef>
                <a:spcPts val="1000"/>
              </a:spcBef>
              <a:spcAft>
                <a:spcPts val="1000"/>
              </a:spcAft>
              <a:buFont typeface="Arial" panose="020B0604020202020204" pitchFamily="34" charset="0"/>
              <a:buNone/>
              <a:defRPr sz="2000" b="0" i="1" spc="10">
                <a:solidFill>
                  <a:schemeClr val="tx1">
                    <a:lumMod val="50000"/>
                    <a:lumOff val="50000"/>
                  </a:schemeClr>
                </a:soli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b="0" i="1">
                <a:solidFill>
                  <a:schemeClr val="tx1">
                    <a:lumMod val="50000"/>
                    <a:lumOff val="50000"/>
                  </a:schemeClr>
                </a:solidFill>
                <a:latin typeface="Trebuchet MS" panose="020B0703020202090204"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b="0" i="0">
                <a:latin typeface="Trebuchet MS" panose="020B0703020202090204"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b="0" i="0">
                <a:latin typeface="Trebuchet MS" panose="020B0703020202090204"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latin typeface="Trebuchet MS" panose="020B0703020202090204"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pc="40" dirty="0">
                <a:solidFill>
                  <a:schemeClr val="tx2">
                    <a:lumMod val="40000"/>
                    <a:lumOff val="60000"/>
                  </a:schemeClr>
                </a:solidFill>
                <a:ea typeface="Segoe UI Symbol" panose="020B0502040204020203" pitchFamily="34" charset="0"/>
              </a:rPr>
              <a:t>Modelagem de</a:t>
            </a:r>
            <a:br>
              <a:rPr lang="pt-BR" spc="40" dirty="0">
                <a:solidFill>
                  <a:schemeClr val="tx2">
                    <a:lumMod val="40000"/>
                    <a:lumOff val="60000"/>
                  </a:schemeClr>
                </a:solidFill>
                <a:ea typeface="Segoe UI Symbol" panose="020B0502040204020203" pitchFamily="34" charset="0"/>
              </a:rPr>
            </a:br>
            <a:r>
              <a:rPr lang="pt-BR" spc="40" dirty="0">
                <a:solidFill>
                  <a:schemeClr val="tx2">
                    <a:lumMod val="40000"/>
                    <a:lumOff val="60000"/>
                  </a:schemeClr>
                </a:solidFill>
                <a:ea typeface="Segoe UI Symbol" panose="020B0502040204020203" pitchFamily="34" charset="0"/>
              </a:rPr>
              <a:t>questionários</a:t>
            </a:r>
          </a:p>
        </p:txBody>
      </p:sp>
      <p:sp>
        <p:nvSpPr>
          <p:cNvPr id="20" name="CaixaDeTexto 26">
            <a:extLst>
              <a:ext uri="{FF2B5EF4-FFF2-40B4-BE49-F238E27FC236}">
                <a16:creationId xmlns:a16="http://schemas.microsoft.com/office/drawing/2014/main" id="{0C702AE1-541C-404D-8310-3CBE42AB4370}"/>
              </a:ext>
            </a:extLst>
          </p:cNvPr>
          <p:cNvSpPr txBox="1"/>
          <p:nvPr/>
        </p:nvSpPr>
        <p:spPr>
          <a:xfrm>
            <a:off x="3382782" y="1050782"/>
            <a:ext cx="8016815" cy="279500"/>
          </a:xfrm>
          <a:prstGeom prst="rect">
            <a:avLst/>
          </a:prstGeom>
          <a:noFill/>
        </p:spPr>
        <p:txBody>
          <a:bodyPr wrap="square" lIns="0" rtlCol="0">
            <a:spAutoFit/>
          </a:bodyPr>
          <a:lstStyle/>
          <a:p>
            <a:pPr>
              <a:lnSpc>
                <a:spcPct val="110000"/>
              </a:lnSpc>
              <a:spcAft>
                <a:spcPts val="800"/>
              </a:spcAft>
            </a:pPr>
            <a:r>
              <a:rPr lang="pt-BR" sz="1200" i="1" spc="10" dirty="0">
                <a:solidFill>
                  <a:schemeClr val="bg1">
                    <a:lumMod val="75000"/>
                  </a:schemeClr>
                </a:solidFill>
                <a:latin typeface="Franklin Gothic Book" panose="020B0503020102020204" pitchFamily="34" charset="0"/>
                <a:ea typeface="Segoe UI Symbol" panose="020B0502040204020203" pitchFamily="34" charset="0"/>
                <a:cs typeface="Segoe UI" panose="020B0502040204020203" pitchFamily="34" charset="0"/>
              </a:rPr>
              <a:t>Como você avalia o [BANCO] considerando o(a)...</a:t>
            </a:r>
          </a:p>
        </p:txBody>
      </p:sp>
      <p:grpSp>
        <p:nvGrpSpPr>
          <p:cNvPr id="7" name="Agrupar 6">
            <a:extLst>
              <a:ext uri="{FF2B5EF4-FFF2-40B4-BE49-F238E27FC236}">
                <a16:creationId xmlns:a16="http://schemas.microsoft.com/office/drawing/2014/main" id="{30DB5B24-1793-314B-8723-72AC5DE5E723}"/>
              </a:ext>
            </a:extLst>
          </p:cNvPr>
          <p:cNvGrpSpPr/>
          <p:nvPr/>
        </p:nvGrpSpPr>
        <p:grpSpPr>
          <a:xfrm>
            <a:off x="11623763" y="2218807"/>
            <a:ext cx="270908" cy="338554"/>
            <a:chOff x="11659388" y="1849952"/>
            <a:chExt cx="270908" cy="338554"/>
          </a:xfrm>
        </p:grpSpPr>
        <p:sp>
          <p:nvSpPr>
            <p:cNvPr id="5" name="Oval 4">
              <a:extLst>
                <a:ext uri="{FF2B5EF4-FFF2-40B4-BE49-F238E27FC236}">
                  <a16:creationId xmlns:a16="http://schemas.microsoft.com/office/drawing/2014/main" id="{A4C4267A-C99A-E743-8294-5F14A69F3575}"/>
                </a:ext>
              </a:extLst>
            </p:cNvPr>
            <p:cNvSpPr/>
            <p:nvPr/>
          </p:nvSpPr>
          <p:spPr>
            <a:xfrm>
              <a:off x="11704854" y="1890492"/>
              <a:ext cx="178502" cy="178502"/>
            </a:xfrm>
            <a:prstGeom prst="ellipse">
              <a:avLst/>
            </a:prstGeom>
            <a:solidFill>
              <a:srgbClr val="00D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a:extLst>
                <a:ext uri="{FF2B5EF4-FFF2-40B4-BE49-F238E27FC236}">
                  <a16:creationId xmlns:a16="http://schemas.microsoft.com/office/drawing/2014/main" id="{B0735A91-CCB4-7348-B146-9B45A0EE24BD}"/>
                </a:ext>
              </a:extLst>
            </p:cNvPr>
            <p:cNvSpPr/>
            <p:nvPr/>
          </p:nvSpPr>
          <p:spPr>
            <a:xfrm>
              <a:off x="11659388" y="1849952"/>
              <a:ext cx="270908" cy="338554"/>
            </a:xfrm>
            <a:prstGeom prst="rect">
              <a:avLst/>
            </a:prstGeom>
          </p:spPr>
          <p:txBody>
            <a:bodyPr wrap="none">
              <a:spAutoFit/>
            </a:bodyPr>
            <a:lstStyle/>
            <a:p>
              <a:r>
                <a:rPr lang="pt-BR" sz="1600" spc="10" dirty="0">
                  <a:latin typeface="Segoe UI Symbol" panose="020B0502040204020203" pitchFamily="34" charset="0"/>
                  <a:ea typeface="Segoe UI Symbol" panose="020B0502040204020203" pitchFamily="34" charset="0"/>
                  <a:cs typeface="Segoe UI" panose="020B0502040204020203" pitchFamily="34" charset="0"/>
                </a:rPr>
                <a:t>*</a:t>
              </a:r>
              <a:endParaRPr lang="pt-BR" sz="1600" dirty="0"/>
            </a:p>
          </p:txBody>
        </p:sp>
      </p:grpSp>
      <p:grpSp>
        <p:nvGrpSpPr>
          <p:cNvPr id="28" name="Agrupar 27">
            <a:extLst>
              <a:ext uri="{FF2B5EF4-FFF2-40B4-BE49-F238E27FC236}">
                <a16:creationId xmlns:a16="http://schemas.microsoft.com/office/drawing/2014/main" id="{4A1F249A-26D4-1D48-B045-2F4339691051}"/>
              </a:ext>
            </a:extLst>
          </p:cNvPr>
          <p:cNvGrpSpPr/>
          <p:nvPr/>
        </p:nvGrpSpPr>
        <p:grpSpPr>
          <a:xfrm>
            <a:off x="11623763" y="3570987"/>
            <a:ext cx="270908" cy="338554"/>
            <a:chOff x="11659388" y="1849952"/>
            <a:chExt cx="270908" cy="338554"/>
          </a:xfrm>
        </p:grpSpPr>
        <p:sp>
          <p:nvSpPr>
            <p:cNvPr id="29" name="Oval 28">
              <a:extLst>
                <a:ext uri="{FF2B5EF4-FFF2-40B4-BE49-F238E27FC236}">
                  <a16:creationId xmlns:a16="http://schemas.microsoft.com/office/drawing/2014/main" id="{67B9744C-C34C-C749-B00F-2027F2747E02}"/>
                </a:ext>
              </a:extLst>
            </p:cNvPr>
            <p:cNvSpPr/>
            <p:nvPr/>
          </p:nvSpPr>
          <p:spPr>
            <a:xfrm>
              <a:off x="11704854" y="1890492"/>
              <a:ext cx="178502" cy="178502"/>
            </a:xfrm>
            <a:prstGeom prst="ellipse">
              <a:avLst/>
            </a:prstGeom>
            <a:solidFill>
              <a:srgbClr val="00D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Retângulo 29">
              <a:extLst>
                <a:ext uri="{FF2B5EF4-FFF2-40B4-BE49-F238E27FC236}">
                  <a16:creationId xmlns:a16="http://schemas.microsoft.com/office/drawing/2014/main" id="{D4876765-FD41-D84B-B961-5DA9314EE836}"/>
                </a:ext>
              </a:extLst>
            </p:cNvPr>
            <p:cNvSpPr/>
            <p:nvPr/>
          </p:nvSpPr>
          <p:spPr>
            <a:xfrm>
              <a:off x="11659388" y="1849952"/>
              <a:ext cx="270908" cy="338554"/>
            </a:xfrm>
            <a:prstGeom prst="rect">
              <a:avLst/>
            </a:prstGeom>
          </p:spPr>
          <p:txBody>
            <a:bodyPr wrap="none">
              <a:spAutoFit/>
            </a:bodyPr>
            <a:lstStyle/>
            <a:p>
              <a:r>
                <a:rPr lang="pt-BR" sz="1600" spc="10" dirty="0">
                  <a:latin typeface="Segoe UI Symbol" panose="020B0502040204020203" pitchFamily="34" charset="0"/>
                  <a:ea typeface="Segoe UI Symbol" panose="020B0502040204020203" pitchFamily="34" charset="0"/>
                  <a:cs typeface="Segoe UI" panose="020B0502040204020203" pitchFamily="34" charset="0"/>
                </a:rPr>
                <a:t>*</a:t>
              </a:r>
              <a:endParaRPr lang="pt-BR" sz="1600" dirty="0"/>
            </a:p>
          </p:txBody>
        </p:sp>
      </p:grpSp>
      <p:sp>
        <p:nvSpPr>
          <p:cNvPr id="2" name="Título 1">
            <a:extLst>
              <a:ext uri="{FF2B5EF4-FFF2-40B4-BE49-F238E27FC236}">
                <a16:creationId xmlns:a16="http://schemas.microsoft.com/office/drawing/2014/main" id="{DBF4A5E4-A10E-0840-8BE4-95B3588EE9A1}"/>
              </a:ext>
            </a:extLst>
          </p:cNvPr>
          <p:cNvSpPr>
            <a:spLocks noGrp="1"/>
          </p:cNvSpPr>
          <p:nvPr>
            <p:ph type="ctrTitle" idx="4294967295"/>
          </p:nvPr>
        </p:nvSpPr>
        <p:spPr>
          <a:xfrm>
            <a:off x="0" y="373063"/>
            <a:ext cx="3062288" cy="1112837"/>
          </a:xfrm>
        </p:spPr>
        <p:txBody>
          <a:bodyPr>
            <a:normAutofit fontScale="90000"/>
          </a:bodyPr>
          <a:lstStyle/>
          <a:p>
            <a:r>
              <a:rPr lang="pt-BR" dirty="0">
                <a:solidFill>
                  <a:schemeClr val="bg1"/>
                </a:solidFill>
              </a:rPr>
              <a:t>EXPERIÊNCIA </a:t>
            </a:r>
            <a:br>
              <a:rPr lang="pt-BR" dirty="0">
                <a:solidFill>
                  <a:schemeClr val="bg1"/>
                </a:solidFill>
              </a:rPr>
            </a:br>
            <a:r>
              <a:rPr lang="pt-BR" dirty="0">
                <a:solidFill>
                  <a:schemeClr val="bg1"/>
                </a:solidFill>
              </a:rPr>
              <a:t>DO CLIENTE </a:t>
            </a:r>
            <a:br>
              <a:rPr lang="pt-BR" dirty="0">
                <a:solidFill>
                  <a:schemeClr val="bg1"/>
                </a:solidFill>
              </a:rPr>
            </a:br>
            <a:r>
              <a:rPr lang="pt-BR" dirty="0">
                <a:solidFill>
                  <a:schemeClr val="bg1"/>
                </a:solidFill>
              </a:rPr>
              <a:t>BB 2020</a:t>
            </a:r>
            <a:endParaRPr lang="pt-BR" dirty="0"/>
          </a:p>
        </p:txBody>
      </p:sp>
      <p:sp>
        <p:nvSpPr>
          <p:cNvPr id="4" name="Subtítulo 3">
            <a:extLst>
              <a:ext uri="{FF2B5EF4-FFF2-40B4-BE49-F238E27FC236}">
                <a16:creationId xmlns:a16="http://schemas.microsoft.com/office/drawing/2014/main" id="{C7D039FB-0C00-374C-8D28-773784093FDF}"/>
              </a:ext>
            </a:extLst>
          </p:cNvPr>
          <p:cNvSpPr>
            <a:spLocks noGrp="1"/>
          </p:cNvSpPr>
          <p:nvPr>
            <p:ph type="subTitle" idx="4294967295"/>
          </p:nvPr>
        </p:nvSpPr>
        <p:spPr>
          <a:xfrm>
            <a:off x="0" y="2614613"/>
            <a:ext cx="2560638" cy="2371725"/>
          </a:xfrm>
        </p:spPr>
        <p:txBody>
          <a:bodyPr>
            <a:noAutofit/>
          </a:bodyPr>
          <a:lstStyle/>
          <a:p>
            <a:pPr>
              <a:spcAft>
                <a:spcPts val="800"/>
              </a:spcAft>
            </a:pPr>
            <a:r>
              <a:rPr lang="pt-BR" spc="40" dirty="0">
                <a:solidFill>
                  <a:schemeClr val="bg1"/>
                </a:solidFill>
              </a:rPr>
              <a:t>Questionários adaptados para aplicação a clientes de diferentes tipos de instituições bancárias, permitindo a adequação aos diferentes modelos de relacionamento oferecidos no mercado financeiro.</a:t>
            </a:r>
          </a:p>
        </p:txBody>
      </p:sp>
      <p:sp>
        <p:nvSpPr>
          <p:cNvPr id="22" name="Espaço Reservado para Texto 3">
            <a:extLst>
              <a:ext uri="{FF2B5EF4-FFF2-40B4-BE49-F238E27FC236}">
                <a16:creationId xmlns:a16="http://schemas.microsoft.com/office/drawing/2014/main" id="{7C4840FE-FD7D-444B-B1D5-0FE75C3516C2}"/>
              </a:ext>
            </a:extLst>
          </p:cNvPr>
          <p:cNvSpPr txBox="1">
            <a:spLocks/>
          </p:cNvSpPr>
          <p:nvPr/>
        </p:nvSpPr>
        <p:spPr>
          <a:xfrm>
            <a:off x="142052" y="650607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4287701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CAIXAS ELETRÔNICOS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4048339279"/>
              </p:ext>
            </p:extLst>
          </p:nvPr>
        </p:nvGraphicFramePr>
        <p:xfrm>
          <a:off x="452294" y="1879600"/>
          <a:ext cx="10996768" cy="3146408"/>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acesso a caixas eletronicos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 disponibilizadas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Funcionamento das diversas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50" name="Espaço Reservado para Texto 3">
            <a:extLst>
              <a:ext uri="{FF2B5EF4-FFF2-40B4-BE49-F238E27FC236}">
                <a16:creationId xmlns:a16="http://schemas.microsoft.com/office/drawing/2014/main" id="{D90646D7-612A-6342-861A-52CA030CD011}"/>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0" name="Tabela 29">
            <a:extLst>
              <a:ext uri="{FF2B5EF4-FFF2-40B4-BE49-F238E27FC236}">
                <a16:creationId xmlns:a16="http://schemas.microsoft.com/office/drawing/2014/main" id="{A95EB6B8-71A0-5A41-B618-07B7E68088F5}"/>
              </a:ext>
            </a:extLst>
          </p:cNvPr>
          <p:cNvGraphicFramePr>
            <a:graphicFrameLocks noGrp="1"/>
          </p:cNvGraphicFramePr>
          <p:nvPr>
            <p:extLst>
              <p:ext uri="{D42A27DB-BD31-4B8C-83A1-F6EECF244321}">
                <p14:modId xmlns:p14="http://schemas.microsoft.com/office/powerpoint/2010/main" val="1147957512"/>
              </p:ext>
            </p:extLst>
          </p:nvPr>
        </p:nvGraphicFramePr>
        <p:xfrm>
          <a:off x="448217" y="5084864"/>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1,9</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3,2</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8,8</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4" name="Agrupar 83">
            <a:extLst>
              <a:ext uri="{FF2B5EF4-FFF2-40B4-BE49-F238E27FC236}">
                <a16:creationId xmlns:a16="http://schemas.microsoft.com/office/drawing/2014/main" id="{4E82C2D6-4DD4-E847-90FC-A94D1F733F93}"/>
              </a:ext>
            </a:extLst>
          </p:cNvPr>
          <p:cNvGrpSpPr/>
          <p:nvPr/>
        </p:nvGrpSpPr>
        <p:grpSpPr>
          <a:xfrm>
            <a:off x="0" y="6064595"/>
            <a:ext cx="12192000" cy="793405"/>
            <a:chOff x="0" y="6064595"/>
            <a:chExt cx="12192000" cy="793405"/>
          </a:xfrm>
        </p:grpSpPr>
        <p:sp>
          <p:nvSpPr>
            <p:cNvPr id="85" name="Retângulo 84">
              <a:extLst>
                <a:ext uri="{FF2B5EF4-FFF2-40B4-BE49-F238E27FC236}">
                  <a16:creationId xmlns:a16="http://schemas.microsoft.com/office/drawing/2014/main" id="{BE53B33F-457D-AD4B-95B2-164996305554}"/>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 Placeholder 33">
              <a:extLst>
                <a:ext uri="{FF2B5EF4-FFF2-40B4-BE49-F238E27FC236}">
                  <a16:creationId xmlns:a16="http://schemas.microsoft.com/office/drawing/2014/main" id="{BC48FFB8-094D-474F-9570-F4C648DB444D}"/>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7" name="Agrupar 4">
              <a:extLst>
                <a:ext uri="{FF2B5EF4-FFF2-40B4-BE49-F238E27FC236}">
                  <a16:creationId xmlns:a16="http://schemas.microsoft.com/office/drawing/2014/main" id="{E16A10D6-92D9-C544-B99F-BA41E4FBAB14}"/>
                </a:ext>
              </a:extLst>
            </p:cNvPr>
            <p:cNvGrpSpPr/>
            <p:nvPr/>
          </p:nvGrpSpPr>
          <p:grpSpPr>
            <a:xfrm>
              <a:off x="6591092" y="6126614"/>
              <a:ext cx="2021906" cy="307777"/>
              <a:chOff x="632939" y="6000804"/>
              <a:chExt cx="2021906" cy="307777"/>
            </a:xfrm>
          </p:grpSpPr>
          <p:grpSp>
            <p:nvGrpSpPr>
              <p:cNvPr id="92" name="Grupo 43">
                <a:extLst>
                  <a:ext uri="{FF2B5EF4-FFF2-40B4-BE49-F238E27FC236}">
                    <a16:creationId xmlns:a16="http://schemas.microsoft.com/office/drawing/2014/main" id="{4829838B-77B8-5444-9891-14EA501A7A3A}"/>
                  </a:ext>
                </a:extLst>
              </p:cNvPr>
              <p:cNvGrpSpPr/>
              <p:nvPr/>
            </p:nvGrpSpPr>
            <p:grpSpPr>
              <a:xfrm>
                <a:off x="632939" y="6000804"/>
                <a:ext cx="779179" cy="307777"/>
                <a:chOff x="2916432" y="6375771"/>
                <a:chExt cx="779179" cy="307777"/>
              </a:xfrm>
            </p:grpSpPr>
            <p:sp>
              <p:nvSpPr>
                <p:cNvPr id="99" name="Title 1">
                  <a:extLst>
                    <a:ext uri="{FF2B5EF4-FFF2-40B4-BE49-F238E27FC236}">
                      <a16:creationId xmlns:a16="http://schemas.microsoft.com/office/drawing/2014/main" id="{3BAD5F4A-25C9-5647-8D47-D8AF86132A64}"/>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0" name="Rectangle 24">
                  <a:extLst>
                    <a:ext uri="{FF2B5EF4-FFF2-40B4-BE49-F238E27FC236}">
                      <a16:creationId xmlns:a16="http://schemas.microsoft.com/office/drawing/2014/main" id="{684D988C-49FA-0740-9F2C-257CB8E7CD92}"/>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3" name="Grupo 47">
                <a:extLst>
                  <a:ext uri="{FF2B5EF4-FFF2-40B4-BE49-F238E27FC236}">
                    <a16:creationId xmlns:a16="http://schemas.microsoft.com/office/drawing/2014/main" id="{F2958646-ACE4-CB4E-8E50-A3DDBC7FAA0E}"/>
                  </a:ext>
                </a:extLst>
              </p:cNvPr>
              <p:cNvGrpSpPr/>
              <p:nvPr/>
            </p:nvGrpSpPr>
            <p:grpSpPr>
              <a:xfrm>
                <a:off x="1306542" y="6000804"/>
                <a:ext cx="739630" cy="307777"/>
                <a:chOff x="3762616" y="6375771"/>
                <a:chExt cx="739630" cy="307777"/>
              </a:xfrm>
            </p:grpSpPr>
            <p:sp>
              <p:nvSpPr>
                <p:cNvPr id="97" name="Rectangle 25">
                  <a:extLst>
                    <a:ext uri="{FF2B5EF4-FFF2-40B4-BE49-F238E27FC236}">
                      <a16:creationId xmlns:a16="http://schemas.microsoft.com/office/drawing/2014/main" id="{9565A816-2517-7D43-998A-58FB765C8D5F}"/>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8" name="Title 1">
                  <a:extLst>
                    <a:ext uri="{FF2B5EF4-FFF2-40B4-BE49-F238E27FC236}">
                      <a16:creationId xmlns:a16="http://schemas.microsoft.com/office/drawing/2014/main" id="{D9325724-4B00-CB49-9BDC-242CAA6C2F8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4" name="Grupo 48">
                <a:extLst>
                  <a:ext uri="{FF2B5EF4-FFF2-40B4-BE49-F238E27FC236}">
                    <a16:creationId xmlns:a16="http://schemas.microsoft.com/office/drawing/2014/main" id="{C037F90F-7EB0-FB41-82E8-3F4C7823F18C}"/>
                  </a:ext>
                </a:extLst>
              </p:cNvPr>
              <p:cNvGrpSpPr/>
              <p:nvPr/>
            </p:nvGrpSpPr>
            <p:grpSpPr>
              <a:xfrm>
                <a:off x="1940566" y="6000804"/>
                <a:ext cx="714279" cy="307777"/>
                <a:chOff x="4590559" y="6375771"/>
                <a:chExt cx="714279" cy="307777"/>
              </a:xfrm>
            </p:grpSpPr>
            <p:sp>
              <p:nvSpPr>
                <p:cNvPr id="95" name="Rectangle 26">
                  <a:extLst>
                    <a:ext uri="{FF2B5EF4-FFF2-40B4-BE49-F238E27FC236}">
                      <a16:creationId xmlns:a16="http://schemas.microsoft.com/office/drawing/2014/main" id="{EC18F01A-CB27-EA48-89C0-5D7A1C00D6B8}"/>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6" name="Title 1">
                  <a:extLst>
                    <a:ext uri="{FF2B5EF4-FFF2-40B4-BE49-F238E27FC236}">
                      <a16:creationId xmlns:a16="http://schemas.microsoft.com/office/drawing/2014/main" id="{039B2F2C-56B1-4549-8AAC-A5B1F1DBDF3C}"/>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8" name="Agrupar 87">
              <a:extLst>
                <a:ext uri="{FF2B5EF4-FFF2-40B4-BE49-F238E27FC236}">
                  <a16:creationId xmlns:a16="http://schemas.microsoft.com/office/drawing/2014/main" id="{A98C5BCF-D0DB-CF4F-9E59-07D5984BFE59}"/>
                </a:ext>
              </a:extLst>
            </p:cNvPr>
            <p:cNvGrpSpPr/>
            <p:nvPr/>
          </p:nvGrpSpPr>
          <p:grpSpPr>
            <a:xfrm>
              <a:off x="8625676" y="6110177"/>
              <a:ext cx="3312093" cy="479054"/>
              <a:chOff x="8487128" y="6110177"/>
              <a:chExt cx="3312093" cy="479054"/>
            </a:xfrm>
          </p:grpSpPr>
          <p:pic>
            <p:nvPicPr>
              <p:cNvPr id="90" name="Imagem 89">
                <a:extLst>
                  <a:ext uri="{FF2B5EF4-FFF2-40B4-BE49-F238E27FC236}">
                    <a16:creationId xmlns:a16="http://schemas.microsoft.com/office/drawing/2014/main" id="{DBA82C51-E3D5-784D-8827-5D16FF66FC1B}"/>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1" name="Imagem 90">
                <a:extLst>
                  <a:ext uri="{FF2B5EF4-FFF2-40B4-BE49-F238E27FC236}">
                    <a16:creationId xmlns:a16="http://schemas.microsoft.com/office/drawing/2014/main" id="{EA96E009-872B-B244-A6F9-ABC9A7A5958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9" name="Text Placeholder 33">
              <a:extLst>
                <a:ext uri="{FF2B5EF4-FFF2-40B4-BE49-F238E27FC236}">
                  <a16:creationId xmlns:a16="http://schemas.microsoft.com/office/drawing/2014/main" id="{5104F631-A79A-E444-B95D-8DA1316F8902}"/>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2" name="Text Placeholder 33">
            <a:extLst>
              <a:ext uri="{FF2B5EF4-FFF2-40B4-BE49-F238E27FC236}">
                <a16:creationId xmlns:a16="http://schemas.microsoft.com/office/drawing/2014/main" id="{B24B5D95-B647-914C-9542-C1FD84989F77}"/>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42221374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CAIXAS ELETRÔNICOS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930"/>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27980"/>
            <a:ext cx="7394760" cy="652589"/>
            <a:chOff x="4054300" y="1311105"/>
            <a:chExt cx="7394760" cy="652589"/>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11105"/>
              <a:ext cx="2464920" cy="652589"/>
            </a:xfrm>
            <a:prstGeom prst="rect">
              <a:avLst/>
            </a:prstGeom>
            <a:solidFill>
              <a:srgbClr val="FFC00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URV</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292388"/>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UAV</a:t>
              </a:r>
            </a:p>
          </p:txBody>
        </p:sp>
      </p:grpSp>
      <p:graphicFrame>
        <p:nvGraphicFramePr>
          <p:cNvPr id="45" name="Table 19">
            <a:extLst>
              <a:ext uri="{FF2B5EF4-FFF2-40B4-BE49-F238E27FC236}">
                <a16:creationId xmlns:a16="http://schemas.microsoft.com/office/drawing/2014/main" id="{E5AF0AF4-AE4A-554B-B577-4EC44BFD57D7}"/>
              </a:ext>
            </a:extLst>
          </p:cNvPr>
          <p:cNvGraphicFramePr>
            <a:graphicFrameLocks noGrp="1"/>
          </p:cNvGraphicFramePr>
          <p:nvPr>
            <p:extLst>
              <p:ext uri="{D42A27DB-BD31-4B8C-83A1-F6EECF244321}">
                <p14:modId xmlns:p14="http://schemas.microsoft.com/office/powerpoint/2010/main" val="768184946"/>
              </p:ext>
            </p:extLst>
          </p:nvPr>
        </p:nvGraphicFramePr>
        <p:xfrm>
          <a:off x="452294" y="1879600"/>
          <a:ext cx="10996768" cy="3146408"/>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acesso a caixas eletrônicos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255">
                <a:tc>
                  <a:txBody>
                    <a:bodyPr/>
                    <a:lstStyle/>
                    <a:p>
                      <a:pPr algn="l" fontAlgn="ctr"/>
                      <a:r>
                        <a:rPr lang="pt-BR" sz="1400" b="0" i="0" u="none" strike="noStrike">
                          <a:solidFill>
                            <a:srgbClr val="262626"/>
                          </a:solidFill>
                          <a:effectLst/>
                          <a:latin typeface="Segoe UI" panose="020B0502040204020203" pitchFamily="34" charset="0"/>
                        </a:rPr>
                        <a:t>Diversidade de operações disponibilizadas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255">
                <a:tc>
                  <a:txBody>
                    <a:bodyPr/>
                    <a:lstStyle/>
                    <a:p>
                      <a:pPr algn="l" fontAlgn="ctr"/>
                      <a:r>
                        <a:rPr lang="pt-BR" sz="1400" b="0" i="0" u="none" strike="noStrike">
                          <a:solidFill>
                            <a:srgbClr val="262626"/>
                          </a:solidFill>
                          <a:effectLst/>
                          <a:latin typeface="Segoe UI" panose="020B0502040204020203" pitchFamily="34" charset="0"/>
                        </a:rPr>
                        <a:t>Funcionamento das diversas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255">
                <a:tc>
                  <a:txBody>
                    <a:bodyPr/>
                    <a:lstStyle/>
                    <a:p>
                      <a:pPr algn="l" fontAlgn="ctr"/>
                      <a:r>
                        <a:rPr lang="pt-BR" sz="1400" b="0" i="0" u="none" strike="noStrike" dirty="0">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08608">
                <a:tc>
                  <a:txBody>
                    <a:bodyPr/>
                    <a:lstStyle/>
                    <a:p>
                      <a:pPr algn="l" fontAlgn="ctr"/>
                      <a:r>
                        <a:rPr lang="pt-BR" sz="1400" b="0" i="0" u="none" strike="noStrike">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80,9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39255">
                <a:tc>
                  <a:txBody>
                    <a:bodyPr/>
                    <a:lstStyle/>
                    <a:p>
                      <a:pPr algn="l" fontAlgn="ctr"/>
                      <a:r>
                        <a:rPr lang="pt-BR" sz="1400" b="0" i="0" u="none" strike="noStrike">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64" name="Espaço Reservado para Texto 3">
            <a:extLst>
              <a:ext uri="{FF2B5EF4-FFF2-40B4-BE49-F238E27FC236}">
                <a16:creationId xmlns:a16="http://schemas.microsoft.com/office/drawing/2014/main" id="{9ECF0B4D-CB4D-084B-BEA6-837C0A3686F8}"/>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1" name="Tabela 30">
            <a:extLst>
              <a:ext uri="{FF2B5EF4-FFF2-40B4-BE49-F238E27FC236}">
                <a16:creationId xmlns:a16="http://schemas.microsoft.com/office/drawing/2014/main" id="{3EBD6560-8068-914A-9115-04790DB116EE}"/>
              </a:ext>
            </a:extLst>
          </p:cNvPr>
          <p:cNvGraphicFramePr>
            <a:graphicFrameLocks noGrp="1"/>
          </p:cNvGraphicFramePr>
          <p:nvPr>
            <p:extLst>
              <p:ext uri="{D42A27DB-BD31-4B8C-83A1-F6EECF244321}">
                <p14:modId xmlns:p14="http://schemas.microsoft.com/office/powerpoint/2010/main" val="1029413730"/>
              </p:ext>
            </p:extLst>
          </p:nvPr>
        </p:nvGraphicFramePr>
        <p:xfrm>
          <a:off x="448217" y="5084864"/>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1,9</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2,1</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4,1</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6" name="Agrupar 85">
            <a:extLst>
              <a:ext uri="{FF2B5EF4-FFF2-40B4-BE49-F238E27FC236}">
                <a16:creationId xmlns:a16="http://schemas.microsoft.com/office/drawing/2014/main" id="{913E775B-7987-AE47-9A10-8849CA62BA34}"/>
              </a:ext>
            </a:extLst>
          </p:cNvPr>
          <p:cNvGrpSpPr/>
          <p:nvPr/>
        </p:nvGrpSpPr>
        <p:grpSpPr>
          <a:xfrm>
            <a:off x="0" y="6064595"/>
            <a:ext cx="12192000" cy="793405"/>
            <a:chOff x="0" y="6064595"/>
            <a:chExt cx="12192000" cy="793405"/>
          </a:xfrm>
        </p:grpSpPr>
        <p:sp>
          <p:nvSpPr>
            <p:cNvPr id="87" name="Retângulo 86">
              <a:extLst>
                <a:ext uri="{FF2B5EF4-FFF2-40B4-BE49-F238E27FC236}">
                  <a16:creationId xmlns:a16="http://schemas.microsoft.com/office/drawing/2014/main" id="{4B6E6C6C-6B64-B841-BDF2-9EB55E99EB86}"/>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 Placeholder 33">
              <a:extLst>
                <a:ext uri="{FF2B5EF4-FFF2-40B4-BE49-F238E27FC236}">
                  <a16:creationId xmlns:a16="http://schemas.microsoft.com/office/drawing/2014/main" id="{48FDBAD8-7C96-0B43-B3BC-CAF23E8CF084}"/>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9" name="Agrupar 4">
              <a:extLst>
                <a:ext uri="{FF2B5EF4-FFF2-40B4-BE49-F238E27FC236}">
                  <a16:creationId xmlns:a16="http://schemas.microsoft.com/office/drawing/2014/main" id="{433F6AE4-D241-DD4A-8208-AADC6EA108CA}"/>
                </a:ext>
              </a:extLst>
            </p:cNvPr>
            <p:cNvGrpSpPr/>
            <p:nvPr/>
          </p:nvGrpSpPr>
          <p:grpSpPr>
            <a:xfrm>
              <a:off x="6591092" y="6126614"/>
              <a:ext cx="2021906" cy="307777"/>
              <a:chOff x="632939" y="6000804"/>
              <a:chExt cx="2021906" cy="307777"/>
            </a:xfrm>
          </p:grpSpPr>
          <p:grpSp>
            <p:nvGrpSpPr>
              <p:cNvPr id="94" name="Grupo 43">
                <a:extLst>
                  <a:ext uri="{FF2B5EF4-FFF2-40B4-BE49-F238E27FC236}">
                    <a16:creationId xmlns:a16="http://schemas.microsoft.com/office/drawing/2014/main" id="{FACAABBE-DA6F-364A-84C6-87A8F279DAA7}"/>
                  </a:ext>
                </a:extLst>
              </p:cNvPr>
              <p:cNvGrpSpPr/>
              <p:nvPr/>
            </p:nvGrpSpPr>
            <p:grpSpPr>
              <a:xfrm>
                <a:off x="632939" y="6000804"/>
                <a:ext cx="779179" cy="307777"/>
                <a:chOff x="2916432" y="6375771"/>
                <a:chExt cx="779179" cy="307777"/>
              </a:xfrm>
            </p:grpSpPr>
            <p:sp>
              <p:nvSpPr>
                <p:cNvPr id="101" name="Title 1">
                  <a:extLst>
                    <a:ext uri="{FF2B5EF4-FFF2-40B4-BE49-F238E27FC236}">
                      <a16:creationId xmlns:a16="http://schemas.microsoft.com/office/drawing/2014/main" id="{2A95A7FD-A8E9-B44E-9C2E-DF753F80CE61}"/>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02" name="Rectangle 24">
                  <a:extLst>
                    <a:ext uri="{FF2B5EF4-FFF2-40B4-BE49-F238E27FC236}">
                      <a16:creationId xmlns:a16="http://schemas.microsoft.com/office/drawing/2014/main" id="{20299E1E-D939-EB4A-9351-3B10A4F05B9F}"/>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5" name="Grupo 47">
                <a:extLst>
                  <a:ext uri="{FF2B5EF4-FFF2-40B4-BE49-F238E27FC236}">
                    <a16:creationId xmlns:a16="http://schemas.microsoft.com/office/drawing/2014/main" id="{78DA6DF8-A24D-4245-AA8E-73A29796C438}"/>
                  </a:ext>
                </a:extLst>
              </p:cNvPr>
              <p:cNvGrpSpPr/>
              <p:nvPr/>
            </p:nvGrpSpPr>
            <p:grpSpPr>
              <a:xfrm>
                <a:off x="1306542" y="6000804"/>
                <a:ext cx="739630" cy="307777"/>
                <a:chOff x="3762616" y="6375771"/>
                <a:chExt cx="739630" cy="307777"/>
              </a:xfrm>
            </p:grpSpPr>
            <p:sp>
              <p:nvSpPr>
                <p:cNvPr id="99" name="Rectangle 25">
                  <a:extLst>
                    <a:ext uri="{FF2B5EF4-FFF2-40B4-BE49-F238E27FC236}">
                      <a16:creationId xmlns:a16="http://schemas.microsoft.com/office/drawing/2014/main" id="{78D3A1D6-70FA-3944-940C-ED9A36EE5288}"/>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00" name="Title 1">
                  <a:extLst>
                    <a:ext uri="{FF2B5EF4-FFF2-40B4-BE49-F238E27FC236}">
                      <a16:creationId xmlns:a16="http://schemas.microsoft.com/office/drawing/2014/main" id="{0DEDE2D4-3976-9649-AF59-07F561AF9303}"/>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6" name="Grupo 48">
                <a:extLst>
                  <a:ext uri="{FF2B5EF4-FFF2-40B4-BE49-F238E27FC236}">
                    <a16:creationId xmlns:a16="http://schemas.microsoft.com/office/drawing/2014/main" id="{6E5122B8-CB5D-6E46-A542-41BF3FE95B63}"/>
                  </a:ext>
                </a:extLst>
              </p:cNvPr>
              <p:cNvGrpSpPr/>
              <p:nvPr/>
            </p:nvGrpSpPr>
            <p:grpSpPr>
              <a:xfrm>
                <a:off x="1940566" y="6000804"/>
                <a:ext cx="714279" cy="307777"/>
                <a:chOff x="4590559" y="6375771"/>
                <a:chExt cx="714279" cy="307777"/>
              </a:xfrm>
            </p:grpSpPr>
            <p:sp>
              <p:nvSpPr>
                <p:cNvPr id="97" name="Rectangle 26">
                  <a:extLst>
                    <a:ext uri="{FF2B5EF4-FFF2-40B4-BE49-F238E27FC236}">
                      <a16:creationId xmlns:a16="http://schemas.microsoft.com/office/drawing/2014/main" id="{CFB826F6-8014-D34C-A9B9-648AA98C736A}"/>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8" name="Title 1">
                  <a:extLst>
                    <a:ext uri="{FF2B5EF4-FFF2-40B4-BE49-F238E27FC236}">
                      <a16:creationId xmlns:a16="http://schemas.microsoft.com/office/drawing/2014/main" id="{FAD85207-3887-1549-A993-6AF7134994AE}"/>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90" name="Agrupar 89">
              <a:extLst>
                <a:ext uri="{FF2B5EF4-FFF2-40B4-BE49-F238E27FC236}">
                  <a16:creationId xmlns:a16="http://schemas.microsoft.com/office/drawing/2014/main" id="{3557B2EC-2E3A-AA40-996E-8D2E13918D02}"/>
                </a:ext>
              </a:extLst>
            </p:cNvPr>
            <p:cNvGrpSpPr/>
            <p:nvPr/>
          </p:nvGrpSpPr>
          <p:grpSpPr>
            <a:xfrm>
              <a:off x="8625676" y="6110177"/>
              <a:ext cx="3312093" cy="479054"/>
              <a:chOff x="8487128" y="6110177"/>
              <a:chExt cx="3312093" cy="479054"/>
            </a:xfrm>
          </p:grpSpPr>
          <p:pic>
            <p:nvPicPr>
              <p:cNvPr id="92" name="Imagem 91">
                <a:extLst>
                  <a:ext uri="{FF2B5EF4-FFF2-40B4-BE49-F238E27FC236}">
                    <a16:creationId xmlns:a16="http://schemas.microsoft.com/office/drawing/2014/main" id="{655FE924-41A4-0343-9A01-909125258379}"/>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93" name="Imagem 92">
                <a:extLst>
                  <a:ext uri="{FF2B5EF4-FFF2-40B4-BE49-F238E27FC236}">
                    <a16:creationId xmlns:a16="http://schemas.microsoft.com/office/drawing/2014/main" id="{2E5CD943-A892-AE48-913C-1EFE76EB966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91" name="Text Placeholder 33">
              <a:extLst>
                <a:ext uri="{FF2B5EF4-FFF2-40B4-BE49-F238E27FC236}">
                  <a16:creationId xmlns:a16="http://schemas.microsoft.com/office/drawing/2014/main" id="{B7B23BAD-8CC8-794F-A81B-969353BB9444}"/>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
        <p:nvSpPr>
          <p:cNvPr id="104" name="Text Placeholder 33">
            <a:extLst>
              <a:ext uri="{FF2B5EF4-FFF2-40B4-BE49-F238E27FC236}">
                <a16:creationId xmlns:a16="http://schemas.microsoft.com/office/drawing/2014/main" id="{68AD7832-9A07-F04B-A13F-E3FAE3C30990}"/>
              </a:ext>
            </a:extLst>
          </p:cNvPr>
          <p:cNvSpPr txBox="1">
            <a:spLocks/>
          </p:cNvSpPr>
          <p:nvPr/>
        </p:nvSpPr>
        <p:spPr>
          <a:xfrm>
            <a:off x="448221" y="1893302"/>
            <a:ext cx="2403836" cy="381770"/>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defTabSz="914340">
              <a:lnSpc>
                <a:spcPct val="100000"/>
              </a:lnSpc>
              <a:spcBef>
                <a:spcPts val="0"/>
              </a:spcBef>
              <a:buNone/>
              <a:defRPr/>
            </a:pP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Atributo com impacto não significativo na</a:t>
            </a:r>
            <a:r>
              <a:rPr lang="pt-BR" sz="1050" i="1" dirty="0">
                <a:solidFill>
                  <a:prstClr val="black">
                    <a:lumMod val="65000"/>
                    <a:lumOff val="35000"/>
                  </a:prstClr>
                </a:solidFill>
                <a:latin typeface="Segoe UI" panose="020B0502040204020203" pitchFamily="34" charset="0"/>
                <a:ea typeface="Segoe UI Symbol" panose="020B0502040204020203" pitchFamily="34" charset="0"/>
                <a:cs typeface="Segoe UI" panose="020B0502040204020203" pitchFamily="34" charset="0"/>
                <a:sym typeface="Helvetica Neue Light" charset="0"/>
              </a:rPr>
              <a:t> regressão</a:t>
            </a:r>
            <a:r>
              <a:rPr kumimoji="0" lang="pt-BR" sz="105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do fator</a:t>
            </a:r>
          </a:p>
        </p:txBody>
      </p:sp>
    </p:spTree>
    <p:extLst>
      <p:ext uri="{BB962C8B-B14F-4D97-AF65-F5344CB8AC3E}">
        <p14:creationId xmlns:p14="http://schemas.microsoft.com/office/powerpoint/2010/main" val="2301235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52294" y="353768"/>
            <a:ext cx="6840073" cy="424732"/>
          </a:xfrm>
        </p:spPr>
        <p:txBody>
          <a:bodyPr/>
          <a:lstStyle/>
          <a:p>
            <a:r>
              <a:rPr lang="pt-BR" dirty="0"/>
              <a:t>CAIXAS ELETRÔNICOS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695641"/>
            <a:ext cx="6852305" cy="381771"/>
          </a:xfrm>
        </p:spPr>
        <p:txBody>
          <a:bodyPr/>
          <a:lstStyle/>
          <a:p>
            <a:r>
              <a:rPr lang="pt-BR" dirty="0"/>
              <a:t>Detalhamento questões de qualidade - Públicos</a:t>
            </a:r>
          </a:p>
        </p:txBody>
      </p:sp>
      <p:graphicFrame>
        <p:nvGraphicFramePr>
          <p:cNvPr id="30" name="Table 19">
            <a:extLst>
              <a:ext uri="{FF2B5EF4-FFF2-40B4-BE49-F238E27FC236}">
                <a16:creationId xmlns:a16="http://schemas.microsoft.com/office/drawing/2014/main" id="{FAD7C8C0-9E57-F74A-B9E4-BDF305502931}"/>
              </a:ext>
            </a:extLst>
          </p:cNvPr>
          <p:cNvGraphicFramePr>
            <a:graphicFrameLocks noGrp="1"/>
          </p:cNvGraphicFramePr>
          <p:nvPr>
            <p:extLst>
              <p:ext uri="{D42A27DB-BD31-4B8C-83A1-F6EECF244321}">
                <p14:modId xmlns:p14="http://schemas.microsoft.com/office/powerpoint/2010/main" val="2992550842"/>
              </p:ext>
            </p:extLst>
          </p:nvPr>
        </p:nvGraphicFramePr>
        <p:xfrm>
          <a:off x="503975" y="1278521"/>
          <a:ext cx="11277189" cy="3719612"/>
        </p:xfrm>
        <a:graphic>
          <a:graphicData uri="http://schemas.openxmlformats.org/drawingml/2006/table">
            <a:tbl>
              <a:tblPr firstRow="1" bandRow="1">
                <a:tableStyleId>{2D5ABB26-0587-4C30-8999-92F81FD0307C}</a:tableStyleId>
              </a:tblPr>
              <a:tblGrid>
                <a:gridCol w="3019137">
                  <a:extLst>
                    <a:ext uri="{9D8B030D-6E8A-4147-A177-3AD203B41FA5}">
                      <a16:colId xmlns:a16="http://schemas.microsoft.com/office/drawing/2014/main" val="20000"/>
                    </a:ext>
                  </a:extLst>
                </a:gridCol>
                <a:gridCol w="805433">
                  <a:extLst>
                    <a:ext uri="{9D8B030D-6E8A-4147-A177-3AD203B41FA5}">
                      <a16:colId xmlns:a16="http://schemas.microsoft.com/office/drawing/2014/main" val="3813278249"/>
                    </a:ext>
                  </a:extLst>
                </a:gridCol>
                <a:gridCol w="828619">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180000">
                  <a:extLst>
                    <a:ext uri="{9D8B030D-6E8A-4147-A177-3AD203B41FA5}">
                      <a16:colId xmlns:a16="http://schemas.microsoft.com/office/drawing/2014/main" val="20004"/>
                    </a:ext>
                  </a:extLst>
                </a:gridCol>
                <a:gridCol w="252000">
                  <a:extLst>
                    <a:ext uri="{9D8B030D-6E8A-4147-A177-3AD203B41FA5}">
                      <a16:colId xmlns:a16="http://schemas.microsoft.com/office/drawing/2014/main" val="3187864286"/>
                    </a:ext>
                  </a:extLst>
                </a:gridCol>
                <a:gridCol w="396000">
                  <a:extLst>
                    <a:ext uri="{9D8B030D-6E8A-4147-A177-3AD203B41FA5}">
                      <a16:colId xmlns:a16="http://schemas.microsoft.com/office/drawing/2014/main" val="20005"/>
                    </a:ext>
                  </a:extLst>
                </a:gridCol>
                <a:gridCol w="180000">
                  <a:extLst>
                    <a:ext uri="{9D8B030D-6E8A-4147-A177-3AD203B41FA5}">
                      <a16:colId xmlns:a16="http://schemas.microsoft.com/office/drawing/2014/main" val="20006"/>
                    </a:ext>
                  </a:extLst>
                </a:gridCol>
                <a:gridCol w="252000">
                  <a:extLst>
                    <a:ext uri="{9D8B030D-6E8A-4147-A177-3AD203B41FA5}">
                      <a16:colId xmlns:a16="http://schemas.microsoft.com/office/drawing/2014/main" val="593701149"/>
                    </a:ext>
                  </a:extLst>
                </a:gridCol>
                <a:gridCol w="828000">
                  <a:extLst>
                    <a:ext uri="{9D8B030D-6E8A-4147-A177-3AD203B41FA5}">
                      <a16:colId xmlns:a16="http://schemas.microsoft.com/office/drawing/2014/main" val="1473867245"/>
                    </a:ext>
                  </a:extLst>
                </a:gridCol>
                <a:gridCol w="396000">
                  <a:extLst>
                    <a:ext uri="{9D8B030D-6E8A-4147-A177-3AD203B41FA5}">
                      <a16:colId xmlns:a16="http://schemas.microsoft.com/office/drawing/2014/main" val="2087473427"/>
                    </a:ext>
                  </a:extLst>
                </a:gridCol>
                <a:gridCol w="180000">
                  <a:extLst>
                    <a:ext uri="{9D8B030D-6E8A-4147-A177-3AD203B41FA5}">
                      <a16:colId xmlns:a16="http://schemas.microsoft.com/office/drawing/2014/main" val="3328618002"/>
                    </a:ext>
                  </a:extLst>
                </a:gridCol>
                <a:gridCol w="252000">
                  <a:extLst>
                    <a:ext uri="{9D8B030D-6E8A-4147-A177-3AD203B41FA5}">
                      <a16:colId xmlns:a16="http://schemas.microsoft.com/office/drawing/2014/main" val="3234038752"/>
                    </a:ext>
                  </a:extLst>
                </a:gridCol>
                <a:gridCol w="396000">
                  <a:extLst>
                    <a:ext uri="{9D8B030D-6E8A-4147-A177-3AD203B41FA5}">
                      <a16:colId xmlns:a16="http://schemas.microsoft.com/office/drawing/2014/main" val="2800981996"/>
                    </a:ext>
                  </a:extLst>
                </a:gridCol>
                <a:gridCol w="180000">
                  <a:extLst>
                    <a:ext uri="{9D8B030D-6E8A-4147-A177-3AD203B41FA5}">
                      <a16:colId xmlns:a16="http://schemas.microsoft.com/office/drawing/2014/main" val="4098280438"/>
                    </a:ext>
                  </a:extLst>
                </a:gridCol>
                <a:gridCol w="252000">
                  <a:extLst>
                    <a:ext uri="{9D8B030D-6E8A-4147-A177-3AD203B41FA5}">
                      <a16:colId xmlns:a16="http://schemas.microsoft.com/office/drawing/2014/main" val="1009205149"/>
                    </a:ext>
                  </a:extLst>
                </a:gridCol>
                <a:gridCol w="828000">
                  <a:extLst>
                    <a:ext uri="{9D8B030D-6E8A-4147-A177-3AD203B41FA5}">
                      <a16:colId xmlns:a16="http://schemas.microsoft.com/office/drawing/2014/main" val="3461397170"/>
                    </a:ext>
                  </a:extLst>
                </a:gridCol>
                <a:gridCol w="396000">
                  <a:extLst>
                    <a:ext uri="{9D8B030D-6E8A-4147-A177-3AD203B41FA5}">
                      <a16:colId xmlns:a16="http://schemas.microsoft.com/office/drawing/2014/main" val="859313899"/>
                    </a:ext>
                  </a:extLst>
                </a:gridCol>
                <a:gridCol w="180000">
                  <a:extLst>
                    <a:ext uri="{9D8B030D-6E8A-4147-A177-3AD203B41FA5}">
                      <a16:colId xmlns:a16="http://schemas.microsoft.com/office/drawing/2014/main" val="3594210321"/>
                    </a:ext>
                  </a:extLst>
                </a:gridCol>
                <a:gridCol w="252000">
                  <a:extLst>
                    <a:ext uri="{9D8B030D-6E8A-4147-A177-3AD203B41FA5}">
                      <a16:colId xmlns:a16="http://schemas.microsoft.com/office/drawing/2014/main" val="1462762979"/>
                    </a:ext>
                  </a:extLst>
                </a:gridCol>
                <a:gridCol w="396000">
                  <a:extLst>
                    <a:ext uri="{9D8B030D-6E8A-4147-A177-3AD203B41FA5}">
                      <a16:colId xmlns:a16="http://schemas.microsoft.com/office/drawing/2014/main" val="4205798369"/>
                    </a:ext>
                  </a:extLst>
                </a:gridCol>
                <a:gridCol w="180000">
                  <a:extLst>
                    <a:ext uri="{9D8B030D-6E8A-4147-A177-3AD203B41FA5}">
                      <a16:colId xmlns:a16="http://schemas.microsoft.com/office/drawing/2014/main" val="935379737"/>
                    </a:ext>
                  </a:extLst>
                </a:gridCol>
                <a:gridCol w="252000">
                  <a:extLst>
                    <a:ext uri="{9D8B030D-6E8A-4147-A177-3AD203B41FA5}">
                      <a16:colId xmlns:a16="http://schemas.microsoft.com/office/drawing/2014/main" val="153170960"/>
                    </a:ext>
                  </a:extLst>
                </a:gridCol>
              </a:tblGrid>
              <a:tr h="479612">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1"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GERAL BB</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Agro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Estilo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Exclusivo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Modelo Leve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Person.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Nicho </a:t>
                      </a:r>
                    </a:p>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Digital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Univers.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Profissional Estratégico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Varejo.</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540000">
                <a:tc>
                  <a:txBody>
                    <a:bodyPr/>
                    <a:lstStyle/>
                    <a:p>
                      <a:pPr algn="l" fontAlgn="ctr"/>
                      <a:r>
                        <a:rPr lang="pt-BR" sz="1300" b="0" i="0" u="none" strike="noStrike" dirty="0">
                          <a:solidFill>
                            <a:srgbClr val="262626"/>
                          </a:solidFill>
                          <a:effectLst/>
                          <a:latin typeface="Segoe UI" panose="020B0502040204020203" pitchFamily="34" charset="0"/>
                        </a:rPr>
                        <a:t>Facilidade de acesso a caixas eletrônicos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a:solidFill>
                            <a:srgbClr val="262626"/>
                          </a:solidFill>
                          <a:effectLst/>
                          <a:latin typeface="Segoe UI" panose="020B0502040204020203" pitchFamily="34" charset="0"/>
                        </a:rPr>
                        <a:t>77,5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75,3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76,1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100" b="0" i="0" u="none" strike="noStrike" dirty="0">
                          <a:solidFill>
                            <a:schemeClr val="tx1">
                              <a:lumMod val="50000"/>
                              <a:lumOff val="50000"/>
                            </a:schemeClr>
                          </a:solidFill>
                          <a:effectLst/>
                          <a:latin typeface="Segoe UI" panose="020B0502040204020203" pitchFamily="34" charset="0"/>
                        </a:rPr>
                        <a:t>N/</a:t>
                      </a:r>
                      <a:r>
                        <a:rPr lang="pt-BR" sz="1100" b="0" i="0" u="none" strike="noStrike" dirty="0" err="1">
                          <a:solidFill>
                            <a:schemeClr val="tx1">
                              <a:lumMod val="50000"/>
                              <a:lumOff val="50000"/>
                            </a:schemeClr>
                          </a:solidFill>
                          <a:effectLst/>
                          <a:latin typeface="Segoe UI" panose="020B0502040204020203" pitchFamily="34" charset="0"/>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74,3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000000"/>
                          </a:solidFill>
                          <a:effectLst/>
                          <a:latin typeface="Segoe UI" panose="020B0502040204020203"/>
                        </a:rPr>
                        <a:t>78,4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l" fontAlgn="ctr"/>
                      <a:r>
                        <a:rPr lang="pt-BR" sz="1300" b="0" i="0" u="none" strike="noStrike" dirty="0">
                          <a:solidFill>
                            <a:srgbClr val="262626"/>
                          </a:solidFill>
                          <a:effectLst/>
                          <a:latin typeface="Segoe UI" panose="020B0502040204020203" pitchFamily="34" charset="0"/>
                        </a:rPr>
                        <a:t>Diversidade de operações disponibilizadas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83,3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84,9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-9</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l" fontAlgn="ctr"/>
                      <a:r>
                        <a:rPr lang="pt-BR" sz="1300" b="0" i="0" u="none" strike="noStrike" dirty="0">
                          <a:solidFill>
                            <a:srgbClr val="262626"/>
                          </a:solidFill>
                          <a:effectLst/>
                          <a:latin typeface="Segoe UI" panose="020B0502040204020203" pitchFamily="34" charset="0"/>
                        </a:rPr>
                        <a:t>Funcionamento das diversas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79,7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80,6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l" fontAlgn="ctr"/>
                      <a:r>
                        <a:rPr lang="pt-BR" sz="1300" b="0" i="0" u="none" strike="noStrike" dirty="0">
                          <a:solidFill>
                            <a:srgbClr val="262626"/>
                          </a:solidFill>
                          <a:effectLst/>
                          <a:latin typeface="Segoe UI" panose="020B0502040204020203" pitchFamily="34" charset="0"/>
                        </a:rPr>
                        <a:t>Facilidade de utilização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82,4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83,1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540000">
                <a:tc>
                  <a:txBody>
                    <a:bodyPr/>
                    <a:lstStyle/>
                    <a:p>
                      <a:pPr algn="l" fontAlgn="ctr"/>
                      <a:r>
                        <a:rPr lang="pt-BR" sz="1300" b="0" i="0" u="none" strike="noStrike" dirty="0">
                          <a:solidFill>
                            <a:srgbClr val="262626"/>
                          </a:solidFill>
                          <a:effectLst/>
                          <a:latin typeface="Segoe UI" panose="020B0502040204020203" pitchFamily="34" charset="0"/>
                        </a:rPr>
                        <a:t>Segurança para fazer operações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84,4</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80,8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-3</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87,0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86,7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118CE7"/>
                          </a:solidFill>
                          <a:effectLst/>
                          <a:latin typeface="Segoe UI" panose="020B0502040204020203"/>
                        </a:rPr>
                        <a:t>8</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-11</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85,0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540000">
                <a:tc>
                  <a:txBody>
                    <a:bodyPr/>
                    <a:lstStyle/>
                    <a:p>
                      <a:pPr algn="l" fontAlgn="ctr"/>
                      <a:r>
                        <a:rPr lang="pt-BR" sz="1300" b="0" i="0" u="none" strike="noStrike" dirty="0">
                          <a:solidFill>
                            <a:srgbClr val="262626"/>
                          </a:solidFill>
                          <a:effectLst/>
                          <a:latin typeface="Segoe UI" panose="020B0502040204020203" pitchFamily="34" charset="0"/>
                        </a:rPr>
                        <a:t>Eficiência nas soluções de problemas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300" b="1" i="0" u="none" strike="noStrike" dirty="0">
                          <a:solidFill>
                            <a:srgbClr val="262626"/>
                          </a:solidFill>
                          <a:effectLst/>
                          <a:latin typeface="Segoe UI" panose="020B0502040204020203" pitchFamily="34" charset="0"/>
                        </a:rPr>
                        <a:t>80,0</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79,4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a:solidFill>
                            <a:srgbClr val="ED7D31"/>
                          </a:solidFill>
                          <a:effectLst/>
                          <a:latin typeface="Segoe UI" panose="020B0502040204020203"/>
                        </a:rPr>
                        <a:t>78,8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-7</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82,3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78,9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808080"/>
                          </a:solidFill>
                          <a:effectLst/>
                          <a:latin typeface="Segoe UI" panose="020B0502040204020203"/>
                        </a:rPr>
                        <a:t>-6</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pt-BR" sz="11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mn-cs"/>
                        </a:rPr>
                        <a:t>N/</a:t>
                      </a:r>
                      <a:r>
                        <a:rPr kumimoji="0" lang="pt-BR" sz="1100" b="0" i="0" u="none" strike="noStrike" kern="1200" cap="none" spc="0" normalizeH="0" baseline="0" noProof="0" dirty="0" err="1">
                          <a:ln>
                            <a:noFill/>
                          </a:ln>
                          <a:solidFill>
                            <a:prstClr val="black">
                              <a:lumMod val="50000"/>
                              <a:lumOff val="50000"/>
                            </a:prstClr>
                          </a:solidFill>
                          <a:effectLst/>
                          <a:uLnTx/>
                          <a:uFillTx/>
                          <a:latin typeface="Segoe UI" panose="020B0502040204020203" pitchFamily="34" charset="0"/>
                          <a:ea typeface="+mn-ea"/>
                          <a:cs typeface="+mn-cs"/>
                        </a:rPr>
                        <a:t>D</a:t>
                      </a:r>
                      <a:endParaRPr lang="pt-BR" sz="1300" b="0" i="0" u="none" strike="noStrike" dirty="0">
                        <a:solidFill>
                          <a:schemeClr val="tx1">
                            <a:lumMod val="50000"/>
                            <a:lumOff val="50000"/>
                          </a:schemeClr>
                        </a:solidFill>
                        <a:effectLst/>
                        <a:latin typeface="Segoe UI" panose="020B0502040204020203"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ED7D31"/>
                          </a:solidFill>
                          <a:effectLst/>
                          <a:latin typeface="Segoe UI" panose="020B0502040204020203"/>
                        </a:rPr>
                        <a:t>77,1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a:solidFill>
                            <a:srgbClr val="C00000"/>
                          </a:solidFill>
                          <a:effectLst/>
                          <a:latin typeface="Segoe UI" panose="020B0502040204020203"/>
                        </a:rPr>
                        <a:t>-15</a:t>
                      </a:r>
                    </a:p>
                  </a:txBody>
                  <a:tcPr marL="9525" marR="9525" marT="9525"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300" b="0" i="0" u="none" strike="noStrike" dirty="0">
                          <a:solidFill>
                            <a:srgbClr val="000000"/>
                          </a:solidFill>
                          <a:effectLst/>
                          <a:latin typeface="Segoe UI" panose="020B0502040204020203"/>
                        </a:rPr>
                        <a:t>80,2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100" b="0" i="0" u="none" strike="noStrike" dirty="0">
                          <a:solidFill>
                            <a:srgbClr val="808080"/>
                          </a:solidFill>
                          <a:effectLst/>
                          <a:latin typeface="Segoe UI" panose="020B0502040204020203"/>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bl>
          </a:graphicData>
        </a:graphic>
      </p:graphicFrame>
      <p:sp>
        <p:nvSpPr>
          <p:cNvPr id="4" name="Retângulo 3">
            <a:extLst>
              <a:ext uri="{FF2B5EF4-FFF2-40B4-BE49-F238E27FC236}">
                <a16:creationId xmlns:a16="http://schemas.microsoft.com/office/drawing/2014/main" id="{2FC8C42D-B53F-BC4D-B72A-D840ED93AE93}"/>
              </a:ext>
            </a:extLst>
          </p:cNvPr>
          <p:cNvSpPr/>
          <p:nvPr/>
        </p:nvSpPr>
        <p:spPr>
          <a:xfrm>
            <a:off x="4330995" y="1748747"/>
            <a:ext cx="784547" cy="48421"/>
          </a:xfrm>
          <a:prstGeom prst="rect">
            <a:avLst/>
          </a:prstGeom>
          <a:gradFill>
            <a:gsLst>
              <a:gs pos="68000">
                <a:schemeClr val="accent4">
                  <a:lumMod val="60000"/>
                  <a:lumOff val="40000"/>
                </a:schemeClr>
              </a:gs>
              <a:gs pos="99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tângulo 50">
            <a:extLst>
              <a:ext uri="{FF2B5EF4-FFF2-40B4-BE49-F238E27FC236}">
                <a16:creationId xmlns:a16="http://schemas.microsoft.com/office/drawing/2014/main" id="{24C2DCE6-B5A7-F24B-AD07-27502DE3D5E8}"/>
              </a:ext>
            </a:extLst>
          </p:cNvPr>
          <p:cNvSpPr/>
          <p:nvPr/>
        </p:nvSpPr>
        <p:spPr>
          <a:xfrm>
            <a:off x="5115544" y="1751449"/>
            <a:ext cx="2507999"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tângulo 51">
            <a:extLst>
              <a:ext uri="{FF2B5EF4-FFF2-40B4-BE49-F238E27FC236}">
                <a16:creationId xmlns:a16="http://schemas.microsoft.com/office/drawing/2014/main" id="{AC861A51-B051-4642-A678-496B588167A8}"/>
              </a:ext>
            </a:extLst>
          </p:cNvPr>
          <p:cNvSpPr/>
          <p:nvPr/>
        </p:nvSpPr>
        <p:spPr>
          <a:xfrm>
            <a:off x="7623545" y="1751449"/>
            <a:ext cx="4236262"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0" name="Agrupar 69">
            <a:extLst>
              <a:ext uri="{FF2B5EF4-FFF2-40B4-BE49-F238E27FC236}">
                <a16:creationId xmlns:a16="http://schemas.microsoft.com/office/drawing/2014/main" id="{26DCC784-95E2-A243-AC10-F27C033E2E22}"/>
              </a:ext>
            </a:extLst>
          </p:cNvPr>
          <p:cNvGrpSpPr/>
          <p:nvPr/>
        </p:nvGrpSpPr>
        <p:grpSpPr>
          <a:xfrm>
            <a:off x="9904716" y="936086"/>
            <a:ext cx="1973433" cy="308294"/>
            <a:chOff x="9157111" y="-514377"/>
            <a:chExt cx="1973433" cy="308294"/>
          </a:xfrm>
        </p:grpSpPr>
        <p:grpSp>
          <p:nvGrpSpPr>
            <p:cNvPr id="71" name="Agrupar 70">
              <a:extLst>
                <a:ext uri="{FF2B5EF4-FFF2-40B4-BE49-F238E27FC236}">
                  <a16:creationId xmlns:a16="http://schemas.microsoft.com/office/drawing/2014/main" id="{7A7F8D74-43A5-374F-8C8C-C3B8DFF244AE}"/>
                </a:ext>
              </a:extLst>
            </p:cNvPr>
            <p:cNvGrpSpPr/>
            <p:nvPr/>
          </p:nvGrpSpPr>
          <p:grpSpPr>
            <a:xfrm>
              <a:off x="9157111" y="-514377"/>
              <a:ext cx="957382" cy="307777"/>
              <a:chOff x="9157111" y="401174"/>
              <a:chExt cx="957382" cy="307777"/>
            </a:xfrm>
          </p:grpSpPr>
          <p:sp>
            <p:nvSpPr>
              <p:cNvPr id="75" name="Retângulo 74">
                <a:extLst>
                  <a:ext uri="{FF2B5EF4-FFF2-40B4-BE49-F238E27FC236}">
                    <a16:creationId xmlns:a16="http://schemas.microsoft.com/office/drawing/2014/main" id="{360769BA-7D5A-E142-BB28-8B7792914CC9}"/>
                  </a:ext>
                </a:extLst>
              </p:cNvPr>
              <p:cNvSpPr/>
              <p:nvPr/>
            </p:nvSpPr>
            <p:spPr>
              <a:xfrm>
                <a:off x="9157111" y="506849"/>
                <a:ext cx="438234"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75">
                <a:extLst>
                  <a:ext uri="{FF2B5EF4-FFF2-40B4-BE49-F238E27FC236}">
                    <a16:creationId xmlns:a16="http://schemas.microsoft.com/office/drawing/2014/main" id="{DF765F87-705F-6D46-9384-6CC466088D9B}"/>
                  </a:ext>
                </a:extLst>
              </p:cNvPr>
              <p:cNvSpPr/>
              <p:nvPr/>
            </p:nvSpPr>
            <p:spPr>
              <a:xfrm>
                <a:off x="9580372" y="4011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UAV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Agrupar 71">
              <a:extLst>
                <a:ext uri="{FF2B5EF4-FFF2-40B4-BE49-F238E27FC236}">
                  <a16:creationId xmlns:a16="http://schemas.microsoft.com/office/drawing/2014/main" id="{7CF4C06A-364D-644B-8B07-409C818D2345}"/>
                </a:ext>
              </a:extLst>
            </p:cNvPr>
            <p:cNvGrpSpPr/>
            <p:nvPr/>
          </p:nvGrpSpPr>
          <p:grpSpPr>
            <a:xfrm>
              <a:off x="10173162" y="-513860"/>
              <a:ext cx="957382" cy="307777"/>
              <a:chOff x="9157111" y="705974"/>
              <a:chExt cx="957382" cy="307777"/>
            </a:xfrm>
          </p:grpSpPr>
          <p:sp>
            <p:nvSpPr>
              <p:cNvPr id="73" name="Retângulo 72">
                <a:extLst>
                  <a:ext uri="{FF2B5EF4-FFF2-40B4-BE49-F238E27FC236}">
                    <a16:creationId xmlns:a16="http://schemas.microsoft.com/office/drawing/2014/main" id="{E2B99206-C2C8-D440-A43B-08469BC7B9CA}"/>
                  </a:ext>
                </a:extLst>
              </p:cNvPr>
              <p:cNvSpPr/>
              <p:nvPr/>
            </p:nvSpPr>
            <p:spPr>
              <a:xfrm>
                <a:off x="9157111" y="811649"/>
                <a:ext cx="438234"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73">
                <a:extLst>
                  <a:ext uri="{FF2B5EF4-FFF2-40B4-BE49-F238E27FC236}">
                    <a16:creationId xmlns:a16="http://schemas.microsoft.com/office/drawing/2014/main" id="{96B45AAC-A61B-4B40-A8EB-83F069EEAFDB}"/>
                  </a:ext>
                </a:extLst>
              </p:cNvPr>
              <p:cNvSpPr/>
              <p:nvPr/>
            </p:nvSpPr>
            <p:spPr>
              <a:xfrm>
                <a:off x="9580372" y="705974"/>
                <a:ext cx="53412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Segoe UI Symbol" panose="020B0502040204020203" pitchFamily="34" charset="0"/>
                    <a:cs typeface="Segoe UI" panose="020B0502040204020203" pitchFamily="34" charset="0"/>
                  </a:rPr>
                  <a:t>URV</a:t>
                </a:r>
                <a:endParaRPr kumimoji="0" lang="pt-B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77" name="Espaço Reservado para Texto 3">
            <a:extLst>
              <a:ext uri="{FF2B5EF4-FFF2-40B4-BE49-F238E27FC236}">
                <a16:creationId xmlns:a16="http://schemas.microsoft.com/office/drawing/2014/main" id="{972465B2-400D-3E4E-B6D4-C6C56D2F1142}"/>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54" name="Tabela 53">
            <a:extLst>
              <a:ext uri="{FF2B5EF4-FFF2-40B4-BE49-F238E27FC236}">
                <a16:creationId xmlns:a16="http://schemas.microsoft.com/office/drawing/2014/main" id="{01B00955-6212-BC49-A127-6B5CEC713823}"/>
              </a:ext>
            </a:extLst>
          </p:cNvPr>
          <p:cNvGraphicFramePr>
            <a:graphicFrameLocks noGrp="1"/>
          </p:cNvGraphicFramePr>
          <p:nvPr>
            <p:extLst>
              <p:ext uri="{D42A27DB-BD31-4B8C-83A1-F6EECF244321}">
                <p14:modId xmlns:p14="http://schemas.microsoft.com/office/powerpoint/2010/main" val="3667832659"/>
              </p:ext>
            </p:extLst>
          </p:nvPr>
        </p:nvGraphicFramePr>
        <p:xfrm>
          <a:off x="505832" y="5046222"/>
          <a:ext cx="11277193" cy="228600"/>
        </p:xfrm>
        <a:graphic>
          <a:graphicData uri="http://schemas.openxmlformats.org/drawingml/2006/table">
            <a:tbl>
              <a:tblPr>
                <a:tableStyleId>{5C22544A-7EE6-4342-B048-85BDC9FD1C3A}</a:tableStyleId>
              </a:tblPr>
              <a:tblGrid>
                <a:gridCol w="3074403">
                  <a:extLst>
                    <a:ext uri="{9D8B030D-6E8A-4147-A177-3AD203B41FA5}">
                      <a16:colId xmlns:a16="http://schemas.microsoft.com/office/drawing/2014/main" val="3123118014"/>
                    </a:ext>
                  </a:extLst>
                </a:gridCol>
                <a:gridCol w="820279">
                  <a:extLst>
                    <a:ext uri="{9D8B030D-6E8A-4147-A177-3AD203B41FA5}">
                      <a16:colId xmlns:a16="http://schemas.microsoft.com/office/drawing/2014/main" val="3337537333"/>
                    </a:ext>
                  </a:extLst>
                </a:gridCol>
                <a:gridCol w="735385">
                  <a:extLst>
                    <a:ext uri="{9D8B030D-6E8A-4147-A177-3AD203B41FA5}">
                      <a16:colId xmlns:a16="http://schemas.microsoft.com/office/drawing/2014/main" val="2168955590"/>
                    </a:ext>
                  </a:extLst>
                </a:gridCol>
                <a:gridCol w="905173">
                  <a:extLst>
                    <a:ext uri="{9D8B030D-6E8A-4147-A177-3AD203B41FA5}">
                      <a16:colId xmlns:a16="http://schemas.microsoft.com/office/drawing/2014/main" val="3215653202"/>
                    </a:ext>
                  </a:extLst>
                </a:gridCol>
                <a:gridCol w="820279">
                  <a:extLst>
                    <a:ext uri="{9D8B030D-6E8A-4147-A177-3AD203B41FA5}">
                      <a16:colId xmlns:a16="http://schemas.microsoft.com/office/drawing/2014/main" val="2300060808"/>
                    </a:ext>
                  </a:extLst>
                </a:gridCol>
                <a:gridCol w="820279">
                  <a:extLst>
                    <a:ext uri="{9D8B030D-6E8A-4147-A177-3AD203B41FA5}">
                      <a16:colId xmlns:a16="http://schemas.microsoft.com/office/drawing/2014/main" val="4100762510"/>
                    </a:ext>
                  </a:extLst>
                </a:gridCol>
                <a:gridCol w="820279">
                  <a:extLst>
                    <a:ext uri="{9D8B030D-6E8A-4147-A177-3AD203B41FA5}">
                      <a16:colId xmlns:a16="http://schemas.microsoft.com/office/drawing/2014/main" val="1959492943"/>
                    </a:ext>
                  </a:extLst>
                </a:gridCol>
                <a:gridCol w="820279">
                  <a:extLst>
                    <a:ext uri="{9D8B030D-6E8A-4147-A177-3AD203B41FA5}">
                      <a16:colId xmlns:a16="http://schemas.microsoft.com/office/drawing/2014/main" val="3212021501"/>
                    </a:ext>
                  </a:extLst>
                </a:gridCol>
                <a:gridCol w="820279">
                  <a:extLst>
                    <a:ext uri="{9D8B030D-6E8A-4147-A177-3AD203B41FA5}">
                      <a16:colId xmlns:a16="http://schemas.microsoft.com/office/drawing/2014/main" val="88115094"/>
                    </a:ext>
                  </a:extLst>
                </a:gridCol>
                <a:gridCol w="820279">
                  <a:extLst>
                    <a:ext uri="{9D8B030D-6E8A-4147-A177-3AD203B41FA5}">
                      <a16:colId xmlns:a16="http://schemas.microsoft.com/office/drawing/2014/main" val="3615029079"/>
                    </a:ext>
                  </a:extLst>
                </a:gridCol>
                <a:gridCol w="820279">
                  <a:extLst>
                    <a:ext uri="{9D8B030D-6E8A-4147-A177-3AD203B41FA5}">
                      <a16:colId xmlns:a16="http://schemas.microsoft.com/office/drawing/2014/main" val="1260082297"/>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1,9</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chemeClr val="accent2"/>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6,5</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5,5</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7,1</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7,4</a:t>
                      </a:r>
                    </a:p>
                  </a:txBody>
                  <a:tcPr marL="4965" marR="4965" marT="4965" marB="0" anchor="ctr">
                    <a:noFill/>
                  </a:tcPr>
                </a:tc>
                <a:tc>
                  <a:txBody>
                    <a:bodyPr/>
                    <a:lstStyle/>
                    <a:p>
                      <a:pPr algn="ctr" fontAlgn="ctr"/>
                      <a:r>
                        <a:rPr lang="pt-BR" sz="1100" b="0" i="1" u="none" strike="noStrike" dirty="0">
                          <a:solidFill>
                            <a:srgbClr val="C00000"/>
                          </a:solidFill>
                          <a:effectLst/>
                          <a:latin typeface="Segoe UI" panose="020B0502040204020203" pitchFamily="34" charset="0"/>
                          <a:cs typeface="Segoe UI" panose="020B0502040204020203" pitchFamily="34" charset="0"/>
                        </a:rPr>
                        <a:t>N/</a:t>
                      </a:r>
                      <a:r>
                        <a:rPr lang="pt-BR" sz="1100" b="0" i="1" u="none" strike="noStrike" dirty="0" err="1">
                          <a:solidFill>
                            <a:srgbClr val="C00000"/>
                          </a:solidFill>
                          <a:effectLst/>
                          <a:latin typeface="Segoe UI" panose="020B0502040204020203" pitchFamily="34" charset="0"/>
                          <a:cs typeface="Segoe UI" panose="020B0502040204020203" pitchFamily="34" charset="0"/>
                        </a:rPr>
                        <a:t>D</a:t>
                      </a:r>
                      <a:endParaRPr lang="pt-BR" sz="1100" b="0" i="1" u="none" strike="noStrike" dirty="0">
                        <a:solidFill>
                          <a:srgbClr val="C00000"/>
                        </a:solidFill>
                        <a:effectLst/>
                        <a:latin typeface="Segoe UI" panose="020B0502040204020203" pitchFamily="34" charset="0"/>
                        <a:cs typeface="Segoe UI" panose="020B0502040204020203" pitchFamily="34" charset="0"/>
                      </a:endParaRP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7,4</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2,6</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101" name="Agrupar 100">
            <a:extLst>
              <a:ext uri="{FF2B5EF4-FFF2-40B4-BE49-F238E27FC236}">
                <a16:creationId xmlns:a16="http://schemas.microsoft.com/office/drawing/2014/main" id="{45F6CD25-AC2A-EF40-BF47-0A6DCC0B979E}"/>
              </a:ext>
            </a:extLst>
          </p:cNvPr>
          <p:cNvGrpSpPr/>
          <p:nvPr/>
        </p:nvGrpSpPr>
        <p:grpSpPr>
          <a:xfrm>
            <a:off x="0" y="6064595"/>
            <a:ext cx="12192000" cy="793405"/>
            <a:chOff x="0" y="6064595"/>
            <a:chExt cx="12192000" cy="793405"/>
          </a:xfrm>
        </p:grpSpPr>
        <p:sp>
          <p:nvSpPr>
            <p:cNvPr id="102" name="Retângulo 101">
              <a:extLst>
                <a:ext uri="{FF2B5EF4-FFF2-40B4-BE49-F238E27FC236}">
                  <a16:creationId xmlns:a16="http://schemas.microsoft.com/office/drawing/2014/main" id="{6AC0FD7A-3BB0-E447-9E5A-ACC8CFDAE9FD}"/>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 Placeholder 33">
              <a:extLst>
                <a:ext uri="{FF2B5EF4-FFF2-40B4-BE49-F238E27FC236}">
                  <a16:creationId xmlns:a16="http://schemas.microsoft.com/office/drawing/2014/main" id="{C3359C75-34E3-064B-8C51-8D95A721569E}"/>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04" name="Agrupar 4">
              <a:extLst>
                <a:ext uri="{FF2B5EF4-FFF2-40B4-BE49-F238E27FC236}">
                  <a16:creationId xmlns:a16="http://schemas.microsoft.com/office/drawing/2014/main" id="{16E6EFF6-2424-1F4B-8CC2-00C5C5E0DC90}"/>
                </a:ext>
              </a:extLst>
            </p:cNvPr>
            <p:cNvGrpSpPr/>
            <p:nvPr/>
          </p:nvGrpSpPr>
          <p:grpSpPr>
            <a:xfrm>
              <a:off x="6591092" y="6126614"/>
              <a:ext cx="2021906" cy="307777"/>
              <a:chOff x="632939" y="6000804"/>
              <a:chExt cx="2021906" cy="307777"/>
            </a:xfrm>
          </p:grpSpPr>
          <p:grpSp>
            <p:nvGrpSpPr>
              <p:cNvPr id="109" name="Grupo 43">
                <a:extLst>
                  <a:ext uri="{FF2B5EF4-FFF2-40B4-BE49-F238E27FC236}">
                    <a16:creationId xmlns:a16="http://schemas.microsoft.com/office/drawing/2014/main" id="{4F233BDD-DD94-FE48-8A8B-21BCFD466FDF}"/>
                  </a:ext>
                </a:extLst>
              </p:cNvPr>
              <p:cNvGrpSpPr/>
              <p:nvPr/>
            </p:nvGrpSpPr>
            <p:grpSpPr>
              <a:xfrm>
                <a:off x="632939" y="6000804"/>
                <a:ext cx="779179" cy="307777"/>
                <a:chOff x="2916432" y="6375771"/>
                <a:chExt cx="779179" cy="307777"/>
              </a:xfrm>
            </p:grpSpPr>
            <p:sp>
              <p:nvSpPr>
                <p:cNvPr id="116" name="Title 1">
                  <a:extLst>
                    <a:ext uri="{FF2B5EF4-FFF2-40B4-BE49-F238E27FC236}">
                      <a16:creationId xmlns:a16="http://schemas.microsoft.com/office/drawing/2014/main" id="{6238E308-019B-E44D-8DDE-CD87C0BF0461}"/>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17" name="Rectangle 24">
                  <a:extLst>
                    <a:ext uri="{FF2B5EF4-FFF2-40B4-BE49-F238E27FC236}">
                      <a16:creationId xmlns:a16="http://schemas.microsoft.com/office/drawing/2014/main" id="{D6FE18D3-9EDC-3C45-9FF1-21840AC0A2BC}"/>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0" name="Grupo 47">
                <a:extLst>
                  <a:ext uri="{FF2B5EF4-FFF2-40B4-BE49-F238E27FC236}">
                    <a16:creationId xmlns:a16="http://schemas.microsoft.com/office/drawing/2014/main" id="{0C30DB51-3B50-6647-9F98-1DB1B4CD9E24}"/>
                  </a:ext>
                </a:extLst>
              </p:cNvPr>
              <p:cNvGrpSpPr/>
              <p:nvPr/>
            </p:nvGrpSpPr>
            <p:grpSpPr>
              <a:xfrm>
                <a:off x="1306542" y="6000804"/>
                <a:ext cx="739630" cy="307777"/>
                <a:chOff x="3762616" y="6375771"/>
                <a:chExt cx="739630" cy="307777"/>
              </a:xfrm>
            </p:grpSpPr>
            <p:sp>
              <p:nvSpPr>
                <p:cNvPr id="114" name="Rectangle 25">
                  <a:extLst>
                    <a:ext uri="{FF2B5EF4-FFF2-40B4-BE49-F238E27FC236}">
                      <a16:creationId xmlns:a16="http://schemas.microsoft.com/office/drawing/2014/main" id="{A62D8CC9-036C-904F-A336-5176620CA3CA}"/>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115" name="Title 1">
                  <a:extLst>
                    <a:ext uri="{FF2B5EF4-FFF2-40B4-BE49-F238E27FC236}">
                      <a16:creationId xmlns:a16="http://schemas.microsoft.com/office/drawing/2014/main" id="{C43AB2ED-84B9-3547-890E-12D349B7A27F}"/>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11" name="Grupo 48">
                <a:extLst>
                  <a:ext uri="{FF2B5EF4-FFF2-40B4-BE49-F238E27FC236}">
                    <a16:creationId xmlns:a16="http://schemas.microsoft.com/office/drawing/2014/main" id="{EBBC4554-DC3B-BC42-A0FE-8DA2F7A23739}"/>
                  </a:ext>
                </a:extLst>
              </p:cNvPr>
              <p:cNvGrpSpPr/>
              <p:nvPr/>
            </p:nvGrpSpPr>
            <p:grpSpPr>
              <a:xfrm>
                <a:off x="1940566" y="6000804"/>
                <a:ext cx="714279" cy="307777"/>
                <a:chOff x="4590559" y="6375771"/>
                <a:chExt cx="714279" cy="307777"/>
              </a:xfrm>
            </p:grpSpPr>
            <p:sp>
              <p:nvSpPr>
                <p:cNvPr id="112" name="Rectangle 26">
                  <a:extLst>
                    <a:ext uri="{FF2B5EF4-FFF2-40B4-BE49-F238E27FC236}">
                      <a16:creationId xmlns:a16="http://schemas.microsoft.com/office/drawing/2014/main" id="{77E44771-3036-F542-81FC-017CB84D97A7}"/>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13" name="Title 1">
                  <a:extLst>
                    <a:ext uri="{FF2B5EF4-FFF2-40B4-BE49-F238E27FC236}">
                      <a16:creationId xmlns:a16="http://schemas.microsoft.com/office/drawing/2014/main" id="{DD56F17F-6708-FC45-8134-D5EFBC8D9181}"/>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105" name="Agrupar 104">
              <a:extLst>
                <a:ext uri="{FF2B5EF4-FFF2-40B4-BE49-F238E27FC236}">
                  <a16:creationId xmlns:a16="http://schemas.microsoft.com/office/drawing/2014/main" id="{53D107C6-E6FB-4141-AFB9-C160B2C79341}"/>
                </a:ext>
              </a:extLst>
            </p:cNvPr>
            <p:cNvGrpSpPr/>
            <p:nvPr/>
          </p:nvGrpSpPr>
          <p:grpSpPr>
            <a:xfrm>
              <a:off x="8625676" y="6110177"/>
              <a:ext cx="3312093" cy="479054"/>
              <a:chOff x="8487128" y="6110177"/>
              <a:chExt cx="3312093" cy="479054"/>
            </a:xfrm>
          </p:grpSpPr>
          <p:pic>
            <p:nvPicPr>
              <p:cNvPr id="107" name="Imagem 106">
                <a:extLst>
                  <a:ext uri="{FF2B5EF4-FFF2-40B4-BE49-F238E27FC236}">
                    <a16:creationId xmlns:a16="http://schemas.microsoft.com/office/drawing/2014/main" id="{8AD140FC-D358-D24C-BBA0-63CFACDCF2E3}"/>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108" name="Imagem 107">
                <a:extLst>
                  <a:ext uri="{FF2B5EF4-FFF2-40B4-BE49-F238E27FC236}">
                    <a16:creationId xmlns:a16="http://schemas.microsoft.com/office/drawing/2014/main" id="{0948B099-BB40-2A46-8C53-D2A317D442A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106" name="Text Placeholder 33">
              <a:extLst>
                <a:ext uri="{FF2B5EF4-FFF2-40B4-BE49-F238E27FC236}">
                  <a16:creationId xmlns:a16="http://schemas.microsoft.com/office/drawing/2014/main" id="{3841DA18-B1E7-714A-AF94-84812534E883}"/>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10593634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8" name="Imagem 67">
            <a:extLst>
              <a:ext uri="{FF2B5EF4-FFF2-40B4-BE49-F238E27FC236}">
                <a16:creationId xmlns:a16="http://schemas.microsoft.com/office/drawing/2014/main" id="{03324A82-0B03-F44E-831C-2E97F0D23CD8}"/>
              </a:ext>
            </a:extLst>
          </p:cNvPr>
          <p:cNvPicPr>
            <a:picLocks noChangeAspect="1"/>
          </p:cNvPicPr>
          <p:nvPr/>
        </p:nvPicPr>
        <p:blipFill rotWithShape="1">
          <a:blip r:embed="rId3">
            <a:alphaModFix amt="15000"/>
          </a:blip>
          <a:srcRect l="10988" t="19695" r="55904" b="22435"/>
          <a:stretch/>
        </p:blipFill>
        <p:spPr>
          <a:xfrm>
            <a:off x="-2866" y="0"/>
            <a:ext cx="3885753" cy="6858000"/>
          </a:xfrm>
          <a:prstGeom prst="rect">
            <a:avLst/>
          </a:prstGeom>
        </p:spPr>
      </p:pic>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CAIXAS ELETRÔNICOS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13761"/>
            <a:ext cx="6877120" cy="341632"/>
          </a:xfrm>
        </p:spPr>
        <p:txBody>
          <a:bodyPr/>
          <a:lstStyle/>
          <a:p>
            <a:r>
              <a:rPr lang="pt-BR" dirty="0"/>
              <a:t>Evolução do Tema - BB</a:t>
            </a:r>
          </a:p>
        </p:txBody>
      </p:sp>
      <p:sp>
        <p:nvSpPr>
          <p:cNvPr id="38" name="Retângulo Arredondado 37">
            <a:extLst>
              <a:ext uri="{FF2B5EF4-FFF2-40B4-BE49-F238E27FC236}">
                <a16:creationId xmlns:a16="http://schemas.microsoft.com/office/drawing/2014/main" id="{537C013B-CAC9-BF4A-8436-4F4C20AB7FF9}"/>
              </a:ext>
            </a:extLst>
          </p:cNvPr>
          <p:cNvSpPr/>
          <p:nvPr/>
        </p:nvSpPr>
        <p:spPr>
          <a:xfrm>
            <a:off x="7154426" y="2318755"/>
            <a:ext cx="978195" cy="2549903"/>
          </a:xfrm>
          <a:prstGeom prst="roundRect">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39" name="Colchete Duplo 38">
            <a:extLst>
              <a:ext uri="{FF2B5EF4-FFF2-40B4-BE49-F238E27FC236}">
                <a16:creationId xmlns:a16="http://schemas.microsoft.com/office/drawing/2014/main" id="{98CC5F5F-D153-A04A-812B-E3791BB1C980}"/>
              </a:ext>
            </a:extLst>
          </p:cNvPr>
          <p:cNvSpPr/>
          <p:nvPr/>
        </p:nvSpPr>
        <p:spPr>
          <a:xfrm>
            <a:off x="5921855"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1" name="CaixaDeTexto 26">
            <a:extLst>
              <a:ext uri="{FF2B5EF4-FFF2-40B4-BE49-F238E27FC236}">
                <a16:creationId xmlns:a16="http://schemas.microsoft.com/office/drawing/2014/main" id="{BC4FDA21-9A1F-4542-9293-3EE00A3BBBCB}"/>
              </a:ext>
            </a:extLst>
          </p:cNvPr>
          <p:cNvSpPr txBox="1"/>
          <p:nvPr/>
        </p:nvSpPr>
        <p:spPr>
          <a:xfrm>
            <a:off x="7456242"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51" name="Retângulo 50">
            <a:extLst>
              <a:ext uri="{FF2B5EF4-FFF2-40B4-BE49-F238E27FC236}">
                <a16:creationId xmlns:a16="http://schemas.microsoft.com/office/drawing/2014/main" id="{F53A5154-8F87-D342-8281-DE6DF5FB24B7}"/>
              </a:ext>
            </a:extLst>
          </p:cNvPr>
          <p:cNvSpPr/>
          <p:nvPr/>
        </p:nvSpPr>
        <p:spPr>
          <a:xfrm>
            <a:off x="7505844" y="323997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76,8</a:t>
            </a:r>
          </a:p>
        </p:txBody>
      </p:sp>
      <p:sp>
        <p:nvSpPr>
          <p:cNvPr id="56" name="CaixaDeTexto 55">
            <a:extLst>
              <a:ext uri="{FF2B5EF4-FFF2-40B4-BE49-F238E27FC236}">
                <a16:creationId xmlns:a16="http://schemas.microsoft.com/office/drawing/2014/main" id="{D2EE5908-2C3C-274F-AECC-90F1B2CEF11A}"/>
              </a:ext>
            </a:extLst>
          </p:cNvPr>
          <p:cNvSpPr txBox="1"/>
          <p:nvPr/>
        </p:nvSpPr>
        <p:spPr>
          <a:xfrm>
            <a:off x="4386752" y="1537825"/>
            <a:ext cx="1105228" cy="649407"/>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chemeClr val="accent4">
                    <a:lumMod val="60000"/>
                    <a:lumOff val="40000"/>
                  </a:schemeClr>
                </a:solidFill>
                <a:latin typeface="Segoe Pro SemiLight" panose="020B0402040204020203" pitchFamily="34" charset="0"/>
                <a:ea typeface="Segoe UI Symbol" panose="020B0502040204020203" pitchFamily="34" charset="0"/>
                <a:cs typeface="Segoe UI" panose="020B0502040204020203" pitchFamily="34" charset="0"/>
              </a:rPr>
              <a:t>UAV</a:t>
            </a:r>
          </a:p>
        </p:txBody>
      </p:sp>
      <p:sp>
        <p:nvSpPr>
          <p:cNvPr id="69" name="Retângulo Arredondado 68">
            <a:extLst>
              <a:ext uri="{FF2B5EF4-FFF2-40B4-BE49-F238E27FC236}">
                <a16:creationId xmlns:a16="http://schemas.microsoft.com/office/drawing/2014/main" id="{2381FAE0-CC01-AF42-AF67-B3F42EAAA42F}"/>
              </a:ext>
            </a:extLst>
          </p:cNvPr>
          <p:cNvSpPr/>
          <p:nvPr/>
        </p:nvSpPr>
        <p:spPr>
          <a:xfrm>
            <a:off x="11063812" y="2318755"/>
            <a:ext cx="978195" cy="254990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70" name="Colchete Duplo 69">
            <a:extLst>
              <a:ext uri="{FF2B5EF4-FFF2-40B4-BE49-F238E27FC236}">
                <a16:creationId xmlns:a16="http://schemas.microsoft.com/office/drawing/2014/main" id="{615C2044-CE48-384F-BC03-492F10EB5C2E}"/>
              </a:ext>
            </a:extLst>
          </p:cNvPr>
          <p:cNvSpPr/>
          <p:nvPr/>
        </p:nvSpPr>
        <p:spPr>
          <a:xfrm>
            <a:off x="9831241" y="2318755"/>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2" name="CaixaDeTexto 26">
            <a:extLst>
              <a:ext uri="{FF2B5EF4-FFF2-40B4-BE49-F238E27FC236}">
                <a16:creationId xmlns:a16="http://schemas.microsoft.com/office/drawing/2014/main" id="{E6AE971C-DC8D-924D-BAD7-6F9A59F0EF61}"/>
              </a:ext>
            </a:extLst>
          </p:cNvPr>
          <p:cNvSpPr txBox="1"/>
          <p:nvPr/>
        </p:nvSpPr>
        <p:spPr>
          <a:xfrm>
            <a:off x="11365628" y="2347305"/>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82" name="Retângulo 81">
            <a:extLst>
              <a:ext uri="{FF2B5EF4-FFF2-40B4-BE49-F238E27FC236}">
                <a16:creationId xmlns:a16="http://schemas.microsoft.com/office/drawing/2014/main" id="{F5180E32-E086-F744-AD19-9A89B6EFAC9F}"/>
              </a:ext>
            </a:extLst>
          </p:cNvPr>
          <p:cNvSpPr/>
          <p:nvPr/>
        </p:nvSpPr>
        <p:spPr>
          <a:xfrm>
            <a:off x="11415230" y="3346626"/>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74,5</a:t>
            </a:r>
          </a:p>
        </p:txBody>
      </p:sp>
      <p:sp>
        <p:nvSpPr>
          <p:cNvPr id="88" name="CaixaDeTexto 87">
            <a:extLst>
              <a:ext uri="{FF2B5EF4-FFF2-40B4-BE49-F238E27FC236}">
                <a16:creationId xmlns:a16="http://schemas.microsoft.com/office/drawing/2014/main" id="{A396A7C7-A774-E744-ACC3-5074EA02C6FE}"/>
              </a:ext>
            </a:extLst>
          </p:cNvPr>
          <p:cNvSpPr txBox="1"/>
          <p:nvPr/>
        </p:nvSpPr>
        <p:spPr>
          <a:xfrm>
            <a:off x="8203380" y="1560144"/>
            <a:ext cx="1090794" cy="6693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00B0F0"/>
                </a:solidFill>
                <a:latin typeface="Segoe Pro SemiLight" panose="020B0402040204020203" pitchFamily="34" charset="0"/>
                <a:ea typeface="Segoe UI Symbol" panose="020B0502040204020203" pitchFamily="34" charset="0"/>
                <a:cs typeface="Segoe UI" panose="020B0502040204020203" pitchFamily="34" charset="0"/>
              </a:rPr>
              <a:t>URV</a:t>
            </a:r>
          </a:p>
        </p:txBody>
      </p:sp>
      <p:sp>
        <p:nvSpPr>
          <p:cNvPr id="89" name="CaixaDeTexto 88">
            <a:extLst>
              <a:ext uri="{FF2B5EF4-FFF2-40B4-BE49-F238E27FC236}">
                <a16:creationId xmlns:a16="http://schemas.microsoft.com/office/drawing/2014/main" id="{4E9E9581-865D-A242-BDE1-97924C9BDF78}"/>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cxnSp>
        <p:nvCxnSpPr>
          <p:cNvPr id="14" name="Conector Reto 13">
            <a:extLst>
              <a:ext uri="{FF2B5EF4-FFF2-40B4-BE49-F238E27FC236}">
                <a16:creationId xmlns:a16="http://schemas.microsoft.com/office/drawing/2014/main" id="{49B11888-9060-A445-9E84-4E807E78C76C}"/>
              </a:ext>
            </a:extLst>
          </p:cNvPr>
          <p:cNvCxnSpPr>
            <a:cxnSpLocks/>
          </p:cNvCxnSpPr>
          <p:nvPr/>
        </p:nvCxnSpPr>
        <p:spPr>
          <a:xfrm>
            <a:off x="4464103" y="2173356"/>
            <a:ext cx="367660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9C6E3B84-2B23-B242-98BE-64B2C6D3CD0A}"/>
              </a:ext>
            </a:extLst>
          </p:cNvPr>
          <p:cNvCxnSpPr>
            <a:cxnSpLocks/>
          </p:cNvCxnSpPr>
          <p:nvPr/>
        </p:nvCxnSpPr>
        <p:spPr>
          <a:xfrm>
            <a:off x="8346990" y="2173356"/>
            <a:ext cx="367660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sp>
        <p:nvSpPr>
          <p:cNvPr id="40" name="CaixaDeTexto 39">
            <a:extLst>
              <a:ext uri="{FF2B5EF4-FFF2-40B4-BE49-F238E27FC236}">
                <a16:creationId xmlns:a16="http://schemas.microsoft.com/office/drawing/2014/main" id="{AE70103C-28D8-494C-8140-C6CF8EE2712D}"/>
              </a:ext>
            </a:extLst>
          </p:cNvPr>
          <p:cNvSpPr txBox="1"/>
          <p:nvPr/>
        </p:nvSpPr>
        <p:spPr>
          <a:xfrm>
            <a:off x="4351997"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CAIXAS ELETRÔNICOS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261383" y="2385510"/>
            <a:ext cx="2984846"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CAIXAS ELETRÔNICOS</a:t>
            </a:r>
          </a:p>
        </p:txBody>
      </p:sp>
      <p:grpSp>
        <p:nvGrpSpPr>
          <p:cNvPr id="96" name="Agrupar 95">
            <a:extLst>
              <a:ext uri="{FF2B5EF4-FFF2-40B4-BE49-F238E27FC236}">
                <a16:creationId xmlns:a16="http://schemas.microsoft.com/office/drawing/2014/main" id="{A39BC284-EE50-5C40-B062-1A02FA74F340}"/>
              </a:ext>
            </a:extLst>
          </p:cNvPr>
          <p:cNvGrpSpPr/>
          <p:nvPr/>
        </p:nvGrpSpPr>
        <p:grpSpPr>
          <a:xfrm>
            <a:off x="6116415" y="2891985"/>
            <a:ext cx="1008154" cy="1527452"/>
            <a:chOff x="2095745" y="2891985"/>
            <a:chExt cx="1008154" cy="1434705"/>
          </a:xfrm>
        </p:grpSpPr>
        <p:cxnSp>
          <p:nvCxnSpPr>
            <p:cNvPr id="97" name="Conector Reto 96">
              <a:extLst>
                <a:ext uri="{FF2B5EF4-FFF2-40B4-BE49-F238E27FC236}">
                  <a16:creationId xmlns:a16="http://schemas.microsoft.com/office/drawing/2014/main" id="{919EC7D3-9DD0-5A40-AB7A-705629DB8E42}"/>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6F36121F-ACB4-9D4A-98F1-ECF98825DD00}"/>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D53DBD74-2815-8D4F-8C02-3BE357D0111F}"/>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0" name="Agrupar 99">
            <a:extLst>
              <a:ext uri="{FF2B5EF4-FFF2-40B4-BE49-F238E27FC236}">
                <a16:creationId xmlns:a16="http://schemas.microsoft.com/office/drawing/2014/main" id="{D7E0C328-1758-6740-B3F7-A3F95ACD121E}"/>
              </a:ext>
            </a:extLst>
          </p:cNvPr>
          <p:cNvGrpSpPr/>
          <p:nvPr/>
        </p:nvGrpSpPr>
        <p:grpSpPr>
          <a:xfrm>
            <a:off x="9921933" y="2891985"/>
            <a:ext cx="1008154" cy="1527452"/>
            <a:chOff x="2095745" y="2891985"/>
            <a:chExt cx="1008154" cy="1434705"/>
          </a:xfrm>
        </p:grpSpPr>
        <p:cxnSp>
          <p:nvCxnSpPr>
            <p:cNvPr id="101" name="Conector Reto 100">
              <a:extLst>
                <a:ext uri="{FF2B5EF4-FFF2-40B4-BE49-F238E27FC236}">
                  <a16:creationId xmlns:a16="http://schemas.microsoft.com/office/drawing/2014/main" id="{0BC7B3A0-CC01-7A4A-8DB1-6DA723035BFF}"/>
                </a:ext>
              </a:extLst>
            </p:cNvPr>
            <p:cNvCxnSpPr/>
            <p:nvPr/>
          </p:nvCxnSpPr>
          <p:spPr>
            <a:xfrm>
              <a:off x="3103899"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Conector Reto 101">
              <a:extLst>
                <a:ext uri="{FF2B5EF4-FFF2-40B4-BE49-F238E27FC236}">
                  <a16:creationId xmlns:a16="http://schemas.microsoft.com/office/drawing/2014/main" id="{61A90AB0-2A54-F147-9A7A-323B4CD64025}"/>
                </a:ext>
              </a:extLst>
            </p:cNvPr>
            <p:cNvCxnSpPr/>
            <p:nvPr/>
          </p:nvCxnSpPr>
          <p:spPr>
            <a:xfrm>
              <a:off x="2607957"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Conector Reto 102">
              <a:extLst>
                <a:ext uri="{FF2B5EF4-FFF2-40B4-BE49-F238E27FC236}">
                  <a16:creationId xmlns:a16="http://schemas.microsoft.com/office/drawing/2014/main" id="{D285D676-96B5-7F4C-9079-BA213AFF869D}"/>
                </a:ext>
              </a:extLst>
            </p:cNvPr>
            <p:cNvCxnSpPr/>
            <p:nvPr/>
          </p:nvCxnSpPr>
          <p:spPr>
            <a:xfrm>
              <a:off x="2095745" y="2891985"/>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tângulo 103">
            <a:extLst>
              <a:ext uri="{FF2B5EF4-FFF2-40B4-BE49-F238E27FC236}">
                <a16:creationId xmlns:a16="http://schemas.microsoft.com/office/drawing/2014/main" id="{19E1989B-987F-7A4B-8949-E5A08A0FFFB1}"/>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tângulo Arredondado 104">
            <a:extLst>
              <a:ext uri="{FF2B5EF4-FFF2-40B4-BE49-F238E27FC236}">
                <a16:creationId xmlns:a16="http://schemas.microsoft.com/office/drawing/2014/main" id="{FA4AFA8E-C217-B74F-BB1B-875AC0869AF1}"/>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Colchete Duplo 105">
            <a:extLst>
              <a:ext uri="{FF2B5EF4-FFF2-40B4-BE49-F238E27FC236}">
                <a16:creationId xmlns:a16="http://schemas.microsoft.com/office/drawing/2014/main" id="{12BF5A00-AB8D-9C4E-B813-03A7EC6567D2}"/>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7" name="CaixaDeTexto 26">
            <a:extLst>
              <a:ext uri="{FF2B5EF4-FFF2-40B4-BE49-F238E27FC236}">
                <a16:creationId xmlns:a16="http://schemas.microsoft.com/office/drawing/2014/main" id="{443EF66E-FFE6-5C49-93DE-7F7F535E2FDE}"/>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08" name="Retângulo 107">
            <a:extLst>
              <a:ext uri="{FF2B5EF4-FFF2-40B4-BE49-F238E27FC236}">
                <a16:creationId xmlns:a16="http://schemas.microsoft.com/office/drawing/2014/main" id="{EC6EC09B-6F84-BC4B-AD52-9C2768800284}"/>
              </a:ext>
            </a:extLst>
          </p:cNvPr>
          <p:cNvSpPr/>
          <p:nvPr/>
        </p:nvSpPr>
        <p:spPr>
          <a:xfrm>
            <a:off x="3656177" y="330460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76,4</a:t>
            </a:r>
          </a:p>
        </p:txBody>
      </p:sp>
      <p:cxnSp>
        <p:nvCxnSpPr>
          <p:cNvPr id="111" name="Conector Reto 110">
            <a:extLst>
              <a:ext uri="{FF2B5EF4-FFF2-40B4-BE49-F238E27FC236}">
                <a16:creationId xmlns:a16="http://schemas.microsoft.com/office/drawing/2014/main" id="{26405CD0-E6FD-9649-B14C-227CB94F3560}"/>
              </a:ext>
            </a:extLst>
          </p:cNvPr>
          <p:cNvCxnSpPr/>
          <p:nvPr/>
        </p:nvCxnSpPr>
        <p:spPr>
          <a:xfrm>
            <a:off x="3103899"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2" name="Conector Reto 111">
            <a:extLst>
              <a:ext uri="{FF2B5EF4-FFF2-40B4-BE49-F238E27FC236}">
                <a16:creationId xmlns:a16="http://schemas.microsoft.com/office/drawing/2014/main" id="{3D208F64-FE26-C443-82F0-2706E5E87D3C}"/>
              </a:ext>
            </a:extLst>
          </p:cNvPr>
          <p:cNvCxnSpPr/>
          <p:nvPr/>
        </p:nvCxnSpPr>
        <p:spPr>
          <a:xfrm>
            <a:off x="2594510"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3" name="Conector Reto 112">
            <a:extLst>
              <a:ext uri="{FF2B5EF4-FFF2-40B4-BE49-F238E27FC236}">
                <a16:creationId xmlns:a16="http://schemas.microsoft.com/office/drawing/2014/main" id="{9C7DD0ED-AF63-864B-B80D-7F6B5E6595F3}"/>
              </a:ext>
            </a:extLst>
          </p:cNvPr>
          <p:cNvCxnSpPr/>
          <p:nvPr/>
        </p:nvCxnSpPr>
        <p:spPr>
          <a:xfrm>
            <a:off x="2095745"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4" name="CaixaDeTexto 113">
            <a:extLst>
              <a:ext uri="{FF2B5EF4-FFF2-40B4-BE49-F238E27FC236}">
                <a16:creationId xmlns:a16="http://schemas.microsoft.com/office/drawing/2014/main" id="{301227A2-B629-434C-887E-EC4280FCFDCA}"/>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CAIXAS ELETRÔNICOS</a:t>
            </a:r>
          </a:p>
        </p:txBody>
      </p:sp>
      <p:sp>
        <p:nvSpPr>
          <p:cNvPr id="49" name="CaixaDeTexto 26">
            <a:extLst>
              <a:ext uri="{FF2B5EF4-FFF2-40B4-BE49-F238E27FC236}">
                <a16:creationId xmlns:a16="http://schemas.microsoft.com/office/drawing/2014/main" id="{2D9FB07D-8D78-4F4E-AC9C-46E06572276E}"/>
              </a:ext>
            </a:extLst>
          </p:cNvPr>
          <p:cNvSpPr txBox="1"/>
          <p:nvPr/>
        </p:nvSpPr>
        <p:spPr>
          <a:xfrm>
            <a:off x="7462110"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0" name="CaixaDeTexto 26">
            <a:extLst>
              <a:ext uri="{FF2B5EF4-FFF2-40B4-BE49-F238E27FC236}">
                <a16:creationId xmlns:a16="http://schemas.microsoft.com/office/drawing/2014/main" id="{848BF6DB-3840-A849-8DE0-E0B6A81249AA}"/>
              </a:ext>
            </a:extLst>
          </p:cNvPr>
          <p:cNvSpPr txBox="1"/>
          <p:nvPr/>
        </p:nvSpPr>
        <p:spPr>
          <a:xfrm>
            <a:off x="11371496" y="4238098"/>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2" name="CaixaDeTexto 51">
            <a:extLst>
              <a:ext uri="{FF2B5EF4-FFF2-40B4-BE49-F238E27FC236}">
                <a16:creationId xmlns:a16="http://schemas.microsoft.com/office/drawing/2014/main" id="{7930AEB9-EC44-4045-B9FF-6387E33D57B3}"/>
              </a:ext>
            </a:extLst>
          </p:cNvPr>
          <p:cNvSpPr txBox="1"/>
          <p:nvPr/>
        </p:nvSpPr>
        <p:spPr>
          <a:xfrm>
            <a:off x="7455129" y="4422650"/>
            <a:ext cx="677491" cy="453650"/>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sp>
        <p:nvSpPr>
          <p:cNvPr id="53" name="CaixaDeTexto 52">
            <a:extLst>
              <a:ext uri="{FF2B5EF4-FFF2-40B4-BE49-F238E27FC236}">
                <a16:creationId xmlns:a16="http://schemas.microsoft.com/office/drawing/2014/main" id="{B9C1745C-22BE-9442-A554-FCD5AA7FA36F}"/>
              </a:ext>
            </a:extLst>
          </p:cNvPr>
          <p:cNvSpPr txBox="1"/>
          <p:nvPr/>
        </p:nvSpPr>
        <p:spPr>
          <a:xfrm>
            <a:off x="11356427" y="4422650"/>
            <a:ext cx="685580" cy="453650"/>
          </a:xfrm>
          <a:prstGeom prst="rect">
            <a:avLst/>
          </a:prstGeom>
          <a:solidFill>
            <a:srgbClr val="1C273A"/>
          </a:solidFill>
        </p:spPr>
        <p:txBody>
          <a:bodyPr wrap="square" tIns="72000" rtlCol="0">
            <a:noAutofit/>
          </a:bodyPr>
          <a:lstStyle/>
          <a:p>
            <a:pPr algn="ctr" defTabSz="914340" fontAlgn="ctr"/>
            <a:endParaRPr lang="en-US" sz="1200" b="1" dirty="0">
              <a:solidFill>
                <a:schemeClr val="bg1"/>
              </a:solidFill>
              <a:ea typeface="Wingdings 3" charset="2"/>
              <a:cs typeface="Segoe UI" panose="020B0502040204020203" pitchFamily="34" charset="0"/>
            </a:endParaRPr>
          </a:p>
        </p:txBody>
      </p:sp>
      <p:sp>
        <p:nvSpPr>
          <p:cNvPr id="54" name="CaixaDeTexto 26">
            <a:extLst>
              <a:ext uri="{FF2B5EF4-FFF2-40B4-BE49-F238E27FC236}">
                <a16:creationId xmlns:a16="http://schemas.microsoft.com/office/drawing/2014/main" id="{CD3FF3BD-CE84-2D45-A884-B064231DC57C}"/>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55" name="CaixaDeTexto 54">
            <a:extLst>
              <a:ext uri="{FF2B5EF4-FFF2-40B4-BE49-F238E27FC236}">
                <a16:creationId xmlns:a16="http://schemas.microsoft.com/office/drawing/2014/main" id="{8477E485-32B5-6649-89C6-70EE04CD4E44}"/>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57" name="Tabela 56">
            <a:extLst>
              <a:ext uri="{FF2B5EF4-FFF2-40B4-BE49-F238E27FC236}">
                <a16:creationId xmlns:a16="http://schemas.microsoft.com/office/drawing/2014/main" id="{962907D2-C3F6-2447-B7C7-B9B6913BA577}"/>
              </a:ext>
            </a:extLst>
          </p:cNvPr>
          <p:cNvGraphicFramePr>
            <a:graphicFrameLocks noGrp="1"/>
          </p:cNvGraphicFramePr>
          <p:nvPr>
            <p:extLst>
              <p:ext uri="{D42A27DB-BD31-4B8C-83A1-F6EECF244321}">
                <p14:modId xmlns:p14="http://schemas.microsoft.com/office/powerpoint/2010/main" val="905130384"/>
              </p:ext>
            </p:extLst>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58" name="Tabela 57">
            <a:extLst>
              <a:ext uri="{FF2B5EF4-FFF2-40B4-BE49-F238E27FC236}">
                <a16:creationId xmlns:a16="http://schemas.microsoft.com/office/drawing/2014/main" id="{723094CA-AD29-4348-80A3-1220CE892791}"/>
              </a:ext>
            </a:extLst>
          </p:cNvPr>
          <p:cNvGraphicFramePr>
            <a:graphicFrameLocks noGrp="1"/>
          </p:cNvGraphicFramePr>
          <p:nvPr>
            <p:extLst>
              <p:ext uri="{D42A27DB-BD31-4B8C-83A1-F6EECF244321}">
                <p14:modId xmlns:p14="http://schemas.microsoft.com/office/powerpoint/2010/main" val="2571444026"/>
              </p:ext>
            </p:extLst>
          </p:nvPr>
        </p:nvGraphicFramePr>
        <p:xfrm>
          <a:off x="74936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59" name="Tabela 58">
            <a:extLst>
              <a:ext uri="{FF2B5EF4-FFF2-40B4-BE49-F238E27FC236}">
                <a16:creationId xmlns:a16="http://schemas.microsoft.com/office/drawing/2014/main" id="{38309EAB-3F91-F849-88DA-DAEF78A6B0EA}"/>
              </a:ext>
            </a:extLst>
          </p:cNvPr>
          <p:cNvGraphicFramePr>
            <a:graphicFrameLocks noGrp="1"/>
          </p:cNvGraphicFramePr>
          <p:nvPr>
            <p:extLst>
              <p:ext uri="{D42A27DB-BD31-4B8C-83A1-F6EECF244321}">
                <p14:modId xmlns:p14="http://schemas.microsoft.com/office/powerpoint/2010/main" val="3299939228"/>
              </p:ext>
            </p:extLst>
          </p:nvPr>
        </p:nvGraphicFramePr>
        <p:xfrm>
          <a:off x="11417964" y="4487777"/>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chemeClr val="bg1">
                              <a:lumMod val="65000"/>
                            </a:schemeClr>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77" name="Espaço Reservado para Texto 3">
            <a:extLst>
              <a:ext uri="{FF2B5EF4-FFF2-40B4-BE49-F238E27FC236}">
                <a16:creationId xmlns:a16="http://schemas.microsoft.com/office/drawing/2014/main" id="{67541FA7-E604-DE46-A8AA-96FCA1E4368B}"/>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19" name="Gráfico 118">
            <a:extLst>
              <a:ext uri="{FF2B5EF4-FFF2-40B4-BE49-F238E27FC236}">
                <a16:creationId xmlns:a16="http://schemas.microsoft.com/office/drawing/2014/main" id="{D93EFE85-0BAE-5942-AA95-3CAA76017C28}"/>
              </a:ext>
            </a:extLst>
          </p:cNvPr>
          <p:cNvGraphicFramePr>
            <a:graphicFrameLocks/>
          </p:cNvGraphicFramePr>
          <p:nvPr>
            <p:extLst>
              <p:ext uri="{D42A27DB-BD31-4B8C-83A1-F6EECF244321}">
                <p14:modId xmlns:p14="http://schemas.microsoft.com/office/powerpoint/2010/main" val="2746386984"/>
              </p:ext>
            </p:extLst>
          </p:nvPr>
        </p:nvGraphicFramePr>
        <p:xfrm>
          <a:off x="177800" y="2705467"/>
          <a:ext cx="3332706" cy="20489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0" name="Gráfico 119">
            <a:extLst>
              <a:ext uri="{FF2B5EF4-FFF2-40B4-BE49-F238E27FC236}">
                <a16:creationId xmlns:a16="http://schemas.microsoft.com/office/drawing/2014/main" id="{C7ABF4D9-DDC5-BB49-8FD7-39FE308A0F9F}"/>
              </a:ext>
            </a:extLst>
          </p:cNvPr>
          <p:cNvGraphicFramePr>
            <a:graphicFrameLocks/>
          </p:cNvGraphicFramePr>
          <p:nvPr>
            <p:extLst>
              <p:ext uri="{D42A27DB-BD31-4B8C-83A1-F6EECF244321}">
                <p14:modId xmlns:p14="http://schemas.microsoft.com/office/powerpoint/2010/main" val="1441691426"/>
              </p:ext>
            </p:extLst>
          </p:nvPr>
        </p:nvGraphicFramePr>
        <p:xfrm>
          <a:off x="4198152" y="2705467"/>
          <a:ext cx="3332706" cy="204895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1" name="Gráfico 120">
            <a:extLst>
              <a:ext uri="{FF2B5EF4-FFF2-40B4-BE49-F238E27FC236}">
                <a16:creationId xmlns:a16="http://schemas.microsoft.com/office/drawing/2014/main" id="{27EDB1E3-53CB-4948-B942-F7C43B607419}"/>
              </a:ext>
            </a:extLst>
          </p:cNvPr>
          <p:cNvGraphicFramePr>
            <a:graphicFrameLocks/>
          </p:cNvGraphicFramePr>
          <p:nvPr>
            <p:extLst>
              <p:ext uri="{D42A27DB-BD31-4B8C-83A1-F6EECF244321}">
                <p14:modId xmlns:p14="http://schemas.microsoft.com/office/powerpoint/2010/main" val="962551435"/>
              </p:ext>
            </p:extLst>
          </p:nvPr>
        </p:nvGraphicFramePr>
        <p:xfrm>
          <a:off x="8010160" y="2705467"/>
          <a:ext cx="3332706" cy="2048952"/>
        </p:xfrm>
        <a:graphic>
          <a:graphicData uri="http://schemas.openxmlformats.org/drawingml/2006/chart">
            <c:chart xmlns:c="http://schemas.openxmlformats.org/drawingml/2006/chart" xmlns:r="http://schemas.openxmlformats.org/officeDocument/2006/relationships" r:id="rId7"/>
          </a:graphicData>
        </a:graphic>
      </p:graphicFrame>
      <p:sp>
        <p:nvSpPr>
          <p:cNvPr id="63" name="Text Placeholder 33">
            <a:extLst>
              <a:ext uri="{FF2B5EF4-FFF2-40B4-BE49-F238E27FC236}">
                <a16:creationId xmlns:a16="http://schemas.microsoft.com/office/drawing/2014/main" id="{1930C987-4351-0A4A-A087-7F733B7262C3}"/>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64" name="Agrupar 4">
            <a:extLst>
              <a:ext uri="{FF2B5EF4-FFF2-40B4-BE49-F238E27FC236}">
                <a16:creationId xmlns:a16="http://schemas.microsoft.com/office/drawing/2014/main" id="{EDAC455F-8429-A049-95AC-B6F1484D5CE6}"/>
              </a:ext>
            </a:extLst>
          </p:cNvPr>
          <p:cNvGrpSpPr/>
          <p:nvPr/>
        </p:nvGrpSpPr>
        <p:grpSpPr>
          <a:xfrm>
            <a:off x="168535" y="6452541"/>
            <a:ext cx="2033481" cy="307777"/>
            <a:chOff x="632939" y="6000804"/>
            <a:chExt cx="2033481" cy="307777"/>
          </a:xfrm>
        </p:grpSpPr>
        <p:grpSp>
          <p:nvGrpSpPr>
            <p:cNvPr id="65" name="Grupo 43">
              <a:extLst>
                <a:ext uri="{FF2B5EF4-FFF2-40B4-BE49-F238E27FC236}">
                  <a16:creationId xmlns:a16="http://schemas.microsoft.com/office/drawing/2014/main" id="{185C7BDE-6EA5-8045-9893-2910711E0548}"/>
                </a:ext>
              </a:extLst>
            </p:cNvPr>
            <p:cNvGrpSpPr/>
            <p:nvPr/>
          </p:nvGrpSpPr>
          <p:grpSpPr>
            <a:xfrm>
              <a:off x="632939" y="6000804"/>
              <a:ext cx="779179" cy="307777"/>
              <a:chOff x="2916432" y="6375771"/>
              <a:chExt cx="779179" cy="307777"/>
            </a:xfrm>
          </p:grpSpPr>
          <p:sp>
            <p:nvSpPr>
              <p:cNvPr id="84" name="Title 1">
                <a:extLst>
                  <a:ext uri="{FF2B5EF4-FFF2-40B4-BE49-F238E27FC236}">
                    <a16:creationId xmlns:a16="http://schemas.microsoft.com/office/drawing/2014/main" id="{48202B7C-109E-BC4D-8E66-5A2558BE5536}"/>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85" name="Rectangle 24">
                <a:extLst>
                  <a:ext uri="{FF2B5EF4-FFF2-40B4-BE49-F238E27FC236}">
                    <a16:creationId xmlns:a16="http://schemas.microsoft.com/office/drawing/2014/main" id="{9F37A20F-8D11-574D-8BCE-C74D766C72FC}"/>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66" name="Grupo 47">
              <a:extLst>
                <a:ext uri="{FF2B5EF4-FFF2-40B4-BE49-F238E27FC236}">
                  <a16:creationId xmlns:a16="http://schemas.microsoft.com/office/drawing/2014/main" id="{544F4155-5DF2-DB4A-8216-BB6853B8EB69}"/>
                </a:ext>
              </a:extLst>
            </p:cNvPr>
            <p:cNvGrpSpPr/>
            <p:nvPr/>
          </p:nvGrpSpPr>
          <p:grpSpPr>
            <a:xfrm>
              <a:off x="1306542" y="6000804"/>
              <a:ext cx="739630" cy="307777"/>
              <a:chOff x="3762616" y="6375771"/>
              <a:chExt cx="739630" cy="307777"/>
            </a:xfrm>
          </p:grpSpPr>
          <p:sp>
            <p:nvSpPr>
              <p:cNvPr id="75" name="Rectangle 25">
                <a:extLst>
                  <a:ext uri="{FF2B5EF4-FFF2-40B4-BE49-F238E27FC236}">
                    <a16:creationId xmlns:a16="http://schemas.microsoft.com/office/drawing/2014/main" id="{DA2D00A4-080E-B842-A75F-E2F826655A5B}"/>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76" name="Title 1">
                <a:extLst>
                  <a:ext uri="{FF2B5EF4-FFF2-40B4-BE49-F238E27FC236}">
                    <a16:creationId xmlns:a16="http://schemas.microsoft.com/office/drawing/2014/main" id="{BDAED8F2-E524-CD41-9140-34FE8D15000A}"/>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67" name="Grupo 48">
              <a:extLst>
                <a:ext uri="{FF2B5EF4-FFF2-40B4-BE49-F238E27FC236}">
                  <a16:creationId xmlns:a16="http://schemas.microsoft.com/office/drawing/2014/main" id="{2CD1EC16-1CAD-D14C-BD85-3E909FB70D16}"/>
                </a:ext>
              </a:extLst>
            </p:cNvPr>
            <p:cNvGrpSpPr/>
            <p:nvPr/>
          </p:nvGrpSpPr>
          <p:grpSpPr>
            <a:xfrm>
              <a:off x="1963716" y="6000804"/>
              <a:ext cx="702704" cy="307777"/>
              <a:chOff x="4613709" y="6375771"/>
              <a:chExt cx="702704" cy="307777"/>
            </a:xfrm>
          </p:grpSpPr>
          <p:sp>
            <p:nvSpPr>
              <p:cNvPr id="73" name="Rectangle 26">
                <a:extLst>
                  <a:ext uri="{FF2B5EF4-FFF2-40B4-BE49-F238E27FC236}">
                    <a16:creationId xmlns:a16="http://schemas.microsoft.com/office/drawing/2014/main" id="{8545CF34-BB03-A946-B859-65301E82D267}"/>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74" name="Title 1">
                <a:extLst>
                  <a:ext uri="{FF2B5EF4-FFF2-40B4-BE49-F238E27FC236}">
                    <a16:creationId xmlns:a16="http://schemas.microsoft.com/office/drawing/2014/main" id="{8A0BF31E-9E9B-C04D-B9DB-928DC0497447}"/>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Tree>
    <p:extLst>
      <p:ext uri="{BB962C8B-B14F-4D97-AF65-F5344CB8AC3E}">
        <p14:creationId xmlns:p14="http://schemas.microsoft.com/office/powerpoint/2010/main" val="497188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B2769B-07C8-704C-84CE-CFF495875FFF}"/>
              </a:ext>
            </a:extLst>
          </p:cNvPr>
          <p:cNvSpPr/>
          <p:nvPr/>
        </p:nvSpPr>
        <p:spPr>
          <a:xfrm>
            <a:off x="8798312" y="6200078"/>
            <a:ext cx="3393688" cy="657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8" name="Agrupar 77">
            <a:extLst>
              <a:ext uri="{FF2B5EF4-FFF2-40B4-BE49-F238E27FC236}">
                <a16:creationId xmlns:a16="http://schemas.microsoft.com/office/drawing/2014/main" id="{6726750E-152D-A644-B2C2-7730F7D9B69B}"/>
              </a:ext>
            </a:extLst>
          </p:cNvPr>
          <p:cNvGrpSpPr/>
          <p:nvPr/>
        </p:nvGrpSpPr>
        <p:grpSpPr>
          <a:xfrm>
            <a:off x="5874877" y="1297747"/>
            <a:ext cx="1525185" cy="2549903"/>
            <a:chOff x="9831241" y="1311603"/>
            <a:chExt cx="1525185" cy="2549903"/>
          </a:xfrm>
        </p:grpSpPr>
        <p:sp>
          <p:nvSpPr>
            <p:cNvPr id="79" name="Colchete Duplo 78">
              <a:extLst>
                <a:ext uri="{FF2B5EF4-FFF2-40B4-BE49-F238E27FC236}">
                  <a16:creationId xmlns:a16="http://schemas.microsoft.com/office/drawing/2014/main" id="{4D5B7C20-30EB-E446-9085-8943220470AD}"/>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0" name="Conector Reto 79">
              <a:extLst>
                <a:ext uri="{FF2B5EF4-FFF2-40B4-BE49-F238E27FC236}">
                  <a16:creationId xmlns:a16="http://schemas.microsoft.com/office/drawing/2014/main" id="{9CB999D7-DC11-6D40-AC8D-BCB4D1D469F5}"/>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Conector Reto 80">
              <a:extLst>
                <a:ext uri="{FF2B5EF4-FFF2-40B4-BE49-F238E27FC236}">
                  <a16:creationId xmlns:a16="http://schemas.microsoft.com/office/drawing/2014/main" id="{61BD8F6A-AB05-F549-B663-890BB7F9220A}"/>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Conector Reto 81">
              <a:extLst>
                <a:ext uri="{FF2B5EF4-FFF2-40B4-BE49-F238E27FC236}">
                  <a16:creationId xmlns:a16="http://schemas.microsoft.com/office/drawing/2014/main" id="{19978811-0702-2742-AAC7-40A6805B8926}"/>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3" name="Agrupar 82">
            <a:extLst>
              <a:ext uri="{FF2B5EF4-FFF2-40B4-BE49-F238E27FC236}">
                <a16:creationId xmlns:a16="http://schemas.microsoft.com/office/drawing/2014/main" id="{446489E2-034F-3146-AE99-85CFBCD5B767}"/>
              </a:ext>
            </a:extLst>
          </p:cNvPr>
          <p:cNvGrpSpPr/>
          <p:nvPr/>
        </p:nvGrpSpPr>
        <p:grpSpPr>
          <a:xfrm>
            <a:off x="9831241" y="1311603"/>
            <a:ext cx="1525185" cy="2549903"/>
            <a:chOff x="9831241" y="1311603"/>
            <a:chExt cx="1525185" cy="2549903"/>
          </a:xfrm>
        </p:grpSpPr>
        <p:sp>
          <p:nvSpPr>
            <p:cNvPr id="84" name="Colchete Duplo 83">
              <a:extLst>
                <a:ext uri="{FF2B5EF4-FFF2-40B4-BE49-F238E27FC236}">
                  <a16:creationId xmlns:a16="http://schemas.microsoft.com/office/drawing/2014/main" id="{90B8B9A9-42BC-724C-B9CC-73CC9E64969D}"/>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85" name="Conector Reto 84">
              <a:extLst>
                <a:ext uri="{FF2B5EF4-FFF2-40B4-BE49-F238E27FC236}">
                  <a16:creationId xmlns:a16="http://schemas.microsoft.com/office/drawing/2014/main" id="{566673F5-AD9B-0245-9DC4-FA8A1B475FF7}"/>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95CABA61-7D7B-EB48-A7C1-C0CE07070556}"/>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9273744C-BEC8-AA4C-87F9-6120EBF12520}"/>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Agrupar 89">
            <a:extLst>
              <a:ext uri="{FF2B5EF4-FFF2-40B4-BE49-F238E27FC236}">
                <a16:creationId xmlns:a16="http://schemas.microsoft.com/office/drawing/2014/main" id="{2DEBA253-925A-4042-AF08-74AAAAADFE78}"/>
              </a:ext>
            </a:extLst>
          </p:cNvPr>
          <p:cNvGrpSpPr/>
          <p:nvPr/>
        </p:nvGrpSpPr>
        <p:grpSpPr>
          <a:xfrm>
            <a:off x="5874877" y="3919924"/>
            <a:ext cx="1525185" cy="2549903"/>
            <a:chOff x="9831241" y="1311603"/>
            <a:chExt cx="1525185" cy="2549903"/>
          </a:xfrm>
        </p:grpSpPr>
        <p:sp>
          <p:nvSpPr>
            <p:cNvPr id="91" name="Colchete Duplo 90">
              <a:extLst>
                <a:ext uri="{FF2B5EF4-FFF2-40B4-BE49-F238E27FC236}">
                  <a16:creationId xmlns:a16="http://schemas.microsoft.com/office/drawing/2014/main" id="{1499F154-5659-424D-B516-F9F4210739C5}"/>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3" name="Conector Reto 92">
              <a:extLst>
                <a:ext uri="{FF2B5EF4-FFF2-40B4-BE49-F238E27FC236}">
                  <a16:creationId xmlns:a16="http://schemas.microsoft.com/office/drawing/2014/main" id="{A242D30C-AB85-AC4F-BF10-A910D5D62B36}"/>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5583B9E7-1DFC-6949-8456-8FE01763A15C}"/>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36F83F39-9A4B-874F-8456-B240B2ABC618}"/>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Agrupar 96">
            <a:extLst>
              <a:ext uri="{FF2B5EF4-FFF2-40B4-BE49-F238E27FC236}">
                <a16:creationId xmlns:a16="http://schemas.microsoft.com/office/drawing/2014/main" id="{2A8EFA2A-EB2F-694F-8DF0-29547118A4A0}"/>
              </a:ext>
            </a:extLst>
          </p:cNvPr>
          <p:cNvGrpSpPr/>
          <p:nvPr/>
        </p:nvGrpSpPr>
        <p:grpSpPr>
          <a:xfrm>
            <a:off x="9831241" y="3933780"/>
            <a:ext cx="1525185" cy="2549903"/>
            <a:chOff x="9831241" y="1311603"/>
            <a:chExt cx="1525185" cy="2549903"/>
          </a:xfrm>
        </p:grpSpPr>
        <p:sp>
          <p:nvSpPr>
            <p:cNvPr id="98" name="Colchete Duplo 97">
              <a:extLst>
                <a:ext uri="{FF2B5EF4-FFF2-40B4-BE49-F238E27FC236}">
                  <a16:creationId xmlns:a16="http://schemas.microsoft.com/office/drawing/2014/main" id="{E2C4863D-7D60-8A4E-B7C6-D999D466CD2C}"/>
                </a:ext>
              </a:extLst>
            </p:cNvPr>
            <p:cNvSpPr/>
            <p:nvPr/>
          </p:nvSpPr>
          <p:spPr>
            <a:xfrm>
              <a:off x="9831241" y="1311603"/>
              <a:ext cx="1525185" cy="2549903"/>
            </a:xfrm>
            <a:prstGeom prst="bracketPair">
              <a:avLst>
                <a:gd name="adj" fmla="val 0"/>
              </a:avLst>
            </a:prstGeom>
            <a:pattFill prst="wdUpDiag">
              <a:fgClr>
                <a:schemeClr val="bg1">
                  <a:lumMod val="95000"/>
                </a:schemeClr>
              </a:fgClr>
              <a:bgClr>
                <a:schemeClr val="bg1"/>
              </a:bgClr>
            </a:patt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99" name="Conector Reto 98">
              <a:extLst>
                <a:ext uri="{FF2B5EF4-FFF2-40B4-BE49-F238E27FC236}">
                  <a16:creationId xmlns:a16="http://schemas.microsoft.com/office/drawing/2014/main" id="{4087F2B5-BA0E-674A-9672-2D9B0CB552F5}"/>
                </a:ext>
              </a:extLst>
            </p:cNvPr>
            <p:cNvCxnSpPr/>
            <p:nvPr/>
          </p:nvCxnSpPr>
          <p:spPr>
            <a:xfrm>
              <a:off x="10953486"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ector Reto 99">
              <a:extLst>
                <a:ext uri="{FF2B5EF4-FFF2-40B4-BE49-F238E27FC236}">
                  <a16:creationId xmlns:a16="http://schemas.microsoft.com/office/drawing/2014/main" id="{43D90CD3-30D2-0A4D-A267-74F301F1CBE5}"/>
                </a:ext>
              </a:extLst>
            </p:cNvPr>
            <p:cNvCxnSpPr/>
            <p:nvPr/>
          </p:nvCxnSpPr>
          <p:spPr>
            <a:xfrm>
              <a:off x="10444097"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Conector Reto 100">
              <a:extLst>
                <a:ext uri="{FF2B5EF4-FFF2-40B4-BE49-F238E27FC236}">
                  <a16:creationId xmlns:a16="http://schemas.microsoft.com/office/drawing/2014/main" id="{A71B3EA7-7846-B946-8B1E-25E3C84BF783}"/>
                </a:ext>
              </a:extLst>
            </p:cNvPr>
            <p:cNvCxnSpPr/>
            <p:nvPr/>
          </p:nvCxnSpPr>
          <p:spPr>
            <a:xfrm>
              <a:off x="9945332" y="1920458"/>
              <a:ext cx="0" cy="1434705"/>
            </a:xfrm>
            <a:prstGeom prst="line">
              <a:avLst/>
            </a:prstGeom>
            <a:ln w="12700">
              <a:solidFill>
                <a:schemeClr val="bg2">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tângulo 8">
            <a:extLst>
              <a:ext uri="{FF2B5EF4-FFF2-40B4-BE49-F238E27FC236}">
                <a16:creationId xmlns:a16="http://schemas.microsoft.com/office/drawing/2014/main" id="{2260F2AA-CB8D-524A-8E88-0A3B4FB048EB}"/>
              </a:ext>
            </a:extLst>
          </p:cNvPr>
          <p:cNvSpPr/>
          <p:nvPr/>
        </p:nvSpPr>
        <p:spPr>
          <a:xfrm>
            <a:off x="0" y="0"/>
            <a:ext cx="3882887"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a:xfrm>
            <a:off x="4369108" y="353768"/>
            <a:ext cx="6864843" cy="424732"/>
          </a:xfrm>
        </p:spPr>
        <p:txBody>
          <a:bodyPr/>
          <a:lstStyle/>
          <a:p>
            <a:r>
              <a:rPr lang="pt-BR" dirty="0"/>
              <a:t>CAIXAS ELETRÔNICOS</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369109" y="702406"/>
            <a:ext cx="6877120" cy="381771"/>
          </a:xfrm>
        </p:spPr>
        <p:txBody>
          <a:bodyPr/>
          <a:lstStyle/>
          <a:p>
            <a:r>
              <a:rPr lang="pt-BR" dirty="0"/>
              <a:t>Evolução do tema e questões mais impactantes - BB</a:t>
            </a:r>
          </a:p>
        </p:txBody>
      </p:sp>
      <p:pic>
        <p:nvPicPr>
          <p:cNvPr id="105" name="Imagem 104">
            <a:extLst>
              <a:ext uri="{FF2B5EF4-FFF2-40B4-BE49-F238E27FC236}">
                <a16:creationId xmlns:a16="http://schemas.microsoft.com/office/drawing/2014/main" id="{B3098CA1-D58B-464B-BAB1-8AA3427730E6}"/>
              </a:ext>
            </a:extLst>
          </p:cNvPr>
          <p:cNvPicPr>
            <a:picLocks noChangeAspect="1"/>
          </p:cNvPicPr>
          <p:nvPr/>
        </p:nvPicPr>
        <p:blipFill rotWithShape="1">
          <a:blip r:embed="rId3">
            <a:alphaModFix amt="15000"/>
          </a:blip>
          <a:srcRect l="10988" t="19695" r="55904" b="22435"/>
          <a:stretch/>
        </p:blipFill>
        <p:spPr>
          <a:xfrm>
            <a:off x="-2866" y="0"/>
            <a:ext cx="3885753" cy="6858000"/>
          </a:xfrm>
          <a:prstGeom prst="rect">
            <a:avLst/>
          </a:prstGeom>
        </p:spPr>
      </p:pic>
      <p:pic>
        <p:nvPicPr>
          <p:cNvPr id="92" name="Imagem 11" descr="MARCA BB.JPG">
            <a:extLst>
              <a:ext uri="{FF2B5EF4-FFF2-40B4-BE49-F238E27FC236}">
                <a16:creationId xmlns:a16="http://schemas.microsoft.com/office/drawing/2014/main" id="{B7C88A85-608D-BC45-9167-E05B6274BD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248154" y="1735640"/>
            <a:ext cx="278158" cy="284436"/>
          </a:xfrm>
          <a:prstGeom prst="rect">
            <a:avLst/>
          </a:prstGeom>
        </p:spPr>
      </p:pic>
      <p:grpSp>
        <p:nvGrpSpPr>
          <p:cNvPr id="181" name="Agrupar 180">
            <a:extLst>
              <a:ext uri="{FF2B5EF4-FFF2-40B4-BE49-F238E27FC236}">
                <a16:creationId xmlns:a16="http://schemas.microsoft.com/office/drawing/2014/main" id="{8A31A907-ECBF-B34D-ACB2-BFAC76D8435A}"/>
              </a:ext>
            </a:extLst>
          </p:cNvPr>
          <p:cNvGrpSpPr/>
          <p:nvPr/>
        </p:nvGrpSpPr>
        <p:grpSpPr>
          <a:xfrm>
            <a:off x="7446850" y="3937237"/>
            <a:ext cx="693859" cy="2549903"/>
            <a:chOff x="7446850" y="3937237"/>
            <a:chExt cx="693859" cy="2549903"/>
          </a:xfrm>
        </p:grpSpPr>
        <p:sp>
          <p:nvSpPr>
            <p:cNvPr id="182" name="Retângulo Arredondado 181">
              <a:extLst>
                <a:ext uri="{FF2B5EF4-FFF2-40B4-BE49-F238E27FC236}">
                  <a16:creationId xmlns:a16="http://schemas.microsoft.com/office/drawing/2014/main" id="{49B2B306-AB72-0B45-8CF5-4139CA9A1ED7}"/>
                </a:ext>
              </a:extLst>
            </p:cNvPr>
            <p:cNvSpPr/>
            <p:nvPr/>
          </p:nvSpPr>
          <p:spPr>
            <a:xfrm>
              <a:off x="7446850" y="3937237"/>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83" name="Agrupar 182">
              <a:extLst>
                <a:ext uri="{FF2B5EF4-FFF2-40B4-BE49-F238E27FC236}">
                  <a16:creationId xmlns:a16="http://schemas.microsoft.com/office/drawing/2014/main" id="{8C672DB8-6D1D-3545-AA0C-E4F6F56CE8DC}"/>
                </a:ext>
              </a:extLst>
            </p:cNvPr>
            <p:cNvGrpSpPr/>
            <p:nvPr/>
          </p:nvGrpSpPr>
          <p:grpSpPr>
            <a:xfrm>
              <a:off x="7455129" y="3965787"/>
              <a:ext cx="685580" cy="2517420"/>
              <a:chOff x="7455129" y="1340153"/>
              <a:chExt cx="685580" cy="2517420"/>
            </a:xfrm>
          </p:grpSpPr>
          <p:sp>
            <p:nvSpPr>
              <p:cNvPr id="184" name="CaixaDeTexto 26">
                <a:extLst>
                  <a:ext uri="{FF2B5EF4-FFF2-40B4-BE49-F238E27FC236}">
                    <a16:creationId xmlns:a16="http://schemas.microsoft.com/office/drawing/2014/main" id="{8DC2A4A0-22DA-DE49-BFA4-EDED0B6D3AE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85" name="Retângulo 184">
                <a:extLst>
                  <a:ext uri="{FF2B5EF4-FFF2-40B4-BE49-F238E27FC236}">
                    <a16:creationId xmlns:a16="http://schemas.microsoft.com/office/drawing/2014/main" id="{E73C0F2D-1CE0-B94B-A0DF-EA99BBB2D159}"/>
                  </a:ext>
                </a:extLst>
              </p:cNvPr>
              <p:cNvSpPr/>
              <p:nvPr/>
            </p:nvSpPr>
            <p:spPr>
              <a:xfrm>
                <a:off x="7512644" y="2160510"/>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77,5</a:t>
                </a:r>
              </a:p>
            </p:txBody>
          </p:sp>
          <p:sp>
            <p:nvSpPr>
              <p:cNvPr id="186" name="CaixaDeTexto 185">
                <a:extLst>
                  <a:ext uri="{FF2B5EF4-FFF2-40B4-BE49-F238E27FC236}">
                    <a16:creationId xmlns:a16="http://schemas.microsoft.com/office/drawing/2014/main" id="{2375A44E-2625-F94C-9219-49F07C20166C}"/>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200" dirty="0">
                    <a:solidFill>
                      <a:srgbClr val="00B0F0"/>
                    </a:solidFill>
                  </a:rPr>
                  <a:t> </a:t>
                </a:r>
                <a:endParaRPr lang="en-US" sz="1200" b="1" dirty="0">
                  <a:solidFill>
                    <a:srgbClr val="00B0F0"/>
                  </a:solidFill>
                  <a:ea typeface="Wingdings 3" charset="2"/>
                  <a:cs typeface="Segoe UI" panose="020B0502040204020203" pitchFamily="34" charset="0"/>
                </a:endParaRPr>
              </a:p>
            </p:txBody>
          </p:sp>
          <p:sp>
            <p:nvSpPr>
              <p:cNvPr id="187" name="CaixaDeTexto 26">
                <a:extLst>
                  <a:ext uri="{FF2B5EF4-FFF2-40B4-BE49-F238E27FC236}">
                    <a16:creationId xmlns:a16="http://schemas.microsoft.com/office/drawing/2014/main" id="{0EDA9E32-26E2-554F-B5A2-A8F73E6C592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188" name="Agrupar 187">
            <a:extLst>
              <a:ext uri="{FF2B5EF4-FFF2-40B4-BE49-F238E27FC236}">
                <a16:creationId xmlns:a16="http://schemas.microsoft.com/office/drawing/2014/main" id="{95415DCF-EDC3-DF44-9173-3850AAA2893F}"/>
              </a:ext>
            </a:extLst>
          </p:cNvPr>
          <p:cNvGrpSpPr/>
          <p:nvPr/>
        </p:nvGrpSpPr>
        <p:grpSpPr>
          <a:xfrm>
            <a:off x="11348103" y="3614038"/>
            <a:ext cx="701992" cy="2869169"/>
            <a:chOff x="11348103" y="988404"/>
            <a:chExt cx="701992" cy="2869169"/>
          </a:xfrm>
        </p:grpSpPr>
        <p:sp>
          <p:nvSpPr>
            <p:cNvPr id="189" name="Retângulo Arredondado 188">
              <a:extLst>
                <a:ext uri="{FF2B5EF4-FFF2-40B4-BE49-F238E27FC236}">
                  <a16:creationId xmlns:a16="http://schemas.microsoft.com/office/drawing/2014/main" id="{88122E52-4484-514C-B7CA-54CD3EB47BB5}"/>
                </a:ext>
              </a:extLst>
            </p:cNvPr>
            <p:cNvSpPr/>
            <p:nvPr/>
          </p:nvSpPr>
          <p:spPr>
            <a:xfrm>
              <a:off x="11348103" y="988404"/>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190" name="CaixaDeTexto 26">
              <a:extLst>
                <a:ext uri="{FF2B5EF4-FFF2-40B4-BE49-F238E27FC236}">
                  <a16:creationId xmlns:a16="http://schemas.microsoft.com/office/drawing/2014/main" id="{AA9CE9E5-0791-F64B-880E-836D263517E5}"/>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191" name="Retângulo 190">
              <a:extLst>
                <a:ext uri="{FF2B5EF4-FFF2-40B4-BE49-F238E27FC236}">
                  <a16:creationId xmlns:a16="http://schemas.microsoft.com/office/drawing/2014/main" id="{9BFE3F28-8873-8D46-9E13-B6755CF06B9B}"/>
                </a:ext>
              </a:extLst>
            </p:cNvPr>
            <p:cNvSpPr/>
            <p:nvPr/>
          </p:nvSpPr>
          <p:spPr>
            <a:xfrm>
              <a:off x="11416290" y="199673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82,4</a:t>
              </a:r>
            </a:p>
          </p:txBody>
        </p:sp>
        <p:sp>
          <p:nvSpPr>
            <p:cNvPr id="192" name="CaixaDeTexto 191">
              <a:extLst>
                <a:ext uri="{FF2B5EF4-FFF2-40B4-BE49-F238E27FC236}">
                  <a16:creationId xmlns:a16="http://schemas.microsoft.com/office/drawing/2014/main" id="{AA076FBA-2ECD-9646-9455-4FBD535744BF}"/>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200" dirty="0"/>
                <a:t> </a:t>
              </a:r>
              <a:endParaRPr lang="en-US" sz="1200" b="1" dirty="0">
                <a:solidFill>
                  <a:schemeClr val="bg1"/>
                </a:solidFill>
                <a:ea typeface="Wingdings 3" charset="2"/>
                <a:cs typeface="Segoe UI" panose="020B0502040204020203" pitchFamily="34" charset="0"/>
              </a:endParaRPr>
            </a:p>
          </p:txBody>
        </p:sp>
        <p:sp>
          <p:nvSpPr>
            <p:cNvPr id="193" name="CaixaDeTexto 26">
              <a:extLst>
                <a:ext uri="{FF2B5EF4-FFF2-40B4-BE49-F238E27FC236}">
                  <a16:creationId xmlns:a16="http://schemas.microsoft.com/office/drawing/2014/main" id="{DAF21A5A-0B14-C441-AE4C-4261DA0BAB4A}"/>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nvGrpSpPr>
          <p:cNvPr id="196" name="Agrupar 195">
            <a:extLst>
              <a:ext uri="{FF2B5EF4-FFF2-40B4-BE49-F238E27FC236}">
                <a16:creationId xmlns:a16="http://schemas.microsoft.com/office/drawing/2014/main" id="{1AC4933F-84E3-D24F-B166-B38C70EC6867}"/>
              </a:ext>
            </a:extLst>
          </p:cNvPr>
          <p:cNvGrpSpPr/>
          <p:nvPr/>
        </p:nvGrpSpPr>
        <p:grpSpPr>
          <a:xfrm>
            <a:off x="7446850" y="1311603"/>
            <a:ext cx="693859" cy="2549903"/>
            <a:chOff x="7446850" y="1311603"/>
            <a:chExt cx="693859" cy="2549903"/>
          </a:xfrm>
        </p:grpSpPr>
        <p:sp>
          <p:nvSpPr>
            <p:cNvPr id="197" name="Retângulo Arredondado 196">
              <a:extLst>
                <a:ext uri="{FF2B5EF4-FFF2-40B4-BE49-F238E27FC236}">
                  <a16:creationId xmlns:a16="http://schemas.microsoft.com/office/drawing/2014/main" id="{4B03363B-9526-8641-9BE4-2AD999A5F304}"/>
                </a:ext>
              </a:extLst>
            </p:cNvPr>
            <p:cNvSpPr/>
            <p:nvPr/>
          </p:nvSpPr>
          <p:spPr>
            <a:xfrm>
              <a:off x="7446850" y="1311603"/>
              <a:ext cx="685771"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grpSp>
          <p:nvGrpSpPr>
            <p:cNvPr id="198" name="Agrupar 197">
              <a:extLst>
                <a:ext uri="{FF2B5EF4-FFF2-40B4-BE49-F238E27FC236}">
                  <a16:creationId xmlns:a16="http://schemas.microsoft.com/office/drawing/2014/main" id="{8DE5A21E-8B16-DF46-9DF5-85F511B974D2}"/>
                </a:ext>
              </a:extLst>
            </p:cNvPr>
            <p:cNvGrpSpPr/>
            <p:nvPr/>
          </p:nvGrpSpPr>
          <p:grpSpPr>
            <a:xfrm>
              <a:off x="7455129" y="1340153"/>
              <a:ext cx="685580" cy="2517420"/>
              <a:chOff x="7455129" y="1340153"/>
              <a:chExt cx="685580" cy="2517420"/>
            </a:xfrm>
          </p:grpSpPr>
          <p:sp>
            <p:nvSpPr>
              <p:cNvPr id="199" name="CaixaDeTexto 26">
                <a:extLst>
                  <a:ext uri="{FF2B5EF4-FFF2-40B4-BE49-F238E27FC236}">
                    <a16:creationId xmlns:a16="http://schemas.microsoft.com/office/drawing/2014/main" id="{17B5A72C-DFEB-FA4A-B98D-176B645A9855}"/>
                  </a:ext>
                </a:extLst>
              </p:cNvPr>
              <p:cNvSpPr txBox="1"/>
              <p:nvPr/>
            </p:nvSpPr>
            <p:spPr>
              <a:xfrm>
                <a:off x="7456242"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0" name="Retângulo 199">
                <a:extLst>
                  <a:ext uri="{FF2B5EF4-FFF2-40B4-BE49-F238E27FC236}">
                    <a16:creationId xmlns:a16="http://schemas.microsoft.com/office/drawing/2014/main" id="{D16C65AD-A937-C749-BA0D-3719A1B788BC}"/>
                  </a:ext>
                </a:extLst>
              </p:cNvPr>
              <p:cNvSpPr/>
              <p:nvPr/>
            </p:nvSpPr>
            <p:spPr>
              <a:xfrm>
                <a:off x="7501489" y="2045774"/>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79,7</a:t>
                </a:r>
              </a:p>
            </p:txBody>
          </p:sp>
          <p:sp>
            <p:nvSpPr>
              <p:cNvPr id="201" name="CaixaDeTexto 200">
                <a:extLst>
                  <a:ext uri="{FF2B5EF4-FFF2-40B4-BE49-F238E27FC236}">
                    <a16:creationId xmlns:a16="http://schemas.microsoft.com/office/drawing/2014/main" id="{EFD42895-AA0E-224C-A6CC-9D5FD0F839BA}"/>
                  </a:ext>
                </a:extLst>
              </p:cNvPr>
              <p:cNvSpPr txBox="1"/>
              <p:nvPr/>
            </p:nvSpPr>
            <p:spPr>
              <a:xfrm>
                <a:off x="7455129" y="3403923"/>
                <a:ext cx="677491" cy="453650"/>
              </a:xfrm>
              <a:prstGeom prst="rect">
                <a:avLst/>
              </a:prstGeom>
              <a:solidFill>
                <a:schemeClr val="tx1"/>
              </a:solidFill>
            </p:spPr>
            <p:txBody>
              <a:bodyPr wrap="square" tIns="72000" rtlCol="0">
                <a:noAutofit/>
              </a:bodyPr>
              <a:lstStyle/>
              <a:p>
                <a:pPr algn="ctr" defTabSz="914340" fontAlgn="ctr"/>
                <a:r>
                  <a:rPr lang="pt-BR" sz="1400" dirty="0"/>
                  <a:t> </a:t>
                </a:r>
                <a:endParaRPr lang="en-US" sz="1400" b="1" dirty="0">
                  <a:solidFill>
                    <a:schemeClr val="bg1"/>
                  </a:solidFill>
                  <a:ea typeface="Wingdings 3" charset="2"/>
                  <a:cs typeface="Segoe UI" panose="020B0502040204020203" pitchFamily="34" charset="0"/>
                </a:endParaRPr>
              </a:p>
            </p:txBody>
          </p:sp>
          <p:sp>
            <p:nvSpPr>
              <p:cNvPr id="202" name="CaixaDeTexto 26">
                <a:extLst>
                  <a:ext uri="{FF2B5EF4-FFF2-40B4-BE49-F238E27FC236}">
                    <a16:creationId xmlns:a16="http://schemas.microsoft.com/office/drawing/2014/main" id="{18340764-2463-CE48-8691-6E132310F50E}"/>
                  </a:ext>
                </a:extLst>
              </p:cNvPr>
              <p:cNvSpPr txBox="1"/>
              <p:nvPr/>
            </p:nvSpPr>
            <p:spPr>
              <a:xfrm>
                <a:off x="7462110"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grpSp>
      <p:grpSp>
        <p:nvGrpSpPr>
          <p:cNvPr id="203" name="Agrupar 202">
            <a:extLst>
              <a:ext uri="{FF2B5EF4-FFF2-40B4-BE49-F238E27FC236}">
                <a16:creationId xmlns:a16="http://schemas.microsoft.com/office/drawing/2014/main" id="{7353821F-2DC3-8D41-870F-9BCC5D10E046}"/>
              </a:ext>
            </a:extLst>
          </p:cNvPr>
          <p:cNvGrpSpPr/>
          <p:nvPr/>
        </p:nvGrpSpPr>
        <p:grpSpPr>
          <a:xfrm>
            <a:off x="11348103" y="1311603"/>
            <a:ext cx="701992" cy="2549903"/>
            <a:chOff x="11348103" y="1311603"/>
            <a:chExt cx="701992" cy="2549903"/>
          </a:xfrm>
        </p:grpSpPr>
        <p:sp>
          <p:nvSpPr>
            <p:cNvPr id="204" name="Retângulo Arredondado 203">
              <a:extLst>
                <a:ext uri="{FF2B5EF4-FFF2-40B4-BE49-F238E27FC236}">
                  <a16:creationId xmlns:a16="http://schemas.microsoft.com/office/drawing/2014/main" id="{FDA54846-0C60-AC4F-9D33-89C6BCEBA40A}"/>
                </a:ext>
              </a:extLst>
            </p:cNvPr>
            <p:cNvSpPr/>
            <p:nvPr/>
          </p:nvSpPr>
          <p:spPr>
            <a:xfrm>
              <a:off x="11348103" y="1311603"/>
              <a:ext cx="693904" cy="2549903"/>
            </a:xfrm>
            <a:prstGeom prst="roundRect">
              <a:avLst>
                <a:gd name="adj" fmla="val 0"/>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65000"/>
                    <a:lumOff val="35000"/>
                  </a:schemeClr>
                </a:solidFill>
              </a:endParaRPr>
            </a:p>
          </p:txBody>
        </p:sp>
        <p:sp>
          <p:nvSpPr>
            <p:cNvPr id="205" name="CaixaDeTexto 26">
              <a:extLst>
                <a:ext uri="{FF2B5EF4-FFF2-40B4-BE49-F238E27FC236}">
                  <a16:creationId xmlns:a16="http://schemas.microsoft.com/office/drawing/2014/main" id="{5A5BF94F-2612-6D43-8A4D-F5235520AEF3}"/>
                </a:ext>
              </a:extLst>
            </p:cNvPr>
            <p:cNvSpPr txBox="1"/>
            <p:nvPr/>
          </p:nvSpPr>
          <p:spPr>
            <a:xfrm>
              <a:off x="11365628" y="1340153"/>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chemeClr val="bg1"/>
                  </a:solidFill>
                  <a:latin typeface="Segoe Pro SemiLight" panose="020B0402040204020203" pitchFamily="34" charset="0"/>
                  <a:ea typeface="Century Gothic" charset="0"/>
                  <a:cs typeface="Segoe UI" panose="020B0502040204020203" pitchFamily="34" charset="0"/>
                </a:rPr>
                <a:t>MÉDIA MÓVEL</a:t>
              </a:r>
            </a:p>
          </p:txBody>
        </p:sp>
        <p:sp>
          <p:nvSpPr>
            <p:cNvPr id="206" name="Retângulo 205">
              <a:extLst>
                <a:ext uri="{FF2B5EF4-FFF2-40B4-BE49-F238E27FC236}">
                  <a16:creationId xmlns:a16="http://schemas.microsoft.com/office/drawing/2014/main" id="{964CC5F0-3229-574E-9D0A-E75470AAE6B7}"/>
                </a:ext>
              </a:extLst>
            </p:cNvPr>
            <p:cNvSpPr/>
            <p:nvPr/>
          </p:nvSpPr>
          <p:spPr>
            <a:xfrm>
              <a:off x="11416290" y="2081335"/>
              <a:ext cx="538930" cy="323165"/>
            </a:xfrm>
            <a:prstGeom prst="rect">
              <a:avLst/>
            </a:prstGeom>
          </p:spPr>
          <p:txBody>
            <a:bodyPr wrap="none">
              <a:spAutoFit/>
            </a:bodyPr>
            <a:lstStyle/>
            <a:p>
              <a:pPr lvl="0" defTabSz="914354" fontAlgn="ctr"/>
              <a:r>
                <a:rPr lang="pt-BR" sz="1500" b="1" dirty="0">
                  <a:solidFill>
                    <a:schemeClr val="bg1"/>
                  </a:solidFill>
                  <a:latin typeface="Segoe UI Symbol" panose="020B0502040204020203" pitchFamily="34" charset="0"/>
                  <a:ea typeface="Segoe UI Symbol" panose="020B0502040204020203" pitchFamily="34" charset="0"/>
                  <a:cs typeface="Segoe UI" panose="020B0502040204020203" pitchFamily="34" charset="0"/>
                </a:rPr>
                <a:t>80,0</a:t>
              </a:r>
            </a:p>
          </p:txBody>
        </p:sp>
        <p:sp>
          <p:nvSpPr>
            <p:cNvPr id="207" name="CaixaDeTexto 206">
              <a:extLst>
                <a:ext uri="{FF2B5EF4-FFF2-40B4-BE49-F238E27FC236}">
                  <a16:creationId xmlns:a16="http://schemas.microsoft.com/office/drawing/2014/main" id="{1BEC9920-E3E3-0C4E-8E2D-B00E8169D9D8}"/>
                </a:ext>
              </a:extLst>
            </p:cNvPr>
            <p:cNvSpPr txBox="1"/>
            <p:nvPr/>
          </p:nvSpPr>
          <p:spPr>
            <a:xfrm>
              <a:off x="11364515" y="3403923"/>
              <a:ext cx="677491" cy="453650"/>
            </a:xfrm>
            <a:prstGeom prst="rect">
              <a:avLst/>
            </a:prstGeom>
            <a:solidFill>
              <a:schemeClr val="tx1"/>
            </a:solidFill>
          </p:spPr>
          <p:txBody>
            <a:bodyPr wrap="square" tIns="72000" rtlCol="0">
              <a:noAutofit/>
            </a:bodyPr>
            <a:lstStyle/>
            <a:p>
              <a:pPr algn="ctr" defTabSz="914340" fontAlgn="ctr"/>
              <a:r>
                <a:rPr lang="pt-BR" sz="1200" dirty="0">
                  <a:solidFill>
                    <a:srgbClr val="00B0F0"/>
                  </a:solidFill>
                </a:rPr>
                <a:t> </a:t>
              </a:r>
              <a:endParaRPr lang="en-US" sz="1200" b="1" dirty="0">
                <a:solidFill>
                  <a:srgbClr val="00B0F0"/>
                </a:solidFill>
                <a:ea typeface="Wingdings 3" charset="2"/>
                <a:cs typeface="Segoe UI" panose="020B0502040204020203" pitchFamily="34" charset="0"/>
              </a:endParaRPr>
            </a:p>
          </p:txBody>
        </p:sp>
        <p:sp>
          <p:nvSpPr>
            <p:cNvPr id="208" name="CaixaDeTexto 26">
              <a:extLst>
                <a:ext uri="{FF2B5EF4-FFF2-40B4-BE49-F238E27FC236}">
                  <a16:creationId xmlns:a16="http://schemas.microsoft.com/office/drawing/2014/main" id="{FFC2AB6B-0371-D74B-AE1B-A83479129114}"/>
                </a:ext>
              </a:extLst>
            </p:cNvPr>
            <p:cNvSpPr txBox="1"/>
            <p:nvPr/>
          </p:nvSpPr>
          <p:spPr>
            <a:xfrm>
              <a:off x="11371496" y="3219371"/>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chemeClr val="bg1"/>
                  </a:solidFill>
                  <a:latin typeface="Segoe UI" panose="020B0502040204020203" pitchFamily="34" charset="0"/>
                  <a:ea typeface="Century Gothic" charset="0"/>
                  <a:cs typeface="Segoe UI" panose="020B0502040204020203" pitchFamily="34" charset="0"/>
                </a:rPr>
                <a:t>EVOL. TRI</a:t>
              </a:r>
            </a:p>
          </p:txBody>
        </p:sp>
      </p:grpSp>
      <p:sp>
        <p:nvSpPr>
          <p:cNvPr id="40" name="CaixaDeTexto 39">
            <a:extLst>
              <a:ext uri="{FF2B5EF4-FFF2-40B4-BE49-F238E27FC236}">
                <a16:creationId xmlns:a16="http://schemas.microsoft.com/office/drawing/2014/main" id="{AE70103C-28D8-494C-8140-C6CF8EE2712D}"/>
              </a:ext>
            </a:extLst>
          </p:cNvPr>
          <p:cNvSpPr txBox="1"/>
          <p:nvPr/>
        </p:nvSpPr>
        <p:spPr>
          <a:xfrm>
            <a:off x="4263567"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Funcionamento das diversas operações:</a:t>
            </a:r>
          </a:p>
        </p:txBody>
      </p:sp>
      <p:sp>
        <p:nvSpPr>
          <p:cNvPr id="71" name="CaixaDeTexto 70">
            <a:extLst>
              <a:ext uri="{FF2B5EF4-FFF2-40B4-BE49-F238E27FC236}">
                <a16:creationId xmlns:a16="http://schemas.microsoft.com/office/drawing/2014/main" id="{4B421AFD-CCEC-124E-9E59-56294FC9C781}"/>
              </a:ext>
            </a:extLst>
          </p:cNvPr>
          <p:cNvSpPr txBox="1"/>
          <p:nvPr/>
        </p:nvSpPr>
        <p:spPr>
          <a:xfrm>
            <a:off x="8172953" y="1378358"/>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Eficiência nas soluções de problemas:</a:t>
            </a:r>
          </a:p>
        </p:txBody>
      </p:sp>
      <p:sp>
        <p:nvSpPr>
          <p:cNvPr id="94" name="CaixaDeTexto 93">
            <a:extLst>
              <a:ext uri="{FF2B5EF4-FFF2-40B4-BE49-F238E27FC236}">
                <a16:creationId xmlns:a16="http://schemas.microsoft.com/office/drawing/2014/main" id="{2E379C24-A6E5-324B-A704-4746705CD028}"/>
              </a:ext>
            </a:extLst>
          </p:cNvPr>
          <p:cNvSpPr txBox="1"/>
          <p:nvPr/>
        </p:nvSpPr>
        <p:spPr>
          <a:xfrm>
            <a:off x="8172953"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utilização:</a:t>
            </a:r>
          </a:p>
        </p:txBody>
      </p:sp>
      <p:sp>
        <p:nvSpPr>
          <p:cNvPr id="112" name="CaixaDeTexto 111">
            <a:extLst>
              <a:ext uri="{FF2B5EF4-FFF2-40B4-BE49-F238E27FC236}">
                <a16:creationId xmlns:a16="http://schemas.microsoft.com/office/drawing/2014/main" id="{046C7E0D-DDF2-F445-91DB-B1B6747608C6}"/>
              </a:ext>
            </a:extLst>
          </p:cNvPr>
          <p:cNvSpPr txBox="1"/>
          <p:nvPr/>
        </p:nvSpPr>
        <p:spPr>
          <a:xfrm>
            <a:off x="4292145" y="4055297"/>
            <a:ext cx="307327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latin typeface="Segoe UI" panose="020B0502040204020203" pitchFamily="34" charset="0"/>
                <a:ea typeface="Segoe UI Symbol" panose="020B0502040204020203" pitchFamily="34" charset="0"/>
                <a:cs typeface="Segoe UI" panose="020B0502040204020203" pitchFamily="34" charset="0"/>
              </a:rPr>
              <a:t>Facilidade de acesso a caixas eletrônicos:</a:t>
            </a:r>
          </a:p>
        </p:txBody>
      </p:sp>
      <p:sp>
        <p:nvSpPr>
          <p:cNvPr id="106" name="CaixaDeTexto 105">
            <a:extLst>
              <a:ext uri="{FF2B5EF4-FFF2-40B4-BE49-F238E27FC236}">
                <a16:creationId xmlns:a16="http://schemas.microsoft.com/office/drawing/2014/main" id="{683F8857-39C8-AB49-8BFD-BF72013447E4}"/>
              </a:ext>
            </a:extLst>
          </p:cNvPr>
          <p:cNvSpPr txBox="1"/>
          <p:nvPr/>
        </p:nvSpPr>
        <p:spPr>
          <a:xfrm>
            <a:off x="323608" y="1565025"/>
            <a:ext cx="2270901" cy="608455"/>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3200" spc="40" dirty="0">
                <a:solidFill>
                  <a:srgbClr val="F5D949"/>
                </a:solidFill>
                <a:latin typeface="Segoe Pro SemiLight" panose="020B0402040204020203" pitchFamily="34" charset="0"/>
                <a:ea typeface="Segoe UI Symbol" panose="020B0502040204020203" pitchFamily="34" charset="0"/>
                <a:cs typeface="Segoe UI" panose="020B0502040204020203" pitchFamily="34" charset="0"/>
              </a:rPr>
              <a:t>Geral BB</a:t>
            </a:r>
          </a:p>
        </p:txBody>
      </p:sp>
      <p:grpSp>
        <p:nvGrpSpPr>
          <p:cNvPr id="76" name="Agrupar 75">
            <a:extLst>
              <a:ext uri="{FF2B5EF4-FFF2-40B4-BE49-F238E27FC236}">
                <a16:creationId xmlns:a16="http://schemas.microsoft.com/office/drawing/2014/main" id="{67C5276C-43AA-334E-9BCD-8655853C1391}"/>
              </a:ext>
            </a:extLst>
          </p:cNvPr>
          <p:cNvGrpSpPr/>
          <p:nvPr/>
        </p:nvGrpSpPr>
        <p:grpSpPr>
          <a:xfrm>
            <a:off x="5460561" y="6549797"/>
            <a:ext cx="4524015" cy="261610"/>
            <a:chOff x="5436811" y="6549797"/>
            <a:chExt cx="4524015" cy="261610"/>
          </a:xfrm>
        </p:grpSpPr>
        <p:grpSp>
          <p:nvGrpSpPr>
            <p:cNvPr id="77" name="Agrupar 76">
              <a:extLst>
                <a:ext uri="{FF2B5EF4-FFF2-40B4-BE49-F238E27FC236}">
                  <a16:creationId xmlns:a16="http://schemas.microsoft.com/office/drawing/2014/main" id="{189E245E-A049-774F-BCA4-0A573DBB10C3}"/>
                </a:ext>
              </a:extLst>
            </p:cNvPr>
            <p:cNvGrpSpPr/>
            <p:nvPr/>
          </p:nvGrpSpPr>
          <p:grpSpPr>
            <a:xfrm>
              <a:off x="5436811" y="6549797"/>
              <a:ext cx="2716900" cy="261610"/>
              <a:chOff x="5436811" y="6549797"/>
              <a:chExt cx="2716900" cy="261610"/>
            </a:xfrm>
          </p:grpSpPr>
          <p:cxnSp>
            <p:nvCxnSpPr>
              <p:cNvPr id="113" name="Conector Reto 112">
                <a:extLst>
                  <a:ext uri="{FF2B5EF4-FFF2-40B4-BE49-F238E27FC236}">
                    <a16:creationId xmlns:a16="http://schemas.microsoft.com/office/drawing/2014/main" id="{B503C384-E084-304E-BF5D-C41838881923}"/>
                  </a:ext>
                </a:extLst>
              </p:cNvPr>
              <p:cNvCxnSpPr/>
              <p:nvPr/>
            </p:nvCxnSpPr>
            <p:spPr>
              <a:xfrm>
                <a:off x="5436811" y="6678831"/>
                <a:ext cx="43375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Retângulo 113">
                <a:extLst>
                  <a:ext uri="{FF2B5EF4-FFF2-40B4-BE49-F238E27FC236}">
                    <a16:creationId xmlns:a16="http://schemas.microsoft.com/office/drawing/2014/main" id="{C842A867-ABE7-934D-ABD9-85F64930EC40}"/>
                  </a:ext>
                </a:extLst>
              </p:cNvPr>
              <p:cNvSpPr/>
              <p:nvPr/>
            </p:nvSpPr>
            <p:spPr>
              <a:xfrm>
                <a:off x="5846820" y="6549797"/>
                <a:ext cx="2306891"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tema de qualidade</a:t>
                </a:r>
              </a:p>
            </p:txBody>
          </p:sp>
        </p:grpSp>
        <p:grpSp>
          <p:nvGrpSpPr>
            <p:cNvPr id="102" name="Agrupar 101">
              <a:extLst>
                <a:ext uri="{FF2B5EF4-FFF2-40B4-BE49-F238E27FC236}">
                  <a16:creationId xmlns:a16="http://schemas.microsoft.com/office/drawing/2014/main" id="{5537CC4B-A6B0-6442-A38A-3C5E374C7D68}"/>
                </a:ext>
              </a:extLst>
            </p:cNvPr>
            <p:cNvGrpSpPr/>
            <p:nvPr/>
          </p:nvGrpSpPr>
          <p:grpSpPr>
            <a:xfrm>
              <a:off x="8025632" y="6549797"/>
              <a:ext cx="1935194" cy="261610"/>
              <a:chOff x="8025632" y="6549797"/>
              <a:chExt cx="1935194" cy="261610"/>
            </a:xfrm>
          </p:grpSpPr>
          <p:cxnSp>
            <p:nvCxnSpPr>
              <p:cNvPr id="103" name="Conector Reto 102">
                <a:extLst>
                  <a:ext uri="{FF2B5EF4-FFF2-40B4-BE49-F238E27FC236}">
                    <a16:creationId xmlns:a16="http://schemas.microsoft.com/office/drawing/2014/main" id="{182EB364-B60C-5143-93B1-075A095938C5}"/>
                  </a:ext>
                </a:extLst>
              </p:cNvPr>
              <p:cNvCxnSpPr/>
              <p:nvPr/>
            </p:nvCxnSpPr>
            <p:spPr>
              <a:xfrm>
                <a:off x="8025632" y="6678831"/>
                <a:ext cx="43375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 name="Retângulo 103">
                <a:extLst>
                  <a:ext uri="{FF2B5EF4-FFF2-40B4-BE49-F238E27FC236}">
                    <a16:creationId xmlns:a16="http://schemas.microsoft.com/office/drawing/2014/main" id="{B118E89C-FD43-5340-BB62-E119396F856C}"/>
                  </a:ext>
                </a:extLst>
              </p:cNvPr>
              <p:cNvSpPr/>
              <p:nvPr/>
            </p:nvSpPr>
            <p:spPr>
              <a:xfrm>
                <a:off x="8435641" y="6549797"/>
                <a:ext cx="1525185" cy="261610"/>
              </a:xfrm>
              <a:prstGeom prst="rect">
                <a:avLst/>
              </a:prstGeom>
            </p:spPr>
            <p:txBody>
              <a:bodyPr wrap="square">
                <a:spAutoFit/>
              </a:bodyPr>
              <a:lstStyle/>
              <a:p>
                <a:r>
                  <a:rPr lang="pt-BR" sz="1100" i="1" dirty="0">
                    <a:solidFill>
                      <a:schemeClr val="tx1">
                        <a:lumMod val="50000"/>
                        <a:lumOff val="50000"/>
                      </a:schemeClr>
                    </a:solidFill>
                    <a:latin typeface="Segoe UI" panose="020B0502040204020203" pitchFamily="34" charset="0"/>
                    <a:cs typeface="Segoe UI" panose="020B0502040204020203" pitchFamily="34" charset="0"/>
                  </a:rPr>
                  <a:t>evolução do atributo</a:t>
                </a:r>
              </a:p>
            </p:txBody>
          </p:sp>
        </p:grpSp>
      </p:grpSp>
      <p:sp>
        <p:nvSpPr>
          <p:cNvPr id="115" name="Espaço Reservado para Texto 3">
            <a:extLst>
              <a:ext uri="{FF2B5EF4-FFF2-40B4-BE49-F238E27FC236}">
                <a16:creationId xmlns:a16="http://schemas.microsoft.com/office/drawing/2014/main" id="{D16CC7D2-6E7F-024E-AE70-0B9EA2470049}"/>
              </a:ext>
            </a:extLst>
          </p:cNvPr>
          <p:cNvSpPr txBox="1">
            <a:spLocks/>
          </p:cNvSpPr>
          <p:nvPr/>
        </p:nvSpPr>
        <p:spPr>
          <a:xfrm>
            <a:off x="194370" y="73990"/>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pt-BR" sz="1100" spc="40" dirty="0">
                <a:solidFill>
                  <a:schemeClr val="tx2">
                    <a:lumMod val="60000"/>
                    <a:lumOff val="40000"/>
                  </a:schemeClr>
                </a:solidFill>
              </a:rPr>
              <a:t>#interna</a:t>
            </a:r>
          </a:p>
        </p:txBody>
      </p:sp>
      <p:graphicFrame>
        <p:nvGraphicFramePr>
          <p:cNvPr id="140" name="Gráfico 139">
            <a:extLst>
              <a:ext uri="{FF2B5EF4-FFF2-40B4-BE49-F238E27FC236}">
                <a16:creationId xmlns:a16="http://schemas.microsoft.com/office/drawing/2014/main" id="{AEACAEF5-BE7C-1E45-B171-16950701F09A}"/>
              </a:ext>
            </a:extLst>
          </p:cNvPr>
          <p:cNvGraphicFramePr>
            <a:graphicFrameLocks/>
          </p:cNvGraphicFramePr>
          <p:nvPr/>
        </p:nvGraphicFramePr>
        <p:xfrm>
          <a:off x="4060653" y="1600765"/>
          <a:ext cx="3337539" cy="20823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1" name="Gráfico 140">
            <a:extLst>
              <a:ext uri="{FF2B5EF4-FFF2-40B4-BE49-F238E27FC236}">
                <a16:creationId xmlns:a16="http://schemas.microsoft.com/office/drawing/2014/main" id="{1B745098-3852-A543-A0BD-711598E72811}"/>
              </a:ext>
            </a:extLst>
          </p:cNvPr>
          <p:cNvGraphicFramePr>
            <a:graphicFrameLocks/>
          </p:cNvGraphicFramePr>
          <p:nvPr/>
        </p:nvGraphicFramePr>
        <p:xfrm>
          <a:off x="8023135" y="1600765"/>
          <a:ext cx="3337539" cy="2082313"/>
        </p:xfrm>
        <a:graphic>
          <a:graphicData uri="http://schemas.openxmlformats.org/drawingml/2006/chart">
            <c:chart xmlns:c="http://schemas.openxmlformats.org/drawingml/2006/chart" xmlns:r="http://schemas.openxmlformats.org/officeDocument/2006/relationships" r:id="rId6"/>
          </a:graphicData>
        </a:graphic>
      </p:graphicFrame>
      <p:sp>
        <p:nvSpPr>
          <p:cNvPr id="127" name="Retângulo 126">
            <a:extLst>
              <a:ext uri="{FF2B5EF4-FFF2-40B4-BE49-F238E27FC236}">
                <a16:creationId xmlns:a16="http://schemas.microsoft.com/office/drawing/2014/main" id="{8DC1B9FF-A427-4646-BFFF-24A2FFBFD2A8}"/>
              </a:ext>
            </a:extLst>
          </p:cNvPr>
          <p:cNvSpPr/>
          <p:nvPr/>
        </p:nvSpPr>
        <p:spPr>
          <a:xfrm>
            <a:off x="278296" y="2173356"/>
            <a:ext cx="4026723" cy="2835965"/>
          </a:xfrm>
          <a:prstGeom prst="rect">
            <a:avLst/>
          </a:prstGeom>
          <a:solidFill>
            <a:srgbClr val="1C273A"/>
          </a:solidFill>
          <a:ln>
            <a:noFill/>
          </a:ln>
          <a:effectLst>
            <a:outerShdw blurRad="228600" dist="38100" dir="8100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Retângulo Arredondado 127">
            <a:extLst>
              <a:ext uri="{FF2B5EF4-FFF2-40B4-BE49-F238E27FC236}">
                <a16:creationId xmlns:a16="http://schemas.microsoft.com/office/drawing/2014/main" id="{899C3101-1169-4445-8DE7-1EA266468D4B}"/>
              </a:ext>
            </a:extLst>
          </p:cNvPr>
          <p:cNvSpPr/>
          <p:nvPr/>
        </p:nvSpPr>
        <p:spPr>
          <a:xfrm>
            <a:off x="3524445" y="2173357"/>
            <a:ext cx="780573" cy="2835964"/>
          </a:xfrm>
          <a:prstGeom prst="roundRect">
            <a:avLst>
              <a:gd name="adj" fmla="val 0"/>
            </a:avLst>
          </a:prstGeom>
          <a:solidFill>
            <a:srgbClr val="F5D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Colchete Duplo 128">
            <a:extLst>
              <a:ext uri="{FF2B5EF4-FFF2-40B4-BE49-F238E27FC236}">
                <a16:creationId xmlns:a16="http://schemas.microsoft.com/office/drawing/2014/main" id="{44D1D118-0222-3D45-BCD7-67E9DCA95C8E}"/>
              </a:ext>
            </a:extLst>
          </p:cNvPr>
          <p:cNvSpPr/>
          <p:nvPr/>
        </p:nvSpPr>
        <p:spPr>
          <a:xfrm>
            <a:off x="1981654" y="2173357"/>
            <a:ext cx="1525185" cy="2835964"/>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30" name="CaixaDeTexto 26">
            <a:extLst>
              <a:ext uri="{FF2B5EF4-FFF2-40B4-BE49-F238E27FC236}">
                <a16:creationId xmlns:a16="http://schemas.microsoft.com/office/drawing/2014/main" id="{F82C28DB-EACD-614A-A12C-61260CB2A979}"/>
              </a:ext>
            </a:extLst>
          </p:cNvPr>
          <p:cNvSpPr txBox="1"/>
          <p:nvPr/>
        </p:nvSpPr>
        <p:spPr>
          <a:xfrm>
            <a:off x="3569049" y="2320801"/>
            <a:ext cx="678599" cy="453650"/>
          </a:xfrm>
          <a:prstGeom prst="rect">
            <a:avLst/>
          </a:prstGeom>
          <a:noFill/>
        </p:spPr>
        <p:txBody>
          <a:bodyPr wrap="square" lIns="0" rIns="0" rtlCol="0" anchor="ctr" anchorCtr="0">
            <a:spAutoFit/>
          </a:bodyPr>
          <a:lstStyle/>
          <a:p>
            <a:pPr algn="ctr">
              <a:lnSpc>
                <a:spcPct val="110000"/>
              </a:lnSpc>
              <a:spcAft>
                <a:spcPts val="1000"/>
              </a:spcAft>
            </a:pPr>
            <a:r>
              <a:rPr lang="pt-BR" sz="1100" b="1" spc="40" dirty="0">
                <a:solidFill>
                  <a:srgbClr val="1C273A"/>
                </a:solidFill>
                <a:latin typeface="Segoe Pro SemiLight" panose="020B0402040204020203" pitchFamily="34" charset="0"/>
                <a:ea typeface="Century Gothic" charset="0"/>
                <a:cs typeface="Segoe UI" panose="020B0502040204020203" pitchFamily="34" charset="0"/>
              </a:rPr>
              <a:t>MÉDIA MÓVEL</a:t>
            </a:r>
          </a:p>
        </p:txBody>
      </p:sp>
      <p:sp>
        <p:nvSpPr>
          <p:cNvPr id="131" name="Retângulo 130">
            <a:extLst>
              <a:ext uri="{FF2B5EF4-FFF2-40B4-BE49-F238E27FC236}">
                <a16:creationId xmlns:a16="http://schemas.microsoft.com/office/drawing/2014/main" id="{D5BB5BC2-E85B-AD4C-BD82-75170BD77A4A}"/>
              </a:ext>
            </a:extLst>
          </p:cNvPr>
          <p:cNvSpPr/>
          <p:nvPr/>
        </p:nvSpPr>
        <p:spPr>
          <a:xfrm>
            <a:off x="3656177" y="3304601"/>
            <a:ext cx="538930" cy="323165"/>
          </a:xfrm>
          <a:prstGeom prst="rect">
            <a:avLst/>
          </a:prstGeom>
        </p:spPr>
        <p:txBody>
          <a:bodyPr wrap="none">
            <a:spAutoFit/>
          </a:bodyPr>
          <a:lstStyle/>
          <a:p>
            <a:pPr lvl="0" defTabSz="914354" fontAlgn="ctr"/>
            <a:r>
              <a:rPr lang="pt-BR" sz="1500" b="1" dirty="0">
                <a:solidFill>
                  <a:srgbClr val="1C273A"/>
                </a:solidFill>
                <a:latin typeface="Segoe UI Symbol" panose="020B0502040204020203" pitchFamily="34" charset="0"/>
                <a:ea typeface="Segoe UI Symbol" panose="020B0502040204020203" pitchFamily="34" charset="0"/>
                <a:cs typeface="Segoe UI" panose="020B0502040204020203" pitchFamily="34" charset="0"/>
              </a:rPr>
              <a:t>76,4</a:t>
            </a:r>
          </a:p>
        </p:txBody>
      </p:sp>
      <p:cxnSp>
        <p:nvCxnSpPr>
          <p:cNvPr id="132" name="Conector Reto 131">
            <a:extLst>
              <a:ext uri="{FF2B5EF4-FFF2-40B4-BE49-F238E27FC236}">
                <a16:creationId xmlns:a16="http://schemas.microsoft.com/office/drawing/2014/main" id="{EC2473F5-5B3F-604E-B1F6-D8421EE0EF47}"/>
              </a:ext>
            </a:extLst>
          </p:cNvPr>
          <p:cNvCxnSpPr/>
          <p:nvPr/>
        </p:nvCxnSpPr>
        <p:spPr>
          <a:xfrm>
            <a:off x="3103899"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3" name="Conector Reto 132">
            <a:extLst>
              <a:ext uri="{FF2B5EF4-FFF2-40B4-BE49-F238E27FC236}">
                <a16:creationId xmlns:a16="http://schemas.microsoft.com/office/drawing/2014/main" id="{2034F4D4-C9FF-6A45-A89A-ACA2F55A2ACF}"/>
              </a:ext>
            </a:extLst>
          </p:cNvPr>
          <p:cNvCxnSpPr/>
          <p:nvPr/>
        </p:nvCxnSpPr>
        <p:spPr>
          <a:xfrm>
            <a:off x="2594510"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4" name="Conector Reto 133">
            <a:extLst>
              <a:ext uri="{FF2B5EF4-FFF2-40B4-BE49-F238E27FC236}">
                <a16:creationId xmlns:a16="http://schemas.microsoft.com/office/drawing/2014/main" id="{E0F71612-383C-F340-86E7-C15E14E1ABE2}"/>
              </a:ext>
            </a:extLst>
          </p:cNvPr>
          <p:cNvCxnSpPr/>
          <p:nvPr/>
        </p:nvCxnSpPr>
        <p:spPr>
          <a:xfrm>
            <a:off x="2095745" y="2891985"/>
            <a:ext cx="0" cy="1434705"/>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5" name="CaixaDeTexto 134">
            <a:extLst>
              <a:ext uri="{FF2B5EF4-FFF2-40B4-BE49-F238E27FC236}">
                <a16:creationId xmlns:a16="http://schemas.microsoft.com/office/drawing/2014/main" id="{8C4C43B5-2DDF-E443-944D-853208BA0531}"/>
              </a:ext>
            </a:extLst>
          </p:cNvPr>
          <p:cNvSpPr txBox="1"/>
          <p:nvPr/>
        </p:nvSpPr>
        <p:spPr>
          <a:xfrm>
            <a:off x="411795" y="2385510"/>
            <a:ext cx="2708933" cy="355600"/>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pt-BR" sz="1300" b="1" spc="4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CAIXAS ELETRÔNICOS</a:t>
            </a:r>
          </a:p>
        </p:txBody>
      </p:sp>
      <p:sp>
        <p:nvSpPr>
          <p:cNvPr id="136" name="CaixaDeTexto 26">
            <a:extLst>
              <a:ext uri="{FF2B5EF4-FFF2-40B4-BE49-F238E27FC236}">
                <a16:creationId xmlns:a16="http://schemas.microsoft.com/office/drawing/2014/main" id="{BAADC930-DA85-704C-906F-B7FE4098D4C0}"/>
              </a:ext>
            </a:extLst>
          </p:cNvPr>
          <p:cNvSpPr txBox="1"/>
          <p:nvPr/>
        </p:nvSpPr>
        <p:spPr>
          <a:xfrm>
            <a:off x="3565970" y="4226523"/>
            <a:ext cx="678599" cy="256096"/>
          </a:xfrm>
          <a:prstGeom prst="rect">
            <a:avLst/>
          </a:prstGeom>
          <a:noFill/>
        </p:spPr>
        <p:txBody>
          <a:bodyPr wrap="square" lIns="0" rIns="0" rtlCol="0" anchor="ctr" anchorCtr="0">
            <a:spAutoFit/>
          </a:bodyPr>
          <a:lstStyle/>
          <a:p>
            <a:pPr algn="ctr">
              <a:lnSpc>
                <a:spcPct val="110000"/>
              </a:lnSpc>
              <a:spcAft>
                <a:spcPts val="1000"/>
              </a:spcAft>
            </a:pPr>
            <a:r>
              <a:rPr lang="pt-BR" sz="1050" spc="40" dirty="0">
                <a:solidFill>
                  <a:srgbClr val="1C273A"/>
                </a:solidFill>
                <a:latin typeface="Segoe UI" panose="020B0502040204020203" pitchFamily="34" charset="0"/>
                <a:ea typeface="Century Gothic" charset="0"/>
                <a:cs typeface="Segoe UI" panose="020B0502040204020203" pitchFamily="34" charset="0"/>
              </a:rPr>
              <a:t>EVOL. TRI</a:t>
            </a:r>
          </a:p>
        </p:txBody>
      </p:sp>
      <p:sp>
        <p:nvSpPr>
          <p:cNvPr id="137" name="CaixaDeTexto 136">
            <a:extLst>
              <a:ext uri="{FF2B5EF4-FFF2-40B4-BE49-F238E27FC236}">
                <a16:creationId xmlns:a16="http://schemas.microsoft.com/office/drawing/2014/main" id="{1380CD5A-C1B0-BE44-99E0-EE2D315F2F86}"/>
              </a:ext>
            </a:extLst>
          </p:cNvPr>
          <p:cNvSpPr txBox="1"/>
          <p:nvPr/>
        </p:nvSpPr>
        <p:spPr>
          <a:xfrm>
            <a:off x="3521910" y="4411075"/>
            <a:ext cx="781524" cy="598246"/>
          </a:xfrm>
          <a:prstGeom prst="rect">
            <a:avLst/>
          </a:prstGeom>
          <a:solidFill>
            <a:srgbClr val="1C273A"/>
          </a:solidFill>
        </p:spPr>
        <p:txBody>
          <a:bodyPr wrap="square" tIns="72000" rtlCol="0">
            <a:noAutofit/>
          </a:bodyPr>
          <a:lstStyle/>
          <a:p>
            <a:pPr algn="ctr" defTabSz="914340" fontAlgn="ctr"/>
            <a:endParaRPr lang="en-US" sz="1200" b="1" spc="300" dirty="0">
              <a:solidFill>
                <a:schemeClr val="bg1"/>
              </a:solidFill>
              <a:ea typeface="Wingdings 3" charset="2"/>
              <a:cs typeface="Segoe UI" panose="020B0502040204020203" pitchFamily="34" charset="0"/>
            </a:endParaRPr>
          </a:p>
        </p:txBody>
      </p:sp>
      <p:graphicFrame>
        <p:nvGraphicFramePr>
          <p:cNvPr id="138" name="Tabela 137">
            <a:extLst>
              <a:ext uri="{FF2B5EF4-FFF2-40B4-BE49-F238E27FC236}">
                <a16:creationId xmlns:a16="http://schemas.microsoft.com/office/drawing/2014/main" id="{9EC5C6AD-F65C-3C41-8702-F7596B3DD76B}"/>
              </a:ext>
            </a:extLst>
          </p:cNvPr>
          <p:cNvGraphicFramePr>
            <a:graphicFrameLocks noGrp="1"/>
          </p:cNvGraphicFramePr>
          <p:nvPr/>
        </p:nvGraphicFramePr>
        <p:xfrm>
          <a:off x="3632864" y="4476202"/>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39" name="Gráfico 138">
            <a:extLst>
              <a:ext uri="{FF2B5EF4-FFF2-40B4-BE49-F238E27FC236}">
                <a16:creationId xmlns:a16="http://schemas.microsoft.com/office/drawing/2014/main" id="{CF8D39E2-2812-4F4A-97E2-B39AEC0E2525}"/>
              </a:ext>
            </a:extLst>
          </p:cNvPr>
          <p:cNvGraphicFramePr>
            <a:graphicFrameLocks/>
          </p:cNvGraphicFramePr>
          <p:nvPr/>
        </p:nvGraphicFramePr>
        <p:xfrm>
          <a:off x="177800" y="2705467"/>
          <a:ext cx="3332706" cy="20489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2" name="Gráfico 141">
            <a:extLst>
              <a:ext uri="{FF2B5EF4-FFF2-40B4-BE49-F238E27FC236}">
                <a16:creationId xmlns:a16="http://schemas.microsoft.com/office/drawing/2014/main" id="{640899AB-F9AC-454A-9937-1B046855928B}"/>
              </a:ext>
            </a:extLst>
          </p:cNvPr>
          <p:cNvGraphicFramePr>
            <a:graphicFrameLocks/>
          </p:cNvGraphicFramePr>
          <p:nvPr/>
        </p:nvGraphicFramePr>
        <p:xfrm>
          <a:off x="4060652" y="4228213"/>
          <a:ext cx="3337539" cy="208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3" name="Gráfico 142">
            <a:extLst>
              <a:ext uri="{FF2B5EF4-FFF2-40B4-BE49-F238E27FC236}">
                <a16:creationId xmlns:a16="http://schemas.microsoft.com/office/drawing/2014/main" id="{E2B351E6-3ADD-6941-A0F7-368B1B2B716B}"/>
              </a:ext>
            </a:extLst>
          </p:cNvPr>
          <p:cNvGraphicFramePr>
            <a:graphicFrameLocks/>
          </p:cNvGraphicFramePr>
          <p:nvPr/>
        </p:nvGraphicFramePr>
        <p:xfrm>
          <a:off x="8011560" y="4228213"/>
          <a:ext cx="3337539" cy="208231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4" name="Tabela 143">
            <a:extLst>
              <a:ext uri="{FF2B5EF4-FFF2-40B4-BE49-F238E27FC236}">
                <a16:creationId xmlns:a16="http://schemas.microsoft.com/office/drawing/2014/main" id="{6B615B03-85BC-1B4A-877C-EE492270729E}"/>
              </a:ext>
            </a:extLst>
          </p:cNvPr>
          <p:cNvGraphicFramePr>
            <a:graphicFrameLocks noGrp="1"/>
          </p:cNvGraphicFramePr>
          <p:nvPr/>
        </p:nvGraphicFramePr>
        <p:xfrm>
          <a:off x="7498808"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5" name="Tabela 144">
            <a:extLst>
              <a:ext uri="{FF2B5EF4-FFF2-40B4-BE49-F238E27FC236}">
                <a16:creationId xmlns:a16="http://schemas.microsoft.com/office/drawing/2014/main" id="{34A6B6F1-6922-A944-8510-2B284F914448}"/>
              </a:ext>
            </a:extLst>
          </p:cNvPr>
          <p:cNvGraphicFramePr>
            <a:graphicFrameLocks noGrp="1"/>
          </p:cNvGraphicFramePr>
          <p:nvPr/>
        </p:nvGraphicFramePr>
        <p:xfrm>
          <a:off x="7498808"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dirty="0">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6" name="Tabela 145">
            <a:extLst>
              <a:ext uri="{FF2B5EF4-FFF2-40B4-BE49-F238E27FC236}">
                <a16:creationId xmlns:a16="http://schemas.microsoft.com/office/drawing/2014/main" id="{6E7F9D8F-2BC5-8C4C-8608-C501B1B2C844}"/>
              </a:ext>
            </a:extLst>
          </p:cNvPr>
          <p:cNvGraphicFramePr>
            <a:graphicFrameLocks noGrp="1"/>
          </p:cNvGraphicFramePr>
          <p:nvPr/>
        </p:nvGraphicFramePr>
        <p:xfrm>
          <a:off x="11399477" y="3457630"/>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C00000"/>
                          </a:solidFill>
                          <a:effectLst/>
                          <a:latin typeface="Wingdings 3" pitchFamily="2" charset="2"/>
                        </a:rPr>
                        <a:t>q</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graphicFrame>
        <p:nvGraphicFramePr>
          <p:cNvPr id="147" name="Tabela 146">
            <a:extLst>
              <a:ext uri="{FF2B5EF4-FFF2-40B4-BE49-F238E27FC236}">
                <a16:creationId xmlns:a16="http://schemas.microsoft.com/office/drawing/2014/main" id="{2B37D904-2BA4-9546-9609-86C90B83A3F1}"/>
              </a:ext>
            </a:extLst>
          </p:cNvPr>
          <p:cNvGraphicFramePr>
            <a:graphicFrameLocks noGrp="1"/>
          </p:cNvGraphicFramePr>
          <p:nvPr/>
        </p:nvGraphicFramePr>
        <p:xfrm>
          <a:off x="11399477" y="6073509"/>
          <a:ext cx="581780" cy="252825"/>
        </p:xfrm>
        <a:graphic>
          <a:graphicData uri="http://schemas.openxmlformats.org/drawingml/2006/table">
            <a:tbl>
              <a:tblPr>
                <a:tableStyleId>{5C22544A-7EE6-4342-B048-85BDC9FD1C3A}</a:tableStyleId>
              </a:tblPr>
              <a:tblGrid>
                <a:gridCol w="289680">
                  <a:extLst>
                    <a:ext uri="{9D8B030D-6E8A-4147-A177-3AD203B41FA5}">
                      <a16:colId xmlns:a16="http://schemas.microsoft.com/office/drawing/2014/main" val="1753002875"/>
                    </a:ext>
                  </a:extLst>
                </a:gridCol>
                <a:gridCol w="292100">
                  <a:extLst>
                    <a:ext uri="{9D8B030D-6E8A-4147-A177-3AD203B41FA5}">
                      <a16:colId xmlns:a16="http://schemas.microsoft.com/office/drawing/2014/main" val="2720479450"/>
                    </a:ext>
                  </a:extLst>
                </a:gridCol>
              </a:tblGrid>
              <a:tr h="252825">
                <a:tc>
                  <a:txBody>
                    <a:bodyPr/>
                    <a:lstStyle/>
                    <a:p>
                      <a:pPr algn="r" fontAlgn="ctr"/>
                      <a:r>
                        <a:rPr lang="pt-BR" sz="1200" b="0" i="0" u="none" strike="noStrike">
                          <a:solidFill>
                            <a:srgbClr val="757171"/>
                          </a:solidFill>
                          <a:effectLst/>
                          <a:latin typeface="Wingdings" pitchFamily="2" charset="2"/>
                        </a:rPr>
                        <a:t>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pt-BR" sz="1200" b="1" i="0" u="none" strike="noStrike" dirty="0">
                          <a:solidFill>
                            <a:srgbClr val="FFFFFF"/>
                          </a:solidFill>
                          <a:effectLst/>
                          <a:latin typeface="Segoe UI" panose="020B0502040204020203" pitchFamily="34" charset="0"/>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608388"/>
                  </a:ext>
                </a:extLst>
              </a:tr>
            </a:tbl>
          </a:graphicData>
        </a:graphic>
      </p:graphicFrame>
      <p:sp>
        <p:nvSpPr>
          <p:cNvPr id="116" name="Text Placeholder 33">
            <a:extLst>
              <a:ext uri="{FF2B5EF4-FFF2-40B4-BE49-F238E27FC236}">
                <a16:creationId xmlns:a16="http://schemas.microsoft.com/office/drawing/2014/main" id="{69A2B7BD-230D-6F45-BF85-99DC10C3C094}"/>
              </a:ext>
            </a:extLst>
          </p:cNvPr>
          <p:cNvSpPr txBox="1">
            <a:spLocks/>
          </p:cNvSpPr>
          <p:nvPr/>
        </p:nvSpPr>
        <p:spPr>
          <a:xfrm>
            <a:off x="239188" y="6086656"/>
            <a:ext cx="3527949" cy="393936"/>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100" b="0" i="1" u="none" strike="noStrike" kern="1200" cap="none" spc="0" normalizeH="0" baseline="0" noProof="0" dirty="0">
                <a:ln>
                  <a:noFill/>
                </a:ln>
                <a:solidFill>
                  <a:schemeClr val="bg1">
                    <a:lumMod val="75000"/>
                  </a:scheme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117" name="Agrupar 4">
            <a:extLst>
              <a:ext uri="{FF2B5EF4-FFF2-40B4-BE49-F238E27FC236}">
                <a16:creationId xmlns:a16="http://schemas.microsoft.com/office/drawing/2014/main" id="{724EC242-E843-BB4D-B76B-3C27649DE3D5}"/>
              </a:ext>
            </a:extLst>
          </p:cNvPr>
          <p:cNvGrpSpPr/>
          <p:nvPr/>
        </p:nvGrpSpPr>
        <p:grpSpPr>
          <a:xfrm>
            <a:off x="168535" y="6452541"/>
            <a:ext cx="2033481" cy="307777"/>
            <a:chOff x="632939" y="6000804"/>
            <a:chExt cx="2033481" cy="307777"/>
          </a:xfrm>
        </p:grpSpPr>
        <p:grpSp>
          <p:nvGrpSpPr>
            <p:cNvPr id="118" name="Grupo 43">
              <a:extLst>
                <a:ext uri="{FF2B5EF4-FFF2-40B4-BE49-F238E27FC236}">
                  <a16:creationId xmlns:a16="http://schemas.microsoft.com/office/drawing/2014/main" id="{222AB61F-03C4-2242-99D3-11505AB82CE3}"/>
                </a:ext>
              </a:extLst>
            </p:cNvPr>
            <p:cNvGrpSpPr/>
            <p:nvPr/>
          </p:nvGrpSpPr>
          <p:grpSpPr>
            <a:xfrm>
              <a:off x="632939" y="6000804"/>
              <a:ext cx="779179" cy="307777"/>
              <a:chOff x="2916432" y="6375771"/>
              <a:chExt cx="779179" cy="307777"/>
            </a:xfrm>
          </p:grpSpPr>
          <p:sp>
            <p:nvSpPr>
              <p:cNvPr id="125" name="Title 1">
                <a:extLst>
                  <a:ext uri="{FF2B5EF4-FFF2-40B4-BE49-F238E27FC236}">
                    <a16:creationId xmlns:a16="http://schemas.microsoft.com/office/drawing/2014/main" id="{51BBB38F-C927-E042-A73F-C31B2AE56CC3}"/>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126" name="Rectangle 24">
                <a:extLst>
                  <a:ext uri="{FF2B5EF4-FFF2-40B4-BE49-F238E27FC236}">
                    <a16:creationId xmlns:a16="http://schemas.microsoft.com/office/drawing/2014/main" id="{606209A4-422A-BD48-81B1-91C4A4FC6534}"/>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119" name="Grupo 47">
              <a:extLst>
                <a:ext uri="{FF2B5EF4-FFF2-40B4-BE49-F238E27FC236}">
                  <a16:creationId xmlns:a16="http://schemas.microsoft.com/office/drawing/2014/main" id="{99F79F4F-1D0D-4642-9DE8-60D1052E7877}"/>
                </a:ext>
              </a:extLst>
            </p:cNvPr>
            <p:cNvGrpSpPr/>
            <p:nvPr/>
          </p:nvGrpSpPr>
          <p:grpSpPr>
            <a:xfrm>
              <a:off x="1306542" y="6000804"/>
              <a:ext cx="739630" cy="307777"/>
              <a:chOff x="3762616" y="6375771"/>
              <a:chExt cx="739630" cy="307777"/>
            </a:xfrm>
          </p:grpSpPr>
          <p:sp>
            <p:nvSpPr>
              <p:cNvPr id="123" name="Rectangle 25">
                <a:extLst>
                  <a:ext uri="{FF2B5EF4-FFF2-40B4-BE49-F238E27FC236}">
                    <a16:creationId xmlns:a16="http://schemas.microsoft.com/office/drawing/2014/main" id="{669AD132-60CD-1A46-861E-047EC5D729A5}"/>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Wingdings 3" charset="2"/>
                    <a:ea typeface="Wingdings 3" charset="2"/>
                    <a:cs typeface="Segoe UI" panose="020B0502040204020203" pitchFamily="34" charset="0"/>
                  </a:rPr>
                  <a:t>p</a:t>
                </a:r>
              </a:p>
            </p:txBody>
          </p:sp>
          <p:sp>
            <p:nvSpPr>
              <p:cNvPr id="124" name="Title 1">
                <a:extLst>
                  <a:ext uri="{FF2B5EF4-FFF2-40B4-BE49-F238E27FC236}">
                    <a16:creationId xmlns:a16="http://schemas.microsoft.com/office/drawing/2014/main" id="{42E28609-1A65-F744-B861-07DF14E9F7E6}"/>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120" name="Grupo 48">
              <a:extLst>
                <a:ext uri="{FF2B5EF4-FFF2-40B4-BE49-F238E27FC236}">
                  <a16:creationId xmlns:a16="http://schemas.microsoft.com/office/drawing/2014/main" id="{267A68E9-AA59-6D4F-9D2D-B43D6926E110}"/>
                </a:ext>
              </a:extLst>
            </p:cNvPr>
            <p:cNvGrpSpPr/>
            <p:nvPr/>
          </p:nvGrpSpPr>
          <p:grpSpPr>
            <a:xfrm>
              <a:off x="1963716" y="6000804"/>
              <a:ext cx="702704" cy="307777"/>
              <a:chOff x="4613709" y="6375771"/>
              <a:chExt cx="702704" cy="307777"/>
            </a:xfrm>
          </p:grpSpPr>
          <p:sp>
            <p:nvSpPr>
              <p:cNvPr id="121" name="Rectangle 26">
                <a:extLst>
                  <a:ext uri="{FF2B5EF4-FFF2-40B4-BE49-F238E27FC236}">
                    <a16:creationId xmlns:a16="http://schemas.microsoft.com/office/drawing/2014/main" id="{DA7A8877-63AF-2341-BDA8-DA4BFC9FFE2B}"/>
                  </a:ext>
                </a:extLst>
              </p:cNvPr>
              <p:cNvSpPr/>
              <p:nvPr/>
            </p:nvSpPr>
            <p:spPr>
              <a:xfrm>
                <a:off x="461370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122" name="Title 1">
                <a:extLst>
                  <a:ext uri="{FF2B5EF4-FFF2-40B4-BE49-F238E27FC236}">
                    <a16:creationId xmlns:a16="http://schemas.microsoft.com/office/drawing/2014/main" id="{EE078B68-78D6-B748-91B6-913DD6C756C4}"/>
                  </a:ext>
                </a:extLst>
              </p:cNvPr>
              <p:cNvSpPr txBox="1">
                <a:spLocks/>
              </p:cNvSpPr>
              <p:nvPr/>
            </p:nvSpPr>
            <p:spPr>
              <a:xfrm>
                <a:off x="4848413"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chemeClr val="bg1"/>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sp>
        <p:nvSpPr>
          <p:cNvPr id="160" name="Retângulo 159">
            <a:extLst>
              <a:ext uri="{FF2B5EF4-FFF2-40B4-BE49-F238E27FC236}">
                <a16:creationId xmlns:a16="http://schemas.microsoft.com/office/drawing/2014/main" id="{D742188A-F4C0-FB42-8495-924315786E77}"/>
              </a:ext>
            </a:extLst>
          </p:cNvPr>
          <p:cNvSpPr/>
          <p:nvPr/>
        </p:nvSpPr>
        <p:spPr>
          <a:xfrm>
            <a:off x="117894" y="5638906"/>
            <a:ext cx="2040943" cy="261610"/>
          </a:xfrm>
          <a:prstGeom prst="rect">
            <a:avLst/>
          </a:prstGeom>
        </p:spPr>
        <p:txBody>
          <a:bodyPr wrap="none">
            <a:spAutoFit/>
          </a:bodyPr>
          <a:lstStyle/>
          <a:p>
            <a:r>
              <a:rPr lang="is-IS" sz="1100" i="1" dirty="0">
                <a:solidFill>
                  <a:srgbClr val="E7E6E6">
                    <a:lumMod val="90000"/>
                  </a:srgbClr>
                </a:solidFill>
                <a:latin typeface="Segoe UI" panose="020B0502040204020203" pitchFamily="34" charset="0"/>
                <a:ea typeface="Franklin Gothic Book" charset="0"/>
                <a:cs typeface="Segoe UI" panose="020B0502040204020203" pitchFamily="34" charset="0"/>
              </a:rPr>
              <a:t>* M.E dos atributos do tema: 2%</a:t>
            </a:r>
            <a:endParaRPr lang="pt-BR" sz="1100" dirty="0"/>
          </a:p>
        </p:txBody>
      </p:sp>
      <p:cxnSp>
        <p:nvCxnSpPr>
          <p:cNvPr id="161" name="Conector Reto 160">
            <a:extLst>
              <a:ext uri="{FF2B5EF4-FFF2-40B4-BE49-F238E27FC236}">
                <a16:creationId xmlns:a16="http://schemas.microsoft.com/office/drawing/2014/main" id="{B9013B73-EEB3-F54C-B0BC-6F07DED21474}"/>
              </a:ext>
            </a:extLst>
          </p:cNvPr>
          <p:cNvCxnSpPr/>
          <p:nvPr/>
        </p:nvCxnSpPr>
        <p:spPr>
          <a:xfrm>
            <a:off x="227313" y="5977099"/>
            <a:ext cx="7085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2968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0" y="0"/>
            <a:ext cx="12192000" cy="685800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49" y="365125"/>
            <a:ext cx="11120151"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CAIXAS ELETRÔNICOS</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487650" y="784985"/>
            <a:ext cx="11120150" cy="404598"/>
          </a:xfrm>
          <a:prstGeom prst="rect">
            <a:avLst/>
          </a:prstGeom>
          <a:noFill/>
        </p:spPr>
        <p:txBody>
          <a:bodyPr wrap="square" lIns="0" rIns="0" rtlCol="0" anchor="t">
            <a:spAutoFit/>
          </a:bodyPr>
          <a:lstStyle/>
          <a:p>
            <a:pPr>
              <a:lnSpc>
                <a:spcPct val="110000"/>
              </a:lnSpc>
              <a:spcAft>
                <a:spcPts val="1000"/>
              </a:spcAft>
            </a:pPr>
            <a:r>
              <a:rPr lang="pt-BR" sz="2000" i="1" spc="10" dirty="0">
                <a:solidFill>
                  <a:schemeClr val="bg1"/>
                </a:solidFill>
                <a:latin typeface="Segoe UI" panose="020B0502040204020203" pitchFamily="34" charset="0"/>
                <a:ea typeface="Century Gothic" charset="0"/>
                <a:cs typeface="Segoe UI" panose="020B0502040204020203" pitchFamily="34" charset="0"/>
              </a:rPr>
              <a:t>Comentários espontâneos dos clientes</a:t>
            </a:r>
          </a:p>
        </p:txBody>
      </p:sp>
      <p:sp>
        <p:nvSpPr>
          <p:cNvPr id="45" name="Retângulo 44">
            <a:extLst>
              <a:ext uri="{FF2B5EF4-FFF2-40B4-BE49-F238E27FC236}">
                <a16:creationId xmlns:a16="http://schemas.microsoft.com/office/drawing/2014/main" id="{1E90A31A-5259-3649-BFAD-B6A6E1E7B4A1}"/>
              </a:ext>
            </a:extLst>
          </p:cNvPr>
          <p:cNvSpPr/>
          <p:nvPr/>
        </p:nvSpPr>
        <p:spPr>
          <a:xfrm>
            <a:off x="0" y="6770627"/>
            <a:ext cx="5913866" cy="8304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Retângulo 45">
            <a:extLst>
              <a:ext uri="{FF2B5EF4-FFF2-40B4-BE49-F238E27FC236}">
                <a16:creationId xmlns:a16="http://schemas.microsoft.com/office/drawing/2014/main" id="{421677B5-C089-C64D-9531-B98FCC179588}"/>
              </a:ext>
            </a:extLst>
          </p:cNvPr>
          <p:cNvSpPr/>
          <p:nvPr/>
        </p:nvSpPr>
        <p:spPr>
          <a:xfrm>
            <a:off x="6261315" y="6770627"/>
            <a:ext cx="5913866" cy="83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Espaço Reservado para Texto 3">
            <a:extLst>
              <a:ext uri="{FF2B5EF4-FFF2-40B4-BE49-F238E27FC236}">
                <a16:creationId xmlns:a16="http://schemas.microsoft.com/office/drawing/2014/main" id="{95DAF9C4-A01B-1747-8AAF-8D0AE3456912}"/>
              </a:ext>
            </a:extLst>
          </p:cNvPr>
          <p:cNvSpPr txBox="1">
            <a:spLocks/>
          </p:cNvSpPr>
          <p:nvPr/>
        </p:nvSpPr>
        <p:spPr>
          <a:xfrm>
            <a:off x="11181024" y="50604"/>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
        <p:nvSpPr>
          <p:cNvPr id="35" name="CaixaDeTexto 26">
            <a:extLst>
              <a:ext uri="{FF2B5EF4-FFF2-40B4-BE49-F238E27FC236}">
                <a16:creationId xmlns:a16="http://schemas.microsoft.com/office/drawing/2014/main" id="{20094BF3-733A-2947-BB2B-258EAF2F1011}"/>
              </a:ext>
            </a:extLst>
          </p:cNvPr>
          <p:cNvSpPr txBox="1"/>
          <p:nvPr/>
        </p:nvSpPr>
        <p:spPr>
          <a:xfrm>
            <a:off x="1123188" y="2674886"/>
            <a:ext cx="3823977" cy="1967013"/>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Os caixas sempre lotados, às vezes tem um sistema novo e falta alguém pra orientar lá fora, como os demais bancos, pois tem muitas pessoas leigas e não sabem fazer o procedimento e ficam horas e horas na frente do caixa porque não sabem fazer os procedimentos.</a:t>
            </a:r>
          </a:p>
        </p:txBody>
      </p:sp>
      <p:pic>
        <p:nvPicPr>
          <p:cNvPr id="36" name="Imagem 35">
            <a:extLst>
              <a:ext uri="{FF2B5EF4-FFF2-40B4-BE49-F238E27FC236}">
                <a16:creationId xmlns:a16="http://schemas.microsoft.com/office/drawing/2014/main" id="{A7918818-8E10-114B-BB94-A3464A3D2FE2}"/>
              </a:ext>
            </a:extLst>
          </p:cNvPr>
          <p:cNvPicPr>
            <a:picLocks noChangeAspect="1"/>
          </p:cNvPicPr>
          <p:nvPr/>
        </p:nvPicPr>
        <p:blipFill>
          <a:blip r:embed="rId3"/>
          <a:stretch>
            <a:fillRect/>
          </a:stretch>
        </p:blipFill>
        <p:spPr>
          <a:xfrm>
            <a:off x="2743729" y="2087916"/>
            <a:ext cx="582895" cy="404598"/>
          </a:xfrm>
          <a:prstGeom prst="rect">
            <a:avLst/>
          </a:prstGeom>
        </p:spPr>
      </p:pic>
      <p:pic>
        <p:nvPicPr>
          <p:cNvPr id="37" name="Imagem 36">
            <a:extLst>
              <a:ext uri="{FF2B5EF4-FFF2-40B4-BE49-F238E27FC236}">
                <a16:creationId xmlns:a16="http://schemas.microsoft.com/office/drawing/2014/main" id="{DD6EB0CA-63B5-4747-8228-6E483E779AF5}"/>
              </a:ext>
            </a:extLst>
          </p:cNvPr>
          <p:cNvPicPr>
            <a:picLocks noChangeAspect="1"/>
          </p:cNvPicPr>
          <p:nvPr/>
        </p:nvPicPr>
        <p:blipFill>
          <a:blip r:embed="rId4"/>
          <a:stretch>
            <a:fillRect/>
          </a:stretch>
        </p:blipFill>
        <p:spPr>
          <a:xfrm>
            <a:off x="2727114" y="4888771"/>
            <a:ext cx="592374" cy="411177"/>
          </a:xfrm>
          <a:prstGeom prst="rect">
            <a:avLst/>
          </a:prstGeom>
        </p:spPr>
      </p:pic>
      <p:sp>
        <p:nvSpPr>
          <p:cNvPr id="38" name="CaixaDeTexto 26">
            <a:extLst>
              <a:ext uri="{FF2B5EF4-FFF2-40B4-BE49-F238E27FC236}">
                <a16:creationId xmlns:a16="http://schemas.microsoft.com/office/drawing/2014/main" id="{4518DC76-91B3-2745-A540-DCDE4A16FF4D}"/>
              </a:ext>
            </a:extLst>
          </p:cNvPr>
          <p:cNvSpPr txBox="1"/>
          <p:nvPr/>
        </p:nvSpPr>
        <p:spPr>
          <a:xfrm>
            <a:off x="7527567" y="2414061"/>
            <a:ext cx="3653457" cy="2508700"/>
          </a:xfrm>
          <a:prstGeom prst="rect">
            <a:avLst/>
          </a:prstGeom>
          <a:noFill/>
        </p:spPr>
        <p:txBody>
          <a:bodyPr wrap="square" lIns="0" rtlCol="0">
            <a:spAutoFit/>
          </a:bodyPr>
          <a:lstStyle/>
          <a:p>
            <a:pPr algn="ct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Tenho uma opinião sobre a distribuição dos caixas eletrônicos. Há muitos caixas para saques e poucos para depósitos. Também os caixas para saques ficam bem na frente do Banco, estimulando que as pessoas vejam tudo. Seria melhor que esses caixas de saques fossem posicionados adentrando a agência, no final do corredor.</a:t>
            </a:r>
          </a:p>
        </p:txBody>
      </p:sp>
      <p:sp>
        <p:nvSpPr>
          <p:cNvPr id="40" name="CaixaDeTexto 26">
            <a:extLst>
              <a:ext uri="{FF2B5EF4-FFF2-40B4-BE49-F238E27FC236}">
                <a16:creationId xmlns:a16="http://schemas.microsoft.com/office/drawing/2014/main" id="{76030FCE-09E7-2648-AAA4-A5537649D198}"/>
              </a:ext>
            </a:extLst>
          </p:cNvPr>
          <p:cNvSpPr txBox="1"/>
          <p:nvPr/>
        </p:nvSpPr>
        <p:spPr>
          <a:xfrm>
            <a:off x="2117708" y="5529726"/>
            <a:ext cx="1811186" cy="433837"/>
          </a:xfrm>
          <a:prstGeom prst="rect">
            <a:avLst/>
          </a:prstGeom>
          <a:noFill/>
        </p:spPr>
        <p:txBody>
          <a:bodyPr wrap="square" lIns="0" rIns="0" rtlCol="0">
            <a:spAutoFit/>
          </a:bodyPr>
          <a:lstStyle/>
          <a:p>
            <a:pPr algn="ctr">
              <a:lnSpc>
                <a:spcPct val="110000"/>
              </a:lnSpc>
              <a:spcAft>
                <a:spcPts val="1000"/>
              </a:spcAft>
            </a:pP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Cliente Varejo</a:t>
            </a:r>
            <a:b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br>
            <a:r>
              <a:rPr lang="pt-BR" sz="1050" spc="300" dirty="0">
                <a:solidFill>
                  <a:schemeClr val="accent4">
                    <a:lumMod val="60000"/>
                    <a:lumOff val="40000"/>
                  </a:schemeClr>
                </a:solidFill>
                <a:latin typeface="Segoe UI" panose="020B0502040204020203" pitchFamily="34" charset="0"/>
                <a:ea typeface="Century Gothic" charset="0"/>
                <a:cs typeface="Segoe UI" panose="020B0502040204020203" pitchFamily="34" charset="0"/>
              </a:rPr>
              <a:t>UAV</a:t>
            </a:r>
          </a:p>
        </p:txBody>
      </p:sp>
      <p:sp>
        <p:nvSpPr>
          <p:cNvPr id="41" name="CaixaDeTexto 26">
            <a:extLst>
              <a:ext uri="{FF2B5EF4-FFF2-40B4-BE49-F238E27FC236}">
                <a16:creationId xmlns:a16="http://schemas.microsoft.com/office/drawing/2014/main" id="{C06296BD-63DF-7D4C-986E-09BCC5DEAB8F}"/>
              </a:ext>
            </a:extLst>
          </p:cNvPr>
          <p:cNvSpPr txBox="1"/>
          <p:nvPr/>
        </p:nvSpPr>
        <p:spPr>
          <a:xfrm>
            <a:off x="8444926" y="5676175"/>
            <a:ext cx="1911666" cy="433837"/>
          </a:xfrm>
          <a:prstGeom prst="rect">
            <a:avLst/>
          </a:prstGeom>
          <a:noFill/>
        </p:spPr>
        <p:txBody>
          <a:bodyPr wrap="square" lIns="0" rIns="0" rtlCol="0">
            <a:spAutoFit/>
          </a:bodyPr>
          <a:lstStyle/>
          <a:p>
            <a:pPr algn="ctr">
              <a:lnSpc>
                <a:spcPct val="110000"/>
              </a:lnSpc>
              <a:spcAft>
                <a:spcPts val="1000"/>
              </a:spcAft>
            </a:pPr>
            <a:r>
              <a:rPr lang="pt-BR" sz="1050" spc="300" dirty="0">
                <a:solidFill>
                  <a:srgbClr val="00B0F0"/>
                </a:solidFill>
                <a:latin typeface="Segoe UI" panose="020B0502040204020203" pitchFamily="34" charset="0"/>
                <a:ea typeface="Century Gothic" charset="0"/>
                <a:cs typeface="Segoe UI" panose="020B0502040204020203" pitchFamily="34" charset="0"/>
              </a:rPr>
              <a:t>Cliente Estilo</a:t>
            </a:r>
            <a:br>
              <a:rPr lang="pt-BR" sz="1050" spc="300" dirty="0">
                <a:solidFill>
                  <a:srgbClr val="00B0F0"/>
                </a:solidFill>
                <a:latin typeface="Segoe UI" panose="020B0502040204020203" pitchFamily="34" charset="0"/>
                <a:ea typeface="Century Gothic" charset="0"/>
                <a:cs typeface="Segoe UI" panose="020B0502040204020203" pitchFamily="34" charset="0"/>
              </a:rPr>
            </a:br>
            <a:r>
              <a:rPr lang="pt-BR" sz="1050" spc="300" dirty="0">
                <a:solidFill>
                  <a:srgbClr val="00B0F0"/>
                </a:solidFill>
                <a:latin typeface="Segoe UI" panose="020B0502040204020203" pitchFamily="34" charset="0"/>
                <a:ea typeface="Century Gothic" charset="0"/>
                <a:cs typeface="Segoe UI" panose="020B0502040204020203" pitchFamily="34" charset="0"/>
              </a:rPr>
              <a:t>URV</a:t>
            </a:r>
          </a:p>
        </p:txBody>
      </p:sp>
      <p:pic>
        <p:nvPicPr>
          <p:cNvPr id="42" name="Imagem 41">
            <a:extLst>
              <a:ext uri="{FF2B5EF4-FFF2-40B4-BE49-F238E27FC236}">
                <a16:creationId xmlns:a16="http://schemas.microsoft.com/office/drawing/2014/main" id="{FF693896-E146-9F43-81CE-D4BB6DE229E2}"/>
              </a:ext>
            </a:extLst>
          </p:cNvPr>
          <p:cNvPicPr>
            <a:picLocks noChangeAspect="1"/>
          </p:cNvPicPr>
          <p:nvPr/>
        </p:nvPicPr>
        <p:blipFill>
          <a:blip r:embed="rId5"/>
          <a:stretch>
            <a:fillRect/>
          </a:stretch>
        </p:blipFill>
        <p:spPr>
          <a:xfrm>
            <a:off x="9104572" y="5102463"/>
            <a:ext cx="592374" cy="411178"/>
          </a:xfrm>
          <a:prstGeom prst="rect">
            <a:avLst/>
          </a:prstGeom>
        </p:spPr>
      </p:pic>
      <p:pic>
        <p:nvPicPr>
          <p:cNvPr id="43" name="Imagem 42">
            <a:extLst>
              <a:ext uri="{FF2B5EF4-FFF2-40B4-BE49-F238E27FC236}">
                <a16:creationId xmlns:a16="http://schemas.microsoft.com/office/drawing/2014/main" id="{CB15B284-716C-6749-A684-04DA93F7D533}"/>
              </a:ext>
            </a:extLst>
          </p:cNvPr>
          <p:cNvPicPr>
            <a:picLocks noChangeAspect="1"/>
          </p:cNvPicPr>
          <p:nvPr/>
        </p:nvPicPr>
        <p:blipFill>
          <a:blip r:embed="rId5"/>
          <a:stretch>
            <a:fillRect/>
          </a:stretch>
        </p:blipFill>
        <p:spPr>
          <a:xfrm rot="10800000">
            <a:off x="9104572" y="1753922"/>
            <a:ext cx="592374" cy="411178"/>
          </a:xfrm>
          <a:prstGeom prst="rect">
            <a:avLst/>
          </a:prstGeom>
        </p:spPr>
      </p:pic>
      <p:pic>
        <p:nvPicPr>
          <p:cNvPr id="44" name="Imagem 43">
            <a:extLst>
              <a:ext uri="{FF2B5EF4-FFF2-40B4-BE49-F238E27FC236}">
                <a16:creationId xmlns:a16="http://schemas.microsoft.com/office/drawing/2014/main" id="{127BAAAB-56A1-5F4B-86E9-F4DA31721281}"/>
              </a:ext>
            </a:extLst>
          </p:cNvPr>
          <p:cNvPicPr>
            <a:picLocks noChangeAspect="1"/>
          </p:cNvPicPr>
          <p:nvPr/>
        </p:nvPicPr>
        <p:blipFill>
          <a:blip r:embed="rId6"/>
          <a:stretch>
            <a:fillRect/>
          </a:stretch>
        </p:blipFill>
        <p:spPr>
          <a:xfrm>
            <a:off x="5929576" y="3577827"/>
            <a:ext cx="448806" cy="467200"/>
          </a:xfrm>
          <a:prstGeom prst="rect">
            <a:avLst/>
          </a:prstGeom>
        </p:spPr>
      </p:pic>
    </p:spTree>
    <p:extLst>
      <p:ext uri="{BB962C8B-B14F-4D97-AF65-F5344CB8AC3E}">
        <p14:creationId xmlns:p14="http://schemas.microsoft.com/office/powerpoint/2010/main" val="28660162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ângulo 34">
            <a:extLst>
              <a:ext uri="{FF2B5EF4-FFF2-40B4-BE49-F238E27FC236}">
                <a16:creationId xmlns:a16="http://schemas.microsoft.com/office/drawing/2014/main" id="{8B6EF928-86D1-D04A-AD96-1A975358D8D0}"/>
              </a:ext>
            </a:extLst>
          </p:cNvPr>
          <p:cNvSpPr/>
          <p:nvPr/>
        </p:nvSpPr>
        <p:spPr>
          <a:xfrm>
            <a:off x="0" y="-11671"/>
            <a:ext cx="12204996" cy="6897980"/>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78" name="Tabela 77">
            <a:extLst>
              <a:ext uri="{FF2B5EF4-FFF2-40B4-BE49-F238E27FC236}">
                <a16:creationId xmlns:a16="http://schemas.microsoft.com/office/drawing/2014/main" id="{BE05E748-4D4C-4341-9FCB-B47848F729C6}"/>
              </a:ext>
            </a:extLst>
          </p:cNvPr>
          <p:cNvGraphicFramePr>
            <a:graphicFrameLocks noGrp="1"/>
          </p:cNvGraphicFramePr>
          <p:nvPr/>
        </p:nvGraphicFramePr>
        <p:xfrm>
          <a:off x="3580711" y="1179352"/>
          <a:ext cx="8164514" cy="4957200"/>
        </p:xfrm>
        <a:graphic>
          <a:graphicData uri="http://schemas.openxmlformats.org/drawingml/2006/table">
            <a:tbl>
              <a:tblPr>
                <a:tableStyleId>{5C22544A-7EE6-4342-B048-85BDC9FD1C3A}</a:tableStyleId>
              </a:tblPr>
              <a:tblGrid>
                <a:gridCol w="3146400">
                  <a:extLst>
                    <a:ext uri="{9D8B030D-6E8A-4147-A177-3AD203B41FA5}">
                      <a16:colId xmlns:a16="http://schemas.microsoft.com/office/drawing/2014/main" val="1144012337"/>
                    </a:ext>
                  </a:extLst>
                </a:gridCol>
                <a:gridCol w="792000">
                  <a:extLst>
                    <a:ext uri="{9D8B030D-6E8A-4147-A177-3AD203B41FA5}">
                      <a16:colId xmlns:a16="http://schemas.microsoft.com/office/drawing/2014/main" val="906093502"/>
                    </a:ext>
                  </a:extLst>
                </a:gridCol>
                <a:gridCol w="528000">
                  <a:extLst>
                    <a:ext uri="{9D8B030D-6E8A-4147-A177-3AD203B41FA5}">
                      <a16:colId xmlns:a16="http://schemas.microsoft.com/office/drawing/2014/main" val="818781996"/>
                    </a:ext>
                  </a:extLst>
                </a:gridCol>
                <a:gridCol w="264000">
                  <a:extLst>
                    <a:ext uri="{9D8B030D-6E8A-4147-A177-3AD203B41FA5}">
                      <a16:colId xmlns:a16="http://schemas.microsoft.com/office/drawing/2014/main" val="3315292383"/>
                    </a:ext>
                  </a:extLst>
                </a:gridCol>
                <a:gridCol w="264000">
                  <a:extLst>
                    <a:ext uri="{9D8B030D-6E8A-4147-A177-3AD203B41FA5}">
                      <a16:colId xmlns:a16="http://schemas.microsoft.com/office/drawing/2014/main" val="1355861534"/>
                    </a:ext>
                  </a:extLst>
                </a:gridCol>
                <a:gridCol w="528000">
                  <a:extLst>
                    <a:ext uri="{9D8B030D-6E8A-4147-A177-3AD203B41FA5}">
                      <a16:colId xmlns:a16="http://schemas.microsoft.com/office/drawing/2014/main" val="1842252410"/>
                    </a:ext>
                  </a:extLst>
                </a:gridCol>
                <a:gridCol w="61056">
                  <a:extLst>
                    <a:ext uri="{9D8B030D-6E8A-4147-A177-3AD203B41FA5}">
                      <a16:colId xmlns:a16="http://schemas.microsoft.com/office/drawing/2014/main" val="2252298951"/>
                    </a:ext>
                  </a:extLst>
                </a:gridCol>
                <a:gridCol w="1260001">
                  <a:extLst>
                    <a:ext uri="{9D8B030D-6E8A-4147-A177-3AD203B41FA5}">
                      <a16:colId xmlns:a16="http://schemas.microsoft.com/office/drawing/2014/main" val="4247123486"/>
                    </a:ext>
                  </a:extLst>
                </a:gridCol>
                <a:gridCol w="61056">
                  <a:extLst>
                    <a:ext uri="{9D8B030D-6E8A-4147-A177-3AD203B41FA5}">
                      <a16:colId xmlns:a16="http://schemas.microsoft.com/office/drawing/2014/main" val="2160823666"/>
                    </a:ext>
                  </a:extLst>
                </a:gridCol>
                <a:gridCol w="1260001">
                  <a:extLst>
                    <a:ext uri="{9D8B030D-6E8A-4147-A177-3AD203B41FA5}">
                      <a16:colId xmlns:a16="http://schemas.microsoft.com/office/drawing/2014/main" val="2195374997"/>
                    </a:ext>
                  </a:extLst>
                </a:gridCol>
              </a:tblGrid>
              <a:tr h="332350">
                <a:tc>
                  <a:txBody>
                    <a:bodyPr/>
                    <a:lstStyle/>
                    <a:p>
                      <a:pPr algn="l" rtl="0" fontAlgn="ctr"/>
                      <a:endParaRPr lang="pt-BR" sz="1200" b="0" i="0" u="none" strike="noStrike" dirty="0">
                        <a:solidFill>
                          <a:srgbClr val="000000"/>
                        </a:solidFill>
                        <a:effectLst/>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Distribuição por teor</a:t>
                      </a:r>
                    </a:p>
                  </a:txBody>
                  <a:tcPr marL="10478" marR="10478"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hMerge="1">
                  <a:txBody>
                    <a:bodyPr/>
                    <a:lstStyle/>
                    <a:p>
                      <a:endParaRPr lang="pt-BR"/>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Franklin Gothic Book" charset="0"/>
                        <a:ea typeface="Franklin Gothic Book" charset="0"/>
                        <a:cs typeface="Franklin Gothic Book"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hMerge="1">
                  <a:txBody>
                    <a:bodyPr/>
                    <a:lstStyle/>
                    <a:p>
                      <a:endParaRPr lang="pt-B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rgbClr val="000000"/>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1" u="none" strike="noStrike" kern="1200" dirty="0">
                          <a:solidFill>
                            <a:schemeClr val="bg1"/>
                          </a:solidFill>
                          <a:effectLst/>
                          <a:latin typeface="Segoe UI" panose="020B0502040204020203" pitchFamily="34" charset="0"/>
                          <a:ea typeface="Franklin Gothic Book" charset="0"/>
                          <a:cs typeface="Segoe UI" panose="020B0502040204020203" pitchFamily="34" charset="0"/>
                        </a:rPr>
                        <a:t>% Menções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326178633"/>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Facilidade/dificuldade de operações e processos nos canais digitais (</a:t>
                      </a:r>
                      <a:r>
                        <a:rPr lang="pt-BR" sz="1200" b="0" i="0" u="none" strike="noStrike" kern="1200" dirty="0" err="1">
                          <a:solidFill>
                            <a:srgbClr val="FFFFFF"/>
                          </a:solidFill>
                          <a:effectLst/>
                          <a:latin typeface="Segoe UI" panose="020B0502040204020203" pitchFamily="34" charset="0"/>
                          <a:ea typeface="+mn-ea"/>
                          <a:cs typeface="+mn-cs"/>
                        </a:rPr>
                        <a:t>app</a:t>
                      </a:r>
                      <a:r>
                        <a:rPr lang="pt-BR" sz="1200" b="0" i="0" u="none" strike="noStrike" kern="1200" dirty="0">
                          <a:solidFill>
                            <a:srgbClr val="FFFFFF"/>
                          </a:solidFill>
                          <a:effectLst/>
                          <a:latin typeface="Segoe UI" panose="020B0502040204020203" pitchFamily="34" charset="0"/>
                          <a:ea typeface="+mn-ea"/>
                          <a:cs typeface="+mn-cs"/>
                        </a:rPr>
                        <a:t> ou </a:t>
                      </a:r>
                      <a:r>
                        <a:rPr lang="pt-BR" sz="1200" b="0" i="0" u="none" strike="noStrike" kern="1200" dirty="0" err="1">
                          <a:solidFill>
                            <a:srgbClr val="FFFFFF"/>
                          </a:solidFill>
                          <a:effectLst/>
                          <a:latin typeface="Segoe UI" panose="020B0502040204020203" pitchFamily="34" charset="0"/>
                          <a:ea typeface="+mn-ea"/>
                          <a:cs typeface="+mn-cs"/>
                        </a:rPr>
                        <a:t>i.b</a:t>
                      </a:r>
                      <a:r>
                        <a:rPr lang="pt-BR" sz="1200" b="0" i="0" u="none" strike="noStrike" kern="1200" dirty="0">
                          <a:solidFill>
                            <a:srgbClr val="FFFFFF"/>
                          </a:solidFill>
                          <a:effectLst/>
                          <a:latin typeface="Segoe UI" panose="020B0502040204020203" pitchFamily="34" charset="0"/>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52,5%</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52,4%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52,9%</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3122502"/>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Funcionamento/Funcionalidades de caixas eletrônicos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18,9%</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19,3%</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17,2%</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8192158"/>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Disponibilidade de caixas eletrônicos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8,2%</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7,6%</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10,6%</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043060"/>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Qualidade da central de atendimento telefônico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5,2%</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5,4%</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4,7%</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1668177"/>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Dificuldade de instalação, atualização ou habilitação computadores e aparelhos (</a:t>
                      </a:r>
                      <a:r>
                        <a:rPr lang="pt-BR" sz="1200" b="0" i="0" u="none" strike="noStrike" kern="1200" dirty="0" err="1">
                          <a:solidFill>
                            <a:srgbClr val="FFFFFF"/>
                          </a:solidFill>
                          <a:effectLst/>
                          <a:latin typeface="Segoe UI" panose="020B0502040204020203" pitchFamily="34" charset="0"/>
                          <a:ea typeface="+mn-ea"/>
                          <a:cs typeface="+mn-cs"/>
                        </a:rPr>
                        <a:t>app</a:t>
                      </a:r>
                      <a:r>
                        <a:rPr lang="pt-BR" sz="1200" b="0" i="0" u="none" strike="noStrike" kern="1200" dirty="0">
                          <a:solidFill>
                            <a:srgbClr val="FFFFFF"/>
                          </a:solidFill>
                          <a:effectLst/>
                          <a:latin typeface="Segoe UI" panose="020B0502040204020203" pitchFamily="34" charset="0"/>
                          <a:ea typeface="+mn-ea"/>
                          <a:cs typeface="+mn-cs"/>
                        </a:rPr>
                        <a:t> ou </a:t>
                      </a:r>
                      <a:r>
                        <a:rPr lang="pt-BR" sz="1200" b="0" i="0" u="none" strike="noStrike" kern="1200" dirty="0" err="1">
                          <a:solidFill>
                            <a:srgbClr val="FFFFFF"/>
                          </a:solidFill>
                          <a:effectLst/>
                          <a:latin typeface="Segoe UI" panose="020B0502040204020203" pitchFamily="34" charset="0"/>
                          <a:ea typeface="+mn-ea"/>
                          <a:cs typeface="+mn-cs"/>
                        </a:rPr>
                        <a:t>i.b</a:t>
                      </a:r>
                      <a:r>
                        <a:rPr lang="pt-BR" sz="1200" b="0" i="0" u="none" strike="noStrike" kern="1200" dirty="0">
                          <a:solidFill>
                            <a:srgbClr val="FFFFFF"/>
                          </a:solidFill>
                          <a:effectLst/>
                          <a:latin typeface="Segoe UI" panose="020B0502040204020203" pitchFamily="34" charset="0"/>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4,6%</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3,2%</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1086675"/>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Canais digitais evitam/direcionam clientes para agência e/ou TAA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4,1%</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5,1%</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9347461"/>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Limites/processo de alteração de limites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4,0%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4,2%</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3,2%</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666661"/>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Dificuldades com senhas / bloqueio de senha (</a:t>
                      </a:r>
                      <a:r>
                        <a:rPr lang="pt-BR" sz="1200" b="0" i="0" u="none" strike="noStrike" kern="1200" dirty="0" err="1">
                          <a:solidFill>
                            <a:srgbClr val="FFFFFF"/>
                          </a:solidFill>
                          <a:effectLst/>
                          <a:latin typeface="Segoe UI" panose="020B0502040204020203" pitchFamily="34" charset="0"/>
                          <a:ea typeface="+mn-ea"/>
                          <a:cs typeface="+mn-cs"/>
                        </a:rPr>
                        <a:t>app</a:t>
                      </a:r>
                      <a:r>
                        <a:rPr lang="pt-BR" sz="1200" b="0" i="0" u="none" strike="noStrike" kern="1200" dirty="0">
                          <a:solidFill>
                            <a:srgbClr val="FFFFFF"/>
                          </a:solidFill>
                          <a:effectLst/>
                          <a:latin typeface="Segoe UI" panose="020B0502040204020203" pitchFamily="34" charset="0"/>
                          <a:ea typeface="+mn-ea"/>
                          <a:cs typeface="+mn-cs"/>
                        </a:rPr>
                        <a:t>, </a:t>
                      </a:r>
                      <a:r>
                        <a:rPr lang="pt-BR" sz="1200" b="0" i="0" u="none" strike="noStrike" kern="1200" dirty="0" err="1">
                          <a:solidFill>
                            <a:srgbClr val="FFFFFF"/>
                          </a:solidFill>
                          <a:effectLst/>
                          <a:latin typeface="Segoe UI" panose="020B0502040204020203" pitchFamily="34" charset="0"/>
                          <a:ea typeface="+mn-ea"/>
                          <a:cs typeface="+mn-cs"/>
                        </a:rPr>
                        <a:t>i.b</a:t>
                      </a:r>
                      <a:r>
                        <a:rPr lang="pt-BR" sz="1200" b="0" i="0" u="none" strike="noStrike" kern="1200" dirty="0">
                          <a:solidFill>
                            <a:srgbClr val="FFFFFF"/>
                          </a:solidFill>
                          <a:effectLst/>
                          <a:latin typeface="Segoe UI" panose="020B0502040204020203" pitchFamily="34" charset="0"/>
                          <a:ea typeface="+mn-ea"/>
                          <a:cs typeface="+mn-cs"/>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1,7%</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a:solidFill>
                            <a:srgbClr val="FFFFFF"/>
                          </a:solidFill>
                          <a:effectLst/>
                          <a:latin typeface="Segoe UI" panose="020B0502040204020203" pitchFamily="34" charset="0"/>
                          <a:ea typeface="+mn-ea"/>
                          <a:cs typeface="+mn-cs"/>
                        </a:rPr>
                        <a:t>1,8%</a:t>
                      </a:r>
                    </a:p>
                  </a:txBody>
                  <a:tcPr marL="9525" marR="9525" marT="9525"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1,6%</a:t>
                      </a:r>
                    </a:p>
                  </a:txBody>
                  <a:tcPr marL="9525" marR="9525" marT="9525" marB="0" anchor="ctr">
                    <a:lnL w="12700" cmpd="sng">
                      <a:noFill/>
                    </a:lnL>
                    <a:lnR w="12700" cap="flat" cmpd="sng" algn="ctr">
                      <a:no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212542"/>
                  </a:ext>
                </a:extLst>
              </a:tr>
              <a:tr h="432000">
                <a:tc>
                  <a:txBody>
                    <a:bodyPr/>
                    <a:lstStyle/>
                    <a:p>
                      <a:pPr marL="0" algn="l"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Uso dos canais digitais no exterior</a:t>
                      </a: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0,8%</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gridSpan="2">
                  <a:txBody>
                    <a:bodyPr/>
                    <a:lstStyle/>
                    <a:p>
                      <a:pPr algn="ctr" fontAlgn="b"/>
                      <a:endParaRPr lang="pt-BR" sz="12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a:txBody>
                    <a:bodyPr/>
                    <a:lstStyle/>
                    <a:p>
                      <a:pPr marL="0" algn="ctr" defTabSz="914400" rtl="0" eaLnBrk="1" fontAlgn="t" latinLnBrk="0" hangingPunct="1"/>
                      <a:endParaRPr lang="pt-B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0,6%</a:t>
                      </a:r>
                    </a:p>
                  </a:txBody>
                  <a:tcPr marL="9525" marR="9525" marT="9525" marB="0" anchor="ctr">
                    <a:lnL w="12700" cap="flat" cmpd="sng" algn="ctr">
                      <a:noFill/>
                      <a:prstDash val="dash"/>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200" b="0" i="0" u="none" strike="noStrike" kern="1200" dirty="0">
                        <a:solidFill>
                          <a:srgbClr val="FFFFFF"/>
                        </a:solidFill>
                        <a:effectLst/>
                        <a:latin typeface="Segoe UI" panose="020B0502040204020203" pitchFamily="34" charset="0"/>
                        <a:ea typeface="+mn-ea"/>
                        <a:cs typeface="+mn-cs"/>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0" u="none" strike="noStrike" kern="1200" dirty="0">
                          <a:solidFill>
                            <a:srgbClr val="FFFFFF"/>
                          </a:solidFill>
                          <a:effectLst/>
                          <a:latin typeface="Segoe UI" panose="020B0502040204020203" pitchFamily="34" charset="0"/>
                          <a:ea typeface="+mn-ea"/>
                          <a:cs typeface="+mn-cs"/>
                        </a:rPr>
                        <a:t>1,5%</a:t>
                      </a:r>
                    </a:p>
                  </a:txBody>
                  <a:tcPr marL="9525" marR="9525" marT="9525" marB="0" anchor="ctr">
                    <a:lnL w="12700" cmpd="sng">
                      <a:noFill/>
                    </a:lnL>
                    <a:lnR w="12700" cap="flat" cmpd="sng" algn="ctr">
                      <a:noFill/>
                      <a:prstDash val="dash"/>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732584"/>
                  </a:ext>
                </a:extLst>
              </a:tr>
              <a:tr h="265880">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Total:</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100%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72F576"/>
                          </a:solidFill>
                          <a:effectLst/>
                          <a:latin typeface="Segoe UI" panose="020B0502040204020203" pitchFamily="34" charset="0"/>
                          <a:ea typeface="+mn-ea"/>
                          <a:cs typeface="Segoe UI" panose="020B0502040204020203" pitchFamily="34" charset="0"/>
                        </a:rPr>
                        <a:t>37%</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fontAlgn="ctr" latinLnBrk="0" hangingPunct="1"/>
                      <a:r>
                        <a:rPr lang="pt-BR" sz="1100" b="0" i="1" u="none" strike="noStrike" kern="1200" dirty="0">
                          <a:solidFill>
                            <a:schemeClr val="tx2">
                              <a:lumMod val="40000"/>
                              <a:lumOff val="60000"/>
                            </a:schemeClr>
                          </a:solidFill>
                          <a:effectLst/>
                          <a:latin typeface="Segoe UI" panose="020B0502040204020203" pitchFamily="34" charset="0"/>
                          <a:ea typeface="+mn-ea"/>
                          <a:cs typeface="Segoe UI" panose="020B0502040204020203" pitchFamily="34" charset="0"/>
                        </a:rPr>
                        <a:t>0%</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rgbClr val="C00000"/>
                          </a:solidFill>
                          <a:effectLst/>
                          <a:latin typeface="Segoe UI" panose="020B0502040204020203" pitchFamily="34" charset="0"/>
                          <a:ea typeface="+mn-ea"/>
                          <a:cs typeface="Segoe UI" panose="020B0502040204020203" pitchFamily="34" charset="0"/>
                        </a:rPr>
                        <a:t>63%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dash"/>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ap="flat" cmpd="sng" algn="ctr">
                      <a:noFill/>
                      <a:prstDash val="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503266"/>
                  </a:ext>
                </a:extLst>
              </a:tr>
              <a:tr h="333816">
                <a:tc>
                  <a:txBody>
                    <a:bodyPr/>
                    <a:lstStyle/>
                    <a:p>
                      <a:pPr algn="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BASE - Percentual de comentários sobre o tema em cada segmento: </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100" b="0" i="1" u="none" strike="noStrike" kern="1200" dirty="0">
                          <a:solidFill>
                            <a:schemeClr val="bg1"/>
                          </a:solidFill>
                          <a:effectLst/>
                          <a:latin typeface="Segoe UI" panose="020B0502040204020203" pitchFamily="34" charset="0"/>
                          <a:ea typeface="+mn-ea"/>
                          <a:cs typeface="Segoe UI" panose="020B0502040204020203" pitchFamily="34" charset="0"/>
                        </a:rPr>
                        <a:t>21,3%</a:t>
                      </a: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marL="0" algn="ctr" defTabSz="914400" rtl="0" eaLnBrk="1" fontAlgn="ctr" latinLnBrk="0" hangingPunct="1"/>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pt-BR" sz="1100" b="0" i="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pt-BR"/>
                    </a:p>
                  </a:txBody>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21,4%</a:t>
                      </a:r>
                    </a:p>
                  </a:txBody>
                  <a:tcPr marL="9525" marR="9525" marT="9525" marB="0" anchor="ctr">
                    <a:lnL w="12700" cap="flat" cmpd="sng" algn="ctr">
                      <a:noFill/>
                      <a:prstDash val="dash"/>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endParaRPr lang="pt-BR" sz="1100" b="0" i="1"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1100" b="0" i="1" u="none" strike="noStrike" dirty="0">
                          <a:solidFill>
                            <a:schemeClr val="bg1"/>
                          </a:solidFill>
                          <a:effectLst/>
                          <a:latin typeface="Segoe UI" panose="020B0502040204020203" pitchFamily="34" charset="0"/>
                          <a:cs typeface="Segoe UI" panose="020B0502040204020203" pitchFamily="34" charset="0"/>
                        </a:rPr>
                        <a:t>20,9%</a:t>
                      </a:r>
                    </a:p>
                  </a:txBody>
                  <a:tcPr marL="9525" marR="9525" marT="9525" marB="0" anchor="ctr">
                    <a:lnL w="12700" cmpd="sng">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2685669"/>
                  </a:ext>
                </a:extLst>
              </a:tr>
            </a:tbl>
          </a:graphicData>
        </a:graphic>
      </p:graphicFrame>
      <p:sp>
        <p:nvSpPr>
          <p:cNvPr id="40" name="Retângulo 39">
            <a:extLst>
              <a:ext uri="{FF2B5EF4-FFF2-40B4-BE49-F238E27FC236}">
                <a16:creationId xmlns:a16="http://schemas.microsoft.com/office/drawing/2014/main" id="{0281B55D-9DA3-2341-A2C1-992FB9683526}"/>
              </a:ext>
            </a:extLst>
          </p:cNvPr>
          <p:cNvSpPr/>
          <p:nvPr/>
        </p:nvSpPr>
        <p:spPr>
          <a:xfrm>
            <a:off x="3501776" y="726086"/>
            <a:ext cx="2139198" cy="2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CATEGORIAS RELACIONADAS:</a:t>
            </a:r>
          </a:p>
        </p:txBody>
      </p:sp>
      <p:sp>
        <p:nvSpPr>
          <p:cNvPr id="11" name="Espaço Reservado para Número de Slide 10">
            <a:extLst>
              <a:ext uri="{FF2B5EF4-FFF2-40B4-BE49-F238E27FC236}">
                <a16:creationId xmlns:a16="http://schemas.microsoft.com/office/drawing/2014/main" id="{4ADBB329-DCFC-E440-92E4-A68EF0EAFA54}"/>
              </a:ext>
            </a:extLst>
          </p:cNvPr>
          <p:cNvSpPr>
            <a:spLocks noGrp="1"/>
          </p:cNvSpPr>
          <p:nvPr>
            <p:ph type="sldNum" sz="quarter" idx="12"/>
          </p:nvPr>
        </p:nvSpPr>
        <p:spPr/>
        <p:txBody>
          <a:bodyPr/>
          <a:lstStyle/>
          <a:p>
            <a:fld id="{43ABC42C-2EE6-A647-BECA-2B7F4F43FDA2}" type="slidenum">
              <a:rPr lang="pt-BR" smtClean="0"/>
              <a:pPr/>
              <a:t>96</a:t>
            </a:fld>
            <a:endParaRPr lang="pt-BR" dirty="0"/>
          </a:p>
        </p:txBody>
      </p:sp>
      <p:sp>
        <p:nvSpPr>
          <p:cNvPr id="2" name="Título 1">
            <a:extLst>
              <a:ext uri="{FF2B5EF4-FFF2-40B4-BE49-F238E27FC236}">
                <a16:creationId xmlns:a16="http://schemas.microsoft.com/office/drawing/2014/main" id="{95463D71-DB6F-B34A-A96F-61E0DB5100BE}"/>
              </a:ext>
            </a:extLst>
          </p:cNvPr>
          <p:cNvSpPr>
            <a:spLocks noGrp="1"/>
          </p:cNvSpPr>
          <p:nvPr>
            <p:ph type="title"/>
          </p:nvPr>
        </p:nvSpPr>
        <p:spPr>
          <a:xfrm>
            <a:off x="452293" y="353769"/>
            <a:ext cx="2990443" cy="757130"/>
          </a:xfrm>
        </p:spPr>
        <p:txBody>
          <a:bodyPr/>
          <a:lstStyle/>
          <a:p>
            <a:r>
              <a:rPr lang="pt-BR" dirty="0">
                <a:solidFill>
                  <a:schemeClr val="bg1"/>
                </a:solidFill>
              </a:rPr>
              <a:t>COMENTÁRIOS ESPONTÂNEOS</a:t>
            </a:r>
          </a:p>
        </p:txBody>
      </p:sp>
      <p:sp>
        <p:nvSpPr>
          <p:cNvPr id="10" name="Espaço Reservado para Conteúdo 9">
            <a:extLst>
              <a:ext uri="{FF2B5EF4-FFF2-40B4-BE49-F238E27FC236}">
                <a16:creationId xmlns:a16="http://schemas.microsoft.com/office/drawing/2014/main" id="{668E5000-80BC-4C41-810D-15EE0DD19775}"/>
              </a:ext>
            </a:extLst>
          </p:cNvPr>
          <p:cNvSpPr>
            <a:spLocks noGrp="1"/>
          </p:cNvSpPr>
          <p:nvPr>
            <p:ph type="body" sz="quarter" idx="13"/>
          </p:nvPr>
        </p:nvSpPr>
        <p:spPr>
          <a:xfrm>
            <a:off x="452294" y="1166517"/>
            <a:ext cx="2813419" cy="381771"/>
          </a:xfrm>
        </p:spPr>
        <p:txBody>
          <a:bodyPr/>
          <a:lstStyle/>
          <a:p>
            <a:pPr marL="0" indent="0">
              <a:buNone/>
            </a:pPr>
            <a:r>
              <a:rPr lang="pt-BR" dirty="0">
                <a:solidFill>
                  <a:schemeClr val="bg1"/>
                </a:solidFill>
              </a:rPr>
              <a:t>Conveniência e canais</a:t>
            </a:r>
          </a:p>
        </p:txBody>
      </p:sp>
      <p:sp>
        <p:nvSpPr>
          <p:cNvPr id="36" name="Espaço Reservado para Texto 3">
            <a:extLst>
              <a:ext uri="{FF2B5EF4-FFF2-40B4-BE49-F238E27FC236}">
                <a16:creationId xmlns:a16="http://schemas.microsoft.com/office/drawing/2014/main" id="{8BD9CD7C-E30F-8142-8299-B9E698C864E7}"/>
              </a:ext>
            </a:extLst>
          </p:cNvPr>
          <p:cNvSpPr>
            <a:spLocks noGrp="1"/>
          </p:cNvSpPr>
          <p:nvPr>
            <p:ph type="body" sz="quarter" idx="14"/>
          </p:nvPr>
        </p:nvSpPr>
        <p:spPr>
          <a:xfrm>
            <a:off x="458787" y="1652532"/>
            <a:ext cx="2806925" cy="4070730"/>
          </a:xfrm>
        </p:spPr>
        <p:txBody>
          <a:bodyPr/>
          <a:lstStyle/>
          <a:p>
            <a:pPr>
              <a:spcBef>
                <a:spcPts val="800"/>
              </a:spcBef>
            </a:pPr>
            <a:r>
              <a:rPr lang="pt-BR" dirty="0">
                <a:solidFill>
                  <a:schemeClr val="bg1"/>
                </a:solidFill>
              </a:rPr>
              <a:t>Entre os 64% de comentários da pesquisa, 21% são relacionados a conveniência e canais do Banco, que detém a maior concentração de observações positivas – 37%.</a:t>
            </a:r>
          </a:p>
          <a:p>
            <a:pPr>
              <a:spcBef>
                <a:spcPts val="800"/>
              </a:spcBef>
            </a:pPr>
            <a:r>
              <a:rPr lang="pt-BR" dirty="0">
                <a:solidFill>
                  <a:schemeClr val="bg1"/>
                </a:solidFill>
              </a:rPr>
              <a:t>Cerca de metade dos comentários sobre APP ou I.B. são positivos, ressaltando a facilidade das operações e processos feitos pelos canais digitais.</a:t>
            </a:r>
          </a:p>
          <a:p>
            <a:pPr>
              <a:spcBef>
                <a:spcPts val="800"/>
              </a:spcBef>
            </a:pPr>
            <a:r>
              <a:rPr lang="pt-BR" dirty="0">
                <a:solidFill>
                  <a:schemeClr val="bg1"/>
                </a:solidFill>
              </a:rPr>
              <a:t>Funcionamento/funcionalidades de caixas eletrônicos são o segundo tema mais citado espontaneamente, com predomínio de reclamações (teor negativo).</a:t>
            </a:r>
          </a:p>
        </p:txBody>
      </p:sp>
      <p:sp>
        <p:nvSpPr>
          <p:cNvPr id="20" name="Retângulo 19">
            <a:extLst>
              <a:ext uri="{FF2B5EF4-FFF2-40B4-BE49-F238E27FC236}">
                <a16:creationId xmlns:a16="http://schemas.microsoft.com/office/drawing/2014/main" id="{5A9CF287-1DC1-2943-AA62-C9A589D078DC}"/>
              </a:ext>
            </a:extLst>
          </p:cNvPr>
          <p:cNvSpPr/>
          <p:nvPr/>
        </p:nvSpPr>
        <p:spPr>
          <a:xfrm>
            <a:off x="7248277" y="787782"/>
            <a:ext cx="1361511"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MARÇO 2020</a:t>
            </a:r>
          </a:p>
        </p:txBody>
      </p:sp>
      <p:sp>
        <p:nvSpPr>
          <p:cNvPr id="21" name="Retângulo 20">
            <a:extLst>
              <a:ext uri="{FF2B5EF4-FFF2-40B4-BE49-F238E27FC236}">
                <a16:creationId xmlns:a16="http://schemas.microsoft.com/office/drawing/2014/main" id="{B6B5325E-D8B0-3945-90E6-D78FEAED1159}"/>
              </a:ext>
            </a:extLst>
          </p:cNvPr>
          <p:cNvSpPr/>
          <p:nvPr/>
        </p:nvSpPr>
        <p:spPr>
          <a:xfrm>
            <a:off x="9526986" y="799866"/>
            <a:ext cx="543416" cy="25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UAV</a:t>
            </a:r>
          </a:p>
        </p:txBody>
      </p:sp>
      <p:sp>
        <p:nvSpPr>
          <p:cNvPr id="22" name="Retângulo 21">
            <a:extLst>
              <a:ext uri="{FF2B5EF4-FFF2-40B4-BE49-F238E27FC236}">
                <a16:creationId xmlns:a16="http://schemas.microsoft.com/office/drawing/2014/main" id="{68D4B00E-8578-8544-B0C1-F2FC759B4046}"/>
              </a:ext>
            </a:extLst>
          </p:cNvPr>
          <p:cNvSpPr/>
          <p:nvPr/>
        </p:nvSpPr>
        <p:spPr>
          <a:xfrm>
            <a:off x="10818941" y="787781"/>
            <a:ext cx="543417" cy="333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URV</a:t>
            </a:r>
          </a:p>
        </p:txBody>
      </p:sp>
      <p:cxnSp>
        <p:nvCxnSpPr>
          <p:cNvPr id="15" name="Conector Reto 14">
            <a:extLst>
              <a:ext uri="{FF2B5EF4-FFF2-40B4-BE49-F238E27FC236}">
                <a16:creationId xmlns:a16="http://schemas.microsoft.com/office/drawing/2014/main" id="{52FB0245-5E9C-5742-9B0A-7EEA3B0F71C3}"/>
              </a:ext>
            </a:extLst>
          </p:cNvPr>
          <p:cNvCxnSpPr>
            <a:cxnSpLocks/>
          </p:cNvCxnSpPr>
          <p:nvPr/>
        </p:nvCxnSpPr>
        <p:spPr>
          <a:xfrm>
            <a:off x="3580711" y="1151214"/>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57B89379-0AC6-D749-83E6-164036121EE3}"/>
              </a:ext>
            </a:extLst>
          </p:cNvPr>
          <p:cNvSpPr/>
          <p:nvPr/>
        </p:nvSpPr>
        <p:spPr>
          <a:xfrm>
            <a:off x="9168115" y="1120691"/>
            <a:ext cx="1258585"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234" name="Retângulo 233">
            <a:extLst>
              <a:ext uri="{FF2B5EF4-FFF2-40B4-BE49-F238E27FC236}">
                <a16:creationId xmlns:a16="http://schemas.microsoft.com/office/drawing/2014/main" id="{0FEF63FB-C79F-3F4E-8B2D-0207F6720ED2}"/>
              </a:ext>
            </a:extLst>
          </p:cNvPr>
          <p:cNvSpPr/>
          <p:nvPr/>
        </p:nvSpPr>
        <p:spPr>
          <a:xfrm>
            <a:off x="10485740" y="1120691"/>
            <a:ext cx="125858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grpSp>
        <p:nvGrpSpPr>
          <p:cNvPr id="5" name="Agrupar 4">
            <a:extLst>
              <a:ext uri="{FF2B5EF4-FFF2-40B4-BE49-F238E27FC236}">
                <a16:creationId xmlns:a16="http://schemas.microsoft.com/office/drawing/2014/main" id="{9FEBC662-E524-A14B-977D-E99A7AD55E45}"/>
              </a:ext>
            </a:extLst>
          </p:cNvPr>
          <p:cNvGrpSpPr/>
          <p:nvPr/>
        </p:nvGrpSpPr>
        <p:grpSpPr>
          <a:xfrm>
            <a:off x="6697556" y="451239"/>
            <a:ext cx="5046769" cy="266400"/>
            <a:chOff x="4043256" y="1264039"/>
            <a:chExt cx="5046769" cy="266400"/>
          </a:xfrm>
        </p:grpSpPr>
        <p:sp>
          <p:nvSpPr>
            <p:cNvPr id="23" name="Retângulo 22">
              <a:extLst>
                <a:ext uri="{FF2B5EF4-FFF2-40B4-BE49-F238E27FC236}">
                  <a16:creationId xmlns:a16="http://schemas.microsoft.com/office/drawing/2014/main" id="{EE1F853A-8FF9-7845-BF87-33DC45D01803}"/>
                </a:ext>
              </a:extLst>
            </p:cNvPr>
            <p:cNvSpPr/>
            <p:nvPr/>
          </p:nvSpPr>
          <p:spPr>
            <a:xfrm>
              <a:off x="5947989" y="1264039"/>
              <a:ext cx="1194916" cy="26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000"/>
                </a:spcAft>
              </a:pPr>
              <a:r>
                <a:rPr lang="pt-BR" sz="1200" dirty="0">
                  <a:solidFill>
                    <a:schemeClr val="bg1"/>
                  </a:solidFill>
                  <a:latin typeface="Segoe UI" panose="020B0502040204020203" pitchFamily="34" charset="0"/>
                  <a:cs typeface="Segoe UI" panose="020B0502040204020203" pitchFamily="34" charset="0"/>
                </a:rPr>
                <a:t>MEDIA MÓVEL</a:t>
              </a:r>
            </a:p>
          </p:txBody>
        </p:sp>
        <p:cxnSp>
          <p:nvCxnSpPr>
            <p:cNvPr id="19" name="Conector Reto 18">
              <a:extLst>
                <a:ext uri="{FF2B5EF4-FFF2-40B4-BE49-F238E27FC236}">
                  <a16:creationId xmlns:a16="http://schemas.microsoft.com/office/drawing/2014/main" id="{734DF69C-9192-4643-8224-1C933652CA4D}"/>
                </a:ext>
              </a:extLst>
            </p:cNvPr>
            <p:cNvCxnSpPr>
              <a:cxnSpLocks/>
            </p:cNvCxnSpPr>
            <p:nvPr/>
          </p:nvCxnSpPr>
          <p:spPr>
            <a:xfrm flipH="1">
              <a:off x="4043256" y="1411713"/>
              <a:ext cx="1904734"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cxnSp>
          <p:nvCxnSpPr>
            <p:cNvPr id="236" name="Conector Reto 235">
              <a:extLst>
                <a:ext uri="{FF2B5EF4-FFF2-40B4-BE49-F238E27FC236}">
                  <a16:creationId xmlns:a16="http://schemas.microsoft.com/office/drawing/2014/main" id="{666C1268-6033-4449-9056-17EE0885A5BB}"/>
                </a:ext>
              </a:extLst>
            </p:cNvPr>
            <p:cNvCxnSpPr>
              <a:cxnSpLocks/>
            </p:cNvCxnSpPr>
            <p:nvPr/>
          </p:nvCxnSpPr>
          <p:spPr>
            <a:xfrm flipH="1">
              <a:off x="7134032" y="1411713"/>
              <a:ext cx="1955993" cy="0"/>
            </a:xfrm>
            <a:prstGeom prst="line">
              <a:avLst/>
            </a:prstGeom>
            <a:ln>
              <a:solidFill>
                <a:schemeClr val="bg1">
                  <a:alpha val="28000"/>
                </a:schemeClr>
              </a:solidFill>
            </a:ln>
          </p:spPr>
          <p:style>
            <a:lnRef idx="1">
              <a:schemeClr val="accent1"/>
            </a:lnRef>
            <a:fillRef idx="0">
              <a:schemeClr val="accent1"/>
            </a:fillRef>
            <a:effectRef idx="0">
              <a:schemeClr val="accent1"/>
            </a:effectRef>
            <a:fontRef idx="minor">
              <a:schemeClr val="tx1"/>
            </a:fontRef>
          </p:style>
        </p:cxnSp>
      </p:grpSp>
      <p:grpSp>
        <p:nvGrpSpPr>
          <p:cNvPr id="4" name="Agrupar 3">
            <a:extLst>
              <a:ext uri="{FF2B5EF4-FFF2-40B4-BE49-F238E27FC236}">
                <a16:creationId xmlns:a16="http://schemas.microsoft.com/office/drawing/2014/main" id="{41D6C75E-C08F-1D4E-82F2-07637C4E9C8A}"/>
              </a:ext>
            </a:extLst>
          </p:cNvPr>
          <p:cNvGrpSpPr/>
          <p:nvPr/>
        </p:nvGrpSpPr>
        <p:grpSpPr>
          <a:xfrm>
            <a:off x="6430088" y="6117940"/>
            <a:ext cx="2785549" cy="517643"/>
            <a:chOff x="6418937" y="6129091"/>
            <a:chExt cx="2785549" cy="517643"/>
          </a:xfrm>
        </p:grpSpPr>
        <p:sp>
          <p:nvSpPr>
            <p:cNvPr id="37" name="Retângulo 36">
              <a:extLst>
                <a:ext uri="{FF2B5EF4-FFF2-40B4-BE49-F238E27FC236}">
                  <a16:creationId xmlns:a16="http://schemas.microsoft.com/office/drawing/2014/main" id="{8DEB0969-9EF5-874E-852E-EB6CF93A8518}"/>
                </a:ext>
              </a:extLst>
            </p:cNvPr>
            <p:cNvSpPr/>
            <p:nvPr/>
          </p:nvSpPr>
          <p:spPr>
            <a:xfrm>
              <a:off x="7453167" y="6248672"/>
              <a:ext cx="480145" cy="99813"/>
            </a:xfrm>
            <a:prstGeom prst="rect">
              <a:avLst/>
            </a:prstGeom>
            <a:solidFill>
              <a:srgbClr val="72F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Segoe UI" panose="020B0502040204020203" pitchFamily="34" charset="0"/>
                <a:cs typeface="Segoe UI" panose="020B0502040204020203" pitchFamily="34" charset="0"/>
              </a:endParaRPr>
            </a:p>
          </p:txBody>
        </p:sp>
        <p:sp>
          <p:nvSpPr>
            <p:cNvPr id="39" name="Text Placeholder 33">
              <a:extLst>
                <a:ext uri="{FF2B5EF4-FFF2-40B4-BE49-F238E27FC236}">
                  <a16:creationId xmlns:a16="http://schemas.microsoft.com/office/drawing/2014/main" id="{19684EAB-10E2-484E-B43D-2EAA7043CCEA}"/>
                </a:ext>
              </a:extLst>
            </p:cNvPr>
            <p:cNvSpPr txBox="1">
              <a:spLocks/>
            </p:cNvSpPr>
            <p:nvPr/>
          </p:nvSpPr>
          <p:spPr>
            <a:xfrm>
              <a:off x="7438522"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Positivo</a:t>
              </a:r>
            </a:p>
          </p:txBody>
        </p:sp>
        <p:sp>
          <p:nvSpPr>
            <p:cNvPr id="41" name="Retângulo 40">
              <a:extLst>
                <a:ext uri="{FF2B5EF4-FFF2-40B4-BE49-F238E27FC236}">
                  <a16:creationId xmlns:a16="http://schemas.microsoft.com/office/drawing/2014/main" id="{E4962173-79BE-E44A-AFB0-6DA7ED04E553}"/>
                </a:ext>
              </a:extLst>
            </p:cNvPr>
            <p:cNvSpPr/>
            <p:nvPr/>
          </p:nvSpPr>
          <p:spPr>
            <a:xfrm>
              <a:off x="8032701" y="6248672"/>
              <a:ext cx="480145" cy="998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2" name="Text Placeholder 33">
              <a:extLst>
                <a:ext uri="{FF2B5EF4-FFF2-40B4-BE49-F238E27FC236}">
                  <a16:creationId xmlns:a16="http://schemas.microsoft.com/office/drawing/2014/main" id="{77102A81-9CFB-8442-8014-0893A8BC55E9}"/>
                </a:ext>
              </a:extLst>
            </p:cNvPr>
            <p:cNvSpPr txBox="1">
              <a:spLocks/>
            </p:cNvSpPr>
            <p:nvPr/>
          </p:nvSpPr>
          <p:spPr>
            <a:xfrm>
              <a:off x="8053348" y="6393505"/>
              <a:ext cx="487132" cy="248636"/>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Neutro</a:t>
              </a:r>
            </a:p>
          </p:txBody>
        </p:sp>
        <p:sp>
          <p:nvSpPr>
            <p:cNvPr id="43" name="Retângulo 42">
              <a:extLst>
                <a:ext uri="{FF2B5EF4-FFF2-40B4-BE49-F238E27FC236}">
                  <a16:creationId xmlns:a16="http://schemas.microsoft.com/office/drawing/2014/main" id="{601F5216-8521-834B-B6E4-B7B035B12961}"/>
                </a:ext>
              </a:extLst>
            </p:cNvPr>
            <p:cNvSpPr/>
            <p:nvPr/>
          </p:nvSpPr>
          <p:spPr>
            <a:xfrm>
              <a:off x="8602289" y="6248672"/>
              <a:ext cx="480145" cy="99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lumMod val="85000"/>
                  </a:schemeClr>
                </a:solidFill>
                <a:latin typeface="Segoe UI" panose="020B0502040204020203" pitchFamily="34" charset="0"/>
                <a:cs typeface="Segoe UI" panose="020B0502040204020203" pitchFamily="34" charset="0"/>
              </a:endParaRPr>
            </a:p>
          </p:txBody>
        </p:sp>
        <p:sp>
          <p:nvSpPr>
            <p:cNvPr id="44" name="Text Placeholder 33">
              <a:extLst>
                <a:ext uri="{FF2B5EF4-FFF2-40B4-BE49-F238E27FC236}">
                  <a16:creationId xmlns:a16="http://schemas.microsoft.com/office/drawing/2014/main" id="{48F9C98A-E6C3-2A42-B518-FE25A6ADD90B}"/>
                </a:ext>
              </a:extLst>
            </p:cNvPr>
            <p:cNvSpPr txBox="1">
              <a:spLocks/>
            </p:cNvSpPr>
            <p:nvPr/>
          </p:nvSpPr>
          <p:spPr>
            <a:xfrm>
              <a:off x="8564141" y="6388912"/>
              <a:ext cx="640345" cy="257822"/>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Font typeface="Arial" panose="020B0604020202020204" pitchFamily="34" charset="0"/>
                <a:buNone/>
              </a:pPr>
              <a:r>
                <a:rPr lang="pt-BR" sz="1100" i="1" dirty="0">
                  <a:solidFill>
                    <a:schemeClr val="bg1"/>
                  </a:solidFill>
                  <a:latin typeface="Segoe UI" panose="020B0502040204020203" pitchFamily="34" charset="0"/>
                  <a:ea typeface="Franklin Gothic Book" charset="0"/>
                  <a:cs typeface="Segoe UI" panose="020B0502040204020203" pitchFamily="34" charset="0"/>
                  <a:sym typeface="Helvetica Neue Light" charset="0"/>
                </a:rPr>
                <a:t>Negativo</a:t>
              </a:r>
            </a:p>
          </p:txBody>
        </p:sp>
        <p:grpSp>
          <p:nvGrpSpPr>
            <p:cNvPr id="3" name="Agrupar 2">
              <a:extLst>
                <a:ext uri="{FF2B5EF4-FFF2-40B4-BE49-F238E27FC236}">
                  <a16:creationId xmlns:a16="http://schemas.microsoft.com/office/drawing/2014/main" id="{070D5CFF-918B-0244-9D5B-21EE40C4DE5F}"/>
                </a:ext>
              </a:extLst>
            </p:cNvPr>
            <p:cNvGrpSpPr/>
            <p:nvPr/>
          </p:nvGrpSpPr>
          <p:grpSpPr>
            <a:xfrm>
              <a:off x="6418937" y="6129091"/>
              <a:ext cx="950178" cy="316610"/>
              <a:chOff x="6017495" y="6129091"/>
              <a:chExt cx="950178" cy="316610"/>
            </a:xfrm>
          </p:grpSpPr>
          <p:sp>
            <p:nvSpPr>
              <p:cNvPr id="235" name="Retângulo 234">
                <a:extLst>
                  <a:ext uri="{FF2B5EF4-FFF2-40B4-BE49-F238E27FC236}">
                    <a16:creationId xmlns:a16="http://schemas.microsoft.com/office/drawing/2014/main" id="{A1959D7B-E683-DD4F-9BB6-0852BE168964}"/>
                  </a:ext>
                </a:extLst>
              </p:cNvPr>
              <p:cNvSpPr/>
              <p:nvPr/>
            </p:nvSpPr>
            <p:spPr>
              <a:xfrm>
                <a:off x="6327328" y="6129091"/>
                <a:ext cx="640345" cy="31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Aft>
                    <a:spcPts val="1000"/>
                  </a:spcAft>
                </a:pPr>
                <a:r>
                  <a:rPr lang="pt-BR" sz="1200" spc="40" dirty="0">
                    <a:solidFill>
                      <a:schemeClr val="bg1"/>
                    </a:solidFill>
                    <a:latin typeface="Segoe UI" panose="020B0502040204020203" pitchFamily="34" charset="0"/>
                    <a:cs typeface="Segoe UI" panose="020B0502040204020203" pitchFamily="34" charset="0"/>
                  </a:rPr>
                  <a:t>TEOR:</a:t>
                </a:r>
              </a:p>
            </p:txBody>
          </p:sp>
          <p:cxnSp>
            <p:nvCxnSpPr>
              <p:cNvPr id="238" name="Conector Reto 237">
                <a:extLst>
                  <a:ext uri="{FF2B5EF4-FFF2-40B4-BE49-F238E27FC236}">
                    <a16:creationId xmlns:a16="http://schemas.microsoft.com/office/drawing/2014/main" id="{B07936A7-C11F-C843-A5AB-118E2F18D345}"/>
                  </a:ext>
                </a:extLst>
              </p:cNvPr>
              <p:cNvCxnSpPr>
                <a:cxnSpLocks/>
              </p:cNvCxnSpPr>
              <p:nvPr/>
            </p:nvCxnSpPr>
            <p:spPr>
              <a:xfrm>
                <a:off x="6017495" y="6445701"/>
                <a:ext cx="775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Agrupar 47">
            <a:extLst>
              <a:ext uri="{FF2B5EF4-FFF2-40B4-BE49-F238E27FC236}">
                <a16:creationId xmlns:a16="http://schemas.microsoft.com/office/drawing/2014/main" id="{BBCBFF1B-653D-2B47-9352-705CB4A2124D}"/>
              </a:ext>
            </a:extLst>
          </p:cNvPr>
          <p:cNvGrpSpPr/>
          <p:nvPr/>
        </p:nvGrpSpPr>
        <p:grpSpPr>
          <a:xfrm>
            <a:off x="9618729" y="6231930"/>
            <a:ext cx="2350717" cy="340003"/>
            <a:chOff x="8487128" y="6110177"/>
            <a:chExt cx="3312093" cy="479054"/>
          </a:xfrm>
        </p:grpSpPr>
        <p:pic>
          <p:nvPicPr>
            <p:cNvPr id="49" name="Imagem 48">
              <a:extLst>
                <a:ext uri="{FF2B5EF4-FFF2-40B4-BE49-F238E27FC236}">
                  <a16:creationId xmlns:a16="http://schemas.microsoft.com/office/drawing/2014/main" id="{44060A2A-5FAF-8B47-A8B1-1983276A5E5C}"/>
                </a:ext>
              </a:extLst>
            </p:cNvPr>
            <p:cNvPicPr>
              <a:picLocks noChangeAspect="1"/>
            </p:cNvPicPr>
            <p:nvPr/>
          </p:nvPicPr>
          <p:blipFill rotWithShape="1">
            <a:blip r:embed="rId2">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50" name="Imagem 49">
              <a:extLst>
                <a:ext uri="{FF2B5EF4-FFF2-40B4-BE49-F238E27FC236}">
                  <a16:creationId xmlns:a16="http://schemas.microsoft.com/office/drawing/2014/main" id="{C1A15D4D-9DD6-A548-B960-C6B9C5C825F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51" name="Espaço Reservado para Texto 3">
            <a:extLst>
              <a:ext uri="{FF2B5EF4-FFF2-40B4-BE49-F238E27FC236}">
                <a16:creationId xmlns:a16="http://schemas.microsoft.com/office/drawing/2014/main" id="{07EC0ADA-3995-C64F-ABE5-CB2EEBBBD7C6}"/>
              </a:ext>
            </a:extLst>
          </p:cNvPr>
          <p:cNvSpPr txBox="1">
            <a:spLocks/>
          </p:cNvSpPr>
          <p:nvPr/>
        </p:nvSpPr>
        <p:spPr>
          <a:xfrm>
            <a:off x="11111750" y="113555"/>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4" name="Gráfico 33">
            <a:extLst>
              <a:ext uri="{FF2B5EF4-FFF2-40B4-BE49-F238E27FC236}">
                <a16:creationId xmlns:a16="http://schemas.microsoft.com/office/drawing/2014/main" id="{A6D0DF9E-DB86-674B-A785-26B577A04891}"/>
              </a:ext>
            </a:extLst>
          </p:cNvPr>
          <p:cNvGraphicFramePr>
            <a:graphicFrameLocks/>
          </p:cNvGraphicFramePr>
          <p:nvPr/>
        </p:nvGraphicFramePr>
        <p:xfrm>
          <a:off x="7422870" y="1447740"/>
          <a:ext cx="1875600" cy="40742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98092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descr="Homem de terno e gravata sorrindo&#10;&#10;Descrição gerada automaticamente">
            <a:extLst>
              <a:ext uri="{FF2B5EF4-FFF2-40B4-BE49-F238E27FC236}">
                <a16:creationId xmlns:a16="http://schemas.microsoft.com/office/drawing/2014/main" id="{19C5BA4A-9FDC-0C4A-943A-6259236EE1AD}"/>
              </a:ext>
            </a:extLst>
          </p:cNvPr>
          <p:cNvPicPr>
            <a:picLocks noChangeAspect="1"/>
          </p:cNvPicPr>
          <p:nvPr/>
        </p:nvPicPr>
        <p:blipFill>
          <a:blip r:embed="rId2"/>
          <a:stretch>
            <a:fillRect/>
          </a:stretch>
        </p:blipFill>
        <p:spPr>
          <a:xfrm>
            <a:off x="1384523" y="-2100"/>
            <a:ext cx="6464078" cy="6860099"/>
          </a:xfrm>
          <a:prstGeom prst="rect">
            <a:avLst/>
          </a:prstGeom>
        </p:spPr>
      </p:pic>
      <p:sp>
        <p:nvSpPr>
          <p:cNvPr id="76" name="Retângulo 75">
            <a:extLst>
              <a:ext uri="{FF2B5EF4-FFF2-40B4-BE49-F238E27FC236}">
                <a16:creationId xmlns:a16="http://schemas.microsoft.com/office/drawing/2014/main" id="{B580987C-50E9-AD44-9FC7-BCC8BB2618D7}"/>
              </a:ext>
            </a:extLst>
          </p:cNvPr>
          <p:cNvSpPr/>
          <p:nvPr/>
        </p:nvSpPr>
        <p:spPr>
          <a:xfrm>
            <a:off x="0" y="0"/>
            <a:ext cx="1417764"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3">
            <a:extLst>
              <a:ext uri="{FF2B5EF4-FFF2-40B4-BE49-F238E27FC236}">
                <a16:creationId xmlns:a16="http://schemas.microsoft.com/office/drawing/2014/main" id="{EA0B106D-8352-6E41-811F-A0409C6B63EC}"/>
              </a:ext>
            </a:extLst>
          </p:cNvPr>
          <p:cNvSpPr>
            <a:spLocks noGrp="1"/>
          </p:cNvSpPr>
          <p:nvPr>
            <p:ph type="title"/>
          </p:nvPr>
        </p:nvSpPr>
        <p:spPr>
          <a:xfrm>
            <a:off x="8215711" y="2470552"/>
            <a:ext cx="3825867" cy="1463675"/>
          </a:xfrm>
        </p:spPr>
        <p:txBody>
          <a:bodyPr>
            <a:noAutofit/>
          </a:bodyPr>
          <a:lstStyle/>
          <a:p>
            <a:r>
              <a:rPr lang="pt-BR" dirty="0"/>
              <a:t>RELACIONAMENTO</a:t>
            </a:r>
            <a:br>
              <a:rPr lang="pt-BR" dirty="0"/>
            </a:br>
            <a:r>
              <a:rPr lang="pt-BR" dirty="0"/>
              <a:t>E ATENDIMENTO</a:t>
            </a:r>
            <a:br>
              <a:rPr lang="pt-BR" dirty="0"/>
            </a:br>
            <a:br>
              <a:rPr lang="pt-BR" dirty="0"/>
            </a:br>
            <a:r>
              <a:rPr lang="pt-BR" sz="1800" dirty="0">
                <a:latin typeface="Segoe Pro SemiLight" panose="020B0402040204020203" pitchFamily="34" charset="0"/>
                <a:ea typeface="Segoe UI Symbol" panose="020B0502040204020203" pitchFamily="34" charset="0"/>
              </a:rPr>
              <a:t>AGÊNCIAS E FUNCIONÁRIOS</a:t>
            </a:r>
            <a:endParaRPr lang="pt-BR" b="0" dirty="0">
              <a:latin typeface="Segoe Pro SemiLight" panose="020B0402040204020203" pitchFamily="34" charset="0"/>
              <a:ea typeface="Segoe UI Symbol" panose="020B0502040204020203" pitchFamily="34" charset="0"/>
            </a:endParaRPr>
          </a:p>
        </p:txBody>
      </p:sp>
      <p:sp>
        <p:nvSpPr>
          <p:cNvPr id="6" name="CaixaDeTexto 5">
            <a:extLst>
              <a:ext uri="{FF2B5EF4-FFF2-40B4-BE49-F238E27FC236}">
                <a16:creationId xmlns:a16="http://schemas.microsoft.com/office/drawing/2014/main" id="{D25DADE9-0F01-7641-BC57-57090FF7EBA9}"/>
              </a:ext>
            </a:extLst>
          </p:cNvPr>
          <p:cNvSpPr txBox="1"/>
          <p:nvPr/>
        </p:nvSpPr>
        <p:spPr>
          <a:xfrm>
            <a:off x="9495531" y="4054173"/>
            <a:ext cx="2313708" cy="1154483"/>
          </a:xfrm>
          <a:prstGeom prst="rect">
            <a:avLst/>
          </a:prstGeom>
          <a:noFill/>
        </p:spPr>
        <p:txBody>
          <a:bodyPr wrap="square" rtlCol="0">
            <a:spAutoFit/>
          </a:bodyPr>
          <a:lstStyle/>
          <a:p>
            <a:pPr>
              <a:lnSpc>
                <a:spcPct val="110000"/>
              </a:lnSpc>
              <a:spcAft>
                <a:spcPts val="1000"/>
              </a:spcAft>
            </a:pPr>
            <a:r>
              <a:rPr lang="pt-BR" sz="1600" i="1" spc="10" dirty="0">
                <a:solidFill>
                  <a:schemeClr val="tx1">
                    <a:lumMod val="50000"/>
                    <a:lumOff val="50000"/>
                  </a:schemeClr>
                </a:solidFill>
                <a:latin typeface="Segoe UI" panose="020B0502040204020203" pitchFamily="34" charset="0"/>
                <a:ea typeface="Century Gothic" charset="0"/>
                <a:cs typeface="Segoe UI" panose="020B0502040204020203" pitchFamily="34" charset="0"/>
              </a:rPr>
              <a:t>Evolução do tema e dos atributos que mais afetam a percepção dos clientes BB</a:t>
            </a:r>
          </a:p>
        </p:txBody>
      </p:sp>
      <p:grpSp>
        <p:nvGrpSpPr>
          <p:cNvPr id="62" name="Agrupar 61">
            <a:extLst>
              <a:ext uri="{FF2B5EF4-FFF2-40B4-BE49-F238E27FC236}">
                <a16:creationId xmlns:a16="http://schemas.microsoft.com/office/drawing/2014/main" id="{C55FEF48-C020-7140-AB52-B306617ECA7B}"/>
              </a:ext>
            </a:extLst>
          </p:cNvPr>
          <p:cNvGrpSpPr/>
          <p:nvPr/>
        </p:nvGrpSpPr>
        <p:grpSpPr>
          <a:xfrm>
            <a:off x="2984499" y="535608"/>
            <a:ext cx="5207001" cy="5207001"/>
            <a:chOff x="5207432" y="708629"/>
            <a:chExt cx="5393411" cy="5393411"/>
          </a:xfrm>
          <a:solidFill>
            <a:srgbClr val="FFFF00"/>
          </a:solidFill>
        </p:grpSpPr>
        <p:sp>
          <p:nvSpPr>
            <p:cNvPr id="66" name="Forma Livre 65">
              <a:extLst>
                <a:ext uri="{FF2B5EF4-FFF2-40B4-BE49-F238E27FC236}">
                  <a16:creationId xmlns:a16="http://schemas.microsoft.com/office/drawing/2014/main" id="{21990CDD-51F1-2B46-BC97-4CD073280D57}"/>
                </a:ext>
              </a:extLst>
            </p:cNvPr>
            <p:cNvSpPr/>
            <p:nvPr/>
          </p:nvSpPr>
          <p:spPr>
            <a:xfrm>
              <a:off x="5207432" y="708629"/>
              <a:ext cx="5393411" cy="1345023"/>
            </a:xfrm>
            <a:custGeom>
              <a:avLst/>
              <a:gdLst>
                <a:gd name="connsiteX0" fmla="*/ 0 w 5393411"/>
                <a:gd name="connsiteY0" fmla="*/ 0 h 1345023"/>
                <a:gd name="connsiteX1" fmla="*/ 5393411 w 5393411"/>
                <a:gd name="connsiteY1" fmla="*/ 0 h 1345023"/>
                <a:gd name="connsiteX2" fmla="*/ 5393411 w 5393411"/>
                <a:gd name="connsiteY2" fmla="*/ 1345023 h 1345023"/>
                <a:gd name="connsiteX3" fmla="*/ 5036949 w 5393411"/>
                <a:gd name="connsiteY3" fmla="*/ 1345023 h 1345023"/>
                <a:gd name="connsiteX4" fmla="*/ 5036949 w 5393411"/>
                <a:gd name="connsiteY4" fmla="*/ 376257 h 1345023"/>
                <a:gd name="connsiteX5" fmla="*/ 370219 w 5393411"/>
                <a:gd name="connsiteY5" fmla="*/ 376257 h 1345023"/>
                <a:gd name="connsiteX6" fmla="*/ 370219 w 5393411"/>
                <a:gd name="connsiteY6" fmla="*/ 1345023 h 1345023"/>
                <a:gd name="connsiteX7" fmla="*/ 0 w 5393411"/>
                <a:gd name="connsiteY7" fmla="*/ 1345023 h 1345023"/>
                <a:gd name="connsiteX8" fmla="*/ 0 w 5393411"/>
                <a:gd name="connsiteY8" fmla="*/ 0 h 13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345023">
                  <a:moveTo>
                    <a:pt x="0" y="0"/>
                  </a:moveTo>
                  <a:lnTo>
                    <a:pt x="5393411" y="0"/>
                  </a:lnTo>
                  <a:lnTo>
                    <a:pt x="5393411" y="1345023"/>
                  </a:lnTo>
                  <a:lnTo>
                    <a:pt x="5036949" y="1345023"/>
                  </a:lnTo>
                  <a:lnTo>
                    <a:pt x="5036949" y="376257"/>
                  </a:lnTo>
                  <a:lnTo>
                    <a:pt x="370219" y="376257"/>
                  </a:lnTo>
                  <a:lnTo>
                    <a:pt x="370219" y="1345023"/>
                  </a:lnTo>
                  <a:lnTo>
                    <a:pt x="0" y="134502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orma Livre 66">
              <a:extLst>
                <a:ext uri="{FF2B5EF4-FFF2-40B4-BE49-F238E27FC236}">
                  <a16:creationId xmlns:a16="http://schemas.microsoft.com/office/drawing/2014/main" id="{72DEEAE7-B1BC-1F47-92A5-5411DCD2490E}"/>
                </a:ext>
              </a:extLst>
            </p:cNvPr>
            <p:cNvSpPr/>
            <p:nvPr/>
          </p:nvSpPr>
          <p:spPr>
            <a:xfrm>
              <a:off x="5207432" y="4811843"/>
              <a:ext cx="5393411" cy="1290197"/>
            </a:xfrm>
            <a:custGeom>
              <a:avLst/>
              <a:gdLst>
                <a:gd name="connsiteX0" fmla="*/ 0 w 5393411"/>
                <a:gd name="connsiteY0" fmla="*/ 0 h 1290197"/>
                <a:gd name="connsiteX1" fmla="*/ 370219 w 5393411"/>
                <a:gd name="connsiteY1" fmla="*/ 0 h 1290197"/>
                <a:gd name="connsiteX2" fmla="*/ 370219 w 5393411"/>
                <a:gd name="connsiteY2" fmla="*/ 939773 h 1290197"/>
                <a:gd name="connsiteX3" fmla="*/ 5036949 w 5393411"/>
                <a:gd name="connsiteY3" fmla="*/ 939773 h 1290197"/>
                <a:gd name="connsiteX4" fmla="*/ 5036949 w 5393411"/>
                <a:gd name="connsiteY4" fmla="*/ 0 h 1290197"/>
                <a:gd name="connsiteX5" fmla="*/ 5393411 w 5393411"/>
                <a:gd name="connsiteY5" fmla="*/ 0 h 1290197"/>
                <a:gd name="connsiteX6" fmla="*/ 5393411 w 5393411"/>
                <a:gd name="connsiteY6" fmla="*/ 1290197 h 1290197"/>
                <a:gd name="connsiteX7" fmla="*/ 0 w 5393411"/>
                <a:gd name="connsiteY7" fmla="*/ 1290197 h 1290197"/>
                <a:gd name="connsiteX8" fmla="*/ 0 w 5393411"/>
                <a:gd name="connsiteY8" fmla="*/ 0 h 1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1" h="1290197">
                  <a:moveTo>
                    <a:pt x="0" y="0"/>
                  </a:moveTo>
                  <a:lnTo>
                    <a:pt x="370219" y="0"/>
                  </a:lnTo>
                  <a:lnTo>
                    <a:pt x="370219" y="939773"/>
                  </a:lnTo>
                  <a:lnTo>
                    <a:pt x="5036949" y="939773"/>
                  </a:lnTo>
                  <a:lnTo>
                    <a:pt x="5036949" y="0"/>
                  </a:lnTo>
                  <a:lnTo>
                    <a:pt x="5393411" y="0"/>
                  </a:lnTo>
                  <a:lnTo>
                    <a:pt x="5393411" y="1290197"/>
                  </a:lnTo>
                  <a:lnTo>
                    <a:pt x="0" y="12901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2" name="Imagem 11">
            <a:extLst>
              <a:ext uri="{FF2B5EF4-FFF2-40B4-BE49-F238E27FC236}">
                <a16:creationId xmlns:a16="http://schemas.microsoft.com/office/drawing/2014/main" id="{A92CA95E-B575-9F42-892B-3CC58A5E2313}"/>
              </a:ext>
            </a:extLst>
          </p:cNvPr>
          <p:cNvPicPr>
            <a:picLocks noChangeAspect="1"/>
          </p:cNvPicPr>
          <p:nvPr/>
        </p:nvPicPr>
        <p:blipFill>
          <a:blip r:embed="rId3"/>
          <a:stretch>
            <a:fillRect/>
          </a:stretch>
        </p:blipFill>
        <p:spPr>
          <a:xfrm>
            <a:off x="11039176" y="1780749"/>
            <a:ext cx="591693" cy="591693"/>
          </a:xfrm>
          <a:prstGeom prst="rect">
            <a:avLst/>
          </a:prstGeom>
        </p:spPr>
      </p:pic>
      <p:cxnSp>
        <p:nvCxnSpPr>
          <p:cNvPr id="8" name="Conector Reto 7">
            <a:extLst>
              <a:ext uri="{FF2B5EF4-FFF2-40B4-BE49-F238E27FC236}">
                <a16:creationId xmlns:a16="http://schemas.microsoft.com/office/drawing/2014/main" id="{0525622F-5054-594F-9CD4-B6E7CAEE8702}"/>
              </a:ext>
            </a:extLst>
          </p:cNvPr>
          <p:cNvCxnSpPr/>
          <p:nvPr/>
        </p:nvCxnSpPr>
        <p:spPr>
          <a:xfrm>
            <a:off x="8255066" y="3379303"/>
            <a:ext cx="12589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ítulo 3">
            <a:extLst>
              <a:ext uri="{FF2B5EF4-FFF2-40B4-BE49-F238E27FC236}">
                <a16:creationId xmlns:a16="http://schemas.microsoft.com/office/drawing/2014/main" id="{E3508A99-303F-9445-87DF-583DE5B199ED}"/>
              </a:ext>
            </a:extLst>
          </p:cNvPr>
          <p:cNvSpPr txBox="1">
            <a:spLocks/>
          </p:cNvSpPr>
          <p:nvPr/>
        </p:nvSpPr>
        <p:spPr>
          <a:xfrm rot="16200000">
            <a:off x="-807476" y="3269669"/>
            <a:ext cx="4792583" cy="146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sz="3600" dirty="0">
                <a:solidFill>
                  <a:schemeClr val="bg1"/>
                </a:solidFill>
              </a:rPr>
              <a:t>terceiro maior impacto</a:t>
            </a:r>
            <a:endParaRPr lang="pt-BR" sz="3600" b="0" dirty="0">
              <a:solidFill>
                <a:schemeClr val="bg1"/>
              </a:solidFill>
              <a:latin typeface="Segoe Pro SemiLight" panose="020B0402040204020203" pitchFamily="34" charset="0"/>
            </a:endParaRPr>
          </a:p>
        </p:txBody>
      </p:sp>
      <p:sp>
        <p:nvSpPr>
          <p:cNvPr id="15" name="Espaço Reservado para Texto 3">
            <a:extLst>
              <a:ext uri="{FF2B5EF4-FFF2-40B4-BE49-F238E27FC236}">
                <a16:creationId xmlns:a16="http://schemas.microsoft.com/office/drawing/2014/main" id="{22DA2EEE-02F8-1B43-8224-290910226A6F}"/>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863020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F5B8AE19-CDFA-B242-BC21-682A8A8D2F2C}"/>
              </a:ext>
            </a:extLst>
          </p:cNvPr>
          <p:cNvSpPr/>
          <p:nvPr/>
        </p:nvSpPr>
        <p:spPr>
          <a:xfrm>
            <a:off x="-33453" y="-27663"/>
            <a:ext cx="12325388" cy="7040769"/>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74" name="Gráfico 173">
            <a:extLst>
              <a:ext uri="{FF2B5EF4-FFF2-40B4-BE49-F238E27FC236}">
                <a16:creationId xmlns:a16="http://schemas.microsoft.com/office/drawing/2014/main" id="{30799A14-FF39-3744-855F-0B3A0D6EB4DF}"/>
              </a:ext>
            </a:extLst>
          </p:cNvPr>
          <p:cNvGraphicFramePr>
            <a:graphicFrameLocks/>
          </p:cNvGraphicFramePr>
          <p:nvPr/>
        </p:nvGraphicFramePr>
        <p:xfrm>
          <a:off x="792076" y="1582729"/>
          <a:ext cx="3117138" cy="206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5" name="Gráfico 174">
            <a:extLst>
              <a:ext uri="{FF2B5EF4-FFF2-40B4-BE49-F238E27FC236}">
                <a16:creationId xmlns:a16="http://schemas.microsoft.com/office/drawing/2014/main" id="{3D725BB0-A458-E14F-9E7C-13313FEB7894}"/>
              </a:ext>
            </a:extLst>
          </p:cNvPr>
          <p:cNvGraphicFramePr>
            <a:graphicFrameLocks/>
          </p:cNvGraphicFramePr>
          <p:nvPr/>
        </p:nvGraphicFramePr>
        <p:xfrm>
          <a:off x="4496243" y="1579055"/>
          <a:ext cx="3178663" cy="2070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6" name="Gráfico 175">
            <a:extLst>
              <a:ext uri="{FF2B5EF4-FFF2-40B4-BE49-F238E27FC236}">
                <a16:creationId xmlns:a16="http://schemas.microsoft.com/office/drawing/2014/main" id="{5FB6E1B9-8053-3543-99FE-844D3E0CD01B}"/>
              </a:ext>
            </a:extLst>
          </p:cNvPr>
          <p:cNvGraphicFramePr>
            <a:graphicFrameLocks/>
          </p:cNvGraphicFramePr>
          <p:nvPr/>
        </p:nvGraphicFramePr>
        <p:xfrm>
          <a:off x="8149610" y="1566336"/>
          <a:ext cx="3174113" cy="2082793"/>
        </p:xfrm>
        <a:graphic>
          <a:graphicData uri="http://schemas.openxmlformats.org/drawingml/2006/chart">
            <c:chart xmlns:c="http://schemas.openxmlformats.org/drawingml/2006/chart" xmlns:r="http://schemas.openxmlformats.org/officeDocument/2006/relationships" r:id="rId5"/>
          </a:graphicData>
        </a:graphic>
      </p:graphicFrame>
      <p:grpSp>
        <p:nvGrpSpPr>
          <p:cNvPr id="82" name="Agrupar 81">
            <a:extLst>
              <a:ext uri="{FF2B5EF4-FFF2-40B4-BE49-F238E27FC236}">
                <a16:creationId xmlns:a16="http://schemas.microsoft.com/office/drawing/2014/main" id="{E306EBB4-E32D-E34A-B569-A029FB3DB1B1}"/>
              </a:ext>
            </a:extLst>
          </p:cNvPr>
          <p:cNvGrpSpPr/>
          <p:nvPr/>
        </p:nvGrpSpPr>
        <p:grpSpPr>
          <a:xfrm>
            <a:off x="827540" y="1544449"/>
            <a:ext cx="2974570" cy="2244888"/>
            <a:chOff x="453244" y="1838776"/>
            <a:chExt cx="2974570" cy="2244888"/>
          </a:xfrm>
        </p:grpSpPr>
        <p:sp>
          <p:nvSpPr>
            <p:cNvPr id="84" name="Retângulo 83">
              <a:extLst>
                <a:ext uri="{FF2B5EF4-FFF2-40B4-BE49-F238E27FC236}">
                  <a16:creationId xmlns:a16="http://schemas.microsoft.com/office/drawing/2014/main" id="{994A552B-B61F-9D40-9618-9C1AA0933874}"/>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Colchete Duplo 84">
              <a:extLst>
                <a:ext uri="{FF2B5EF4-FFF2-40B4-BE49-F238E27FC236}">
                  <a16:creationId xmlns:a16="http://schemas.microsoft.com/office/drawing/2014/main" id="{F480DF6B-A979-8C4D-AAD2-D380BDE7DD9C}"/>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CaixaDeTexto 86">
              <a:extLst>
                <a:ext uri="{FF2B5EF4-FFF2-40B4-BE49-F238E27FC236}">
                  <a16:creationId xmlns:a16="http://schemas.microsoft.com/office/drawing/2014/main" id="{3C101CED-0547-D844-A248-AA0AB25A6182}"/>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0" name="CaixaDeTexto 89">
              <a:extLst>
                <a:ext uri="{FF2B5EF4-FFF2-40B4-BE49-F238E27FC236}">
                  <a16:creationId xmlns:a16="http://schemas.microsoft.com/office/drawing/2014/main" id="{7F5E9D01-CD8D-F64E-873A-21B6495D7B16}"/>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1" name="CaixaDeTexto 90">
              <a:extLst>
                <a:ext uri="{FF2B5EF4-FFF2-40B4-BE49-F238E27FC236}">
                  <a16:creationId xmlns:a16="http://schemas.microsoft.com/office/drawing/2014/main" id="{BC35C5FA-083F-304C-8088-A5C5C2BB62BA}"/>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92" name="CaixaDeTexto 91">
              <a:extLst>
                <a:ext uri="{FF2B5EF4-FFF2-40B4-BE49-F238E27FC236}">
                  <a16:creationId xmlns:a16="http://schemas.microsoft.com/office/drawing/2014/main" id="{2EE219AD-8410-DD4C-839F-CDFE99F5238B}"/>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93" name="CaixaDeTexto 92">
              <a:extLst>
                <a:ext uri="{FF2B5EF4-FFF2-40B4-BE49-F238E27FC236}">
                  <a16:creationId xmlns:a16="http://schemas.microsoft.com/office/drawing/2014/main" id="{FAE28CEA-4485-B745-B773-62B88C7A3F39}"/>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94" name="CaixaDeTexto 93">
              <a:extLst>
                <a:ext uri="{FF2B5EF4-FFF2-40B4-BE49-F238E27FC236}">
                  <a16:creationId xmlns:a16="http://schemas.microsoft.com/office/drawing/2014/main" id="{019E8F31-4D05-0741-A377-B8A4BBC70283}"/>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95" name="Agrupar 94">
            <a:extLst>
              <a:ext uri="{FF2B5EF4-FFF2-40B4-BE49-F238E27FC236}">
                <a16:creationId xmlns:a16="http://schemas.microsoft.com/office/drawing/2014/main" id="{73F4C4BA-8CF4-9149-8CFB-F245E901A011}"/>
              </a:ext>
            </a:extLst>
          </p:cNvPr>
          <p:cNvGrpSpPr/>
          <p:nvPr/>
        </p:nvGrpSpPr>
        <p:grpSpPr>
          <a:xfrm>
            <a:off x="4574164" y="1544449"/>
            <a:ext cx="2974570" cy="2244888"/>
            <a:chOff x="453244" y="1838776"/>
            <a:chExt cx="2974570" cy="2244888"/>
          </a:xfrm>
        </p:grpSpPr>
        <p:sp>
          <p:nvSpPr>
            <p:cNvPr id="96" name="Retângulo 95">
              <a:extLst>
                <a:ext uri="{FF2B5EF4-FFF2-40B4-BE49-F238E27FC236}">
                  <a16:creationId xmlns:a16="http://schemas.microsoft.com/office/drawing/2014/main" id="{7EB656B9-A4C8-CE46-9BC3-69C5E68419CB}"/>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Colchete Duplo 104">
              <a:extLst>
                <a:ext uri="{FF2B5EF4-FFF2-40B4-BE49-F238E27FC236}">
                  <a16:creationId xmlns:a16="http://schemas.microsoft.com/office/drawing/2014/main" id="{2C2B2EB5-352D-9E41-A9CA-5021DCD6E3E0}"/>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CaixaDeTexto 108">
              <a:extLst>
                <a:ext uri="{FF2B5EF4-FFF2-40B4-BE49-F238E27FC236}">
                  <a16:creationId xmlns:a16="http://schemas.microsoft.com/office/drawing/2014/main" id="{C357B599-3EAD-9443-AC1E-53181E785515}"/>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2" name="CaixaDeTexto 131">
              <a:extLst>
                <a:ext uri="{FF2B5EF4-FFF2-40B4-BE49-F238E27FC236}">
                  <a16:creationId xmlns:a16="http://schemas.microsoft.com/office/drawing/2014/main" id="{545F0D10-86D7-5B4E-A995-8878028D40C7}"/>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endPar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3" name="CaixaDeTexto 132">
              <a:extLst>
                <a:ext uri="{FF2B5EF4-FFF2-40B4-BE49-F238E27FC236}">
                  <a16:creationId xmlns:a16="http://schemas.microsoft.com/office/drawing/2014/main" id="{C859BAA5-EE9E-B94B-A921-1D39B6FB20C5}"/>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34" name="CaixaDeTexto 133">
              <a:extLst>
                <a:ext uri="{FF2B5EF4-FFF2-40B4-BE49-F238E27FC236}">
                  <a16:creationId xmlns:a16="http://schemas.microsoft.com/office/drawing/2014/main" id="{6A45C5AA-711A-334E-BDD9-5E37A3028403}"/>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5" name="CaixaDeTexto 134">
              <a:extLst>
                <a:ext uri="{FF2B5EF4-FFF2-40B4-BE49-F238E27FC236}">
                  <a16:creationId xmlns:a16="http://schemas.microsoft.com/office/drawing/2014/main" id="{819D692A-8E57-3B47-BB27-3000A3CFE955}"/>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36" name="CaixaDeTexto 135">
              <a:extLst>
                <a:ext uri="{FF2B5EF4-FFF2-40B4-BE49-F238E27FC236}">
                  <a16:creationId xmlns:a16="http://schemas.microsoft.com/office/drawing/2014/main" id="{08B0240B-9822-0044-B325-64C198115A9E}"/>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grpSp>
        <p:nvGrpSpPr>
          <p:cNvPr id="137" name="Agrupar 136">
            <a:extLst>
              <a:ext uri="{FF2B5EF4-FFF2-40B4-BE49-F238E27FC236}">
                <a16:creationId xmlns:a16="http://schemas.microsoft.com/office/drawing/2014/main" id="{E45A52BA-DE5C-ED4E-A3F4-050CCE432E3D}"/>
              </a:ext>
            </a:extLst>
          </p:cNvPr>
          <p:cNvGrpSpPr/>
          <p:nvPr/>
        </p:nvGrpSpPr>
        <p:grpSpPr>
          <a:xfrm>
            <a:off x="8223064" y="1544449"/>
            <a:ext cx="2974570" cy="2244888"/>
            <a:chOff x="453244" y="1838776"/>
            <a:chExt cx="2974570" cy="2244888"/>
          </a:xfrm>
        </p:grpSpPr>
        <p:sp>
          <p:nvSpPr>
            <p:cNvPr id="138" name="Retângulo 137">
              <a:extLst>
                <a:ext uri="{FF2B5EF4-FFF2-40B4-BE49-F238E27FC236}">
                  <a16:creationId xmlns:a16="http://schemas.microsoft.com/office/drawing/2014/main" id="{1967E64F-4296-884F-922E-07EC2ABE1CF5}"/>
                </a:ext>
              </a:extLst>
            </p:cNvPr>
            <p:cNvSpPr/>
            <p:nvPr/>
          </p:nvSpPr>
          <p:spPr>
            <a:xfrm>
              <a:off x="626533" y="3701373"/>
              <a:ext cx="2741899" cy="195956"/>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olchete Duplo 138">
              <a:extLst>
                <a:ext uri="{FF2B5EF4-FFF2-40B4-BE49-F238E27FC236}">
                  <a16:creationId xmlns:a16="http://schemas.microsoft.com/office/drawing/2014/main" id="{27C726CE-3B45-0C42-9DEE-BE5F0457407D}"/>
                </a:ext>
              </a:extLst>
            </p:cNvPr>
            <p:cNvSpPr/>
            <p:nvPr/>
          </p:nvSpPr>
          <p:spPr>
            <a:xfrm>
              <a:off x="1911052" y="1838776"/>
              <a:ext cx="1480088" cy="2244888"/>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CaixaDeTexto 167">
              <a:extLst>
                <a:ext uri="{FF2B5EF4-FFF2-40B4-BE49-F238E27FC236}">
                  <a16:creationId xmlns:a16="http://schemas.microsoft.com/office/drawing/2014/main" id="{1BBF2941-4D18-924C-965D-480F69E448A0}"/>
                </a:ext>
              </a:extLst>
            </p:cNvPr>
            <p:cNvSpPr txBox="1"/>
            <p:nvPr/>
          </p:nvSpPr>
          <p:spPr>
            <a:xfrm>
              <a:off x="28423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2020</a:t>
              </a:r>
            </a:p>
          </p:txBody>
        </p:sp>
        <p:sp>
          <p:nvSpPr>
            <p:cNvPr id="169" name="CaixaDeTexto 168">
              <a:extLst>
                <a:ext uri="{FF2B5EF4-FFF2-40B4-BE49-F238E27FC236}">
                  <a16:creationId xmlns:a16="http://schemas.microsoft.com/office/drawing/2014/main" id="{E7E25324-6816-D645-9BCB-1E238B4DF0C9}"/>
                </a:ext>
              </a:extLst>
            </p:cNvPr>
            <p:cNvSpPr txBox="1"/>
            <p:nvPr/>
          </p:nvSpPr>
          <p:spPr>
            <a:xfrm>
              <a:off x="23767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solidFill>
                  <a:effectLst/>
                  <a:uLnTx/>
                  <a:uFillTx/>
                  <a:latin typeface="Segoe UI" panose="020B0502040204020203" pitchFamily="34" charset="0"/>
                  <a:ea typeface="Franklin Gothic Book" charset="0"/>
                  <a:cs typeface="Segoe UI" panose="020B0502040204020203" pitchFamily="34" charset="0"/>
                </a:rPr>
                <a:t>Fev</a:t>
              </a:r>
              <a:b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b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0" name="CaixaDeTexto 169">
              <a:extLst>
                <a:ext uri="{FF2B5EF4-FFF2-40B4-BE49-F238E27FC236}">
                  <a16:creationId xmlns:a16="http://schemas.microsoft.com/office/drawing/2014/main" id="{76889F02-E637-B747-84CD-EF723C75FFBE}"/>
                </a:ext>
              </a:extLst>
            </p:cNvPr>
            <p:cNvSpPr txBox="1"/>
            <p:nvPr/>
          </p:nvSpPr>
          <p:spPr>
            <a:xfrm>
              <a:off x="18883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Jan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1" name="CaixaDeTexto 170">
              <a:extLst>
                <a:ext uri="{FF2B5EF4-FFF2-40B4-BE49-F238E27FC236}">
                  <a16:creationId xmlns:a16="http://schemas.microsoft.com/office/drawing/2014/main" id="{690FB20A-9178-3547-85A9-694FABCECC7F}"/>
                </a:ext>
              </a:extLst>
            </p:cNvPr>
            <p:cNvSpPr txBox="1"/>
            <p:nvPr/>
          </p:nvSpPr>
          <p:spPr>
            <a:xfrm>
              <a:off x="1407229" y="3682965"/>
              <a:ext cx="585485"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2" name="CaixaDeTexto 171">
              <a:extLst>
                <a:ext uri="{FF2B5EF4-FFF2-40B4-BE49-F238E27FC236}">
                  <a16:creationId xmlns:a16="http://schemas.microsoft.com/office/drawing/2014/main" id="{7B956101-2EEE-B645-B809-C1BFD719CC8B}"/>
                </a:ext>
              </a:extLst>
            </p:cNvPr>
            <p:cNvSpPr txBox="1"/>
            <p:nvPr/>
          </p:nvSpPr>
          <p:spPr>
            <a:xfrm>
              <a:off x="941618"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Nov</a:t>
              </a:r>
              <a:endPar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sp>
          <p:nvSpPr>
            <p:cNvPr id="173" name="CaixaDeTexto 172">
              <a:extLst>
                <a:ext uri="{FF2B5EF4-FFF2-40B4-BE49-F238E27FC236}">
                  <a16:creationId xmlns:a16="http://schemas.microsoft.com/office/drawing/2014/main" id="{9BDBD0CC-B05A-434B-B6DD-7A5420C94ECF}"/>
                </a:ext>
              </a:extLst>
            </p:cNvPr>
            <p:cNvSpPr txBox="1"/>
            <p:nvPr/>
          </p:nvSpPr>
          <p:spPr>
            <a:xfrm>
              <a:off x="453244" y="3682965"/>
              <a:ext cx="575003" cy="40069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white">
                      <a:alpha val="22000"/>
                    </a:prstClr>
                  </a:solidFill>
                  <a:effectLst/>
                  <a:uLnTx/>
                  <a:uFillTx/>
                  <a:latin typeface="Segoe UI" panose="020B0502040204020203" pitchFamily="34" charset="0"/>
                  <a:ea typeface="Franklin Gothic Book" charset="0"/>
                  <a:cs typeface="Segoe UI" panose="020B0502040204020203" pitchFamily="34" charset="0"/>
                </a:rPr>
                <a:t>2019</a:t>
              </a:r>
            </a:p>
          </p:txBody>
        </p:sp>
      </p:grpSp>
      <p:sp>
        <p:nvSpPr>
          <p:cNvPr id="145" name="Colchete Duplo 144">
            <a:extLst>
              <a:ext uri="{FF2B5EF4-FFF2-40B4-BE49-F238E27FC236}">
                <a16:creationId xmlns:a16="http://schemas.microsoft.com/office/drawing/2014/main" id="{29FEF0B3-51B7-8341-8DC7-230920AD1FFC}"/>
              </a:ext>
            </a:extLst>
          </p:cNvPr>
          <p:cNvSpPr/>
          <p:nvPr/>
        </p:nvSpPr>
        <p:spPr>
          <a:xfrm>
            <a:off x="610466" y="4754063"/>
            <a:ext cx="10836216" cy="1829753"/>
          </a:xfrm>
          <a:prstGeom prst="bracketPair">
            <a:avLst>
              <a:gd name="adj" fmla="val 0"/>
            </a:avLst>
          </a:prstGeom>
          <a:solidFill>
            <a:schemeClr val="tx1">
              <a:alpha val="19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8" name="Título 3">
            <a:extLst>
              <a:ext uri="{FF2B5EF4-FFF2-40B4-BE49-F238E27FC236}">
                <a16:creationId xmlns:a16="http://schemas.microsoft.com/office/drawing/2014/main" id="{99F812D5-9F76-2B42-A584-4F7EABDB3562}"/>
              </a:ext>
            </a:extLst>
          </p:cNvPr>
          <p:cNvSpPr txBox="1">
            <a:spLocks/>
          </p:cNvSpPr>
          <p:nvPr/>
        </p:nvSpPr>
        <p:spPr>
          <a:xfrm>
            <a:off x="487650" y="212881"/>
            <a:ext cx="6990728" cy="459333"/>
          </a:xfrm>
          <a:prstGeom prst="rect">
            <a:avLst/>
          </a:prstGeom>
        </p:spPr>
        <p:txBody>
          <a:bodyPr lIns="0" rIns="0" anchor="t">
            <a:noAutofit/>
          </a:bodyPr>
          <a:lstStyle>
            <a:lvl1pPr algn="l" defTabSz="914400" rtl="0" eaLnBrk="1" latinLnBrk="0" hangingPunct="1">
              <a:lnSpc>
                <a:spcPct val="90000"/>
              </a:lnSpc>
              <a:spcBef>
                <a:spcPct val="0"/>
              </a:spcBef>
              <a:buNone/>
              <a:defRPr sz="2400" b="1" i="0" kern="1200" spc="350" baseline="0">
                <a:solidFill>
                  <a:schemeClr val="tx1"/>
                </a:solidFill>
                <a:latin typeface="Segoe UI" panose="020B0502040204020203" pitchFamily="34" charset="0"/>
                <a:ea typeface="+mj-ea"/>
                <a:cs typeface="Segoe UI" panose="020B0502040204020203" pitchFamily="34" charset="0"/>
              </a:defRPr>
            </a:lvl1pPr>
          </a:lstStyle>
          <a:p>
            <a:r>
              <a:rPr lang="pt-BR" dirty="0">
                <a:solidFill>
                  <a:schemeClr val="bg1"/>
                </a:solidFill>
              </a:rPr>
              <a:t>RELACIONAMENTO E ATENDIMENTO</a:t>
            </a:r>
            <a:endParaRPr lang="pt-BR" b="0" dirty="0">
              <a:solidFill>
                <a:schemeClr val="bg1"/>
              </a:solidFill>
              <a:latin typeface="Segoe Pro SemiLight" panose="020B0402040204020203" pitchFamily="34" charset="0"/>
            </a:endParaRPr>
          </a:p>
        </p:txBody>
      </p:sp>
      <p:sp>
        <p:nvSpPr>
          <p:cNvPr id="29" name="CaixaDeTexto 28">
            <a:extLst>
              <a:ext uri="{FF2B5EF4-FFF2-40B4-BE49-F238E27FC236}">
                <a16:creationId xmlns:a16="http://schemas.microsoft.com/office/drawing/2014/main" id="{8262EA75-41BA-FD40-A0A2-5C70FCF72274}"/>
              </a:ext>
            </a:extLst>
          </p:cNvPr>
          <p:cNvSpPr txBox="1"/>
          <p:nvPr/>
        </p:nvSpPr>
        <p:spPr>
          <a:xfrm>
            <a:off x="7392326" y="257483"/>
            <a:ext cx="4206850" cy="349583"/>
          </a:xfrm>
          <a:prstGeom prst="rect">
            <a:avLst/>
          </a:prstGeom>
          <a:noFill/>
        </p:spPr>
        <p:txBody>
          <a:bodyPr wrap="square" lIns="0" rIns="0" rtlCol="0" anchor="t">
            <a:spAutoFit/>
          </a:bodyPr>
          <a:lstStyle/>
          <a:p>
            <a:pPr algn="r">
              <a:lnSpc>
                <a:spcPct val="110000"/>
              </a:lnSpc>
              <a:spcAft>
                <a:spcPts val="1000"/>
              </a:spcAft>
            </a:pPr>
            <a:r>
              <a:rPr lang="pt-BR" sz="1600" i="1" spc="10" dirty="0">
                <a:solidFill>
                  <a:schemeClr val="bg1"/>
                </a:solidFill>
                <a:latin typeface="Segoe UI" panose="020B0502040204020203" pitchFamily="34" charset="0"/>
                <a:ea typeface="Century Gothic" charset="0"/>
                <a:cs typeface="Segoe UI" panose="020B0502040204020203" pitchFamily="34" charset="0"/>
              </a:rPr>
              <a:t>Principais resultados – Março 2020</a:t>
            </a:r>
          </a:p>
        </p:txBody>
      </p:sp>
      <p:sp>
        <p:nvSpPr>
          <p:cNvPr id="56" name="CaixaDeTexto 55">
            <a:extLst>
              <a:ext uri="{FF2B5EF4-FFF2-40B4-BE49-F238E27FC236}">
                <a16:creationId xmlns:a16="http://schemas.microsoft.com/office/drawing/2014/main" id="{D90F3C31-2AA3-3E4D-96CE-80428142BBEB}"/>
              </a:ext>
            </a:extLst>
          </p:cNvPr>
          <p:cNvSpPr txBox="1"/>
          <p:nvPr/>
        </p:nvSpPr>
        <p:spPr>
          <a:xfrm>
            <a:off x="1464023" y="4847975"/>
            <a:ext cx="1733167" cy="523220"/>
          </a:xfrm>
          <a:prstGeom prst="rect">
            <a:avLst/>
          </a:prstGeom>
          <a:noFill/>
        </p:spPr>
        <p:txBody>
          <a:bodyPr wrap="non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IMPACTO NO NPS</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GERAL BB</a:t>
            </a:r>
          </a:p>
        </p:txBody>
      </p:sp>
      <p:sp>
        <p:nvSpPr>
          <p:cNvPr id="63" name="CaixaDeTexto 62">
            <a:extLst>
              <a:ext uri="{FF2B5EF4-FFF2-40B4-BE49-F238E27FC236}">
                <a16:creationId xmlns:a16="http://schemas.microsoft.com/office/drawing/2014/main" id="{37BD5A01-B588-8940-B9D2-2EC085DA0311}"/>
              </a:ext>
            </a:extLst>
          </p:cNvPr>
          <p:cNvSpPr txBox="1"/>
          <p:nvPr/>
        </p:nvSpPr>
        <p:spPr>
          <a:xfrm>
            <a:off x="4463127" y="4841918"/>
            <a:ext cx="3169194" cy="523220"/>
          </a:xfrm>
          <a:prstGeom prst="rect">
            <a:avLst/>
          </a:prstGeom>
          <a:noFill/>
        </p:spPr>
        <p:txBody>
          <a:bodyPr wrap="square" rtlCol="0">
            <a:spAutoFit/>
          </a:bodyPr>
          <a:lstStyle/>
          <a:p>
            <a:pPr algn="ctr"/>
            <a:r>
              <a:rPr lang="pt-BR" sz="1400" b="1" dirty="0">
                <a:solidFill>
                  <a:schemeClr val="bg1"/>
                </a:solidFill>
                <a:latin typeface="Segoe UI" panose="020B0502040204020203" pitchFamily="34" charset="0"/>
                <a:cs typeface="Segoe UI" panose="020B0502040204020203" pitchFamily="34" charset="0"/>
              </a:rPr>
              <a:t>NECESSIDADES NÃO ATENDIDAS </a:t>
            </a:r>
            <a:br>
              <a:rPr lang="pt-BR" sz="1400" b="1"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RELACIONADAS AO TEMA</a:t>
            </a:r>
          </a:p>
        </p:txBody>
      </p:sp>
      <p:sp>
        <p:nvSpPr>
          <p:cNvPr id="67" name="CaixaDeTexto 66">
            <a:extLst>
              <a:ext uri="{FF2B5EF4-FFF2-40B4-BE49-F238E27FC236}">
                <a16:creationId xmlns:a16="http://schemas.microsoft.com/office/drawing/2014/main" id="{5F5DF7BE-1196-3C43-B017-44A11B199A35}"/>
              </a:ext>
            </a:extLst>
          </p:cNvPr>
          <p:cNvSpPr txBox="1"/>
          <p:nvPr/>
        </p:nvSpPr>
        <p:spPr>
          <a:xfrm>
            <a:off x="9009921" y="4849188"/>
            <a:ext cx="1529177" cy="523220"/>
          </a:xfrm>
          <a:prstGeom prst="rect">
            <a:avLst/>
          </a:prstGeom>
          <a:noFill/>
        </p:spPr>
        <p:txBody>
          <a:bodyPr wrap="square" rtlCol="0">
            <a:spAutoFit/>
          </a:bodyPr>
          <a:lstStyle/>
          <a:p>
            <a:pPr algn="ctr"/>
            <a:r>
              <a:rPr lang="pt-BR" sz="1400" dirty="0">
                <a:solidFill>
                  <a:schemeClr val="bg1"/>
                </a:solidFill>
                <a:latin typeface="Segoe UI" panose="020B0502040204020203" pitchFamily="34" charset="0"/>
                <a:cs typeface="Segoe UI" panose="020B0502040204020203" pitchFamily="34" charset="0"/>
              </a:rPr>
              <a:t>COMENTÁRIOS </a:t>
            </a:r>
            <a:r>
              <a:rPr lang="pt-BR" sz="1400" b="1" dirty="0">
                <a:solidFill>
                  <a:schemeClr val="bg1"/>
                </a:solidFill>
                <a:latin typeface="Segoe UI" panose="020B0502040204020203" pitchFamily="34" charset="0"/>
                <a:cs typeface="Segoe UI" panose="020B0502040204020203" pitchFamily="34" charset="0"/>
              </a:rPr>
              <a:t>ESPONTÂNEOS</a:t>
            </a:r>
          </a:p>
        </p:txBody>
      </p:sp>
      <p:grpSp>
        <p:nvGrpSpPr>
          <p:cNvPr id="4" name="Agrupar 3">
            <a:extLst>
              <a:ext uri="{FF2B5EF4-FFF2-40B4-BE49-F238E27FC236}">
                <a16:creationId xmlns:a16="http://schemas.microsoft.com/office/drawing/2014/main" id="{4FE42315-BB24-3948-AAB4-1A0B3ACAFE11}"/>
              </a:ext>
            </a:extLst>
          </p:cNvPr>
          <p:cNvGrpSpPr/>
          <p:nvPr/>
        </p:nvGrpSpPr>
        <p:grpSpPr>
          <a:xfrm>
            <a:off x="610468" y="4600530"/>
            <a:ext cx="3402505" cy="56069"/>
            <a:chOff x="610468" y="4798650"/>
            <a:chExt cx="3402505" cy="56069"/>
          </a:xfrm>
        </p:grpSpPr>
        <p:sp>
          <p:nvSpPr>
            <p:cNvPr id="100" name="Retângulo 99">
              <a:extLst>
                <a:ext uri="{FF2B5EF4-FFF2-40B4-BE49-F238E27FC236}">
                  <a16:creationId xmlns:a16="http://schemas.microsoft.com/office/drawing/2014/main" id="{4206C53B-CBB5-124F-A1E2-F0829C9C9795}"/>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a:extLst>
                <a:ext uri="{FF2B5EF4-FFF2-40B4-BE49-F238E27FC236}">
                  <a16:creationId xmlns:a16="http://schemas.microsoft.com/office/drawing/2014/main" id="{9911B4E9-D6CC-014E-AEAB-E58416770736}"/>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7" name="Retângulo 106">
            <a:extLst>
              <a:ext uri="{FF2B5EF4-FFF2-40B4-BE49-F238E27FC236}">
                <a16:creationId xmlns:a16="http://schemas.microsoft.com/office/drawing/2014/main" id="{15A5B204-176B-9649-8423-32679DD8636B}"/>
              </a:ext>
            </a:extLst>
          </p:cNvPr>
          <p:cNvSpPr/>
          <p:nvPr/>
        </p:nvSpPr>
        <p:spPr>
          <a:xfrm>
            <a:off x="610468" y="4737616"/>
            <a:ext cx="10836214" cy="1861499"/>
          </a:xfrm>
          <a:prstGeom prst="rect">
            <a:avLst/>
          </a:prstGeom>
          <a:noFill/>
          <a:ln>
            <a:solidFill>
              <a:srgbClr val="F5D949">
                <a:alpha val="43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2" name="Agrupar 151">
            <a:extLst>
              <a:ext uri="{FF2B5EF4-FFF2-40B4-BE49-F238E27FC236}">
                <a16:creationId xmlns:a16="http://schemas.microsoft.com/office/drawing/2014/main" id="{87A4107A-BFC0-2840-863B-54A6BB3744C0}"/>
              </a:ext>
            </a:extLst>
          </p:cNvPr>
          <p:cNvGrpSpPr/>
          <p:nvPr/>
        </p:nvGrpSpPr>
        <p:grpSpPr>
          <a:xfrm>
            <a:off x="622796" y="6541789"/>
            <a:ext cx="3402505" cy="56069"/>
            <a:chOff x="610468" y="4798650"/>
            <a:chExt cx="3402505" cy="56069"/>
          </a:xfrm>
        </p:grpSpPr>
        <p:sp>
          <p:nvSpPr>
            <p:cNvPr id="153" name="Retângulo 152">
              <a:extLst>
                <a:ext uri="{FF2B5EF4-FFF2-40B4-BE49-F238E27FC236}">
                  <a16:creationId xmlns:a16="http://schemas.microsoft.com/office/drawing/2014/main" id="{2E9F5831-049A-934C-8BCC-93ED72C786CE}"/>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7E9F990F-73FA-6345-90E9-7C502DC3D598}"/>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3" name="Tabela 2">
            <a:extLst>
              <a:ext uri="{FF2B5EF4-FFF2-40B4-BE49-F238E27FC236}">
                <a16:creationId xmlns:a16="http://schemas.microsoft.com/office/drawing/2014/main" id="{5BF0CCAE-E3C2-1F46-B22A-50544CF570CF}"/>
              </a:ext>
            </a:extLst>
          </p:cNvPr>
          <p:cNvGraphicFramePr>
            <a:graphicFrameLocks noGrp="1"/>
          </p:cNvGraphicFramePr>
          <p:nvPr>
            <p:extLst>
              <p:ext uri="{D42A27DB-BD31-4B8C-83A1-F6EECF244321}">
                <p14:modId xmlns:p14="http://schemas.microsoft.com/office/powerpoint/2010/main" val="1823705161"/>
              </p:ext>
            </p:extLst>
          </p:nvPr>
        </p:nvGraphicFramePr>
        <p:xfrm>
          <a:off x="559200" y="3829138"/>
          <a:ext cx="3406880" cy="74168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rtl="0" fontAlgn="ctr"/>
                      <a:r>
                        <a:rPr lang="pt-BR" sz="1400" b="0" i="0" u="none" strike="noStrike" dirty="0">
                          <a:solidFill>
                            <a:srgbClr val="FFD966"/>
                          </a:solidFill>
                          <a:effectLst/>
                          <a:latin typeface="Segoe UI" panose="020B0502040204020203"/>
                        </a:rPr>
                        <a:t>UAV: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FFD966"/>
                          </a:solidFill>
                          <a:effectLst/>
                          <a:latin typeface="Segoe UI" panose="020B0502040204020203"/>
                        </a:rPr>
                        <a:t> 74,9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1400" b="0" i="0" u="none" strike="noStrike" dirty="0">
                          <a:solidFill>
                            <a:srgbClr val="00B0F0"/>
                          </a:solidFill>
                          <a:effectLst/>
                          <a:latin typeface="Segoe UI" panose="020B0502040204020203"/>
                        </a:rPr>
                        <a:t>URV:</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fontAlgn="ctr"/>
                      <a:r>
                        <a:rPr lang="pt-BR" sz="1400" b="1" i="0" u="none" strike="noStrike" dirty="0">
                          <a:solidFill>
                            <a:srgbClr val="00B0F0"/>
                          </a:solidFill>
                          <a:effectLst/>
                          <a:latin typeface="Segoe UI" panose="020B0502040204020203"/>
                        </a:rPr>
                        <a:t> 80,0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370840">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a:rPr>
                        <a:t>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102" name="Agrupar 101">
            <a:extLst>
              <a:ext uri="{FF2B5EF4-FFF2-40B4-BE49-F238E27FC236}">
                <a16:creationId xmlns:a16="http://schemas.microsoft.com/office/drawing/2014/main" id="{9C1006E8-D3B8-864A-B49E-F39AEE46288D}"/>
              </a:ext>
            </a:extLst>
          </p:cNvPr>
          <p:cNvGrpSpPr/>
          <p:nvPr/>
        </p:nvGrpSpPr>
        <p:grpSpPr>
          <a:xfrm>
            <a:off x="4386821" y="6548908"/>
            <a:ext cx="3402505" cy="56069"/>
            <a:chOff x="610468" y="4798650"/>
            <a:chExt cx="3402505" cy="56069"/>
          </a:xfrm>
        </p:grpSpPr>
        <p:sp>
          <p:nvSpPr>
            <p:cNvPr id="103" name="Retângulo 102">
              <a:extLst>
                <a:ext uri="{FF2B5EF4-FFF2-40B4-BE49-F238E27FC236}">
                  <a16:creationId xmlns:a16="http://schemas.microsoft.com/office/drawing/2014/main" id="{D44CEA0A-BB16-304D-8620-F4FCB36108B9}"/>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tângulo 103">
              <a:extLst>
                <a:ext uri="{FF2B5EF4-FFF2-40B4-BE49-F238E27FC236}">
                  <a16:creationId xmlns:a16="http://schemas.microsoft.com/office/drawing/2014/main" id="{A68980E5-420A-034D-B782-7D9A0822E24F}"/>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44115B78-A5A8-BC47-B847-5D45966BE9BC}"/>
              </a:ext>
            </a:extLst>
          </p:cNvPr>
          <p:cNvGrpSpPr/>
          <p:nvPr/>
        </p:nvGrpSpPr>
        <p:grpSpPr>
          <a:xfrm>
            <a:off x="8056296" y="6548908"/>
            <a:ext cx="3402505" cy="56069"/>
            <a:chOff x="610468" y="4798650"/>
            <a:chExt cx="3402505" cy="56069"/>
          </a:xfrm>
        </p:grpSpPr>
        <p:sp>
          <p:nvSpPr>
            <p:cNvPr id="146" name="Retângulo 145">
              <a:extLst>
                <a:ext uri="{FF2B5EF4-FFF2-40B4-BE49-F238E27FC236}">
                  <a16:creationId xmlns:a16="http://schemas.microsoft.com/office/drawing/2014/main" id="{D2EEBF34-CDDC-8E46-9740-C87ED659D633}"/>
                </a:ext>
              </a:extLst>
            </p:cNvPr>
            <p:cNvSpPr/>
            <p:nvPr/>
          </p:nvSpPr>
          <p:spPr>
            <a:xfrm>
              <a:off x="2338783" y="4798650"/>
              <a:ext cx="1674190" cy="56069"/>
            </a:xfrm>
            <a:prstGeom prst="rect">
              <a:avLst/>
            </a:prstGeom>
            <a:solidFill>
              <a:srgbClr val="00B0F0"/>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DC1F2A32-C6DE-D140-B4B5-B489E3AEFA73}"/>
                </a:ext>
              </a:extLst>
            </p:cNvPr>
            <p:cNvSpPr/>
            <p:nvPr/>
          </p:nvSpPr>
          <p:spPr>
            <a:xfrm>
              <a:off x="610468" y="4798650"/>
              <a:ext cx="1674190" cy="56069"/>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51" name="Tabela 150">
            <a:extLst>
              <a:ext uri="{FF2B5EF4-FFF2-40B4-BE49-F238E27FC236}">
                <a16:creationId xmlns:a16="http://schemas.microsoft.com/office/drawing/2014/main" id="{AB966E69-81F8-814D-B4DE-211C5616FD49}"/>
              </a:ext>
            </a:extLst>
          </p:cNvPr>
          <p:cNvGraphicFramePr>
            <a:graphicFrameLocks noGrp="1"/>
          </p:cNvGraphicFramePr>
          <p:nvPr>
            <p:extLst>
              <p:ext uri="{D42A27DB-BD31-4B8C-83A1-F6EECF244321}">
                <p14:modId xmlns:p14="http://schemas.microsoft.com/office/powerpoint/2010/main" val="1789928739"/>
              </p:ext>
            </p:extLst>
          </p:nvPr>
        </p:nvGraphicFramePr>
        <p:xfrm>
          <a:off x="619145" y="5909396"/>
          <a:ext cx="3406880" cy="370840"/>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370840">
                <a:tc>
                  <a:txBody>
                    <a:bodyPr/>
                    <a:lstStyle/>
                    <a:p>
                      <a:pPr algn="r"/>
                      <a:r>
                        <a:rPr lang="pt-BR" sz="2000" b="0" dirty="0">
                          <a:solidFill>
                            <a:srgbClr val="E9B540"/>
                          </a:solidFill>
                          <a:latin typeface="Segoe UI" panose="020B0502040204020203" pitchFamily="34" charset="0"/>
                          <a:cs typeface="Segoe UI" panose="020B0502040204020203" pitchFamily="34" charset="0"/>
                        </a:rPr>
                        <a:t>UAV: </a:t>
                      </a:r>
                      <a:endParaRPr lang="pt-BR" sz="20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E9B540"/>
                          </a:solidFill>
                          <a:latin typeface="Segoe UI" panose="020B0502040204020203" pitchFamily="34" charset="0"/>
                          <a:cs typeface="Segoe UI" panose="020B0502040204020203" pitchFamily="34" charset="0"/>
                        </a:rPr>
                        <a:t>  14%</a:t>
                      </a:r>
                      <a:endParaRPr lang="pt-BR" sz="20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000" b="0" dirty="0">
                          <a:solidFill>
                            <a:srgbClr val="00B0F0"/>
                          </a:solidFill>
                          <a:latin typeface="Segoe UI" panose="020B0502040204020203" pitchFamily="34" charset="0"/>
                          <a:cs typeface="Segoe UI" panose="020B0502040204020203" pitchFamily="34" charset="0"/>
                        </a:rPr>
                        <a:t>URV: </a:t>
                      </a:r>
                      <a:endParaRPr lang="pt-BR" sz="20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000" dirty="0">
                          <a:solidFill>
                            <a:srgbClr val="00B0F0"/>
                          </a:solidFill>
                          <a:latin typeface="Segoe UI" panose="020B0502040204020203" pitchFamily="34" charset="0"/>
                          <a:cs typeface="Segoe UI" panose="020B0502040204020203" pitchFamily="34" charset="0"/>
                        </a:rPr>
                        <a:t>  22%</a:t>
                      </a:r>
                      <a:endParaRPr lang="pt-BR" sz="20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159" name="Tabela 158">
            <a:extLst>
              <a:ext uri="{FF2B5EF4-FFF2-40B4-BE49-F238E27FC236}">
                <a16:creationId xmlns:a16="http://schemas.microsoft.com/office/drawing/2014/main" id="{22368FF9-0CC2-0D44-97E6-545CEC0F0287}"/>
              </a:ext>
            </a:extLst>
          </p:cNvPr>
          <p:cNvGraphicFramePr>
            <a:graphicFrameLocks noGrp="1"/>
          </p:cNvGraphicFramePr>
          <p:nvPr/>
        </p:nvGraphicFramePr>
        <p:xfrm>
          <a:off x="2018805" y="5351617"/>
          <a:ext cx="8127734" cy="426720"/>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a:r>
                        <a:rPr lang="pt-BR" sz="2800" b="1" i="0" dirty="0">
                          <a:solidFill>
                            <a:schemeClr val="bg1"/>
                          </a:solidFill>
                          <a:latin typeface="Segoe UI" panose="020B0502040204020203" pitchFamily="34" charset="0"/>
                          <a:cs typeface="Segoe UI" panose="020B0502040204020203" pitchFamily="34" charset="0"/>
                        </a:rPr>
                        <a:t>16%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2800" b="1" i="0" dirty="0">
                          <a:solidFill>
                            <a:schemeClr val="bg1"/>
                          </a:solidFill>
                          <a:latin typeface="Segoe UI" panose="020B0502040204020203" pitchFamily="34" charset="0"/>
                          <a:cs typeface="Segoe UI" panose="020B0502040204020203" pitchFamily="34" charset="0"/>
                        </a:rPr>
                        <a:t>18%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2800" b="1" i="0" dirty="0">
                          <a:solidFill>
                            <a:schemeClr val="bg1"/>
                          </a:solidFill>
                          <a:latin typeface="Segoe UI" panose="020B0502040204020203" pitchFamily="34" charset="0"/>
                          <a:cs typeface="Segoe UI" panose="020B0502040204020203" pitchFamily="34" charset="0"/>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graphicFrame>
        <p:nvGraphicFramePr>
          <p:cNvPr id="79" name="Tabela 78">
            <a:extLst>
              <a:ext uri="{FF2B5EF4-FFF2-40B4-BE49-F238E27FC236}">
                <a16:creationId xmlns:a16="http://schemas.microsoft.com/office/drawing/2014/main" id="{0567465E-C00A-5E47-810D-67011770ED92}"/>
              </a:ext>
            </a:extLst>
          </p:cNvPr>
          <p:cNvGraphicFramePr>
            <a:graphicFrameLocks noGrp="1"/>
          </p:cNvGraphicFramePr>
          <p:nvPr>
            <p:extLst>
              <p:ext uri="{D42A27DB-BD31-4B8C-83A1-F6EECF244321}">
                <p14:modId xmlns:p14="http://schemas.microsoft.com/office/powerpoint/2010/main" val="1647427914"/>
              </p:ext>
            </p:extLst>
          </p:nvPr>
        </p:nvGraphicFramePr>
        <p:xfrm>
          <a:off x="4377118"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17%</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23%</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fontAlgn="ctr"/>
                      <a:r>
                        <a:rPr lang="pt-BR" sz="1300" b="0" i="0" u="none" strike="noStrike" dirty="0" err="1">
                          <a:solidFill>
                            <a:srgbClr val="C00000"/>
                          </a:solidFill>
                          <a:effectLst/>
                          <a:latin typeface="Wingdings 3" pitchFamily="2" charset="2"/>
                        </a:rPr>
                        <a:t>q</a:t>
                      </a:r>
                      <a:endParaRPr lang="pt-BR" sz="1300" b="0" i="0" u="none" strike="noStrike" dirty="0">
                        <a:solidFill>
                          <a:srgbClr val="C00000"/>
                        </a:solidFill>
                        <a:effectLst/>
                        <a:latin typeface="Wingdings 3" pitchFamily="2" charset="2"/>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pt-BR" sz="1300" b="0" i="0" u="none" strike="noStrike">
                          <a:solidFill>
                            <a:srgbClr val="A6A6A6"/>
                          </a:solidFill>
                          <a:effectLst/>
                          <a:latin typeface="Wingdings" pitchFamily="2" charset="2"/>
                        </a:rPr>
                        <a:t>l</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rtl="0" fontAlgn="ctr"/>
                      <a:r>
                        <a:rPr lang="pt-BR" sz="1200" b="1" i="0" u="none" strike="noStrike" dirty="0">
                          <a:solidFill>
                            <a:srgbClr val="FFFFFF"/>
                          </a:solidFill>
                          <a:effectLst/>
                          <a:latin typeface="Segoe UI" panose="020B0502040204020203" pitchFamily="34" charset="0"/>
                        </a:rPr>
                        <a:t>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aphicFrame>
        <p:nvGraphicFramePr>
          <p:cNvPr id="88" name="Tabela 87">
            <a:extLst>
              <a:ext uri="{FF2B5EF4-FFF2-40B4-BE49-F238E27FC236}">
                <a16:creationId xmlns:a16="http://schemas.microsoft.com/office/drawing/2014/main" id="{ACD0AA0A-4019-AD4D-9E9A-A18AF762509E}"/>
              </a:ext>
            </a:extLst>
          </p:cNvPr>
          <p:cNvGraphicFramePr>
            <a:graphicFrameLocks noGrp="1"/>
          </p:cNvGraphicFramePr>
          <p:nvPr>
            <p:extLst>
              <p:ext uri="{D42A27DB-BD31-4B8C-83A1-F6EECF244321}">
                <p14:modId xmlns:p14="http://schemas.microsoft.com/office/powerpoint/2010/main" val="2932427875"/>
              </p:ext>
            </p:extLst>
          </p:nvPr>
        </p:nvGraphicFramePr>
        <p:xfrm>
          <a:off x="8048573" y="5963341"/>
          <a:ext cx="3406880" cy="487736"/>
        </p:xfrm>
        <a:graphic>
          <a:graphicData uri="http://schemas.openxmlformats.org/drawingml/2006/table">
            <a:tbl>
              <a:tblPr firstRow="1" bandRow="1">
                <a:tableStyleId>{5C22544A-7EE6-4342-B048-85BDC9FD1C3A}</a:tableStyleId>
              </a:tblPr>
              <a:tblGrid>
                <a:gridCol w="822109">
                  <a:extLst>
                    <a:ext uri="{9D8B030D-6E8A-4147-A177-3AD203B41FA5}">
                      <a16:colId xmlns:a16="http://schemas.microsoft.com/office/drawing/2014/main" val="484859596"/>
                    </a:ext>
                  </a:extLst>
                </a:gridCol>
                <a:gridCol w="881331">
                  <a:extLst>
                    <a:ext uri="{9D8B030D-6E8A-4147-A177-3AD203B41FA5}">
                      <a16:colId xmlns:a16="http://schemas.microsoft.com/office/drawing/2014/main" val="582857333"/>
                    </a:ext>
                  </a:extLst>
                </a:gridCol>
                <a:gridCol w="851720">
                  <a:extLst>
                    <a:ext uri="{9D8B030D-6E8A-4147-A177-3AD203B41FA5}">
                      <a16:colId xmlns:a16="http://schemas.microsoft.com/office/drawing/2014/main" val="3957641038"/>
                    </a:ext>
                  </a:extLst>
                </a:gridCol>
                <a:gridCol w="851720">
                  <a:extLst>
                    <a:ext uri="{9D8B030D-6E8A-4147-A177-3AD203B41FA5}">
                      <a16:colId xmlns:a16="http://schemas.microsoft.com/office/drawing/2014/main" val="2904466131"/>
                    </a:ext>
                  </a:extLst>
                </a:gridCol>
              </a:tblGrid>
              <a:tr h="243868">
                <a:tc>
                  <a:txBody>
                    <a:bodyPr/>
                    <a:lstStyle/>
                    <a:p>
                      <a:pPr algn="r"/>
                      <a:r>
                        <a:rPr lang="pt-BR" sz="1400" b="0" dirty="0">
                          <a:solidFill>
                            <a:srgbClr val="E9B540"/>
                          </a:solidFill>
                          <a:latin typeface="Segoe UI" panose="020B0502040204020203" pitchFamily="34" charset="0"/>
                          <a:cs typeface="Segoe UI" panose="020B0502040204020203" pitchFamily="34" charset="0"/>
                        </a:rPr>
                        <a:t>UAV: </a:t>
                      </a:r>
                      <a:endParaRPr lang="pt-BR" sz="1400" b="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E9B540"/>
                          </a:solidFill>
                          <a:latin typeface="Segoe UI" panose="020B0502040204020203" pitchFamily="34" charset="0"/>
                          <a:cs typeface="Segoe UI" panose="020B0502040204020203" pitchFamily="34" charset="0"/>
                        </a:rPr>
                        <a:t>  31%</a:t>
                      </a:r>
                      <a:endParaRPr lang="pt-BR" sz="1400" dirty="0"/>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pt-BR" sz="1400" b="0" dirty="0">
                          <a:solidFill>
                            <a:srgbClr val="00B0F0"/>
                          </a:solidFill>
                          <a:latin typeface="Segoe UI" panose="020B0502040204020203" pitchFamily="34" charset="0"/>
                          <a:cs typeface="Segoe UI" panose="020B0502040204020203" pitchFamily="34" charset="0"/>
                        </a:rPr>
                        <a:t>URV: </a:t>
                      </a:r>
                      <a:endParaRPr lang="pt-BR" sz="1400" b="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1400" dirty="0">
                          <a:solidFill>
                            <a:srgbClr val="00B0F0"/>
                          </a:solidFill>
                          <a:latin typeface="Segoe UI" panose="020B0502040204020203" pitchFamily="34" charset="0"/>
                          <a:cs typeface="Segoe UI" panose="020B0502040204020203" pitchFamily="34" charset="0"/>
                        </a:rPr>
                        <a:t>  36%</a:t>
                      </a:r>
                      <a:endParaRPr lang="pt-BR" sz="1400" dirty="0">
                        <a:solidFill>
                          <a:srgbClr val="00B0F0"/>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r h="243868">
                <a:tc>
                  <a:txBody>
                    <a:bodyPr/>
                    <a:lstStyle/>
                    <a:p>
                      <a:pPr algn="r"/>
                      <a:r>
                        <a:rPr lang="pt-BR" sz="1200" b="0" i="0" u="none" strike="noStrike" dirty="0">
                          <a:solidFill>
                            <a:srgbClr val="118CE7"/>
                          </a:solidFill>
                          <a:effectLst/>
                          <a:latin typeface="Wingdings 3" pitchFamily="2" charset="2"/>
                        </a:rPr>
                        <a:t>p</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1%</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pt-BR" sz="1200" b="0" i="0" u="none" strike="noStrike" dirty="0">
                          <a:solidFill>
                            <a:srgbClr val="118CE7"/>
                          </a:solidFill>
                          <a:effectLst/>
                          <a:latin typeface="Wingdings 3" pitchFamily="2" charset="2"/>
                        </a:rPr>
                        <a:t>p</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solidFill>
                            <a:schemeClr val="bg1"/>
                          </a:solidFill>
                          <a:latin typeface="Segoe UI" panose="020B0502040204020203" pitchFamily="34" charset="0"/>
                          <a:ea typeface="Wingdings 3" charset="2"/>
                          <a:cs typeface="Segoe UI" panose="020B0502040204020203" pitchFamily="34" charset="0"/>
                        </a:rPr>
                        <a:t>  2%</a:t>
                      </a:r>
                      <a:endParaRPr lang="pt-BR" sz="12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1985170"/>
                  </a:ext>
                </a:extLst>
              </a:tr>
            </a:tbl>
          </a:graphicData>
        </a:graphic>
      </p:graphicFrame>
      <p:grpSp>
        <p:nvGrpSpPr>
          <p:cNvPr id="5" name="Agrupar 4">
            <a:extLst>
              <a:ext uri="{FF2B5EF4-FFF2-40B4-BE49-F238E27FC236}">
                <a16:creationId xmlns:a16="http://schemas.microsoft.com/office/drawing/2014/main" id="{76AB1F65-B5F7-B14D-ADF9-C7E3A3F080EC}"/>
              </a:ext>
            </a:extLst>
          </p:cNvPr>
          <p:cNvGrpSpPr/>
          <p:nvPr/>
        </p:nvGrpSpPr>
        <p:grpSpPr>
          <a:xfrm>
            <a:off x="4815123" y="3924135"/>
            <a:ext cx="5882735" cy="523220"/>
            <a:chOff x="4815123" y="3924135"/>
            <a:chExt cx="5882735" cy="523220"/>
          </a:xfrm>
        </p:grpSpPr>
        <p:grpSp>
          <p:nvGrpSpPr>
            <p:cNvPr id="155" name="Agrupar 154">
              <a:extLst>
                <a:ext uri="{FF2B5EF4-FFF2-40B4-BE49-F238E27FC236}">
                  <a16:creationId xmlns:a16="http://schemas.microsoft.com/office/drawing/2014/main" id="{FD48CC76-F320-8E46-9126-C28E652BE544}"/>
                </a:ext>
              </a:extLst>
            </p:cNvPr>
            <p:cNvGrpSpPr/>
            <p:nvPr/>
          </p:nvGrpSpPr>
          <p:grpSpPr>
            <a:xfrm>
              <a:off x="4815123" y="3924135"/>
              <a:ext cx="5882735" cy="523220"/>
              <a:chOff x="4350432" y="3924135"/>
              <a:chExt cx="5882735" cy="523220"/>
            </a:xfrm>
          </p:grpSpPr>
          <p:sp>
            <p:nvSpPr>
              <p:cNvPr id="156" name="CaixaDeTexto 155">
                <a:extLst>
                  <a:ext uri="{FF2B5EF4-FFF2-40B4-BE49-F238E27FC236}">
                    <a16:creationId xmlns:a16="http://schemas.microsoft.com/office/drawing/2014/main" id="{ABAD2DE3-56B5-044D-B039-FF579987B1C2}"/>
                  </a:ext>
                </a:extLst>
              </p:cNvPr>
              <p:cNvSpPr txBox="1"/>
              <p:nvPr/>
            </p:nvSpPr>
            <p:spPr>
              <a:xfrm>
                <a:off x="43504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sp>
            <p:nvSpPr>
              <p:cNvPr id="157" name="Retângulo 156">
                <a:extLst>
                  <a:ext uri="{FF2B5EF4-FFF2-40B4-BE49-F238E27FC236}">
                    <a16:creationId xmlns:a16="http://schemas.microsoft.com/office/drawing/2014/main" id="{DDC25D55-3DD5-C447-ACCB-954A487DEE23}"/>
                  </a:ext>
                </a:extLst>
              </p:cNvPr>
              <p:cNvSpPr/>
              <p:nvPr/>
            </p:nvSpPr>
            <p:spPr>
              <a:xfrm>
                <a:off x="5455929"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77,5</a:t>
                </a:r>
              </a:p>
            </p:txBody>
          </p:sp>
          <p:sp>
            <p:nvSpPr>
              <p:cNvPr id="160" name="Retângulo 159">
                <a:extLst>
                  <a:ext uri="{FF2B5EF4-FFF2-40B4-BE49-F238E27FC236}">
                    <a16:creationId xmlns:a16="http://schemas.microsoft.com/office/drawing/2014/main" id="{052E4151-A03D-7944-B352-5E8B4B3A1447}"/>
                  </a:ext>
                </a:extLst>
              </p:cNvPr>
              <p:cNvSpPr/>
              <p:nvPr/>
            </p:nvSpPr>
            <p:spPr>
              <a:xfrm>
                <a:off x="8954860" y="3924135"/>
                <a:ext cx="845104" cy="523220"/>
              </a:xfrm>
              <a:prstGeom prst="rect">
                <a:avLst/>
              </a:prstGeom>
              <a:noFill/>
            </p:spPr>
            <p:txBody>
              <a:bodyPr wrap="none">
                <a:spAutoFit/>
              </a:bodyPr>
              <a:lstStyle/>
              <a:p>
                <a:pPr algn="ctr" fontAlgn="ctr"/>
                <a:r>
                  <a:rPr lang="pt-BR" sz="2800" dirty="0">
                    <a:solidFill>
                      <a:schemeClr val="bg1">
                        <a:alpha val="50000"/>
                      </a:schemeClr>
                    </a:solidFill>
                    <a:latin typeface="Segoe UI" panose="020B0502040204020203" pitchFamily="34" charset="0"/>
                    <a:cs typeface="Segoe UI" panose="020B0502040204020203" pitchFamily="34" charset="0"/>
                  </a:rPr>
                  <a:t>83,5</a:t>
                </a:r>
              </a:p>
            </p:txBody>
          </p:sp>
          <p:grpSp>
            <p:nvGrpSpPr>
              <p:cNvPr id="161" name="Agrupar 160">
                <a:extLst>
                  <a:ext uri="{FF2B5EF4-FFF2-40B4-BE49-F238E27FC236}">
                    <a16:creationId xmlns:a16="http://schemas.microsoft.com/office/drawing/2014/main" id="{19BF7896-3F84-B448-801B-06EB4335A47A}"/>
                  </a:ext>
                </a:extLst>
              </p:cNvPr>
              <p:cNvGrpSpPr/>
              <p:nvPr/>
            </p:nvGrpSpPr>
            <p:grpSpPr>
              <a:xfrm>
                <a:off x="9820417" y="4004549"/>
                <a:ext cx="412750" cy="412750"/>
                <a:chOff x="774935" y="3522090"/>
                <a:chExt cx="412750" cy="412750"/>
              </a:xfrm>
            </p:grpSpPr>
            <p:sp>
              <p:nvSpPr>
                <p:cNvPr id="162" name="Retângulo Arredondado 161">
                  <a:extLst>
                    <a:ext uri="{FF2B5EF4-FFF2-40B4-BE49-F238E27FC236}">
                      <a16:creationId xmlns:a16="http://schemas.microsoft.com/office/drawing/2014/main" id="{7E028C32-59D9-6747-BFA2-722F90826982}"/>
                    </a:ext>
                  </a:extLst>
                </p:cNvPr>
                <p:cNvSpPr/>
                <p:nvPr/>
              </p:nvSpPr>
              <p:spPr>
                <a:xfrm>
                  <a:off x="774935" y="3522090"/>
                  <a:ext cx="412750" cy="412750"/>
                </a:xfrm>
                <a:prstGeom prst="roundRect">
                  <a:avLst/>
                </a:prstGeom>
                <a:solidFill>
                  <a:srgbClr val="A34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3" name="Imagem 162">
                  <a:extLst>
                    <a:ext uri="{FF2B5EF4-FFF2-40B4-BE49-F238E27FC236}">
                      <a16:creationId xmlns:a16="http://schemas.microsoft.com/office/drawing/2014/main" id="{B0BDB348-4711-8F4F-BA73-EF437B48597A}"/>
                    </a:ext>
                  </a:extLst>
                </p:cNvPr>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31881" y="3597564"/>
                  <a:ext cx="320644" cy="256166"/>
                </a:xfrm>
                <a:prstGeom prst="rect">
                  <a:avLst/>
                </a:prstGeom>
              </p:spPr>
            </p:pic>
          </p:grpSp>
          <p:sp>
            <p:nvSpPr>
              <p:cNvPr id="97" name="CaixaDeTexto 96">
                <a:extLst>
                  <a:ext uri="{FF2B5EF4-FFF2-40B4-BE49-F238E27FC236}">
                    <a16:creationId xmlns:a16="http://schemas.microsoft.com/office/drawing/2014/main" id="{F5D83F33-E72F-8C4A-8DFF-0BE9D7BD7DED}"/>
                  </a:ext>
                </a:extLst>
              </p:cNvPr>
              <p:cNvSpPr txBox="1"/>
              <p:nvPr/>
            </p:nvSpPr>
            <p:spPr>
              <a:xfrm>
                <a:off x="7855632" y="4045380"/>
                <a:ext cx="1165300" cy="276999"/>
              </a:xfrm>
              <a:prstGeom prst="rect">
                <a:avLst/>
              </a:prstGeom>
              <a:noFill/>
            </p:spPr>
            <p:txBody>
              <a:bodyPr wrap="square" rtlCol="0">
                <a:spAutoFit/>
              </a:bodyPr>
              <a:lstStyle/>
              <a:p>
                <a:r>
                  <a:rPr lang="pt-BR" sz="1200" i="1" dirty="0">
                    <a:solidFill>
                      <a:schemeClr val="bg1"/>
                    </a:solidFill>
                    <a:latin typeface="Segoe UI" panose="020B0502040204020203" pitchFamily="34" charset="0"/>
                    <a:cs typeface="Segoe UI" panose="020B0502040204020203" pitchFamily="34" charset="0"/>
                  </a:rPr>
                  <a:t>Benchmarking</a:t>
                </a:r>
              </a:p>
            </p:txBody>
          </p:sp>
        </p:grpSp>
        <p:pic>
          <p:nvPicPr>
            <p:cNvPr id="131" name="Imagem 130">
              <a:extLst>
                <a:ext uri="{FF2B5EF4-FFF2-40B4-BE49-F238E27FC236}">
                  <a16:creationId xmlns:a16="http://schemas.microsoft.com/office/drawing/2014/main" id="{CA4F4B64-9F85-C74F-9386-C1ADB58AFA9B}"/>
                </a:ext>
              </a:extLst>
            </p:cNvPr>
            <p:cNvPicPr>
              <a:picLocks noChangeAspect="1"/>
            </p:cNvPicPr>
            <p:nvPr/>
          </p:nvPicPr>
          <p:blipFill>
            <a:blip r:embed="rId8"/>
            <a:stretch>
              <a:fillRect/>
            </a:stretch>
          </p:blipFill>
          <p:spPr>
            <a:xfrm>
              <a:off x="6794858" y="4032733"/>
              <a:ext cx="382648" cy="382648"/>
            </a:xfrm>
            <a:prstGeom prst="rect">
              <a:avLst/>
            </a:prstGeom>
          </p:spPr>
        </p:pic>
      </p:grpSp>
      <p:grpSp>
        <p:nvGrpSpPr>
          <p:cNvPr id="140" name="Agrupar 139">
            <a:extLst>
              <a:ext uri="{FF2B5EF4-FFF2-40B4-BE49-F238E27FC236}">
                <a16:creationId xmlns:a16="http://schemas.microsoft.com/office/drawing/2014/main" id="{712B7471-F902-AB44-93FC-BBF9B4832DCB}"/>
              </a:ext>
            </a:extLst>
          </p:cNvPr>
          <p:cNvGrpSpPr/>
          <p:nvPr/>
        </p:nvGrpSpPr>
        <p:grpSpPr>
          <a:xfrm>
            <a:off x="913747" y="925457"/>
            <a:ext cx="2851689" cy="662450"/>
            <a:chOff x="514051" y="1219784"/>
            <a:chExt cx="2851689" cy="662450"/>
          </a:xfrm>
        </p:grpSpPr>
        <p:sp>
          <p:nvSpPr>
            <p:cNvPr id="141" name="CaixaDeTexto 140">
              <a:extLst>
                <a:ext uri="{FF2B5EF4-FFF2-40B4-BE49-F238E27FC236}">
                  <a16:creationId xmlns:a16="http://schemas.microsoft.com/office/drawing/2014/main" id="{A0930C6D-ED8D-B34D-942E-5DFEBEED0FB0}"/>
                </a:ext>
              </a:extLst>
            </p:cNvPr>
            <p:cNvSpPr txBox="1"/>
            <p:nvPr/>
          </p:nvSpPr>
          <p:spPr>
            <a:xfrm>
              <a:off x="698972" y="1292295"/>
              <a:ext cx="1066483" cy="523220"/>
            </a:xfrm>
            <a:prstGeom prst="rect">
              <a:avLst/>
            </a:prstGeom>
            <a:noFill/>
          </p:spPr>
          <p:txBody>
            <a:bodyPr wrap="square" lIns="0" rIns="0" rtlCol="0">
              <a:spAutoFit/>
            </a:bodyPr>
            <a:lstStyle/>
            <a:p>
              <a:r>
                <a:rPr lang="pt-BR" sz="1400" dirty="0">
                  <a:solidFill>
                    <a:srgbClr val="E9B540"/>
                  </a:solidFill>
                  <a:latin typeface="Segoe UI" panose="020B0502040204020203" pitchFamily="34" charset="0"/>
                  <a:cs typeface="Segoe UI" panose="020B0502040204020203" pitchFamily="34" charset="0"/>
                </a:rPr>
                <a:t>MÉDIA </a:t>
              </a:r>
              <a:br>
                <a:rPr lang="pt-BR" sz="1400" dirty="0">
                  <a:solidFill>
                    <a:srgbClr val="E9B540"/>
                  </a:solidFill>
                  <a:latin typeface="Segoe UI" panose="020B0502040204020203" pitchFamily="34" charset="0"/>
                  <a:cs typeface="Segoe UI" panose="020B0502040204020203" pitchFamily="34" charset="0"/>
                </a:rPr>
              </a:br>
              <a:r>
                <a:rPr lang="pt-BR" sz="1400" dirty="0">
                  <a:solidFill>
                    <a:srgbClr val="E9B540"/>
                  </a:solidFill>
                  <a:latin typeface="Segoe UI" panose="020B0502040204020203" pitchFamily="34" charset="0"/>
                  <a:cs typeface="Segoe UI" panose="020B0502040204020203" pitchFamily="34" charset="0"/>
                </a:rPr>
                <a:t>MÓVEL </a:t>
              </a:r>
              <a:r>
                <a:rPr lang="pt-BR" sz="1400" b="1" dirty="0">
                  <a:solidFill>
                    <a:srgbClr val="E9B540"/>
                  </a:solidFill>
                  <a:latin typeface="Segoe UI" panose="020B0502040204020203" pitchFamily="34" charset="0"/>
                  <a:cs typeface="Segoe UI" panose="020B0502040204020203" pitchFamily="34" charset="0"/>
                </a:rPr>
                <a:t>BB</a:t>
              </a:r>
            </a:p>
          </p:txBody>
        </p:sp>
        <p:sp>
          <p:nvSpPr>
            <p:cNvPr id="142" name="Retângulo 141">
              <a:extLst>
                <a:ext uri="{FF2B5EF4-FFF2-40B4-BE49-F238E27FC236}">
                  <a16:creationId xmlns:a16="http://schemas.microsoft.com/office/drawing/2014/main" id="{EE1BEA11-E700-1243-B424-EC9A559DF518}"/>
                </a:ext>
              </a:extLst>
            </p:cNvPr>
            <p:cNvSpPr/>
            <p:nvPr/>
          </p:nvSpPr>
          <p:spPr>
            <a:xfrm>
              <a:off x="1885651" y="1219784"/>
              <a:ext cx="1480089" cy="662450"/>
            </a:xfrm>
            <a:prstGeom prst="rect">
              <a:avLst/>
            </a:prstGeom>
            <a:solidFill>
              <a:schemeClr val="accent4">
                <a:lumMod val="60000"/>
                <a:lumOff val="40000"/>
              </a:schemeClr>
            </a:solidFill>
            <a:ln>
              <a:solidFill>
                <a:schemeClr val="accent4">
                  <a:lumMod val="60000"/>
                  <a:lumOff val="40000"/>
                </a:schemeClr>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A330C50A-6C6D-6742-98ED-198874DEAC2E}"/>
                </a:ext>
              </a:extLst>
            </p:cNvPr>
            <p:cNvSpPr/>
            <p:nvPr/>
          </p:nvSpPr>
          <p:spPr>
            <a:xfrm>
              <a:off x="514051" y="1219784"/>
              <a:ext cx="1480089" cy="662450"/>
            </a:xfrm>
            <a:prstGeom prst="rect">
              <a:avLst/>
            </a:prstGeom>
            <a:no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144" name="Agrupar 143">
            <a:extLst>
              <a:ext uri="{FF2B5EF4-FFF2-40B4-BE49-F238E27FC236}">
                <a16:creationId xmlns:a16="http://schemas.microsoft.com/office/drawing/2014/main" id="{682DF897-F4EE-4341-874B-C27055C53083}"/>
              </a:ext>
            </a:extLst>
          </p:cNvPr>
          <p:cNvGrpSpPr/>
          <p:nvPr/>
        </p:nvGrpSpPr>
        <p:grpSpPr>
          <a:xfrm>
            <a:off x="4626688" y="925457"/>
            <a:ext cx="2851689" cy="662450"/>
            <a:chOff x="514051" y="1219784"/>
            <a:chExt cx="2851689" cy="662450"/>
          </a:xfrm>
        </p:grpSpPr>
        <p:sp>
          <p:nvSpPr>
            <p:cNvPr id="148" name="CaixaDeTexto 147">
              <a:extLst>
                <a:ext uri="{FF2B5EF4-FFF2-40B4-BE49-F238E27FC236}">
                  <a16:creationId xmlns:a16="http://schemas.microsoft.com/office/drawing/2014/main" id="{A7590776-2546-3540-BF16-87239DE5F894}"/>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F17E72"/>
                  </a:solidFill>
                  <a:latin typeface="Segoe UI" panose="020B0502040204020203" pitchFamily="34" charset="0"/>
                  <a:cs typeface="Segoe UI" panose="020B0502040204020203" pitchFamily="34" charset="0"/>
                </a:rPr>
                <a:t>CONCORRÊNCIA</a:t>
              </a:r>
              <a:br>
                <a:rPr lang="pt-BR" sz="1200" dirty="0">
                  <a:solidFill>
                    <a:srgbClr val="F17E72"/>
                  </a:solidFill>
                  <a:latin typeface="Segoe UI" panose="020B0502040204020203" pitchFamily="34" charset="0"/>
                  <a:cs typeface="Segoe UI" panose="020B0502040204020203" pitchFamily="34" charset="0"/>
                </a:rPr>
              </a:br>
              <a:r>
                <a:rPr lang="pt-BR" sz="1200" b="1" dirty="0">
                  <a:solidFill>
                    <a:srgbClr val="F17E72"/>
                  </a:solidFill>
                  <a:latin typeface="Segoe UI" panose="020B0502040204020203" pitchFamily="34" charset="0"/>
                  <a:cs typeface="Segoe UI" panose="020B0502040204020203" pitchFamily="34" charset="0"/>
                </a:rPr>
                <a:t>TRADICIONAL</a:t>
              </a:r>
            </a:p>
          </p:txBody>
        </p:sp>
        <p:sp>
          <p:nvSpPr>
            <p:cNvPr id="149" name="Retângulo 148">
              <a:extLst>
                <a:ext uri="{FF2B5EF4-FFF2-40B4-BE49-F238E27FC236}">
                  <a16:creationId xmlns:a16="http://schemas.microsoft.com/office/drawing/2014/main" id="{C86F3B78-25A4-6F49-AF2F-4B1BBFA0A044}"/>
                </a:ext>
              </a:extLst>
            </p:cNvPr>
            <p:cNvSpPr/>
            <p:nvPr/>
          </p:nvSpPr>
          <p:spPr>
            <a:xfrm>
              <a:off x="1919335" y="1219784"/>
              <a:ext cx="1446405" cy="662450"/>
            </a:xfrm>
            <a:prstGeom prst="rect">
              <a:avLst/>
            </a:prstGeom>
            <a:solidFill>
              <a:srgbClr val="F17E72"/>
            </a:solidFill>
            <a:ln>
              <a:solidFill>
                <a:srgbClr val="F17E72"/>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21FC6A91-E017-A54A-A47C-AD738B86EC94}"/>
                </a:ext>
              </a:extLst>
            </p:cNvPr>
            <p:cNvSpPr/>
            <p:nvPr/>
          </p:nvSpPr>
          <p:spPr>
            <a:xfrm>
              <a:off x="514051" y="1219784"/>
              <a:ext cx="1480089" cy="662450"/>
            </a:xfrm>
            <a:prstGeom prst="rect">
              <a:avLst/>
            </a:prstGeom>
            <a:noFill/>
            <a:ln>
              <a:solidFill>
                <a:srgbClr val="F17E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8" name="Agrupar 157">
            <a:extLst>
              <a:ext uri="{FF2B5EF4-FFF2-40B4-BE49-F238E27FC236}">
                <a16:creationId xmlns:a16="http://schemas.microsoft.com/office/drawing/2014/main" id="{1DD5AC38-5BCC-F94C-823B-2E6122946F66}"/>
              </a:ext>
            </a:extLst>
          </p:cNvPr>
          <p:cNvGrpSpPr/>
          <p:nvPr/>
        </p:nvGrpSpPr>
        <p:grpSpPr>
          <a:xfrm>
            <a:off x="8281938" y="925457"/>
            <a:ext cx="2851689" cy="662450"/>
            <a:chOff x="514051" y="1219784"/>
            <a:chExt cx="2851689" cy="662450"/>
          </a:xfrm>
        </p:grpSpPr>
        <p:sp>
          <p:nvSpPr>
            <p:cNvPr id="164" name="CaixaDeTexto 163">
              <a:extLst>
                <a:ext uri="{FF2B5EF4-FFF2-40B4-BE49-F238E27FC236}">
                  <a16:creationId xmlns:a16="http://schemas.microsoft.com/office/drawing/2014/main" id="{A8186F12-010D-F847-9E87-3B4DDD128237}"/>
                </a:ext>
              </a:extLst>
            </p:cNvPr>
            <p:cNvSpPr txBox="1"/>
            <p:nvPr/>
          </p:nvSpPr>
          <p:spPr>
            <a:xfrm>
              <a:off x="634816" y="1308921"/>
              <a:ext cx="1486542" cy="461665"/>
            </a:xfrm>
            <a:prstGeom prst="rect">
              <a:avLst/>
            </a:prstGeom>
            <a:noFill/>
          </p:spPr>
          <p:txBody>
            <a:bodyPr wrap="square" lIns="0" rIns="0" rtlCol="0">
              <a:spAutoFit/>
            </a:bodyPr>
            <a:lstStyle/>
            <a:p>
              <a:r>
                <a:rPr lang="pt-BR" sz="1200" dirty="0">
                  <a:solidFill>
                    <a:srgbClr val="00DEAA"/>
                  </a:solidFill>
                  <a:latin typeface="Segoe UI" panose="020B0502040204020203" pitchFamily="34" charset="0"/>
                  <a:cs typeface="Segoe UI" panose="020B0502040204020203" pitchFamily="34" charset="0"/>
                </a:rPr>
                <a:t>CONCORRÊNCIA</a:t>
              </a:r>
              <a:br>
                <a:rPr lang="pt-BR" sz="1200" dirty="0">
                  <a:solidFill>
                    <a:srgbClr val="00DEAA"/>
                  </a:solidFill>
                  <a:latin typeface="Segoe UI" panose="020B0502040204020203" pitchFamily="34" charset="0"/>
                  <a:cs typeface="Segoe UI" panose="020B0502040204020203" pitchFamily="34" charset="0"/>
                </a:rPr>
              </a:br>
              <a:r>
                <a:rPr lang="pt-BR" sz="1200" b="1" dirty="0">
                  <a:solidFill>
                    <a:srgbClr val="00DEAA"/>
                  </a:solidFill>
                  <a:latin typeface="Segoe UI" panose="020B0502040204020203" pitchFamily="34" charset="0"/>
                  <a:cs typeface="Segoe UI" panose="020B0502040204020203" pitchFamily="34" charset="0"/>
                </a:rPr>
                <a:t>DIGITAL</a:t>
              </a:r>
            </a:p>
          </p:txBody>
        </p:sp>
        <p:sp>
          <p:nvSpPr>
            <p:cNvPr id="165" name="Retângulo 164">
              <a:extLst>
                <a:ext uri="{FF2B5EF4-FFF2-40B4-BE49-F238E27FC236}">
                  <a16:creationId xmlns:a16="http://schemas.microsoft.com/office/drawing/2014/main" id="{2351C5BA-4DB2-C141-8948-E2BC3EBF38F3}"/>
                </a:ext>
              </a:extLst>
            </p:cNvPr>
            <p:cNvSpPr/>
            <p:nvPr/>
          </p:nvSpPr>
          <p:spPr>
            <a:xfrm>
              <a:off x="1919335" y="1219784"/>
              <a:ext cx="1446405" cy="662450"/>
            </a:xfrm>
            <a:prstGeom prst="rect">
              <a:avLst/>
            </a:prstGeom>
            <a:solidFill>
              <a:srgbClr val="00DEAA"/>
            </a:solidFill>
            <a:ln>
              <a:solidFill>
                <a:srgbClr val="00DEAA"/>
              </a:solid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8CA850CF-5C9E-3A42-B6D9-C08266B7D9A2}"/>
                </a:ext>
              </a:extLst>
            </p:cNvPr>
            <p:cNvSpPr/>
            <p:nvPr/>
          </p:nvSpPr>
          <p:spPr>
            <a:xfrm>
              <a:off x="514051" y="1219784"/>
              <a:ext cx="1480089" cy="662450"/>
            </a:xfrm>
            <a:prstGeom prst="rect">
              <a:avLst/>
            </a:prstGeom>
            <a:noFill/>
            <a:ln>
              <a:solidFill>
                <a:srgbClr val="00DEA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aphicFrame>
        <p:nvGraphicFramePr>
          <p:cNvPr id="167" name="Tabela 166">
            <a:extLst>
              <a:ext uri="{FF2B5EF4-FFF2-40B4-BE49-F238E27FC236}">
                <a16:creationId xmlns:a16="http://schemas.microsoft.com/office/drawing/2014/main" id="{F42F6AE7-9EBE-0449-A7B2-03FB658D396E}"/>
              </a:ext>
            </a:extLst>
          </p:cNvPr>
          <p:cNvGraphicFramePr>
            <a:graphicFrameLocks noGrp="1"/>
          </p:cNvGraphicFramePr>
          <p:nvPr/>
        </p:nvGraphicFramePr>
        <p:xfrm>
          <a:off x="2707570" y="1031385"/>
          <a:ext cx="8127734" cy="436245"/>
        </p:xfrm>
        <a:graphic>
          <a:graphicData uri="http://schemas.openxmlformats.org/drawingml/2006/table">
            <a:tbl>
              <a:tblPr firstRow="1" bandRow="1">
                <a:tableStyleId>{5C22544A-7EE6-4342-B048-85BDC9FD1C3A}</a:tableStyleId>
              </a:tblPr>
              <a:tblGrid>
                <a:gridCol w="2615055">
                  <a:extLst>
                    <a:ext uri="{9D8B030D-6E8A-4147-A177-3AD203B41FA5}">
                      <a16:colId xmlns:a16="http://schemas.microsoft.com/office/drawing/2014/main" val="484859596"/>
                    </a:ext>
                  </a:extLst>
                </a:gridCol>
                <a:gridCol w="2803434">
                  <a:extLst>
                    <a:ext uri="{9D8B030D-6E8A-4147-A177-3AD203B41FA5}">
                      <a16:colId xmlns:a16="http://schemas.microsoft.com/office/drawing/2014/main" val="582857333"/>
                    </a:ext>
                  </a:extLst>
                </a:gridCol>
                <a:gridCol w="2709245">
                  <a:extLst>
                    <a:ext uri="{9D8B030D-6E8A-4147-A177-3AD203B41FA5}">
                      <a16:colId xmlns:a16="http://schemas.microsoft.com/office/drawing/2014/main" val="3957641038"/>
                    </a:ext>
                  </a:extLst>
                </a:gridCol>
              </a:tblGrid>
              <a:tr h="370840">
                <a:tc>
                  <a:txBody>
                    <a:bodyPr/>
                    <a:lstStyle/>
                    <a:p>
                      <a:pPr algn="l" rtl="0" fontAlgn="ctr"/>
                      <a:r>
                        <a:rPr lang="pt-BR" sz="2800" b="1" i="0" u="none" strike="noStrike">
                          <a:solidFill>
                            <a:srgbClr val="1C273A"/>
                          </a:solidFill>
                          <a:effectLst/>
                          <a:latin typeface="Segoe UI" panose="020B0502040204020203"/>
                        </a:rPr>
                        <a:t>75,8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fontAlgn="ctr"/>
                      <a:r>
                        <a:rPr lang="pt-BR" sz="2800" b="1" i="0" u="none" strike="noStrike">
                          <a:solidFill>
                            <a:srgbClr val="1C273A"/>
                          </a:solidFill>
                          <a:effectLst/>
                          <a:latin typeface="Segoe UI" panose="020B0502040204020203"/>
                        </a:rPr>
                        <a:t>74,5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ctr"/>
                      <a:r>
                        <a:rPr lang="pt-BR" sz="2800" b="1" i="0" u="none" strike="noStrike" dirty="0">
                          <a:solidFill>
                            <a:srgbClr val="1C273A"/>
                          </a:solidFill>
                          <a:effectLst/>
                          <a:latin typeface="Segoe UI" panose="020B0502040204020203"/>
                        </a:rPr>
                        <a:t>81,0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9460086"/>
                  </a:ext>
                </a:extLst>
              </a:tr>
            </a:tbl>
          </a:graphicData>
        </a:graphic>
      </p:graphicFrame>
      <p:sp>
        <p:nvSpPr>
          <p:cNvPr id="81" name="Espaço Reservado para Texto 3">
            <a:extLst>
              <a:ext uri="{FF2B5EF4-FFF2-40B4-BE49-F238E27FC236}">
                <a16:creationId xmlns:a16="http://schemas.microsoft.com/office/drawing/2014/main" id="{9B5DE9AF-B440-C14A-BF1F-FAB5F6148478}"/>
              </a:ext>
            </a:extLst>
          </p:cNvPr>
          <p:cNvSpPr txBox="1">
            <a:spLocks/>
          </p:cNvSpPr>
          <p:nvPr/>
        </p:nvSpPr>
        <p:spPr>
          <a:xfrm>
            <a:off x="11181024" y="6643512"/>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spTree>
    <p:extLst>
      <p:ext uri="{BB962C8B-B14F-4D97-AF65-F5344CB8AC3E}">
        <p14:creationId xmlns:p14="http://schemas.microsoft.com/office/powerpoint/2010/main" val="2205461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E3B0D-F728-1949-85A2-C7B887965706}"/>
              </a:ext>
            </a:extLst>
          </p:cNvPr>
          <p:cNvSpPr>
            <a:spLocks noGrp="1"/>
          </p:cNvSpPr>
          <p:nvPr>
            <p:ph type="title"/>
          </p:nvPr>
        </p:nvSpPr>
        <p:spPr/>
        <p:txBody>
          <a:bodyPr/>
          <a:lstStyle/>
          <a:p>
            <a:r>
              <a:rPr lang="pt-BR" dirty="0"/>
              <a:t>RELACIONAMENTO E ATENDIMENTO</a:t>
            </a:r>
          </a:p>
        </p:txBody>
      </p:sp>
      <p:sp>
        <p:nvSpPr>
          <p:cNvPr id="3" name="Espaço Reservado para Texto 2">
            <a:extLst>
              <a:ext uri="{FF2B5EF4-FFF2-40B4-BE49-F238E27FC236}">
                <a16:creationId xmlns:a16="http://schemas.microsoft.com/office/drawing/2014/main" id="{4D4DD160-172A-F94E-A170-B5817C38F0C4}"/>
              </a:ext>
            </a:extLst>
          </p:cNvPr>
          <p:cNvSpPr>
            <a:spLocks noGrp="1"/>
          </p:cNvSpPr>
          <p:nvPr>
            <p:ph type="body" sz="quarter" idx="13"/>
          </p:nvPr>
        </p:nvSpPr>
        <p:spPr>
          <a:xfrm>
            <a:off x="452294" y="701544"/>
            <a:ext cx="11281559" cy="381771"/>
          </a:xfrm>
        </p:spPr>
        <p:txBody>
          <a:bodyPr/>
          <a:lstStyle/>
          <a:p>
            <a:r>
              <a:rPr lang="pt-BR" dirty="0"/>
              <a:t>Detalhamento questões de qualidade - BB </a:t>
            </a:r>
            <a:r>
              <a:rPr lang="pt-BR" dirty="0" err="1"/>
              <a:t>x</a:t>
            </a:r>
            <a:r>
              <a:rPr lang="pt-BR" dirty="0"/>
              <a:t> Concorrência</a:t>
            </a:r>
          </a:p>
        </p:txBody>
      </p:sp>
      <p:grpSp>
        <p:nvGrpSpPr>
          <p:cNvPr id="6" name="Agrupar 5">
            <a:extLst>
              <a:ext uri="{FF2B5EF4-FFF2-40B4-BE49-F238E27FC236}">
                <a16:creationId xmlns:a16="http://schemas.microsoft.com/office/drawing/2014/main" id="{7F626FB2-FE25-B944-AFF7-0CC614A903D2}"/>
              </a:ext>
            </a:extLst>
          </p:cNvPr>
          <p:cNvGrpSpPr/>
          <p:nvPr/>
        </p:nvGrpSpPr>
        <p:grpSpPr>
          <a:xfrm>
            <a:off x="4054300" y="1296991"/>
            <a:ext cx="7394760" cy="502433"/>
            <a:chOff x="4054300" y="1380116"/>
            <a:chExt cx="7394760" cy="502433"/>
          </a:xfrm>
        </p:grpSpPr>
        <p:sp>
          <p:nvSpPr>
            <p:cNvPr id="20" name="Retângulo 19">
              <a:extLst>
                <a:ext uri="{FF2B5EF4-FFF2-40B4-BE49-F238E27FC236}">
                  <a16:creationId xmlns:a16="http://schemas.microsoft.com/office/drawing/2014/main" id="{51144755-B280-7A4F-A981-FCADF3EA3718}"/>
                </a:ext>
              </a:extLst>
            </p:cNvPr>
            <p:cNvSpPr/>
            <p:nvPr/>
          </p:nvSpPr>
          <p:spPr>
            <a:xfrm>
              <a:off x="8984140" y="1380116"/>
              <a:ext cx="2464920" cy="490300"/>
            </a:xfrm>
            <a:prstGeom prst="rect">
              <a:avLst/>
            </a:prstGeom>
            <a:solidFill>
              <a:srgbClr val="00DEAA"/>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8429F7E-DA74-7042-8312-51B163AA05E7}"/>
                </a:ext>
              </a:extLst>
            </p:cNvPr>
            <p:cNvSpPr/>
            <p:nvPr/>
          </p:nvSpPr>
          <p:spPr>
            <a:xfrm>
              <a:off x="6519220" y="1386002"/>
              <a:ext cx="2464920" cy="490300"/>
            </a:xfrm>
            <a:prstGeom prst="rect">
              <a:avLst/>
            </a:prstGeom>
            <a:solidFill>
              <a:srgbClr val="F17E72"/>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C04FA53-8213-EB46-9C75-8B94BF6E1B9D}"/>
                </a:ext>
              </a:extLst>
            </p:cNvPr>
            <p:cNvSpPr/>
            <p:nvPr/>
          </p:nvSpPr>
          <p:spPr>
            <a:xfrm>
              <a:off x="4054300" y="1392249"/>
              <a:ext cx="2464920" cy="490300"/>
            </a:xfrm>
            <a:prstGeom prst="rect">
              <a:avLst/>
            </a:prstGeom>
            <a:solidFill>
              <a:schemeClr val="accent4">
                <a:lumMod val="60000"/>
                <a:lumOff val="40000"/>
              </a:schemeClr>
            </a:solidFill>
            <a:ln>
              <a:noFill/>
            </a:ln>
            <a:effectLst>
              <a:outerShdw blurRad="304800" dist="38100" dir="756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Box 105">
              <a:extLst>
                <a:ext uri="{FF2B5EF4-FFF2-40B4-BE49-F238E27FC236}">
                  <a16:creationId xmlns:a16="http://schemas.microsoft.com/office/drawing/2014/main" id="{C2ADEE51-1B22-964C-BD18-6F09A8D6C70C}"/>
                </a:ext>
              </a:extLst>
            </p:cNvPr>
            <p:cNvSpPr txBox="1"/>
            <p:nvPr/>
          </p:nvSpPr>
          <p:spPr>
            <a:xfrm>
              <a:off x="4862581" y="1492795"/>
              <a:ext cx="848359"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Geral BB</a:t>
              </a:r>
            </a:p>
          </p:txBody>
        </p:sp>
        <p:sp>
          <p:nvSpPr>
            <p:cNvPr id="24" name="TextBox 105">
              <a:extLst>
                <a:ext uri="{FF2B5EF4-FFF2-40B4-BE49-F238E27FC236}">
                  <a16:creationId xmlns:a16="http://schemas.microsoft.com/office/drawing/2014/main" id="{1FCA4C3E-5DE3-1F47-932C-5E270AAAA08C}"/>
                </a:ext>
              </a:extLst>
            </p:cNvPr>
            <p:cNvSpPr txBox="1"/>
            <p:nvPr/>
          </p:nvSpPr>
          <p:spPr>
            <a:xfrm>
              <a:off x="9368233" y="1492795"/>
              <a:ext cx="1696735"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Digital</a:t>
              </a:r>
            </a:p>
          </p:txBody>
        </p:sp>
        <p:sp>
          <p:nvSpPr>
            <p:cNvPr id="25" name="TextBox 105">
              <a:extLst>
                <a:ext uri="{FF2B5EF4-FFF2-40B4-BE49-F238E27FC236}">
                  <a16:creationId xmlns:a16="http://schemas.microsoft.com/office/drawing/2014/main" id="{5B91E434-FC57-414D-BF2A-DB493CC6B956}"/>
                </a:ext>
              </a:extLst>
            </p:cNvPr>
            <p:cNvSpPr txBox="1"/>
            <p:nvPr/>
          </p:nvSpPr>
          <p:spPr>
            <a:xfrm>
              <a:off x="6764666" y="1492795"/>
              <a:ext cx="1974028" cy="192167"/>
            </a:xfrm>
            <a:prstGeom prst="rect">
              <a:avLst/>
            </a:prstGeom>
            <a:noFill/>
          </p:spPr>
          <p:txBody>
            <a:bodyPr wrap="square" rtlCol="0">
              <a:spAutoFit/>
            </a:bodyPr>
            <a:lstStyle/>
            <a:p>
              <a:pPr algn="ctr" defTabSz="914340"/>
              <a:r>
                <a:rPr lang="pt-BR" sz="1300" kern="0" dirty="0">
                  <a:solidFill>
                    <a:srgbClr val="404040"/>
                  </a:solidFill>
                  <a:latin typeface="Franklin Gothic Medium" panose="020B0603020102020204" pitchFamily="34" charset="0"/>
                  <a:ea typeface="Century Gothic" charset="0"/>
                  <a:cs typeface="Century Gothic" charset="0"/>
                </a:rPr>
                <a:t>Concorrência Tradicional</a:t>
              </a:r>
            </a:p>
          </p:txBody>
        </p:sp>
      </p:grpSp>
      <p:graphicFrame>
        <p:nvGraphicFramePr>
          <p:cNvPr id="80" name="Table 19">
            <a:extLst>
              <a:ext uri="{FF2B5EF4-FFF2-40B4-BE49-F238E27FC236}">
                <a16:creationId xmlns:a16="http://schemas.microsoft.com/office/drawing/2014/main" id="{5C3FE789-75D7-1540-BF88-13DE80F9D4CF}"/>
              </a:ext>
            </a:extLst>
          </p:cNvPr>
          <p:cNvGraphicFramePr>
            <a:graphicFrameLocks noGrp="1"/>
          </p:cNvGraphicFramePr>
          <p:nvPr>
            <p:extLst>
              <p:ext uri="{D42A27DB-BD31-4B8C-83A1-F6EECF244321}">
                <p14:modId xmlns:p14="http://schemas.microsoft.com/office/powerpoint/2010/main" val="343919160"/>
              </p:ext>
            </p:extLst>
          </p:nvPr>
        </p:nvGraphicFramePr>
        <p:xfrm>
          <a:off x="452294" y="1879600"/>
          <a:ext cx="10996768" cy="3717525"/>
        </p:xfrm>
        <a:graphic>
          <a:graphicData uri="http://schemas.openxmlformats.org/drawingml/2006/table">
            <a:tbl>
              <a:tblPr firstRow="1" bandRow="1">
                <a:tableStyleId>{2D5ABB26-0587-4C30-8999-92F81FD0307C}</a:tableStyleId>
              </a:tblPr>
              <a:tblGrid>
                <a:gridCol w="3597192">
                  <a:extLst>
                    <a:ext uri="{9D8B030D-6E8A-4147-A177-3AD203B41FA5}">
                      <a16:colId xmlns:a16="http://schemas.microsoft.com/office/drawing/2014/main" val="20000"/>
                    </a:ext>
                  </a:extLst>
                </a:gridCol>
                <a:gridCol w="926275">
                  <a:extLst>
                    <a:ext uri="{9D8B030D-6E8A-4147-A177-3AD203B41FA5}">
                      <a16:colId xmlns:a16="http://schemas.microsoft.com/office/drawing/2014/main" val="3813278249"/>
                    </a:ext>
                  </a:extLst>
                </a:gridCol>
                <a:gridCol w="795647">
                  <a:extLst>
                    <a:ext uri="{9D8B030D-6E8A-4147-A177-3AD203B41FA5}">
                      <a16:colId xmlns:a16="http://schemas.microsoft.com/office/drawing/2014/main" val="20001"/>
                    </a:ext>
                  </a:extLst>
                </a:gridCol>
                <a:gridCol w="285008">
                  <a:extLst>
                    <a:ext uri="{9D8B030D-6E8A-4147-A177-3AD203B41FA5}">
                      <a16:colId xmlns:a16="http://schemas.microsoft.com/office/drawing/2014/main" val="20003"/>
                    </a:ext>
                  </a:extLst>
                </a:gridCol>
                <a:gridCol w="451262">
                  <a:extLst>
                    <a:ext uri="{9D8B030D-6E8A-4147-A177-3AD203B41FA5}">
                      <a16:colId xmlns:a16="http://schemas.microsoft.com/office/drawing/2014/main" val="3726549766"/>
                    </a:ext>
                  </a:extLst>
                </a:gridCol>
                <a:gridCol w="1318161">
                  <a:extLst>
                    <a:ext uri="{9D8B030D-6E8A-4147-A177-3AD203B41FA5}">
                      <a16:colId xmlns:a16="http://schemas.microsoft.com/office/drawing/2014/main" val="20002"/>
                    </a:ext>
                  </a:extLst>
                </a:gridCol>
                <a:gridCol w="273132">
                  <a:extLst>
                    <a:ext uri="{9D8B030D-6E8A-4147-A177-3AD203B41FA5}">
                      <a16:colId xmlns:a16="http://schemas.microsoft.com/office/drawing/2014/main" val="20004"/>
                    </a:ext>
                  </a:extLst>
                </a:gridCol>
                <a:gridCol w="952456">
                  <a:extLst>
                    <a:ext uri="{9D8B030D-6E8A-4147-A177-3AD203B41FA5}">
                      <a16:colId xmlns:a16="http://schemas.microsoft.com/office/drawing/2014/main" val="3187864286"/>
                    </a:ext>
                  </a:extLst>
                </a:gridCol>
                <a:gridCol w="1297457">
                  <a:extLst>
                    <a:ext uri="{9D8B030D-6E8A-4147-A177-3AD203B41FA5}">
                      <a16:colId xmlns:a16="http://schemas.microsoft.com/office/drawing/2014/main" val="20005"/>
                    </a:ext>
                  </a:extLst>
                </a:gridCol>
                <a:gridCol w="232030">
                  <a:extLst>
                    <a:ext uri="{9D8B030D-6E8A-4147-A177-3AD203B41FA5}">
                      <a16:colId xmlns:a16="http://schemas.microsoft.com/office/drawing/2014/main" val="20006"/>
                    </a:ext>
                  </a:extLst>
                </a:gridCol>
                <a:gridCol w="868148">
                  <a:extLst>
                    <a:ext uri="{9D8B030D-6E8A-4147-A177-3AD203B41FA5}">
                      <a16:colId xmlns:a16="http://schemas.microsoft.com/office/drawing/2014/main" val="593701149"/>
                    </a:ext>
                  </a:extLst>
                </a:gridCol>
              </a:tblGrid>
              <a:tr h="441525">
                <a:tc>
                  <a:txBody>
                    <a:bodyPr/>
                    <a:lstStyle/>
                    <a:p>
                      <a:pPr marL="0" marR="0" indent="0" algn="l" defTabSz="914354" rtl="0" eaLnBrk="1" fontAlgn="ctr" latinLnBrk="0" hangingPunct="1">
                        <a:lnSpc>
                          <a:spcPct val="100000"/>
                        </a:lnSpc>
                        <a:spcBef>
                          <a:spcPts val="0"/>
                        </a:spcBef>
                        <a:spcAft>
                          <a:spcPts val="0"/>
                        </a:spcAft>
                        <a:buClrTx/>
                        <a:buSzTx/>
                        <a:buFontTx/>
                        <a:buNone/>
                        <a:tabLst/>
                        <a:defRPr/>
                      </a:pPr>
                      <a:endParaRPr lang="pt-BR" sz="1400" spc="40" baseline="0" dirty="0">
                        <a:solidFill>
                          <a:schemeClr val="tx1"/>
                        </a:solidFill>
                        <a:latin typeface="Segoe UI Symbol" panose="020B0502040204020203" pitchFamily="34" charset="0"/>
                        <a:ea typeface="Segoe UI Symbol" panose="020B0502040204020203" pitchFamily="34" charset="0"/>
                        <a:cs typeface="Century Gothic" charset="0"/>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Importância (r</a:t>
                      </a:r>
                      <a:r>
                        <a:rPr lang="pt-BR" sz="1200" b="0" i="1" u="none" strike="noStrike" kern="1200" baseline="300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2</a:t>
                      </a:r>
                      <a:r>
                        <a:rPr lang="pt-BR" sz="1200" b="0" i="1" u="none" strike="noStrike" kern="1200"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tc gridSpan="3">
                  <a:txBody>
                    <a:bodyPr/>
                    <a:lstStyle/>
                    <a:p>
                      <a:pPr algn="ctr" fontAlgn="ct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Satisfação </a:t>
                      </a:r>
                      <a:b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br>
                      <a:r>
                        <a:rPr lang="pt-BR" sz="1200" b="0" i="1" u="none" strike="noStrike" noProof="0" dirty="0">
                          <a:solidFill>
                            <a:schemeClr val="tx1">
                              <a:lumMod val="50000"/>
                              <a:lumOff val="50000"/>
                            </a:schemeClr>
                          </a:solidFill>
                          <a:effectLst/>
                          <a:latin typeface="Segoe UI" panose="020B0502040204020203" pitchFamily="34" charset="0"/>
                          <a:ea typeface="Segoe UI Symbol" panose="020B0502040204020203" pitchFamily="34" charset="0"/>
                          <a:cs typeface="Segoe UI" panose="020B0502040204020203" pitchFamily="34" charset="0"/>
                        </a:rPr>
                        <a:t>com o atributo</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22640238"/>
                  </a:ext>
                </a:extLst>
              </a:tr>
              <a:tr h="468000">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Facilidade de acesso ao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Cordialidade e interesse dos gerentes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dirty="0">
                          <a:solidFill>
                            <a:srgbClr val="262626"/>
                          </a:solidFill>
                          <a:effectLst/>
                          <a:latin typeface="Segoe UI" panose="020B0502040204020203" pitchFamily="34"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8000">
                <a:tc>
                  <a:txBody>
                    <a:bodyPr/>
                    <a:lstStyle/>
                    <a:p>
                      <a:pPr algn="l" fontAlgn="ctr"/>
                      <a:r>
                        <a:rPr lang="pt-BR" sz="1400" b="0" i="0" u="none" strike="noStrike" spc="40" baseline="0">
                          <a:solidFill>
                            <a:srgbClr val="262626"/>
                          </a:solidFill>
                          <a:effectLst/>
                          <a:latin typeface="Segoe UI" panose="020B0502040204020203" pitchFamily="34" charset="0"/>
                          <a:cs typeface="Segoe UI" panose="020B0502040204020203" pitchFamily="34" charset="0"/>
                        </a:rPr>
                        <a:t>Capacidade de atender demandas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8000">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Iniciativa e proatividade no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C00000"/>
                          </a:solidFill>
                          <a:effectLst/>
                          <a:latin typeface="Wingdings 3" pitchFamily="2" charset="2"/>
                        </a:rPr>
                        <a:t>q</a:t>
                      </a:r>
                      <a:endParaRPr lang="pt-BR" sz="1400" b="0" i="0" u="none" strike="noStrike" dirty="0">
                        <a:solidFill>
                          <a:srgbClr val="C00000"/>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892771"/>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Agilidade do atendimento prestado por gerentes/funcionários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err="1">
                          <a:solidFill>
                            <a:srgbClr val="118CE7"/>
                          </a:solidFill>
                          <a:effectLst/>
                          <a:latin typeface="Wingdings 3" pitchFamily="2" charset="2"/>
                        </a:rPr>
                        <a:t>p</a:t>
                      </a:r>
                      <a:endParaRPr lang="pt-BR" sz="1400" b="0" i="0" u="none" strike="noStrike" dirty="0">
                        <a:solidFill>
                          <a:srgbClr val="118CE7"/>
                        </a:solidFill>
                        <a:effectLst/>
                        <a:latin typeface="Wingdings 3" pitchFamily="2" charset="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148894"/>
                  </a:ext>
                </a:extLst>
              </a:tr>
              <a:tr h="468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Eficiência no atendimento prestado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rgbClr val="262626"/>
                          </a:solidFill>
                          <a:effectLst/>
                          <a:latin typeface="Segoe UI" panose="020B0502040204020203" pitchFamily="34" charset="0"/>
                        </a:rPr>
                        <a:t>74,8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91,7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187732"/>
                  </a:ext>
                </a:extLst>
              </a:tr>
              <a:tr h="468000">
                <a:tc>
                  <a:txBody>
                    <a:bodyPr/>
                    <a:lstStyle/>
                    <a:p>
                      <a:pPr algn="l" fontAlgn="ct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Proximidade no relacionamento </a:t>
                      </a:r>
                      <a:br>
                        <a:rPr lang="pt-BR" sz="1400" b="0" i="0" u="none" strike="noStrike" spc="40" baseline="0" dirty="0">
                          <a:solidFill>
                            <a:srgbClr val="262626"/>
                          </a:solidFill>
                          <a:effectLst/>
                          <a:latin typeface="Segoe UI" panose="020B0502040204020203" pitchFamily="34" charset="0"/>
                          <a:cs typeface="Segoe UI" panose="020B0502040204020203" pitchFamily="34" charset="0"/>
                        </a:rPr>
                      </a:br>
                      <a:r>
                        <a:rPr lang="pt-BR" sz="1400" b="0" i="0" u="none" strike="noStrike" spc="40" baseline="0" dirty="0">
                          <a:solidFill>
                            <a:srgbClr val="262626"/>
                          </a:solidFill>
                          <a:effectLst/>
                          <a:latin typeface="Segoe UI" panose="020B0502040204020203" pitchFamily="34" charset="0"/>
                          <a:cs typeface="Segoe UI" panose="020B0502040204020203" pitchFamily="34" charset="0"/>
                        </a:rPr>
                        <a:t>e atendimento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1" i="0" u="none" strike="noStrike">
                          <a:solidFill>
                            <a:srgbClr val="262626"/>
                          </a:solidFill>
                          <a:effectLst/>
                          <a:latin typeface="Segoe UI" panose="020B0502040204020203" pitchFamily="34" charset="0"/>
                        </a:rPr>
                        <a:t>26,5%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118CE7"/>
                          </a:solidFill>
                          <a:effectLst/>
                          <a:latin typeface="Wingdings 3" pitchFamily="2" charset="2"/>
                        </a:rPr>
                        <a:t>p</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2B8CE8"/>
                          </a:solidFill>
                          <a:effectLst/>
                          <a:latin typeface="Segoe UI" panose="020B0502040204020203"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a:solidFill>
                            <a:srgbClr val="262626"/>
                          </a:solidFill>
                          <a:effectLst/>
                          <a:latin typeface="Segoe UI" panose="020B0502040204020203" pitchFamily="34" charset="0"/>
                        </a:rPr>
                        <a:t>73,2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dirty="0">
                          <a:solidFill>
                            <a:schemeClr val="bg1">
                              <a:lumMod val="65000"/>
                            </a:schemeClr>
                          </a:solidFill>
                          <a:effectLst/>
                          <a:latin typeface="Wingdings" pitchFamily="2" charset="2"/>
                        </a:rPr>
                        <a:t>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chemeClr val="bg1">
                              <a:lumMod val="50000"/>
                            </a:schemeClr>
                          </a:solidFill>
                          <a:effectLst/>
                          <a:latin typeface="Segoe UI" panose="020B0502040204020203"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pt-BR" sz="1400" b="0" i="0" u="none" strike="noStrike" dirty="0">
                          <a:solidFill>
                            <a:schemeClr val="accent2"/>
                          </a:solidFill>
                          <a:effectLst/>
                          <a:latin typeface="Segoe UI" panose="020B0502040204020203" pitchFamily="34" charset="0"/>
                        </a:rPr>
                        <a:t>87,3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1400" b="0" i="0" u="none" strike="noStrike">
                          <a:solidFill>
                            <a:srgbClr val="C00000"/>
                          </a:solidFill>
                          <a:effectLst/>
                          <a:latin typeface="Wingdings 3" pitchFamily="2" charset="2"/>
                        </a:rPr>
                        <a:t>q</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pt-BR" sz="1400" b="0" i="0" u="none" strike="noStrike" dirty="0">
                          <a:solidFill>
                            <a:srgbClr val="C00000"/>
                          </a:solidFill>
                          <a:effectLst/>
                          <a:latin typeface="Segoe UI" panose="020B0502040204020203"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224487"/>
                  </a:ext>
                </a:extLst>
              </a:tr>
            </a:tbl>
          </a:graphicData>
        </a:graphic>
      </p:graphicFrame>
      <p:sp>
        <p:nvSpPr>
          <p:cNvPr id="47" name="Espaço Reservado para Texto 3">
            <a:extLst>
              <a:ext uri="{FF2B5EF4-FFF2-40B4-BE49-F238E27FC236}">
                <a16:creationId xmlns:a16="http://schemas.microsoft.com/office/drawing/2014/main" id="{D4FD797E-24B2-FD48-81D3-A926018C2B71}"/>
              </a:ext>
            </a:extLst>
          </p:cNvPr>
          <p:cNvSpPr txBox="1">
            <a:spLocks/>
          </p:cNvSpPr>
          <p:nvPr/>
        </p:nvSpPr>
        <p:spPr>
          <a:xfrm>
            <a:off x="11130544" y="73478"/>
            <a:ext cx="857696" cy="263918"/>
          </a:xfrm>
          <a:prstGeom prst="rect">
            <a:avLst/>
          </a:prstGeom>
        </p:spPr>
        <p:txBody>
          <a:bodyPr vert="horz" wrap="square" lIns="0" tIns="45720" rIns="0" bIns="45720" rtlCol="0">
            <a:spAutoFit/>
          </a:bodyPr>
          <a:lstStyle>
            <a:lvl1pPr marL="0" indent="0" algn="l" defTabSz="914400" rtl="0" eaLnBrk="1" latinLnBrk="0" hangingPunct="1">
              <a:lnSpc>
                <a:spcPct val="110000"/>
              </a:lnSpc>
              <a:spcBef>
                <a:spcPts val="1000"/>
              </a:spcBef>
              <a:buFont typeface="Arial" panose="020B0604020202020204" pitchFamily="34" charset="0"/>
              <a:buNone/>
              <a:defRPr sz="1400" kern="1300" spc="10" baseline="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800"/>
              </a:spcBef>
            </a:pPr>
            <a:r>
              <a:rPr lang="pt-BR" sz="1100" spc="40" dirty="0">
                <a:solidFill>
                  <a:schemeClr val="tx2">
                    <a:lumMod val="60000"/>
                    <a:lumOff val="40000"/>
                  </a:schemeClr>
                </a:solidFill>
              </a:rPr>
              <a:t>#interna</a:t>
            </a:r>
          </a:p>
        </p:txBody>
      </p:sp>
      <p:graphicFrame>
        <p:nvGraphicFramePr>
          <p:cNvPr id="33" name="Tabela 32">
            <a:extLst>
              <a:ext uri="{FF2B5EF4-FFF2-40B4-BE49-F238E27FC236}">
                <a16:creationId xmlns:a16="http://schemas.microsoft.com/office/drawing/2014/main" id="{A41167D9-E724-A54D-93E7-0069F0F860AE}"/>
              </a:ext>
            </a:extLst>
          </p:cNvPr>
          <p:cNvGraphicFramePr>
            <a:graphicFrameLocks noGrp="1"/>
          </p:cNvGraphicFramePr>
          <p:nvPr>
            <p:extLst>
              <p:ext uri="{D42A27DB-BD31-4B8C-83A1-F6EECF244321}">
                <p14:modId xmlns:p14="http://schemas.microsoft.com/office/powerpoint/2010/main" val="1079944750"/>
              </p:ext>
            </p:extLst>
          </p:nvPr>
        </p:nvGraphicFramePr>
        <p:xfrm>
          <a:off x="448217" y="5654878"/>
          <a:ext cx="10996768" cy="228600"/>
        </p:xfrm>
        <a:graphic>
          <a:graphicData uri="http://schemas.openxmlformats.org/drawingml/2006/table">
            <a:tbl>
              <a:tblPr>
                <a:tableStyleId>{5C22544A-7EE6-4342-B048-85BDC9FD1C3A}</a:tableStyleId>
              </a:tblPr>
              <a:tblGrid>
                <a:gridCol w="4125460">
                  <a:extLst>
                    <a:ext uri="{9D8B030D-6E8A-4147-A177-3AD203B41FA5}">
                      <a16:colId xmlns:a16="http://schemas.microsoft.com/office/drawing/2014/main" val="3123118014"/>
                    </a:ext>
                  </a:extLst>
                </a:gridCol>
                <a:gridCol w="2064468">
                  <a:extLst>
                    <a:ext uri="{9D8B030D-6E8A-4147-A177-3AD203B41FA5}">
                      <a16:colId xmlns:a16="http://schemas.microsoft.com/office/drawing/2014/main" val="3337537333"/>
                    </a:ext>
                  </a:extLst>
                </a:gridCol>
                <a:gridCol w="2410852">
                  <a:extLst>
                    <a:ext uri="{9D8B030D-6E8A-4147-A177-3AD203B41FA5}">
                      <a16:colId xmlns:a16="http://schemas.microsoft.com/office/drawing/2014/main" val="4100762510"/>
                    </a:ext>
                  </a:extLst>
                </a:gridCol>
                <a:gridCol w="2395988">
                  <a:extLst>
                    <a:ext uri="{9D8B030D-6E8A-4147-A177-3AD203B41FA5}">
                      <a16:colId xmlns:a16="http://schemas.microsoft.com/office/drawing/2014/main" val="88115094"/>
                    </a:ext>
                  </a:extLst>
                </a:gridCol>
              </a:tblGrid>
              <a:tr h="228600">
                <a:tc>
                  <a:txBody>
                    <a:bodyPr/>
                    <a:lstStyle/>
                    <a:p>
                      <a:pPr algn="l" rtl="0" fontAlgn="ctr"/>
                      <a:r>
                        <a:rPr lang="pt-BR" sz="110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Margem de Erro (M.E.)</a:t>
                      </a:r>
                      <a:endPar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1,0</a:t>
                      </a:r>
                    </a:p>
                  </a:txBody>
                  <a:tcPr marL="4965" marR="4965" marT="4965" marB="0" anchor="ctr">
                    <a:noFill/>
                  </a:tcPr>
                </a:tc>
                <a:tc>
                  <a:txBody>
                    <a:bodyPr/>
                    <a:lstStyle/>
                    <a:p>
                      <a:pPr algn="ctr" fontAlgn="ctr"/>
                      <a:r>
                        <a:rPr lang="pt-BR" sz="1100" b="0" i="1" u="none" strike="noStrike" dirty="0">
                          <a:solidFill>
                            <a:schemeClr val="tx1">
                              <a:lumMod val="50000"/>
                              <a:lumOff val="50000"/>
                            </a:schemeClr>
                          </a:solidFill>
                          <a:effectLst/>
                          <a:latin typeface="Segoe UI" panose="020B0502040204020203" pitchFamily="34" charset="0"/>
                          <a:cs typeface="Segoe UI" panose="020B0502040204020203" pitchFamily="34" charset="0"/>
                        </a:rPr>
                        <a:t>3,6</a:t>
                      </a:r>
                    </a:p>
                  </a:txBody>
                  <a:tcPr marL="4965" marR="4965" marT="4965" marB="0" anchor="ctr">
                    <a:noFill/>
                  </a:tcPr>
                </a:tc>
                <a:tc>
                  <a:txBody>
                    <a:bodyPr/>
                    <a:lstStyle/>
                    <a:p>
                      <a:pPr algn="ctr" fontAlgn="ctr"/>
                      <a:r>
                        <a:rPr lang="pt-BR" sz="1100" b="0" i="1" u="none" strike="noStrike" dirty="0">
                          <a:solidFill>
                            <a:schemeClr val="accent2"/>
                          </a:solidFill>
                          <a:effectLst/>
                          <a:latin typeface="Segoe UI" panose="020B0502040204020203" pitchFamily="34" charset="0"/>
                          <a:cs typeface="Segoe UI" panose="020B0502040204020203" pitchFamily="34" charset="0"/>
                        </a:rPr>
                        <a:t>6,3</a:t>
                      </a:r>
                    </a:p>
                  </a:txBody>
                  <a:tcPr marL="4965" marR="4965" marT="4965" marB="0" anchor="ctr">
                    <a:noFill/>
                  </a:tcPr>
                </a:tc>
                <a:extLst>
                  <a:ext uri="{0D108BD9-81ED-4DB2-BD59-A6C34878D82A}">
                    <a16:rowId xmlns:a16="http://schemas.microsoft.com/office/drawing/2014/main" val="2951049404"/>
                  </a:ext>
                </a:extLst>
              </a:tr>
            </a:tbl>
          </a:graphicData>
        </a:graphic>
      </p:graphicFrame>
      <p:grpSp>
        <p:nvGrpSpPr>
          <p:cNvPr id="82" name="Agrupar 81">
            <a:extLst>
              <a:ext uri="{FF2B5EF4-FFF2-40B4-BE49-F238E27FC236}">
                <a16:creationId xmlns:a16="http://schemas.microsoft.com/office/drawing/2014/main" id="{32F832BF-AB5D-0A43-A87C-CFA6E8455828}"/>
              </a:ext>
            </a:extLst>
          </p:cNvPr>
          <p:cNvGrpSpPr/>
          <p:nvPr/>
        </p:nvGrpSpPr>
        <p:grpSpPr>
          <a:xfrm>
            <a:off x="0" y="6064595"/>
            <a:ext cx="12192000" cy="793405"/>
            <a:chOff x="0" y="6064595"/>
            <a:chExt cx="12192000" cy="793405"/>
          </a:xfrm>
        </p:grpSpPr>
        <p:sp>
          <p:nvSpPr>
            <p:cNvPr id="83" name="Retângulo 82">
              <a:extLst>
                <a:ext uri="{FF2B5EF4-FFF2-40B4-BE49-F238E27FC236}">
                  <a16:creationId xmlns:a16="http://schemas.microsoft.com/office/drawing/2014/main" id="{5B6AA683-5E50-5649-A47F-93607B4C4EB9}"/>
                </a:ext>
              </a:extLst>
            </p:cNvPr>
            <p:cNvSpPr/>
            <p:nvPr/>
          </p:nvSpPr>
          <p:spPr>
            <a:xfrm>
              <a:off x="0" y="6064595"/>
              <a:ext cx="12192000" cy="793405"/>
            </a:xfrm>
            <a:prstGeom prst="rect">
              <a:avLst/>
            </a:prstGeom>
            <a:solidFill>
              <a:srgbClr val="1C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xt Placeholder 33">
              <a:extLst>
                <a:ext uri="{FF2B5EF4-FFF2-40B4-BE49-F238E27FC236}">
                  <a16:creationId xmlns:a16="http://schemas.microsoft.com/office/drawing/2014/main" id="{0A3AB73E-E130-0B4B-8569-B272081CF767}"/>
                </a:ext>
              </a:extLst>
            </p:cNvPr>
            <p:cNvSpPr txBox="1">
              <a:spLocks/>
            </p:cNvSpPr>
            <p:nvPr/>
          </p:nvSpPr>
          <p:spPr>
            <a:xfrm>
              <a:off x="170442" y="6177980"/>
              <a:ext cx="6721854" cy="227348"/>
            </a:xfrm>
            <a:prstGeom prst="rect">
              <a:avLst/>
            </a:prstGeom>
            <a:noFill/>
          </p:spPr>
          <p:txBody>
            <a:bodyPr lIns="0" tIns="0" rIns="0" bIns="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Segoe UI Symbol" panose="020B0502040204020203" pitchFamily="34" charset="0"/>
                  <a:cs typeface="Segoe UI" panose="020B0502040204020203" pitchFamily="34" charset="0"/>
                  <a:sym typeface="Helvetica Neue Light" charset="0"/>
                </a:rPr>
                <a:t>- Diferenças nas 3 últimas rodadas, considerando resultados mensais isolados (+/- a M.E. da média móvel)</a:t>
              </a:r>
            </a:p>
          </p:txBody>
        </p:sp>
        <p:grpSp>
          <p:nvGrpSpPr>
            <p:cNvPr id="85" name="Agrupar 4">
              <a:extLst>
                <a:ext uri="{FF2B5EF4-FFF2-40B4-BE49-F238E27FC236}">
                  <a16:creationId xmlns:a16="http://schemas.microsoft.com/office/drawing/2014/main" id="{CB3C2970-9C7C-504A-B0A5-DA5EE0D39558}"/>
                </a:ext>
              </a:extLst>
            </p:cNvPr>
            <p:cNvGrpSpPr/>
            <p:nvPr/>
          </p:nvGrpSpPr>
          <p:grpSpPr>
            <a:xfrm>
              <a:off x="6591092" y="6126614"/>
              <a:ext cx="2021906" cy="307777"/>
              <a:chOff x="632939" y="6000804"/>
              <a:chExt cx="2021906" cy="307777"/>
            </a:xfrm>
          </p:grpSpPr>
          <p:grpSp>
            <p:nvGrpSpPr>
              <p:cNvPr id="90" name="Grupo 43">
                <a:extLst>
                  <a:ext uri="{FF2B5EF4-FFF2-40B4-BE49-F238E27FC236}">
                    <a16:creationId xmlns:a16="http://schemas.microsoft.com/office/drawing/2014/main" id="{7B89FE80-5AA8-024D-8B12-18058C77E9B9}"/>
                  </a:ext>
                </a:extLst>
              </p:cNvPr>
              <p:cNvGrpSpPr/>
              <p:nvPr/>
            </p:nvGrpSpPr>
            <p:grpSpPr>
              <a:xfrm>
                <a:off x="632939" y="6000804"/>
                <a:ext cx="779179" cy="307777"/>
                <a:chOff x="2916432" y="6375771"/>
                <a:chExt cx="779179" cy="307777"/>
              </a:xfrm>
            </p:grpSpPr>
            <p:sp>
              <p:nvSpPr>
                <p:cNvPr id="97" name="Title 1">
                  <a:extLst>
                    <a:ext uri="{FF2B5EF4-FFF2-40B4-BE49-F238E27FC236}">
                      <a16:creationId xmlns:a16="http://schemas.microsoft.com/office/drawing/2014/main" id="{02EF35C3-6025-D049-8B4F-87BD9BD82A62}"/>
                    </a:ext>
                  </a:extLst>
                </p:cNvPr>
                <p:cNvSpPr txBox="1">
                  <a:spLocks/>
                </p:cNvSpPr>
                <p:nvPr/>
              </p:nvSpPr>
              <p:spPr>
                <a:xfrm>
                  <a:off x="3191611" y="6382166"/>
                  <a:ext cx="504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Menor</a:t>
                  </a:r>
                </a:p>
              </p:txBody>
            </p:sp>
            <p:sp>
              <p:nvSpPr>
                <p:cNvPr id="98" name="Rectangle 24">
                  <a:extLst>
                    <a:ext uri="{FF2B5EF4-FFF2-40B4-BE49-F238E27FC236}">
                      <a16:creationId xmlns:a16="http://schemas.microsoft.com/office/drawing/2014/main" id="{C1E3F081-356F-8E42-BD76-8920ACC86DDB}"/>
                    </a:ext>
                  </a:extLst>
                </p:cNvPr>
                <p:cNvSpPr/>
                <p:nvPr/>
              </p:nvSpPr>
              <p:spPr>
                <a:xfrm>
                  <a:off x="2916432"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C80000"/>
                      </a:solidFill>
                      <a:effectLst/>
                      <a:uLnTx/>
                      <a:uFillTx/>
                      <a:latin typeface="Wingdings 3" charset="2"/>
                      <a:ea typeface="Wingdings 3" charset="2"/>
                      <a:cs typeface="Segoe UI" panose="020B0502040204020203" pitchFamily="34" charset="0"/>
                    </a:rPr>
                    <a:t>q</a:t>
                  </a:r>
                </a:p>
              </p:txBody>
            </p:sp>
          </p:grpSp>
          <p:grpSp>
            <p:nvGrpSpPr>
              <p:cNvPr id="91" name="Grupo 47">
                <a:extLst>
                  <a:ext uri="{FF2B5EF4-FFF2-40B4-BE49-F238E27FC236}">
                    <a16:creationId xmlns:a16="http://schemas.microsoft.com/office/drawing/2014/main" id="{433F7C62-A2EA-1245-ACB9-D1A58EACFD29}"/>
                  </a:ext>
                </a:extLst>
              </p:cNvPr>
              <p:cNvGrpSpPr/>
              <p:nvPr/>
            </p:nvGrpSpPr>
            <p:grpSpPr>
              <a:xfrm>
                <a:off x="1306542" y="6000804"/>
                <a:ext cx="739630" cy="307777"/>
                <a:chOff x="3762616" y="6375771"/>
                <a:chExt cx="739630" cy="307777"/>
              </a:xfrm>
            </p:grpSpPr>
            <p:sp>
              <p:nvSpPr>
                <p:cNvPr id="95" name="Rectangle 25">
                  <a:extLst>
                    <a:ext uri="{FF2B5EF4-FFF2-40B4-BE49-F238E27FC236}">
                      <a16:creationId xmlns:a16="http://schemas.microsoft.com/office/drawing/2014/main" id="{17E3A3CA-F082-A240-9397-4B6D3E39BCAE}"/>
                    </a:ext>
                  </a:extLst>
                </p:cNvPr>
                <p:cNvSpPr/>
                <p:nvPr/>
              </p:nvSpPr>
              <p:spPr>
                <a:xfrm>
                  <a:off x="3762616" y="6375771"/>
                  <a:ext cx="360996"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76E1"/>
                      </a:solidFill>
                      <a:effectLst/>
                      <a:uLnTx/>
                      <a:uFillTx/>
                      <a:latin typeface="Wingdings 3" charset="2"/>
                      <a:ea typeface="Wingdings 3" charset="2"/>
                      <a:cs typeface="Segoe UI" panose="020B0502040204020203" pitchFamily="34" charset="0"/>
                    </a:rPr>
                    <a:t>p</a:t>
                  </a:r>
                </a:p>
              </p:txBody>
            </p:sp>
            <p:sp>
              <p:nvSpPr>
                <p:cNvPr id="96" name="Title 1">
                  <a:extLst>
                    <a:ext uri="{FF2B5EF4-FFF2-40B4-BE49-F238E27FC236}">
                      <a16:creationId xmlns:a16="http://schemas.microsoft.com/office/drawing/2014/main" id="{ECD2DA56-8219-CC48-AE3A-F4A42B15E85E}"/>
                    </a:ext>
                  </a:extLst>
                </p:cNvPr>
                <p:cNvSpPr txBox="1">
                  <a:spLocks/>
                </p:cNvSpPr>
                <p:nvPr/>
              </p:nvSpPr>
              <p:spPr>
                <a:xfrm>
                  <a:off x="4034246"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Maior</a:t>
                  </a:r>
                </a:p>
              </p:txBody>
            </p:sp>
          </p:grpSp>
          <p:grpSp>
            <p:nvGrpSpPr>
              <p:cNvPr id="92" name="Grupo 48">
                <a:extLst>
                  <a:ext uri="{FF2B5EF4-FFF2-40B4-BE49-F238E27FC236}">
                    <a16:creationId xmlns:a16="http://schemas.microsoft.com/office/drawing/2014/main" id="{ADF6FAF1-A9BB-6842-A548-0CC1F3E92BCE}"/>
                  </a:ext>
                </a:extLst>
              </p:cNvPr>
              <p:cNvGrpSpPr/>
              <p:nvPr/>
            </p:nvGrpSpPr>
            <p:grpSpPr>
              <a:xfrm>
                <a:off x="1940566" y="6000804"/>
                <a:ext cx="714279" cy="307777"/>
                <a:chOff x="4590559" y="6375771"/>
                <a:chExt cx="714279" cy="307777"/>
              </a:xfrm>
            </p:grpSpPr>
            <p:sp>
              <p:nvSpPr>
                <p:cNvPr id="93" name="Rectangle 26">
                  <a:extLst>
                    <a:ext uri="{FF2B5EF4-FFF2-40B4-BE49-F238E27FC236}">
                      <a16:creationId xmlns:a16="http://schemas.microsoft.com/office/drawing/2014/main" id="{3A4588E9-0D7C-204F-B487-1515FF6842E7}"/>
                    </a:ext>
                  </a:extLst>
                </p:cNvPr>
                <p:cNvSpPr/>
                <p:nvPr/>
              </p:nvSpPr>
              <p:spPr>
                <a:xfrm>
                  <a:off x="4590559" y="6375771"/>
                  <a:ext cx="319318" cy="307777"/>
                </a:xfrm>
                <a:prstGeom prst="rect">
                  <a:avLst/>
                </a:prstGeom>
                <a:noFill/>
              </p:spPr>
              <p:txBody>
                <a:bodyPr wrap="none">
                  <a:spAutoFit/>
                </a:bodyPr>
                <a:lstStyle/>
                <a:p>
                  <a:pPr marL="0" marR="0" lvl="0" indent="0" algn="ctr" defTabSz="914340" rtl="0" eaLnBrk="1" fontAlgn="ctr"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A6A6A6"/>
                      </a:solidFill>
                      <a:effectLst/>
                      <a:uLnTx/>
                      <a:uFillTx/>
                      <a:latin typeface="Wingdings" charset="2"/>
                      <a:ea typeface="Wingdings" charset="2"/>
                      <a:cs typeface="Segoe UI" panose="020B0502040204020203" pitchFamily="34" charset="0"/>
                    </a:rPr>
                    <a:t>l</a:t>
                  </a:r>
                </a:p>
              </p:txBody>
            </p:sp>
            <p:sp>
              <p:nvSpPr>
                <p:cNvPr id="94" name="Title 1">
                  <a:extLst>
                    <a:ext uri="{FF2B5EF4-FFF2-40B4-BE49-F238E27FC236}">
                      <a16:creationId xmlns:a16="http://schemas.microsoft.com/office/drawing/2014/main" id="{9B96563A-2690-9148-998C-3D7AF65158E8}"/>
                    </a:ext>
                  </a:extLst>
                </p:cNvPr>
                <p:cNvSpPr txBox="1">
                  <a:spLocks/>
                </p:cNvSpPr>
                <p:nvPr/>
              </p:nvSpPr>
              <p:spPr>
                <a:xfrm>
                  <a:off x="4836838" y="6382166"/>
                  <a:ext cx="468000" cy="272954"/>
                </a:xfrm>
                <a:prstGeom prst="rect">
                  <a:avLst/>
                </a:prstGeom>
                <a:noFill/>
              </p:spPr>
              <p:txBody>
                <a:bodyPr vert="horz" lIns="57367" tIns="28683" rIns="57367" bIns="28683" anchor="ctr"/>
                <a:lstStyle>
                  <a:lvl1pPr algn="l" defTabSz="366515" rtl="0" eaLnBrk="0" fontAlgn="base" hangingPunct="0">
                    <a:spcBef>
                      <a:spcPct val="0"/>
                    </a:spcBef>
                    <a:spcAft>
                      <a:spcPct val="0"/>
                    </a:spcAft>
                    <a:defRPr lang="en-US" sz="3400" b="0" i="0" kern="1200" dirty="0">
                      <a:solidFill>
                        <a:schemeClr val="bg2">
                          <a:lumMod val="25000"/>
                        </a:schemeClr>
                      </a:solidFill>
                      <a:latin typeface="HelveticaNeueLT Pro 47 LtCn"/>
                      <a:ea typeface="ＭＳ Ｐゴシック" charset="0"/>
                      <a:cs typeface="HelveticaNeueLT Pro 47 LtCn"/>
                      <a:sym typeface="Helvetica Neue Light" charset="0"/>
                    </a:defRPr>
                  </a:lvl1pPr>
                  <a:lvl2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2pPr>
                  <a:lvl3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3pPr>
                  <a:lvl4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4pPr>
                  <a:lvl5pPr algn="l" defTabSz="366515" rtl="0" eaLnBrk="0" fontAlgn="base" hangingPunct="0">
                    <a:spcBef>
                      <a:spcPct val="0"/>
                    </a:spcBef>
                    <a:spcAft>
                      <a:spcPct val="0"/>
                    </a:spcAft>
                    <a:defRPr sz="2700">
                      <a:solidFill>
                        <a:srgbClr val="000000"/>
                      </a:solidFill>
                      <a:latin typeface="Helvetica Neue Light" charset="0"/>
                      <a:ea typeface="MS PGothic" pitchFamily="34" charset="-128"/>
                      <a:cs typeface="Helvetica Neue Light" charset="0"/>
                      <a:sym typeface="Helvetica Neue Light" charset="0"/>
                    </a:defRPr>
                  </a:lvl5pPr>
                  <a:lvl6pPr marL="286836"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6pPr>
                  <a:lvl7pPr marL="573674"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7pPr>
                  <a:lvl8pPr marL="86051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8pPr>
                  <a:lvl9pPr marL="1147350" algn="l" defTabSz="366515" rtl="0" fontAlgn="base" hangingPunct="0">
                    <a:spcBef>
                      <a:spcPct val="0"/>
                    </a:spcBef>
                    <a:spcAft>
                      <a:spcPct val="0"/>
                    </a:spcAft>
                    <a:defRPr sz="2700">
                      <a:solidFill>
                        <a:srgbClr val="000000"/>
                      </a:solidFill>
                      <a:latin typeface="Helvetica Neue Light" charset="0"/>
                      <a:ea typeface="ＭＳ Ｐゴシック" charset="0"/>
                      <a:cs typeface="Helvetica Neue Light" charset="0"/>
                      <a:sym typeface="Helvetica Neue Light" charset="0"/>
                    </a:defRPr>
                  </a:lvl9pPr>
                </a:lstStyle>
                <a:p>
                  <a:pPr marL="0" marR="0" lvl="0" indent="0" algn="l" defTabSz="366515" rtl="0" eaLnBrk="0" fontAlgn="base" latinLnBrk="0" hangingPunct="0">
                    <a:lnSpc>
                      <a:spcPct val="100000"/>
                    </a:lnSpc>
                    <a:spcBef>
                      <a:spcPct val="0"/>
                    </a:spcBef>
                    <a:spcAft>
                      <a:spcPct val="0"/>
                    </a:spcAft>
                    <a:buClrTx/>
                    <a:buSzTx/>
                    <a:buFontTx/>
                    <a:buNone/>
                    <a:tabLst/>
                    <a:defRPr/>
                  </a:pPr>
                  <a:r>
                    <a:rPr kumimoji="0" lang="pt-BR"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sym typeface="Helvetica Neue Light" charset="0"/>
                    </a:rPr>
                    <a:t>Igual</a:t>
                  </a:r>
                </a:p>
              </p:txBody>
            </p:sp>
          </p:grpSp>
        </p:grpSp>
        <p:grpSp>
          <p:nvGrpSpPr>
            <p:cNvPr id="86" name="Agrupar 85">
              <a:extLst>
                <a:ext uri="{FF2B5EF4-FFF2-40B4-BE49-F238E27FC236}">
                  <a16:creationId xmlns:a16="http://schemas.microsoft.com/office/drawing/2014/main" id="{9EA3B1B8-BC38-364C-A1ED-E32C944EB159}"/>
                </a:ext>
              </a:extLst>
            </p:cNvPr>
            <p:cNvGrpSpPr/>
            <p:nvPr/>
          </p:nvGrpSpPr>
          <p:grpSpPr>
            <a:xfrm>
              <a:off x="8625676" y="6110177"/>
              <a:ext cx="3312093" cy="479054"/>
              <a:chOff x="8487128" y="6110177"/>
              <a:chExt cx="3312093" cy="479054"/>
            </a:xfrm>
          </p:grpSpPr>
          <p:pic>
            <p:nvPicPr>
              <p:cNvPr id="88" name="Imagem 87">
                <a:extLst>
                  <a:ext uri="{FF2B5EF4-FFF2-40B4-BE49-F238E27FC236}">
                    <a16:creationId xmlns:a16="http://schemas.microsoft.com/office/drawing/2014/main" id="{4462546C-BFF9-FC4F-98B4-58848AB46C53}"/>
                  </a:ext>
                </a:extLst>
              </p:cNvPr>
              <p:cNvPicPr>
                <a:picLocks noChangeAspect="1"/>
              </p:cNvPicPr>
              <p:nvPr/>
            </p:nvPicPr>
            <p:blipFill rotWithShape="1">
              <a:blip r:embed="rId3">
                <a:extLst>
                  <a:ext uri="{28A0092B-C50C-407E-A947-70E740481C1C}">
                    <a14:useLocalDpi xmlns:a14="http://schemas.microsoft.com/office/drawing/2010/main"/>
                  </a:ext>
                </a:extLst>
              </a:blip>
              <a:srcRect l="38012"/>
              <a:stretch/>
            </p:blipFill>
            <p:spPr>
              <a:xfrm>
                <a:off x="9901971" y="6284431"/>
                <a:ext cx="1897250" cy="304800"/>
              </a:xfrm>
              <a:prstGeom prst="rect">
                <a:avLst/>
              </a:prstGeom>
            </p:spPr>
          </p:pic>
          <p:pic>
            <p:nvPicPr>
              <p:cNvPr id="89" name="Imagem 88">
                <a:extLst>
                  <a:ext uri="{FF2B5EF4-FFF2-40B4-BE49-F238E27FC236}">
                    <a16:creationId xmlns:a16="http://schemas.microsoft.com/office/drawing/2014/main" id="{C6995E92-DB0C-0E4B-8DDB-51E2DF13D20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487128" y="6110177"/>
                <a:ext cx="1522793" cy="479054"/>
              </a:xfrm>
              <a:prstGeom prst="rect">
                <a:avLst/>
              </a:prstGeom>
            </p:spPr>
          </p:pic>
        </p:grpSp>
        <p:sp>
          <p:nvSpPr>
            <p:cNvPr id="87" name="Text Placeholder 33">
              <a:extLst>
                <a:ext uri="{FF2B5EF4-FFF2-40B4-BE49-F238E27FC236}">
                  <a16:creationId xmlns:a16="http://schemas.microsoft.com/office/drawing/2014/main" id="{C5DC09BF-98D6-594D-A928-28E52B589438}"/>
                </a:ext>
              </a:extLst>
            </p:cNvPr>
            <p:cNvSpPr txBox="1">
              <a:spLocks/>
            </p:cNvSpPr>
            <p:nvPr/>
          </p:nvSpPr>
          <p:spPr>
            <a:xfrm>
              <a:off x="179163" y="6402773"/>
              <a:ext cx="8307965" cy="297288"/>
            </a:xfrm>
            <a:prstGeom prst="rect">
              <a:avLst/>
            </a:prstGeom>
            <a:noFill/>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40">
                <a:lnSpc>
                  <a:spcPct val="100000"/>
                </a:lnSpc>
                <a:spcBef>
                  <a:spcPts val="0"/>
                </a:spcBef>
                <a:buNone/>
                <a:defRPr/>
              </a:pPr>
              <a:r>
                <a:rPr kumimoji="0" lang="is-IS" sz="1100" b="0" i="1" u="none" strike="noStrike" kern="1200" cap="none" spc="0" normalizeH="0" baseline="0" noProof="0" dirty="0">
                  <a:ln>
                    <a:noFill/>
                  </a:ln>
                  <a:solidFill>
                    <a:srgbClr val="E7E6E6">
                      <a:lumMod val="90000"/>
                    </a:srgbClr>
                  </a:solidFill>
                  <a:effectLst/>
                  <a:uLnTx/>
                  <a:uFillTx/>
                  <a:latin typeface="Segoe UI" panose="020B0502040204020203" pitchFamily="34" charset="0"/>
                  <a:ea typeface="Franklin Gothic Book" charset="0"/>
                  <a:cs typeface="Segoe UI" panose="020B0502040204020203" pitchFamily="34" charset="0"/>
                </a:rPr>
                <a:t>- Margem de Erro indicada pela cor do índice: M.E. Baixa: &lt;=5%</a:t>
              </a:r>
              <a:r>
                <a:rPr kumimoji="0" lang="is-IS" sz="11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Franklin Gothic Book" charset="0"/>
                  <a:cs typeface="Segoe UI" panose="020B0502040204020203" pitchFamily="34" charset="0"/>
                </a:rPr>
                <a:t>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ED7D31"/>
                  </a:solidFill>
                  <a:effectLst/>
                  <a:uLnTx/>
                  <a:uFillTx/>
                  <a:latin typeface="Segoe UI" panose="020B0502040204020203" pitchFamily="34" charset="0"/>
                  <a:ea typeface="Franklin Gothic Book" charset="0"/>
                  <a:cs typeface="Segoe UI" panose="020B0502040204020203" pitchFamily="34" charset="0"/>
                </a:rPr>
                <a:t>M.E. Intermediária: &gt;5 e &lt;=10% </a:t>
              </a:r>
              <a:r>
                <a:rPr kumimoji="0" lang="pt-BR" sz="1100" b="0" i="1" u="none" strike="noStrike" kern="1200" cap="none" spc="0" normalizeH="0" baseline="0" noProof="0" dirty="0">
                  <a:ln>
                    <a:noFill/>
                  </a:ln>
                  <a:solidFill>
                    <a:prstClr val="white"/>
                  </a:solidFill>
                  <a:effectLst/>
                  <a:uLnTx/>
                  <a:uFillTx/>
                  <a:latin typeface="Segoe UI" panose="020B0502040204020203" pitchFamily="34" charset="0"/>
                  <a:ea typeface="Franklin Gothic Book" charset="0"/>
                  <a:cs typeface="Segoe UI" panose="020B0502040204020203" pitchFamily="34" charset="0"/>
                </a:rPr>
                <a:t>|</a:t>
              </a:r>
              <a:r>
                <a:rPr kumimoji="0" lang="pt-BR" sz="1100" b="0" i="1" u="none" strike="noStrike" kern="1200" cap="none" spc="0" normalizeH="0" baseline="0" noProof="0" dirty="0">
                  <a:ln>
                    <a:noFill/>
                  </a:ln>
                  <a:solidFill>
                    <a:srgbClr val="404040"/>
                  </a:solidFill>
                  <a:effectLst/>
                  <a:uLnTx/>
                  <a:uFillTx/>
                  <a:latin typeface="Segoe UI" panose="020B0502040204020203" pitchFamily="34" charset="0"/>
                  <a:ea typeface="Franklin Gothic Book" charset="0"/>
                  <a:cs typeface="Segoe UI" panose="020B0502040204020203" pitchFamily="34" charset="0"/>
                </a:rPr>
                <a:t>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M.E. Alta: &gt;10% </a:t>
              </a:r>
              <a:b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b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 Dados não disponíveis (N/D): dados com </a:t>
              </a:r>
              <a:r>
                <a:rPr kumimoji="0" lang="is-IS" sz="1100" b="0" i="1" u="none" strike="noStrike" kern="1200" cap="none" spc="0" normalizeH="0" baseline="0" noProof="0" dirty="0">
                  <a:ln>
                    <a:noFill/>
                  </a:ln>
                  <a:solidFill>
                    <a:srgbClr val="C00000"/>
                  </a:solidFill>
                  <a:effectLst/>
                  <a:uLnTx/>
                  <a:uFillTx/>
                  <a:latin typeface="Segoe UI" panose="020B0502040204020203" pitchFamily="34" charset="0"/>
                  <a:ea typeface="Franklin Gothic Book" charset="0"/>
                  <a:cs typeface="Segoe UI" panose="020B0502040204020203" pitchFamily="34" charset="0"/>
                </a:rPr>
                <a:t>M. E. Alta (&gt;10) </a:t>
              </a:r>
              <a:r>
                <a:rPr kumimoji="0" lang="is-IS"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rPr>
                <a:t>não são exibidos na apresentação </a:t>
              </a:r>
              <a:endParaRPr kumimoji="0" lang="pt-BR" sz="1100" b="0" i="1" u="none" strike="noStrike" kern="1200" cap="none" spc="0" normalizeH="0" baseline="0" noProof="0" dirty="0">
                <a:ln>
                  <a:noFill/>
                </a:ln>
                <a:solidFill>
                  <a:schemeClr val="bg1">
                    <a:lumMod val="85000"/>
                  </a:schemeClr>
                </a:solidFill>
                <a:effectLst/>
                <a:uLnTx/>
                <a:uFillTx/>
                <a:latin typeface="Segoe UI" panose="020B0502040204020203" pitchFamily="34" charset="0"/>
                <a:ea typeface="Franklin Gothic Book" charset="0"/>
                <a:cs typeface="Segoe UI" panose="020B0502040204020203" pitchFamily="34" charset="0"/>
              </a:endParaRPr>
            </a:p>
          </p:txBody>
        </p:sp>
      </p:grpSp>
    </p:spTree>
    <p:extLst>
      <p:ext uri="{BB962C8B-B14F-4D97-AF65-F5344CB8AC3E}">
        <p14:creationId xmlns:p14="http://schemas.microsoft.com/office/powerpoint/2010/main" val="1377259611"/>
      </p:ext>
    </p:extLst>
  </p:cSld>
  <p:clrMapOvr>
    <a:masterClrMapping/>
  </p:clrMapOvr>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FFFFF"/>
    </a:lt1>
    <a:dk2>
      <a:srgbClr val="282826"/>
    </a:dk2>
    <a:lt2>
      <a:srgbClr val="D4D4D4"/>
    </a:lt2>
    <a:accent1>
      <a:srgbClr val="A6A6A6"/>
    </a:accent1>
    <a:accent2>
      <a:srgbClr val="7E7E7E"/>
    </a:accent2>
    <a:accent3>
      <a:srgbClr val="595959"/>
    </a:accent3>
    <a:accent4>
      <a:srgbClr val="404040"/>
    </a:accent4>
    <a:accent5>
      <a:srgbClr val="262626"/>
    </a:accent5>
    <a:accent6>
      <a:srgbClr val="118CE7"/>
    </a:accent6>
    <a:hlink>
      <a:srgbClr val="1FB8D4"/>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Custom 1">
    <a:dk1>
      <a:srgbClr val="000000"/>
    </a:dk1>
    <a:lt1>
      <a:srgbClr val="FFFFFF"/>
    </a:lt1>
    <a:dk2>
      <a:srgbClr val="282826"/>
    </a:dk2>
    <a:lt2>
      <a:srgbClr val="D4D4D4"/>
    </a:lt2>
    <a:accent1>
      <a:srgbClr val="A6A6A6"/>
    </a:accent1>
    <a:accent2>
      <a:srgbClr val="7E7E7E"/>
    </a:accent2>
    <a:accent3>
      <a:srgbClr val="595959"/>
    </a:accent3>
    <a:accent4>
      <a:srgbClr val="404040"/>
    </a:accent4>
    <a:accent5>
      <a:srgbClr val="262626"/>
    </a:accent5>
    <a:accent6>
      <a:srgbClr val="118CE7"/>
    </a:accent6>
    <a:hlink>
      <a:srgbClr val="1FB8D4"/>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Custom 1">
    <a:dk1>
      <a:srgbClr val="000000"/>
    </a:dk1>
    <a:lt1>
      <a:srgbClr val="FFFFFF"/>
    </a:lt1>
    <a:dk2>
      <a:srgbClr val="282826"/>
    </a:dk2>
    <a:lt2>
      <a:srgbClr val="D4D4D4"/>
    </a:lt2>
    <a:accent1>
      <a:srgbClr val="A6A6A6"/>
    </a:accent1>
    <a:accent2>
      <a:srgbClr val="7E7E7E"/>
    </a:accent2>
    <a:accent3>
      <a:srgbClr val="595959"/>
    </a:accent3>
    <a:accent4>
      <a:srgbClr val="404040"/>
    </a:accent4>
    <a:accent5>
      <a:srgbClr val="262626"/>
    </a:accent5>
    <a:accent6>
      <a:srgbClr val="118CE7"/>
    </a:accent6>
    <a:hlink>
      <a:srgbClr val="1FB8D4"/>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
    <a:dk1>
      <a:srgbClr val="000000"/>
    </a:dk1>
    <a:lt1>
      <a:srgbClr val="FFFFFF"/>
    </a:lt1>
    <a:dk2>
      <a:srgbClr val="282826"/>
    </a:dk2>
    <a:lt2>
      <a:srgbClr val="D4D4D4"/>
    </a:lt2>
    <a:accent1>
      <a:srgbClr val="A6A6A6"/>
    </a:accent1>
    <a:accent2>
      <a:srgbClr val="7E7E7E"/>
    </a:accent2>
    <a:accent3>
      <a:srgbClr val="595959"/>
    </a:accent3>
    <a:accent4>
      <a:srgbClr val="404040"/>
    </a:accent4>
    <a:accent5>
      <a:srgbClr val="262626"/>
    </a:accent5>
    <a:accent6>
      <a:srgbClr val="118CE7"/>
    </a:accent6>
    <a:hlink>
      <a:srgbClr val="1FB8D4"/>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
    <a:dk1>
      <a:srgbClr val="000000"/>
    </a:dk1>
    <a:lt1>
      <a:srgbClr val="FFFFFF"/>
    </a:lt1>
    <a:dk2>
      <a:srgbClr val="282826"/>
    </a:dk2>
    <a:lt2>
      <a:srgbClr val="D4D4D4"/>
    </a:lt2>
    <a:accent1>
      <a:srgbClr val="A6A6A6"/>
    </a:accent1>
    <a:accent2>
      <a:srgbClr val="7E7E7E"/>
    </a:accent2>
    <a:accent3>
      <a:srgbClr val="595959"/>
    </a:accent3>
    <a:accent4>
      <a:srgbClr val="404040"/>
    </a:accent4>
    <a:accent5>
      <a:srgbClr val="262626"/>
    </a:accent5>
    <a:accent6>
      <a:srgbClr val="118CE7"/>
    </a:accent6>
    <a:hlink>
      <a:srgbClr val="1FB8D4"/>
    </a:hlink>
    <a:folHlink>
      <a:srgbClr val="969696"/>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30239</TotalTime>
  <Words>22062</Words>
  <Application>Microsoft Macintosh PowerPoint</Application>
  <PresentationFormat>Widescreen</PresentationFormat>
  <Paragraphs>7059</Paragraphs>
  <Slides>122</Slides>
  <Notes>82</Notes>
  <HiddenSlides>0</HiddenSlides>
  <MMClips>0</MMClips>
  <ScaleCrop>false</ScaleCrop>
  <HeadingPairs>
    <vt:vector size="8" baseType="variant">
      <vt:variant>
        <vt:lpstr>Fontes usadas</vt:lpstr>
      </vt:variant>
      <vt:variant>
        <vt:i4>15</vt:i4>
      </vt:variant>
      <vt:variant>
        <vt:lpstr>Tema</vt:lpstr>
      </vt:variant>
      <vt:variant>
        <vt:i4>2</vt:i4>
      </vt:variant>
      <vt:variant>
        <vt:lpstr>Servidores OLE inseridos</vt:lpstr>
      </vt:variant>
      <vt:variant>
        <vt:i4>1</vt:i4>
      </vt:variant>
      <vt:variant>
        <vt:lpstr>Títulos de slides</vt:lpstr>
      </vt:variant>
      <vt:variant>
        <vt:i4>122</vt:i4>
      </vt:variant>
    </vt:vector>
  </HeadingPairs>
  <TitlesOfParts>
    <vt:vector size="140" baseType="lpstr">
      <vt:lpstr>Arial</vt:lpstr>
      <vt:lpstr>Calibri</vt:lpstr>
      <vt:lpstr>Calibri Light</vt:lpstr>
      <vt:lpstr>Franklin Gothic</vt:lpstr>
      <vt:lpstr>Franklin Gothic Book</vt:lpstr>
      <vt:lpstr>Franklin Gothic Medium</vt:lpstr>
      <vt:lpstr>Raleway</vt:lpstr>
      <vt:lpstr>Roboto light</vt:lpstr>
      <vt:lpstr>Segoe Pro SemiLight</vt:lpstr>
      <vt:lpstr>Segoe UI</vt:lpstr>
      <vt:lpstr>Segoe UI Historic</vt:lpstr>
      <vt:lpstr>Segoe UI Symbol</vt:lpstr>
      <vt:lpstr>SegoI UI</vt:lpstr>
      <vt:lpstr>Wingdings</vt:lpstr>
      <vt:lpstr>Wingdings 3</vt:lpstr>
      <vt:lpstr>Personalizar design</vt:lpstr>
      <vt:lpstr>Tema do Office</vt:lpstr>
      <vt:lpstr>Planilha</vt:lpstr>
      <vt:lpstr>Apresentação do PowerPoint</vt:lpstr>
      <vt:lpstr>Apresentação do PowerPoint</vt:lpstr>
      <vt:lpstr>Evolução da Utilização da Plataforma em 2020</vt:lpstr>
      <vt:lpstr>Evolução da Utilização da Plataforma em Junho /2020</vt:lpstr>
      <vt:lpstr>A Plataforma                               BB em Grandes Números</vt:lpstr>
      <vt:lpstr>EXPERIÊNCIA DO CLIENTE BB 2020</vt:lpstr>
      <vt:lpstr>EXPERIÊNCIA DO CLIENTE BB 2020</vt:lpstr>
      <vt:lpstr>EXPERIÊNCIA DO CLIENTE BB 2020</vt:lpstr>
      <vt:lpstr>EXPERIÊNCIA  DO CLIENTE  BB 2020</vt:lpstr>
      <vt:lpstr>EXPERIÊNCIA  DO CLIENTE  BB 2020</vt:lpstr>
      <vt:lpstr>EXPERIÊNCIA DO CLIENTE BB 2020</vt:lpstr>
      <vt:lpstr>SUMÁRIO</vt:lpstr>
      <vt:lpstr>Apresentação do PowerPoint</vt:lpstr>
      <vt:lpstr>NPS</vt:lpstr>
      <vt:lpstr>SATISFAÇÃO COM OS TEMAS DE QUALIDADE</vt:lpstr>
      <vt:lpstr>SATISFAÇÃO COM OS TEMAS DE QUALIDADE</vt:lpstr>
      <vt:lpstr>SATISFAÇÃO COM OS TEMAS DE QUALIDADE</vt:lpstr>
      <vt:lpstr>SATISFAÇÃO GERAL - CSAT</vt:lpstr>
      <vt:lpstr>TEMAS DE QUALIDADE x NPS x SATISFAÇÃO</vt:lpstr>
      <vt:lpstr>TEMAS DE QUALIDADE x NPS</vt:lpstr>
      <vt:lpstr>Apresentação do PowerPoint</vt:lpstr>
      <vt:lpstr>AS QUESTÕES MAIS RELEVANTES PARA O NPS</vt:lpstr>
      <vt:lpstr>Apresentação do PowerPoint</vt:lpstr>
      <vt:lpstr>BB X CONCORRÊNCIA - TEMAS E CANAIS</vt:lpstr>
      <vt:lpstr>QUALIDADE, CUSTO x BENEFÍCIO E SATISFAÇÃO DO CLIENTE</vt:lpstr>
      <vt:lpstr>QUALIDADE, CUSTO x BENEFÍCIO E SATISFAÇÃO DO CLIENTE</vt:lpstr>
      <vt:lpstr>QUALIDADE, CUSTO x BENEFÍCIO E SATISFAÇÃO DO CLIENTE</vt:lpstr>
      <vt:lpstr>Apresentação do PowerPoint</vt:lpstr>
      <vt:lpstr>UNIDADES DE VAREJO | UAV E URV</vt:lpstr>
      <vt:lpstr>NPS | UAV E URV</vt:lpstr>
      <vt:lpstr>NPS | PERFIL PRIORIZADO</vt:lpstr>
      <vt:lpstr>NPS | UF</vt:lpstr>
      <vt:lpstr>NPS | UF</vt:lpstr>
      <vt:lpstr>NPS | UF</vt:lpstr>
      <vt:lpstr>Apresentação do PowerPoint</vt:lpstr>
      <vt:lpstr>Apresentação do PowerPoint</vt:lpstr>
      <vt:lpstr>Apresentação do PowerPoint</vt:lpstr>
      <vt:lpstr>Apresentação do PowerPoint</vt:lpstr>
      <vt:lpstr>SUMÁRIO</vt:lpstr>
      <vt:lpstr>NECESSIDADES NÃO ATENDIDAS PELO BANCO</vt:lpstr>
      <vt:lpstr>NECESSIDADES NÃO ATENDIDAS PELO BANCO</vt:lpstr>
      <vt:lpstr>ÍNDICE DE ESFORÇO  DO CLIENTE</vt:lpstr>
      <vt:lpstr>ÍNDICE DE ESFORÇO DO CLIENTE</vt:lpstr>
      <vt:lpstr>COMENTÁRIOS ESPONTÂNEOS NA PESQUISA</vt:lpstr>
      <vt:lpstr>COMENTÁRIOS ESPONTÂNEOS NA PESQUISA</vt:lpstr>
      <vt:lpstr>Apresentação do PowerPoint</vt:lpstr>
      <vt:lpstr>PRODUTOS E SERVIÇOS ADEQUADOS</vt:lpstr>
      <vt:lpstr>Apresentação do PowerPoint</vt:lpstr>
      <vt:lpstr>PRODUTOS E SERVIÇOS ADEQUADOS</vt:lpstr>
      <vt:lpstr>PRODUTOS E SERVIÇOS ADEQUADOS</vt:lpstr>
      <vt:lpstr>PRODUTOS E SERVIÇOS ADEQUADOS</vt:lpstr>
      <vt:lpstr>PRODUTOS E SERVIÇOS ADEQUADOS</vt:lpstr>
      <vt:lpstr>PRODUTOS E SERVIÇOS ADEQUADOS</vt:lpstr>
      <vt:lpstr>Apresentação do PowerPoint</vt:lpstr>
      <vt:lpstr>TAXAS, TARIFAS  E JUROS </vt:lpstr>
      <vt:lpstr>Apresentação do PowerPoint</vt:lpstr>
      <vt:lpstr>TAXAS, TARIFAS E JUROS</vt:lpstr>
      <vt:lpstr>TAXAS, TARIFAS E JUROS</vt:lpstr>
      <vt:lpstr>TAXAS, TARIFAS E JUROS</vt:lpstr>
      <vt:lpstr>TAXAS, TARIFAS E JUROS</vt:lpstr>
      <vt:lpstr>TAXAS, TARIFAS E JUROS</vt:lpstr>
      <vt:lpstr>Apresentação do PowerPoint</vt:lpstr>
      <vt:lpstr>COMENTÁRIOS ESPONTÂNEOS</vt:lpstr>
      <vt:lpstr>CONVENIÊNCIA E PRATICIDADE</vt:lpstr>
      <vt:lpstr>Apresentação do PowerPoint</vt:lpstr>
      <vt:lpstr>CONVENIÊNCIA E PRATICIDADE</vt:lpstr>
      <vt:lpstr>CONVENIÊNCIA E PRATICIDADE</vt:lpstr>
      <vt:lpstr>CONVENIÊNCIA E PRATICIDADE</vt:lpstr>
      <vt:lpstr>CONVENIÊNCIA E PRATICIDADE</vt:lpstr>
      <vt:lpstr>CONVENIÊNCIA E PRATICIDADE</vt:lpstr>
      <vt:lpstr>Apresentação do PowerPoint</vt:lpstr>
      <vt:lpstr>APLICATIVO BB</vt:lpstr>
      <vt:lpstr>Apresentação do PowerPoint</vt:lpstr>
      <vt:lpstr>APLICATIVO BB</vt:lpstr>
      <vt:lpstr>APLICATIVO BB</vt:lpstr>
      <vt:lpstr>APLICATIVO BB</vt:lpstr>
      <vt:lpstr>APLICATIVO BB</vt:lpstr>
      <vt:lpstr>APLICATIVO BB</vt:lpstr>
      <vt:lpstr>Apresentação do PowerPoint</vt:lpstr>
      <vt:lpstr>INTERNET BANKING</vt:lpstr>
      <vt:lpstr>Apresentação do PowerPoint</vt:lpstr>
      <vt:lpstr>INTERNET BANKING</vt:lpstr>
      <vt:lpstr>INTERNET BANKING</vt:lpstr>
      <vt:lpstr>INTERNET BANKING</vt:lpstr>
      <vt:lpstr>INTERNET BANKING</vt:lpstr>
      <vt:lpstr>INTERNET BANKING</vt:lpstr>
      <vt:lpstr>Apresentação do PowerPoint</vt:lpstr>
      <vt:lpstr>CAIXAS ELETRÔNICOS</vt:lpstr>
      <vt:lpstr>Apresentação do PowerPoint</vt:lpstr>
      <vt:lpstr>CAIXAS ELETRÔNICOS</vt:lpstr>
      <vt:lpstr>CAIXAS ELETRÔNICOS</vt:lpstr>
      <vt:lpstr>CAIXAS ELETRÔNICOS</vt:lpstr>
      <vt:lpstr>CAIXAS ELETRÔNICOS</vt:lpstr>
      <vt:lpstr>CAIXAS ELETRÔNICOS</vt:lpstr>
      <vt:lpstr>Apresentação do PowerPoint</vt:lpstr>
      <vt:lpstr>COMENTÁRIOS ESPONTÂNEOS</vt:lpstr>
      <vt:lpstr>RELACIONAMENTO E ATENDIMENTO  AGÊNCIAS E FUNCIONÁRIOS</vt:lpstr>
      <vt:lpstr>Apresentação do PowerPoint</vt:lpstr>
      <vt:lpstr>RELACIONAMENTO E ATENDIMENTO</vt:lpstr>
      <vt:lpstr>RELACIONAMENTO E ATENDIMENTO</vt:lpstr>
      <vt:lpstr>RELACIONAMENTO E ATENDIMENTO</vt:lpstr>
      <vt:lpstr>RELACIONAMENTO E ATENDIMENTO</vt:lpstr>
      <vt:lpstr>RELACIONAMENTO E ATENDIMENTO</vt:lpstr>
      <vt:lpstr>Apresentação do PowerPoint</vt:lpstr>
      <vt:lpstr>ATENDIMENTO NAS AGÊNCIAS</vt:lpstr>
      <vt:lpstr>Apresentação do PowerPoint</vt:lpstr>
      <vt:lpstr>ATENDIMENTO NAS AGÊNCIAS</vt:lpstr>
      <vt:lpstr>ATENDIMENTO NAS AGÊNCIAS</vt:lpstr>
      <vt:lpstr>ATENDIMENTO NAS AGÊNCIAS</vt:lpstr>
      <vt:lpstr>ATENDIMENTO NAS AGÊNCIAS</vt:lpstr>
      <vt:lpstr>ATENDIMENTO NAS AGÊNCIAS</vt:lpstr>
      <vt:lpstr>Apresentação do PowerPoint</vt:lpstr>
      <vt:lpstr>CENTRAL DE RELACIONAMENTO TELEFÔNICO</vt:lpstr>
      <vt:lpstr>Apresentação do PowerPoint</vt:lpstr>
      <vt:lpstr>CENTRAL DE RELACIONAMENTO TELEFÔNICO</vt:lpstr>
      <vt:lpstr>CENTRAL DE RELACIONAMENTO TELEFÔNICO</vt:lpstr>
      <vt:lpstr>CENTRAL DE RELACIONAMENTO TELEFÔNICO</vt:lpstr>
      <vt:lpstr>CENTRAL DE RELACIONAMENTO TELEFÔNICO</vt:lpstr>
      <vt:lpstr>CENTRAL DE RELACIONAMENTO TELEFÔNICO</vt:lpstr>
      <vt:lpstr>Apresentação do PowerPoint</vt:lpstr>
      <vt:lpstr>COMENTÁRIOS ESPONTÂNEOS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Flavia Lage</dc:creator>
  <cp:lastModifiedBy>Luis Adriano Castanho Vieira</cp:lastModifiedBy>
  <cp:revision>1445</cp:revision>
  <dcterms:created xsi:type="dcterms:W3CDTF">2020-02-04T17:04:04Z</dcterms:created>
  <dcterms:modified xsi:type="dcterms:W3CDTF">2020-08-06T12:47:26Z</dcterms:modified>
</cp:coreProperties>
</file>